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90" r:id="rId5"/>
    <p:sldId id="259" r:id="rId6"/>
    <p:sldId id="263" r:id="rId7"/>
    <p:sldId id="264" r:id="rId8"/>
    <p:sldId id="271" r:id="rId9"/>
    <p:sldId id="272" r:id="rId10"/>
    <p:sldId id="261" r:id="rId11"/>
    <p:sldId id="262" r:id="rId12"/>
    <p:sldId id="284" r:id="rId13"/>
    <p:sldId id="291" r:id="rId14"/>
    <p:sldId id="292" r:id="rId15"/>
    <p:sldId id="268" r:id="rId16"/>
    <p:sldId id="285" r:id="rId17"/>
    <p:sldId id="286" r:id="rId18"/>
    <p:sldId id="287" r:id="rId19"/>
    <p:sldId id="288" r:id="rId20"/>
    <p:sldId id="289" r:id="rId21"/>
    <p:sldId id="274" r:id="rId22"/>
    <p:sldId id="273" r:id="rId23"/>
    <p:sldId id="283" r:id="rId24"/>
    <p:sldId id="275" r:id="rId2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4D0D1-633F-4937-8F2D-179196E86244}" type="datetimeFigureOut">
              <a:rPr lang="vi-VN" smtClean="0"/>
              <a:t>26/12/2021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AF0B9-D771-44AA-8258-21D83690B97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432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AF0B9-D771-44AA-8258-21D83690B97D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69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AF0B9-D771-44AA-8258-21D83690B97D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7357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AF0B9-D771-44AA-8258-21D83690B97D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582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B3335D-D6C2-4803-B21D-76EB77FF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5C7EF3E-7912-4CE4-B498-BA67DB6CC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0148063-15AC-45CC-8C1B-95297513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5605-C660-49BC-82A1-FFC257F3024C}" type="datetime1">
              <a:rPr lang="vi-VN" smtClean="0"/>
              <a:t>26/12/2021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A5CAD89-1922-4F4E-A69B-603D6E71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5797787-4803-4C02-BCD5-71507A2E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600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1DD11B-E100-4D54-BC61-EA9326EC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75E7B97-220D-4655-ABC3-4B71B7AF8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28F8483-7F11-47A8-A65A-F10CCC7F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BF66-F80A-4FB2-AD13-DD4EDADA37C7}" type="datetime1">
              <a:rPr lang="vi-VN" smtClean="0"/>
              <a:t>26/12/2021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A1E356B-8EE9-4398-9527-7E12D655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BECD8C1-0CE7-4BD4-BCB7-FDCF0697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108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B5F8B8B6-07E2-4DE3-A269-69EDDE3B8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C4365C9-7A4A-4D4C-AB4E-5865C5EDC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557B5D9-7276-4652-83A1-B7728D4C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F8BA-1F01-4FD6-ABAC-6F7BBD644B45}" type="datetime1">
              <a:rPr lang="vi-VN" smtClean="0"/>
              <a:t>26/12/2021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94C96A9-C2CA-4BE0-9F0C-B49B592E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FEC4656-80AC-4EEC-A945-B8A1F348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122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0610C5-3435-4810-AB43-3393E676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5CBF3E1-4A99-4D81-91D9-00492AD7F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6690BA8-A85F-4FF0-93A3-156687DA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A51C-F13C-4B7C-9A63-359C65AFA2E5}" type="datetime1">
              <a:rPr lang="vi-VN" smtClean="0"/>
              <a:t>26/12/2021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5934A83-29FE-43C5-8F09-0152CC4C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3751CF7-5706-43E0-912D-778D50A8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118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E6CB25E-ECEA-4558-BC3F-C5E00AF8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1789F09-F158-4BA8-AA20-303B244A6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6F8A139-A463-464A-A098-92E295C6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5126-2731-42F5-9937-D2195ED27ED1}" type="datetime1">
              <a:rPr lang="vi-VN" smtClean="0"/>
              <a:t>26/12/2021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34485E2-9686-4265-9746-EEDA6368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13A11A5-0FA5-4DA3-A3EB-661D5D61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530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0CBFCF5-6E0D-4FF2-BA6E-FDAF2563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34B4860-E3F1-4F58-949E-3EDC7EEFF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07415FD-0322-42B4-AF5C-7D05D8252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DBC2577-477D-4128-8B6F-B0BF7BF9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5ED-5264-4E9E-BA4E-F41C7D61DC06}" type="datetime1">
              <a:rPr lang="vi-VN" smtClean="0"/>
              <a:t>26/12/2021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FF97D81-FF6F-4F94-8B0F-AEE9F656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8803086-B450-44EA-AFBC-3C826CF7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926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F6524E-71E3-489F-8EB6-ECC36092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B621937-92DE-4488-B0B5-98A56E42F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48FF331-4A2A-49C4-A2BC-7949B583B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D5A63B22-3EBD-4D92-AE7B-D44DDEE5C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F8009E2C-CD00-4EC6-8857-B949C5574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F642F451-1A3C-4DDC-8F62-FA13A3CB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B6E-CCE6-47F2-AFF4-97ED563E0815}" type="datetime1">
              <a:rPr lang="vi-VN" smtClean="0"/>
              <a:t>26/12/2021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8FF30D3-349B-447E-A69A-F950857F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5DB2E2FF-9B9A-44BE-BDAA-DCF82FBD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946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2B81FD-2A7C-4DA4-8A7E-C24804F9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E86596F2-26CD-4A83-AB43-8C45FC90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3415-5AA2-4F7D-9DD2-62C2C3015C5C}" type="datetime1">
              <a:rPr lang="vi-VN" smtClean="0"/>
              <a:t>26/12/2021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6DBBAD57-E761-403C-A47C-FBE7921B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FC177A7-E0D4-4D89-8007-81AA4389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06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DDEC57F7-5705-4A13-A747-8E544695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7D58-02F4-4D0B-859B-23D934C5CDDD}" type="datetime1">
              <a:rPr lang="vi-VN" smtClean="0"/>
              <a:t>26/12/2021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4AAE4044-43F5-4070-AF54-53FD3EEE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7842CB1-9969-4849-9C52-E2A0EB1B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917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A05905-55C6-44C4-835F-4F56A147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B77D0FE-00DF-49C6-87CF-5D1D547E8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1AC1FFF-FC5D-4A3E-BFAB-285BA96D0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9530A1F-F065-438D-BA09-F1B29A32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5233-B619-456C-B803-47EFF6BD26A9}" type="datetime1">
              <a:rPr lang="vi-VN" smtClean="0"/>
              <a:t>26/12/2021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92B69AD-6B60-4503-993B-F17D36FE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54FC10C-1DC2-4B81-95B7-96B0DEDC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324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62DD5F-8853-4B6A-AA55-28469F2C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A3DE121E-D9F2-464C-B157-ADDAA555D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FA1C05C-4306-4875-8A52-A88B77FAF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2DF477C-43E3-4F76-BC25-9300B538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D763-A047-4576-8B41-90C0ECC454F8}" type="datetime1">
              <a:rPr lang="vi-VN" smtClean="0"/>
              <a:t>26/12/2021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61B6ADE-F8F0-4990-8185-98BA0F9B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7D90DD0-2D5F-4BE5-A4AC-11A10236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100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0A3422BE-5710-45FC-8D62-FB88505B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B9916B9-8C6D-448D-8D1B-E2EC5D8D9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6D23795-277C-458B-94A3-9F762ABB0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B72F-2B49-4D5C-B2AC-6D687273C884}" type="datetime1">
              <a:rPr lang="vi-VN" smtClean="0"/>
              <a:t>26/12/2021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69A58BD-2BE6-4FAF-B3A6-AB74E5FBD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BB4E6F7-BEE8-47C8-9DDB-E1565D745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621CE-1389-46D9-8502-1618932A1F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22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DC6AA6-5C2B-4F59-8895-1D0E991F46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Optimization on black-box function by </a:t>
            </a:r>
            <a:br>
              <a:rPr lang="en-US" sz="4400"/>
            </a:br>
            <a:r>
              <a:rPr lang="en-US" sz="4400"/>
              <a:t>parameter shift rule (PSR)</a:t>
            </a:r>
            <a:endParaRPr lang="vi-VN" sz="440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8319BEA-B345-440A-9A64-0BE56CE349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</a:p>
          <a:p>
            <a:r>
              <a:rPr lang="en-US"/>
              <a:t>Faculty of Software Engineering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11E1A09-6FDF-4DBD-8E60-430C7788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4506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660791-D541-46C2-90AA-9D5CD9B6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Backgrounds: Parameter shift rule (PSL)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E61BEC-5136-4CA7-A36D-3607025E9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Parameter shift rule [1] is a way to compute the gradient in quantum machine learning: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/>
                  <a:t> is the eigenvalue of generators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func>
                      </m:den>
                    </m:f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1500"/>
                  <a:t>[1] Schuld, Maria, et al. "Evaluating analytic gradients on quantum hardware." Physical Review A 99.3 (2019): 032331</a:t>
                </a:r>
                <a:endParaRPr lang="vi-VN" sz="150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E61BEC-5136-4CA7-A36D-3607025E9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28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87E32D9-7CBB-474E-9986-7A2D8A95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2502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BDA484-7DA5-4476-AC5C-336DD7FE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Methods [1]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37CACF1-9391-4C81-B77F-8761B08F6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Grid search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/>
              </a:p>
              <a:p>
                <a:pPr marL="0" indent="0">
                  <a:buNone/>
                </a:pPr>
                <a:r>
                  <a:rPr lang="en-US" sz="1500"/>
                  <a:t>[1] https://en.wikipedia.org/wiki/Hyperparameter_optimization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37CACF1-9391-4C81-B77F-8761B08F6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DE1CA292-0C0A-443E-8C9A-E78A2AE57147}"/>
              </a:ext>
            </a:extLst>
          </p:cNvPr>
          <p:cNvCxnSpPr/>
          <p:nvPr/>
        </p:nvCxnSpPr>
        <p:spPr>
          <a:xfrm>
            <a:off x="7451678" y="1201003"/>
            <a:ext cx="37804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48BF5315-C85D-4917-8D1E-57946195C6E1}"/>
              </a:ext>
            </a:extLst>
          </p:cNvPr>
          <p:cNvCxnSpPr>
            <a:cxnSpLocks/>
          </p:cNvCxnSpPr>
          <p:nvPr/>
        </p:nvCxnSpPr>
        <p:spPr>
          <a:xfrm>
            <a:off x="7451678" y="1201003"/>
            <a:ext cx="0" cy="3289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1980908C-676D-4BA4-B132-94CB424F971B}"/>
              </a:ext>
            </a:extLst>
          </p:cNvPr>
          <p:cNvCxnSpPr/>
          <p:nvPr/>
        </p:nvCxnSpPr>
        <p:spPr>
          <a:xfrm>
            <a:off x="8120419" y="1201003"/>
            <a:ext cx="0" cy="3289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0CD3DF07-EC6D-4DA0-ADDE-E7668035700B}"/>
              </a:ext>
            </a:extLst>
          </p:cNvPr>
          <p:cNvCxnSpPr/>
          <p:nvPr/>
        </p:nvCxnSpPr>
        <p:spPr>
          <a:xfrm>
            <a:off x="8791435" y="1201003"/>
            <a:ext cx="0" cy="3289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548858DC-1499-449D-893D-E41E3CFF6414}"/>
              </a:ext>
            </a:extLst>
          </p:cNvPr>
          <p:cNvCxnSpPr/>
          <p:nvPr/>
        </p:nvCxnSpPr>
        <p:spPr>
          <a:xfrm>
            <a:off x="9477235" y="1201003"/>
            <a:ext cx="0" cy="3289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C93D9BC3-3E7A-4AE3-8F61-4600E423FF8B}"/>
              </a:ext>
            </a:extLst>
          </p:cNvPr>
          <p:cNvCxnSpPr/>
          <p:nvPr/>
        </p:nvCxnSpPr>
        <p:spPr>
          <a:xfrm>
            <a:off x="10158912" y="1201003"/>
            <a:ext cx="0" cy="3289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E9227ABD-6F4D-424E-8B24-F76E85216270}"/>
              </a:ext>
            </a:extLst>
          </p:cNvPr>
          <p:cNvCxnSpPr/>
          <p:nvPr/>
        </p:nvCxnSpPr>
        <p:spPr>
          <a:xfrm>
            <a:off x="10817416" y="1201003"/>
            <a:ext cx="0" cy="3289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0EF6EDF9-4925-4B25-A774-711CF3C7D991}"/>
              </a:ext>
            </a:extLst>
          </p:cNvPr>
          <p:cNvCxnSpPr>
            <a:cxnSpLocks/>
          </p:cNvCxnSpPr>
          <p:nvPr/>
        </p:nvCxnSpPr>
        <p:spPr>
          <a:xfrm flipH="1">
            <a:off x="7451678" y="1825625"/>
            <a:ext cx="37804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5E56F9C1-C752-4367-B13B-C5CC08068CBD}"/>
              </a:ext>
            </a:extLst>
          </p:cNvPr>
          <p:cNvCxnSpPr>
            <a:cxnSpLocks/>
          </p:cNvCxnSpPr>
          <p:nvPr/>
        </p:nvCxnSpPr>
        <p:spPr>
          <a:xfrm flipH="1">
            <a:off x="7451678" y="2444750"/>
            <a:ext cx="37804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FB7C0AA3-BD2F-439F-8890-7675584A4703}"/>
              </a:ext>
            </a:extLst>
          </p:cNvPr>
          <p:cNvCxnSpPr>
            <a:cxnSpLocks/>
          </p:cNvCxnSpPr>
          <p:nvPr/>
        </p:nvCxnSpPr>
        <p:spPr>
          <a:xfrm flipH="1">
            <a:off x="7451678" y="3073400"/>
            <a:ext cx="37804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41C21A8F-F6F3-4905-9CE4-083127E5EBA9}"/>
              </a:ext>
            </a:extLst>
          </p:cNvPr>
          <p:cNvCxnSpPr>
            <a:cxnSpLocks/>
          </p:cNvCxnSpPr>
          <p:nvPr/>
        </p:nvCxnSpPr>
        <p:spPr>
          <a:xfrm flipH="1">
            <a:off x="7451678" y="3711575"/>
            <a:ext cx="37804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6A73EBBA-793B-4FF9-A1AB-C737A7026E48}"/>
              </a:ext>
            </a:extLst>
          </p:cNvPr>
          <p:cNvCxnSpPr>
            <a:cxnSpLocks/>
          </p:cNvCxnSpPr>
          <p:nvPr/>
        </p:nvCxnSpPr>
        <p:spPr>
          <a:xfrm flipH="1">
            <a:off x="7451678" y="4405858"/>
            <a:ext cx="37804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A88F4404-13C0-41D1-94A9-2B4D6A90F97B}"/>
              </a:ext>
            </a:extLst>
          </p:cNvPr>
          <p:cNvSpPr txBox="1"/>
          <p:nvPr/>
        </p:nvSpPr>
        <p:spPr>
          <a:xfrm>
            <a:off x="7315200" y="750627"/>
            <a:ext cx="5595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  <a:endParaRPr lang="vi-VN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F1246686-5579-4CE5-8AB3-97F0CF994CB0}"/>
              </a:ext>
            </a:extLst>
          </p:cNvPr>
          <p:cNvSpPr txBox="1"/>
          <p:nvPr/>
        </p:nvSpPr>
        <p:spPr>
          <a:xfrm>
            <a:off x="7972565" y="747386"/>
            <a:ext cx="5595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endParaRPr lang="vi-VN"/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BC97D77-0D0A-47E3-80FC-07A644303585}"/>
              </a:ext>
            </a:extLst>
          </p:cNvPr>
          <p:cNvSpPr txBox="1"/>
          <p:nvPr/>
        </p:nvSpPr>
        <p:spPr>
          <a:xfrm>
            <a:off x="8617987" y="749837"/>
            <a:ext cx="5595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  <a:endParaRPr lang="vi-VN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332F704A-58B5-482C-8949-231AB0D73A69}"/>
              </a:ext>
            </a:extLst>
          </p:cNvPr>
          <p:cNvSpPr txBox="1"/>
          <p:nvPr/>
        </p:nvSpPr>
        <p:spPr>
          <a:xfrm>
            <a:off x="9302648" y="747386"/>
            <a:ext cx="5595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  <a:endParaRPr lang="vi-VN"/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58835E95-6AF5-4DAD-BFC9-2A52D5F2E02A}"/>
              </a:ext>
            </a:extLst>
          </p:cNvPr>
          <p:cNvSpPr txBox="1"/>
          <p:nvPr/>
        </p:nvSpPr>
        <p:spPr>
          <a:xfrm>
            <a:off x="9977637" y="741843"/>
            <a:ext cx="5595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Hộp Văn bản 26">
                <a:extLst>
                  <a:ext uri="{FF2B5EF4-FFF2-40B4-BE49-F238E27FC236}">
                    <a16:creationId xmlns:a16="http://schemas.microsoft.com/office/drawing/2014/main" id="{E0CD430A-E844-499E-8FF4-96A9A5CA90B1}"/>
                  </a:ext>
                </a:extLst>
              </p:cNvPr>
              <p:cNvSpPr txBox="1"/>
              <p:nvPr/>
            </p:nvSpPr>
            <p:spPr>
              <a:xfrm>
                <a:off x="11218871" y="1015062"/>
                <a:ext cx="55955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7" name="Hộp Văn bản 26">
                <a:extLst>
                  <a:ext uri="{FF2B5EF4-FFF2-40B4-BE49-F238E27FC236}">
                    <a16:creationId xmlns:a16="http://schemas.microsoft.com/office/drawing/2014/main" id="{E0CD430A-E844-499E-8FF4-96A9A5CA9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8871" y="1015062"/>
                <a:ext cx="5595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B01D57B7-46DD-4BCA-9B85-647140664DDB}"/>
              </a:ext>
            </a:extLst>
          </p:cNvPr>
          <p:cNvSpPr txBox="1"/>
          <p:nvPr/>
        </p:nvSpPr>
        <p:spPr>
          <a:xfrm>
            <a:off x="7050206" y="1631435"/>
            <a:ext cx="5595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endParaRPr lang="vi-VN"/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28C0F85D-801E-499B-BBA8-649501179292}"/>
              </a:ext>
            </a:extLst>
          </p:cNvPr>
          <p:cNvSpPr txBox="1"/>
          <p:nvPr/>
        </p:nvSpPr>
        <p:spPr>
          <a:xfrm>
            <a:off x="7050206" y="2261011"/>
            <a:ext cx="5595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  <a:endParaRPr lang="vi-VN"/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C56FD730-9A16-4688-8A7C-890D27789549}"/>
              </a:ext>
            </a:extLst>
          </p:cNvPr>
          <p:cNvSpPr txBox="1"/>
          <p:nvPr/>
        </p:nvSpPr>
        <p:spPr>
          <a:xfrm>
            <a:off x="7050206" y="2891064"/>
            <a:ext cx="5595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  <a:endParaRPr lang="vi-VN"/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E0F52285-051E-454B-92A1-3FC35E4A3855}"/>
              </a:ext>
            </a:extLst>
          </p:cNvPr>
          <p:cNvSpPr txBox="1"/>
          <p:nvPr/>
        </p:nvSpPr>
        <p:spPr>
          <a:xfrm>
            <a:off x="7050206" y="3533702"/>
            <a:ext cx="5595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Hộp Văn bản 31">
                <a:extLst>
                  <a:ext uri="{FF2B5EF4-FFF2-40B4-BE49-F238E27FC236}">
                    <a16:creationId xmlns:a16="http://schemas.microsoft.com/office/drawing/2014/main" id="{8322D61C-BF6A-42D4-909A-63470BA62070}"/>
                  </a:ext>
                </a:extLst>
              </p:cNvPr>
              <p:cNvSpPr txBox="1"/>
              <p:nvPr/>
            </p:nvSpPr>
            <p:spPr>
              <a:xfrm>
                <a:off x="6868219" y="4176340"/>
                <a:ext cx="55955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2" name="Hộp Văn bản 31">
                <a:extLst>
                  <a:ext uri="{FF2B5EF4-FFF2-40B4-BE49-F238E27FC236}">
                    <a16:creationId xmlns:a16="http://schemas.microsoft.com/office/drawing/2014/main" id="{8322D61C-BF6A-42D4-909A-63470BA62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219" y="4176340"/>
                <a:ext cx="5595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EB47B3A-2269-4E03-B534-99B73D7D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997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FDF9153-486A-4533-AFBE-0ED66888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12</a:t>
            </a:fld>
            <a:endParaRPr lang="vi-VN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55F84925-FEC4-4146-89C2-F094CD05CD8F}"/>
              </a:ext>
            </a:extLst>
          </p:cNvPr>
          <p:cNvSpPr txBox="1"/>
          <p:nvPr/>
        </p:nvSpPr>
        <p:spPr>
          <a:xfrm>
            <a:off x="707923" y="431863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Grid search: Example</a:t>
            </a:r>
            <a:endParaRPr lang="vi-VN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hỗ dành sẵn cho Nội dung 10">
                <a:extLst>
                  <a:ext uri="{FF2B5EF4-FFF2-40B4-BE49-F238E27FC236}">
                    <a16:creationId xmlns:a16="http://schemas.microsoft.com/office/drawing/2014/main" id="{7C72021C-3A3D-43DE-82B9-54B7C25028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7355"/>
                <a:ext cx="10515600" cy="48496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vi-VN"/>
                  <a:t>Input: </a:t>
                </a:r>
                <a14:m>
                  <m:oMath xmlns:m="http://schemas.openxmlformats.org/officeDocument/2006/math">
                    <m:r>
                      <a:rPr lang="vi-VN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vi-V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vi-VN" i="1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vi-VN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vi-V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vi-VN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i="1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vi-VN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vi-V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/>
                  <a:t> is hidden), </a:t>
                </a:r>
              </a:p>
            </p:txBody>
          </p:sp>
        </mc:Choice>
        <mc:Fallback xmlns="">
          <p:sp>
            <p:nvSpPr>
              <p:cNvPr id="11" name="Chỗ dành sẵn cho Nội dung 10">
                <a:extLst>
                  <a:ext uri="{FF2B5EF4-FFF2-40B4-BE49-F238E27FC236}">
                    <a16:creationId xmlns:a16="http://schemas.microsoft.com/office/drawing/2014/main" id="{7C72021C-3A3D-43DE-82B9-54B7C25028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7355"/>
                <a:ext cx="10515600" cy="4849608"/>
              </a:xfrm>
              <a:blipFill>
                <a:blip r:embed="rId2"/>
                <a:stretch>
                  <a:fillRect l="-1217" t="-226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Bảng 6">
            <a:extLst>
              <a:ext uri="{FF2B5EF4-FFF2-40B4-BE49-F238E27FC236}">
                <a16:creationId xmlns:a16="http://schemas.microsoft.com/office/drawing/2014/main" id="{929B93BC-B530-4EE6-93E6-87BF22C6A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31386"/>
              </p:ext>
            </p:extLst>
          </p:nvPr>
        </p:nvGraphicFramePr>
        <p:xfrm>
          <a:off x="838201" y="1975926"/>
          <a:ext cx="3955026" cy="3554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513">
                  <a:extLst>
                    <a:ext uri="{9D8B030D-6E8A-4147-A177-3AD203B41FA5}">
                      <a16:colId xmlns:a16="http://schemas.microsoft.com/office/drawing/2014/main" val="2879856399"/>
                    </a:ext>
                  </a:extLst>
                </a:gridCol>
                <a:gridCol w="1977513">
                  <a:extLst>
                    <a:ext uri="{9D8B030D-6E8A-4147-A177-3AD203B41FA5}">
                      <a16:colId xmlns:a16="http://schemas.microsoft.com/office/drawing/2014/main" val="3415937640"/>
                    </a:ext>
                  </a:extLst>
                </a:gridCol>
              </a:tblGrid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f(x)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43992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413663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0.099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617159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0.198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10449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0.295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90150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860976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-0.95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8129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044448E1-8B87-4A18-A332-77ACF57C98AC}"/>
                  </a:ext>
                </a:extLst>
              </p:cNvPr>
              <p:cNvSpPr txBox="1"/>
              <p:nvPr/>
            </p:nvSpPr>
            <p:spPr>
              <a:xfrm>
                <a:off x="838200" y="5695186"/>
                <a:ext cx="6712974" cy="666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/>
                  <a:t>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’(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800" i="1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sz="2800"/>
                  <a:t>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=0.5)</m:t>
                    </m:r>
                  </m:oMath>
                </a14:m>
                <a:endParaRPr lang="vi-VN" sz="2800"/>
              </a:p>
            </p:txBody>
          </p:sp>
        </mc:Choice>
        <mc:Fallback xmlns="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044448E1-8B87-4A18-A332-77ACF57C9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95186"/>
                <a:ext cx="6712974" cy="666016"/>
              </a:xfrm>
              <a:prstGeom prst="rect">
                <a:avLst/>
              </a:prstGeom>
              <a:blipFill>
                <a:blip r:embed="rId3"/>
                <a:stretch>
                  <a:fillRect l="-1907" b="-1181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Bảng 6">
            <a:extLst>
              <a:ext uri="{FF2B5EF4-FFF2-40B4-BE49-F238E27FC236}">
                <a16:creationId xmlns:a16="http://schemas.microsoft.com/office/drawing/2014/main" id="{AF96627F-6BC8-44A9-8DD4-ECB469152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916508"/>
              </p:ext>
            </p:extLst>
          </p:nvPr>
        </p:nvGraphicFramePr>
        <p:xfrm>
          <a:off x="7787149" y="1975926"/>
          <a:ext cx="3955026" cy="3554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513">
                  <a:extLst>
                    <a:ext uri="{9D8B030D-6E8A-4147-A177-3AD203B41FA5}">
                      <a16:colId xmlns:a16="http://schemas.microsoft.com/office/drawing/2014/main" val="2879856399"/>
                    </a:ext>
                  </a:extLst>
                </a:gridCol>
                <a:gridCol w="1977513">
                  <a:extLst>
                    <a:ext uri="{9D8B030D-6E8A-4147-A177-3AD203B41FA5}">
                      <a16:colId xmlns:a16="http://schemas.microsoft.com/office/drawing/2014/main" val="3415937640"/>
                    </a:ext>
                  </a:extLst>
                </a:gridCol>
              </a:tblGrid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f’(x)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43992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?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413663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?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617159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?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10449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?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90150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860976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812929"/>
                  </a:ext>
                </a:extLst>
              </a:tr>
            </a:tbl>
          </a:graphicData>
        </a:graphic>
      </p:graphicFrame>
      <p:sp>
        <p:nvSpPr>
          <p:cNvPr id="15" name="Chỗ dành sẵn cho Nội dung 2">
            <a:extLst>
              <a:ext uri="{FF2B5EF4-FFF2-40B4-BE49-F238E27FC236}">
                <a16:creationId xmlns:a16="http://schemas.microsoft.com/office/drawing/2014/main" id="{D8917721-B2B4-474B-A1A5-EC5EF4879B75}"/>
              </a:ext>
            </a:extLst>
          </p:cNvPr>
          <p:cNvSpPr txBox="1">
            <a:spLocks/>
          </p:cNvSpPr>
          <p:nvPr/>
        </p:nvSpPr>
        <p:spPr>
          <a:xfrm>
            <a:off x="7787149" y="1299652"/>
            <a:ext cx="3955026" cy="67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Output: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vi-VN"/>
          </a:p>
        </p:txBody>
      </p: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BA79DEC5-B630-4F55-BE23-77ADC0DBC82F}"/>
              </a:ext>
            </a:extLst>
          </p:cNvPr>
          <p:cNvCxnSpPr/>
          <p:nvPr/>
        </p:nvCxnSpPr>
        <p:spPr>
          <a:xfrm>
            <a:off x="7256206" y="1299652"/>
            <a:ext cx="0" cy="4665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871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Bảng 5">
            <a:extLst>
              <a:ext uri="{FF2B5EF4-FFF2-40B4-BE49-F238E27FC236}">
                <a16:creationId xmlns:a16="http://schemas.microsoft.com/office/drawing/2014/main" id="{AD633315-2846-4F85-99D7-B2C8AC4031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274148"/>
          <a:ext cx="8767182" cy="430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197">
                  <a:extLst>
                    <a:ext uri="{9D8B030D-6E8A-4147-A177-3AD203B41FA5}">
                      <a16:colId xmlns:a16="http://schemas.microsoft.com/office/drawing/2014/main" val="2185544523"/>
                    </a:ext>
                  </a:extLst>
                </a:gridCol>
                <a:gridCol w="1461197">
                  <a:extLst>
                    <a:ext uri="{9D8B030D-6E8A-4147-A177-3AD203B41FA5}">
                      <a16:colId xmlns:a16="http://schemas.microsoft.com/office/drawing/2014/main" val="3826391854"/>
                    </a:ext>
                  </a:extLst>
                </a:gridCol>
                <a:gridCol w="1461197">
                  <a:extLst>
                    <a:ext uri="{9D8B030D-6E8A-4147-A177-3AD203B41FA5}">
                      <a16:colId xmlns:a16="http://schemas.microsoft.com/office/drawing/2014/main" val="4279644612"/>
                    </a:ext>
                  </a:extLst>
                </a:gridCol>
                <a:gridCol w="1461197">
                  <a:extLst>
                    <a:ext uri="{9D8B030D-6E8A-4147-A177-3AD203B41FA5}">
                      <a16:colId xmlns:a16="http://schemas.microsoft.com/office/drawing/2014/main" val="2725061250"/>
                    </a:ext>
                  </a:extLst>
                </a:gridCol>
                <a:gridCol w="1461197">
                  <a:extLst>
                    <a:ext uri="{9D8B030D-6E8A-4147-A177-3AD203B41FA5}">
                      <a16:colId xmlns:a16="http://schemas.microsoft.com/office/drawing/2014/main" val="1434500417"/>
                    </a:ext>
                  </a:extLst>
                </a:gridCol>
                <a:gridCol w="1461197">
                  <a:extLst>
                    <a:ext uri="{9D8B030D-6E8A-4147-A177-3AD203B41FA5}">
                      <a16:colId xmlns:a16="http://schemas.microsoft.com/office/drawing/2014/main" val="2933649087"/>
                    </a:ext>
                  </a:extLst>
                </a:gridCol>
              </a:tblGrid>
              <a:tr h="718284">
                <a:tc>
                  <a:txBody>
                    <a:bodyPr/>
                    <a:lstStyle/>
                    <a:p>
                      <a:pPr algn="ctr"/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832618"/>
                  </a:ext>
                </a:extLst>
              </a:tr>
              <a:tr h="7182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0.8660254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0.8660254 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0.8660254 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0.8660254 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0.8660254 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302083"/>
                  </a:ext>
                </a:extLst>
              </a:tr>
              <a:tr h="7182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0.8660254 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0.82629154 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0.78814174 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0.75309691 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0.72255419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565393"/>
                  </a:ext>
                </a:extLst>
              </a:tr>
              <a:tr h="7182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0.8660254 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0.78655767 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0.71025807 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0.64016841 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0.57908297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083411"/>
                  </a:ext>
                </a:extLst>
              </a:tr>
              <a:tr h="7182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0.8660254 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0.74682381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0.6323744 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0.52723992 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0.43561175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321803"/>
                  </a:ext>
                </a:extLst>
              </a:tr>
              <a:tr h="7182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0.8660254 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0.70708994 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0.55449073 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0.41431143 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0.29214053</a:t>
                      </a:r>
                      <a:endParaRPr lang="vi-VN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749046"/>
                  </a:ext>
                </a:extLst>
              </a:tr>
            </a:tbl>
          </a:graphicData>
        </a:graphic>
      </p:graphicFrame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FDF9153-486A-4533-AFBE-0ED66888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13</a:t>
            </a:fld>
            <a:endParaRPr lang="vi-VN"/>
          </a:p>
        </p:txBody>
      </p: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3D9EFA0F-171B-4996-ACB4-03ACB81723BE}"/>
              </a:ext>
            </a:extLst>
          </p:cNvPr>
          <p:cNvCxnSpPr>
            <a:cxnSpLocks/>
          </p:cNvCxnSpPr>
          <p:nvPr/>
        </p:nvCxnSpPr>
        <p:spPr>
          <a:xfrm>
            <a:off x="838200" y="1274148"/>
            <a:ext cx="1462548" cy="648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D4758D11-2570-4318-A51D-7BE871A60C81}"/>
              </a:ext>
            </a:extLst>
          </p:cNvPr>
          <p:cNvSpPr txBox="1"/>
          <p:nvPr/>
        </p:nvSpPr>
        <p:spPr>
          <a:xfrm>
            <a:off x="1851661" y="1343903"/>
            <a:ext cx="5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5E07315A-FE88-43C0-92B5-768FDFA8F65B}"/>
                  </a:ext>
                </a:extLst>
              </p:cNvPr>
              <p:cNvSpPr txBox="1"/>
              <p:nvPr/>
            </p:nvSpPr>
            <p:spPr>
              <a:xfrm>
                <a:off x="1068767" y="1553093"/>
                <a:ext cx="5523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5E07315A-FE88-43C0-92B5-768FDFA8F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7" y="1553093"/>
                <a:ext cx="55232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98E06179-46E9-4890-A87E-B79567DA46DB}"/>
                  </a:ext>
                </a:extLst>
              </p:cNvPr>
              <p:cNvSpPr txBox="1"/>
              <p:nvPr/>
            </p:nvSpPr>
            <p:spPr>
              <a:xfrm>
                <a:off x="838200" y="5801723"/>
                <a:ext cx="7531101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800"/>
                  <a:t>Loss </a:t>
                </a:r>
                <a14:m>
                  <m:oMath xmlns:m="http://schemas.openxmlformats.org/officeDocument/2006/math">
                    <m:r>
                      <a:rPr lang="vi-VN" sz="280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vi-V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fName>
                          <m:e>
                            <m:d>
                              <m:dPr>
                                <m:ctrlP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vi-V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vi-V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vi-V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vi-V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  <m:r>
                                          <a:rPr lang="vi-VN" sz="2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vi-VN" sz="2800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</m:d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f>
                                      <m:fPr>
                                        <m:ctrlPr>
                                          <a:rPr lang="vi-V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vi-VN" sz="28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vi-VN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vi-VN" sz="2800"/>
                  <a:t> </a:t>
                </a:r>
              </a:p>
            </p:txBody>
          </p:sp>
        </mc:Choice>
        <mc:Fallback xmlns="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98E06179-46E9-4890-A87E-B79567DA4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01723"/>
                <a:ext cx="7531101" cy="737189"/>
              </a:xfrm>
              <a:prstGeom prst="rect">
                <a:avLst/>
              </a:prstGeom>
              <a:blipFill>
                <a:blip r:embed="rId3"/>
                <a:stretch>
                  <a:fillRect l="-1700" b="-661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55F84925-FEC4-4146-89C2-F094CD05CD8F}"/>
              </a:ext>
            </a:extLst>
          </p:cNvPr>
          <p:cNvSpPr txBox="1"/>
          <p:nvPr/>
        </p:nvSpPr>
        <p:spPr>
          <a:xfrm>
            <a:off x="707923" y="431863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Example</a:t>
            </a:r>
            <a:endParaRPr lang="vi-VN" sz="3200"/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3EDDC400-236D-457D-A988-623417455E56}"/>
              </a:ext>
            </a:extLst>
          </p:cNvPr>
          <p:cNvCxnSpPr>
            <a:cxnSpLocks/>
          </p:cNvCxnSpPr>
          <p:nvPr/>
        </p:nvCxnSpPr>
        <p:spPr>
          <a:xfrm flipH="1">
            <a:off x="9468465" y="1016638"/>
            <a:ext cx="871874" cy="18298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6BAD792-0270-4A45-A9F7-0912906537BA}"/>
                  </a:ext>
                </a:extLst>
              </p:cNvPr>
              <p:cNvSpPr txBox="1"/>
              <p:nvPr/>
            </p:nvSpPr>
            <p:spPr>
              <a:xfrm>
                <a:off x="4527550" y="133055"/>
                <a:ext cx="7531101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vi-V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vi-VN" sz="2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𝑜𝑠</m:t>
                            </m:r>
                          </m:fName>
                          <m:e>
                            <m:d>
                              <m:dPr>
                                <m:ctrlP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−0.8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vi-VN" sz="28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vi-V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vi-V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vi-V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vi-V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  <m:r>
                                          <a:rPr lang="vi-VN" sz="2800" b="0" i="1" smtClean="0">
                                            <a:latin typeface="Cambria Math" panose="02040503050406030204" pitchFamily="18" charset="0"/>
                                          </a:rPr>
                                          <m:t>+0.2</m:t>
                                        </m:r>
                                      </m:e>
                                    </m:d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vi-VN" sz="28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f>
                                      <m:fPr>
                                        <m:ctrlPr>
                                          <a:rPr lang="vi-V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vi-VN" sz="28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vi-VN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−0.2)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vi-VN" sz="2800"/>
                  <a:t> </a:t>
                </a:r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6BAD792-0270-4A45-A9F7-091290653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550" y="133055"/>
                <a:ext cx="7531101" cy="737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63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FDF9153-486A-4533-AFBE-0ED66888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14</a:t>
            </a:fld>
            <a:endParaRPr lang="vi-VN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55F84925-FEC4-4146-89C2-F094CD05CD8F}"/>
              </a:ext>
            </a:extLst>
          </p:cNvPr>
          <p:cNvSpPr txBox="1"/>
          <p:nvPr/>
        </p:nvSpPr>
        <p:spPr>
          <a:xfrm>
            <a:off x="707923" y="431863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Example</a:t>
            </a:r>
            <a:endParaRPr lang="vi-VN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hỗ dành sẵn cho Nội dung 11">
                <a:extLst>
                  <a:ext uri="{FF2B5EF4-FFF2-40B4-BE49-F238E27FC236}">
                    <a16:creationId xmlns:a16="http://schemas.microsoft.com/office/drawing/2014/main" id="{ACB4C166-CAC4-4DD6-B393-4B0E09A854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9368"/>
                <a:ext cx="10515600" cy="12093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=0.8,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=0.8⇒</m:t>
                    </m:r>
                  </m:oMath>
                </a14:m>
                <a:r>
                  <a:rPr lang="vi-VN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vi-VN" b="0" i="1" smtClean="0">
                        <a:latin typeface="Cambria Math" panose="02040503050406030204" pitchFamily="18" charset="0"/>
                      </a:rPr>
                      <m:t>=0.8∗</m:t>
                    </m:r>
                    <m:d>
                      <m:dPr>
                        <m:begChr m:val="["/>
                        <m:endChr m:val="]"/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+0.8</m:t>
                            </m:r>
                          </m:e>
                        </m:d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−0.8)</m:t>
                        </m:r>
                      </m:e>
                    </m:d>
                  </m:oMath>
                </a14:m>
                <a:endParaRPr lang="vi-VN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vi-VN"/>
                  <a:t> </a:t>
                </a:r>
              </a:p>
            </p:txBody>
          </p:sp>
        </mc:Choice>
        <mc:Fallback xmlns="">
          <p:sp>
            <p:nvSpPr>
              <p:cNvPr id="12" name="Chỗ dành sẵn cho Nội dung 11">
                <a:extLst>
                  <a:ext uri="{FF2B5EF4-FFF2-40B4-BE49-F238E27FC236}">
                    <a16:creationId xmlns:a16="http://schemas.microsoft.com/office/drawing/2014/main" id="{ACB4C166-CAC4-4DD6-B393-4B0E09A854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9368"/>
                <a:ext cx="10515600" cy="120936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Bảng 6">
                <a:extLst>
                  <a:ext uri="{FF2B5EF4-FFF2-40B4-BE49-F238E27FC236}">
                    <a16:creationId xmlns:a16="http://schemas.microsoft.com/office/drawing/2014/main" id="{DCB57220-C57A-4BFB-BB64-61988698BE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3283121"/>
                  </p:ext>
                </p:extLst>
              </p:nvPr>
            </p:nvGraphicFramePr>
            <p:xfrm>
              <a:off x="1445340" y="1870076"/>
              <a:ext cx="9202995" cy="34686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9021">
                      <a:extLst>
                        <a:ext uri="{9D8B030D-6E8A-4147-A177-3AD203B41FA5}">
                          <a16:colId xmlns:a16="http://schemas.microsoft.com/office/drawing/2014/main" val="2879856399"/>
                        </a:ext>
                      </a:extLst>
                    </a:gridCol>
                    <a:gridCol w="1290849">
                      <a:extLst>
                        <a:ext uri="{9D8B030D-6E8A-4147-A177-3AD203B41FA5}">
                          <a16:colId xmlns:a16="http://schemas.microsoft.com/office/drawing/2014/main" val="346366352"/>
                        </a:ext>
                      </a:extLst>
                    </a:gridCol>
                    <a:gridCol w="1290849">
                      <a:extLst>
                        <a:ext uri="{9D8B030D-6E8A-4147-A177-3AD203B41FA5}">
                          <a16:colId xmlns:a16="http://schemas.microsoft.com/office/drawing/2014/main" val="575486237"/>
                        </a:ext>
                      </a:extLst>
                    </a:gridCol>
                    <a:gridCol w="5072276">
                      <a:extLst>
                        <a:ext uri="{9D8B030D-6E8A-4147-A177-3AD203B41FA5}">
                          <a16:colId xmlns:a16="http://schemas.microsoft.com/office/drawing/2014/main" val="3981057468"/>
                        </a:ext>
                      </a:extLst>
                    </a:gridCol>
                  </a:tblGrid>
                  <a:tr h="902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vi-VN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’(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vi-VN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′(</m:t>
                                    </m:r>
                                    <m: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’(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′(</m:t>
                                    </m:r>
                                    <m: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vi-V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vi-VN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2843992"/>
                      </a:ext>
                    </a:extLst>
                  </a:tr>
                  <a:tr h="507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1.148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-0.148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3413663"/>
                      </a:ext>
                    </a:extLst>
                  </a:tr>
                  <a:tr h="5347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1.142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-0.132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3617159"/>
                      </a:ext>
                    </a:extLst>
                  </a:tr>
                  <a:tr h="507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0.98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1.124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-0.104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5710449"/>
                      </a:ext>
                    </a:extLst>
                  </a:tr>
                  <a:tr h="507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0.95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1.096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-0.046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8390150"/>
                      </a:ext>
                    </a:extLst>
                  </a:tr>
                  <a:tr h="507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38609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Bảng 6">
                <a:extLst>
                  <a:ext uri="{FF2B5EF4-FFF2-40B4-BE49-F238E27FC236}">
                    <a16:creationId xmlns:a16="http://schemas.microsoft.com/office/drawing/2014/main" id="{DCB57220-C57A-4BFB-BB64-61988698BE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3283121"/>
                  </p:ext>
                </p:extLst>
              </p:nvPr>
            </p:nvGraphicFramePr>
            <p:xfrm>
              <a:off x="1445340" y="1870076"/>
              <a:ext cx="9202995" cy="34686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9021">
                      <a:extLst>
                        <a:ext uri="{9D8B030D-6E8A-4147-A177-3AD203B41FA5}">
                          <a16:colId xmlns:a16="http://schemas.microsoft.com/office/drawing/2014/main" val="2879856399"/>
                        </a:ext>
                      </a:extLst>
                    </a:gridCol>
                    <a:gridCol w="1290849">
                      <a:extLst>
                        <a:ext uri="{9D8B030D-6E8A-4147-A177-3AD203B41FA5}">
                          <a16:colId xmlns:a16="http://schemas.microsoft.com/office/drawing/2014/main" val="346366352"/>
                        </a:ext>
                      </a:extLst>
                    </a:gridCol>
                    <a:gridCol w="1290849">
                      <a:extLst>
                        <a:ext uri="{9D8B030D-6E8A-4147-A177-3AD203B41FA5}">
                          <a16:colId xmlns:a16="http://schemas.microsoft.com/office/drawing/2014/main" val="575486237"/>
                        </a:ext>
                      </a:extLst>
                    </a:gridCol>
                    <a:gridCol w="5072276">
                      <a:extLst>
                        <a:ext uri="{9D8B030D-6E8A-4147-A177-3AD203B41FA5}">
                          <a16:colId xmlns:a16="http://schemas.microsoft.com/office/drawing/2014/main" val="3981057468"/>
                        </a:ext>
                      </a:extLst>
                    </a:gridCol>
                  </a:tblGrid>
                  <a:tr h="902621"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4" t="-676" r="-495276" b="-2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283" t="-676" r="-493396" b="-2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0283" t="-676" r="-393396" b="-2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1611" t="-676" r="-240" b="-2878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2843992"/>
                      </a:ext>
                    </a:extLst>
                  </a:tr>
                  <a:tr h="507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1.148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-0.148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3413663"/>
                      </a:ext>
                    </a:extLst>
                  </a:tr>
                  <a:tr h="5347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1.142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-0.132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3617159"/>
                      </a:ext>
                    </a:extLst>
                  </a:tr>
                  <a:tr h="507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0.98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1.124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-0.104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5710449"/>
                      </a:ext>
                    </a:extLst>
                  </a:tr>
                  <a:tr h="507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0.95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1.096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-0.046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8390150"/>
                      </a:ext>
                    </a:extLst>
                  </a:tr>
                  <a:tr h="507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38609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hỗ dành sẵn cho Nội dung 11">
                <a:extLst>
                  <a:ext uri="{FF2B5EF4-FFF2-40B4-BE49-F238E27FC236}">
                    <a16:creationId xmlns:a16="http://schemas.microsoft.com/office/drawing/2014/main" id="{C13DA20E-5972-4B22-8AAE-1386B8851E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751871"/>
                <a:ext cx="10515600" cy="969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sz="3200" smtClean="0">
                          <a:latin typeface="Calibri (Thân)"/>
                        </a:rPr>
                        <m:t>Loss</m:t>
                      </m:r>
                      <m:r>
                        <m:rPr>
                          <m:nor/>
                        </m:rPr>
                        <a:rPr lang="vi-VN" sz="3200" smtClean="0">
                          <a:latin typeface="Calibri (Thân)"/>
                        </a:rPr>
                        <m:t> </m:t>
                      </m:r>
                      <m:r>
                        <a:rPr lang="vi-V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vi-VN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vi-VN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vi-V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vi-V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’(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vi-V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vi-VN" sz="3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vi-VN" sz="3200" i="1">
                                          <a:latin typeface="Cambria Math" panose="02040503050406030204" pitchFamily="18" charset="0"/>
                                        </a:rPr>
                                        <m:t>′(</m:t>
                                      </m:r>
                                      <m:r>
                                        <a:rPr lang="vi-VN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vi-VN" sz="3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vi-VN" sz="3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sz="3200" b="0" i="1" smtClean="0">
                                      <a:latin typeface="Cambria Math" panose="02040503050406030204" pitchFamily="18" charset="0"/>
                                    </a:rPr>
                                    <m:t>′(</m:t>
                                  </m:r>
                                  <m:r>
                                    <a:rPr lang="vi-V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vi-VN" sz="3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vi-V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3200"/>
                                    <m:t>0.148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3200"/>
                                    <m:t>0.1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0.99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3200"/>
                                    <m:t>0.1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04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0.98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3200"/>
                                    <m:t>0.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046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0.95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=0.108=10.8%</m:t>
                      </m:r>
                    </m:oMath>
                  </m:oMathPara>
                </a14:m>
                <a:endParaRPr lang="vi-VN" sz="3200"/>
              </a:p>
            </p:txBody>
          </p:sp>
        </mc:Choice>
        <mc:Fallback xmlns="">
          <p:sp>
            <p:nvSpPr>
              <p:cNvPr id="14" name="Chỗ dành sẵn cho Nội dung 11">
                <a:extLst>
                  <a:ext uri="{FF2B5EF4-FFF2-40B4-BE49-F238E27FC236}">
                    <a16:creationId xmlns:a16="http://schemas.microsoft.com/office/drawing/2014/main" id="{C13DA20E-5972-4B22-8AAE-1386B8851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51871"/>
                <a:ext cx="10515600" cy="969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446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B99C672-FA67-4B58-B33C-3365B7F7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Our new method: Grid-Bubble (GB) search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3293665-C75D-47E2-A553-86966393B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90581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On the parameter plane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Step 1: Take O as center,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/>
                  <a:t> as the radius</a:t>
                </a:r>
              </a:p>
              <a:p>
                <a:pPr marL="0" indent="0">
                  <a:buNone/>
                </a:pPr>
                <a:r>
                  <a:rPr lang="en-US"/>
                  <a:t>Step 2: Create new point from 1-9</a:t>
                </a:r>
              </a:p>
              <a:p>
                <a:pPr marL="0" indent="0">
                  <a:buNone/>
                </a:pPr>
                <a:r>
                  <a:rPr lang="en-US"/>
                  <a:t>Compute the losses of 1 - 9 points</a:t>
                </a:r>
              </a:p>
              <a:p>
                <a:pPr marL="0" indent="0">
                  <a:buNone/>
                </a:pPr>
                <a:r>
                  <a:rPr lang="en-US"/>
                  <a:t>Choose the point that has min loss as the new center</a:t>
                </a:r>
              </a:p>
              <a:p>
                <a:pPr marL="0" indent="0">
                  <a:buNone/>
                </a:pPr>
                <a:r>
                  <a:rPr lang="en-US"/>
                  <a:t>Step 3. If the origin is not changed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/>
                  <a:t>, otherwise,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/>
                  <a:t>Step 4: Repeat steps 1 - 4 until the loss &lt; threshold T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3293665-C75D-47E2-A553-86966393B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905815" cy="4351338"/>
              </a:xfrm>
              <a:blipFill>
                <a:blip r:embed="rId3"/>
                <a:stretch>
                  <a:fillRect l="-1542" t="-2241" r="-46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C8BDA7F4-980B-493D-9C44-2CFCF43F0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142722"/>
              </p:ext>
            </p:extLst>
          </p:nvPr>
        </p:nvGraphicFramePr>
        <p:xfrm>
          <a:off x="8878528" y="2592542"/>
          <a:ext cx="1247604" cy="108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802">
                  <a:extLst>
                    <a:ext uri="{9D8B030D-6E8A-4147-A177-3AD203B41FA5}">
                      <a16:colId xmlns:a16="http://schemas.microsoft.com/office/drawing/2014/main" val="1882647585"/>
                    </a:ext>
                  </a:extLst>
                </a:gridCol>
                <a:gridCol w="623802">
                  <a:extLst>
                    <a:ext uri="{9D8B030D-6E8A-4147-A177-3AD203B41FA5}">
                      <a16:colId xmlns:a16="http://schemas.microsoft.com/office/drawing/2014/main" val="1706706086"/>
                    </a:ext>
                  </a:extLst>
                </a:gridCol>
              </a:tblGrid>
              <a:tr h="542054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130782"/>
                  </a:ext>
                </a:extLst>
              </a:tr>
              <a:tr h="542054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035710"/>
                  </a:ext>
                </a:extLst>
              </a:tr>
            </a:tbl>
          </a:graphicData>
        </a:graphic>
      </p:graphicFrame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87398125-7D1D-44AE-9CE6-DC1BAEB19557}"/>
              </a:ext>
            </a:extLst>
          </p:cNvPr>
          <p:cNvCxnSpPr/>
          <p:nvPr/>
        </p:nvCxnSpPr>
        <p:spPr>
          <a:xfrm>
            <a:off x="7123471" y="3132720"/>
            <a:ext cx="4704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202FA1B3-C5FC-4282-BA3E-F3D77066E6E2}"/>
              </a:ext>
            </a:extLst>
          </p:cNvPr>
          <p:cNvCxnSpPr>
            <a:cxnSpLocks/>
          </p:cNvCxnSpPr>
          <p:nvPr/>
        </p:nvCxnSpPr>
        <p:spPr>
          <a:xfrm>
            <a:off x="9502330" y="1314635"/>
            <a:ext cx="0" cy="3633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89A8CF9D-2084-4817-A3A6-A4A50A655121}"/>
              </a:ext>
            </a:extLst>
          </p:cNvPr>
          <p:cNvSpPr txBox="1"/>
          <p:nvPr/>
        </p:nvSpPr>
        <p:spPr>
          <a:xfrm>
            <a:off x="8683794" y="2138579"/>
            <a:ext cx="41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FC100BE7-6DF4-49B5-A412-456D7271CFC7}"/>
              </a:ext>
            </a:extLst>
          </p:cNvPr>
          <p:cNvSpPr txBox="1"/>
          <p:nvPr/>
        </p:nvSpPr>
        <p:spPr>
          <a:xfrm>
            <a:off x="9549166" y="2084855"/>
            <a:ext cx="41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  <a:endParaRPr lang="vi-VN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AC929B5-9BB3-4225-ABD4-CC7895B09DA9}"/>
              </a:ext>
            </a:extLst>
          </p:cNvPr>
          <p:cNvSpPr txBox="1"/>
          <p:nvPr/>
        </p:nvSpPr>
        <p:spPr>
          <a:xfrm>
            <a:off x="10099640" y="2137789"/>
            <a:ext cx="41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  <a:endParaRPr lang="vi-VN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F1B7F9A3-F377-4D15-B1D8-ABCEF0792FC5}"/>
              </a:ext>
            </a:extLst>
          </p:cNvPr>
          <p:cNvSpPr txBox="1"/>
          <p:nvPr/>
        </p:nvSpPr>
        <p:spPr>
          <a:xfrm>
            <a:off x="8566489" y="2941071"/>
            <a:ext cx="41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  <a:endParaRPr lang="vi-VN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65E3A5E5-B046-4375-95DF-FF9EBEB69F76}"/>
              </a:ext>
            </a:extLst>
          </p:cNvPr>
          <p:cNvSpPr txBox="1"/>
          <p:nvPr/>
        </p:nvSpPr>
        <p:spPr>
          <a:xfrm>
            <a:off x="9544935" y="2941071"/>
            <a:ext cx="41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  <a:endParaRPr lang="vi-VN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F26429E9-9051-43A1-A28A-0AA3F383332A}"/>
              </a:ext>
            </a:extLst>
          </p:cNvPr>
          <p:cNvSpPr txBox="1"/>
          <p:nvPr/>
        </p:nvSpPr>
        <p:spPr>
          <a:xfrm>
            <a:off x="10126132" y="2941071"/>
            <a:ext cx="41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DC5604EF-E59F-4DC1-A3B5-40C739EF216A}"/>
              </a:ext>
            </a:extLst>
          </p:cNvPr>
          <p:cNvSpPr txBox="1"/>
          <p:nvPr/>
        </p:nvSpPr>
        <p:spPr>
          <a:xfrm>
            <a:off x="8720250" y="3710861"/>
            <a:ext cx="41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7</a:t>
            </a:r>
            <a:endParaRPr lang="vi-VN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85529485-BFAA-42F7-94E6-5EB40BEB7D4F}"/>
              </a:ext>
            </a:extLst>
          </p:cNvPr>
          <p:cNvSpPr txBox="1"/>
          <p:nvPr/>
        </p:nvSpPr>
        <p:spPr>
          <a:xfrm>
            <a:off x="9555314" y="3716596"/>
            <a:ext cx="41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</a:t>
            </a:r>
            <a:endParaRPr lang="vi-VN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CAEB3E4D-81DA-4ADA-99F7-A6B7283B1469}"/>
              </a:ext>
            </a:extLst>
          </p:cNvPr>
          <p:cNvSpPr txBox="1"/>
          <p:nvPr/>
        </p:nvSpPr>
        <p:spPr>
          <a:xfrm>
            <a:off x="10099640" y="3710861"/>
            <a:ext cx="41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</a:t>
            </a:r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8A009F8-444A-40E8-8AAC-88D3D66A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91745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FDF9153-486A-4533-AFBE-0ED66888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16</a:t>
            </a:fld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98E06179-46E9-4890-A87E-B79567DA46DB}"/>
                  </a:ext>
                </a:extLst>
              </p:cNvPr>
              <p:cNvSpPr txBox="1"/>
              <p:nvPr/>
            </p:nvSpPr>
            <p:spPr>
              <a:xfrm>
                <a:off x="3581401" y="5722747"/>
                <a:ext cx="7531101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vi-V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vi-VN" sz="2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𝑜𝑠</m:t>
                            </m:r>
                          </m:fName>
                          <m:e>
                            <m:d>
                              <m:dPr>
                                <m:ctrlP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vi-VN" sz="28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vi-V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vi-V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vi-V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vi-V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  <m:r>
                                          <a:rPr lang="vi-VN" sz="2800" b="0" i="1" smtClean="0">
                                            <a:latin typeface="Cambria Math" panose="02040503050406030204" pitchFamily="18" charset="0"/>
                                          </a:rPr>
                                          <m:t>+(−2)</m:t>
                                        </m:r>
                                      </m:e>
                                    </m:d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vi-VN" sz="28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f>
                                      <m:fPr>
                                        <m:ctrlPr>
                                          <a:rPr lang="vi-V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vi-VN" sz="28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vi-VN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−(−2))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vi-VN" sz="2800"/>
                  <a:t> </a:t>
                </a:r>
              </a:p>
            </p:txBody>
          </p:sp>
        </mc:Choice>
        <mc:Fallback xmlns="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98E06179-46E9-4890-A87E-B79567DA4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1" y="5722747"/>
                <a:ext cx="7531101" cy="7371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23C58232-ACFE-4766-B5E0-8925E7BEBF21}"/>
                  </a:ext>
                </a:extLst>
              </p:cNvPr>
              <p:cNvSpPr txBox="1"/>
              <p:nvPr/>
            </p:nvSpPr>
            <p:spPr>
              <a:xfrm>
                <a:off x="622300" y="969948"/>
                <a:ext cx="468630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800">
                    <a:latin typeface="Calibri (Thân)"/>
                  </a:rPr>
                  <a:t>Step 0: center (0, 0), </a:t>
                </a:r>
                <a14:m>
                  <m:oMath xmlns:m="http://schemas.openxmlformats.org/officeDocument/2006/math">
                    <m:r>
                      <a:rPr lang="vi-VN" sz="28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vi-VN" sz="280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Point 1: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−2,2</m:t>
                        </m:r>
                      </m:e>
                    </m:d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Point 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</m:d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Point 3: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Point 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−2,0</m:t>
                        </m:r>
                      </m:e>
                    </m:d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 b="1">
                    <a:latin typeface="Calibri (Thân)"/>
                  </a:rPr>
                  <a:t>Point 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vi-VN" sz="28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vi-V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1" i="1" smtClean="0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  <m:sub>
                            <m:r>
                              <a:rPr lang="vi-VN" sz="28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e>
                    </m:d>
                    <m:r>
                      <a:rPr lang="vi-VN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vi-V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vi-V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vi-VN" sz="2800" b="1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Point 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2,0</m:t>
                        </m:r>
                      </m:e>
                    </m:d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Point 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−2,−2</m:t>
                        </m:r>
                      </m:e>
                    </m:d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Point 8: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e>
                    </m:d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0,−2</m:t>
                        </m:r>
                      </m:e>
                    </m:d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Point 9: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e>
                    </m:d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2,−2</m:t>
                        </m:r>
                      </m:e>
                    </m:d>
                  </m:oMath>
                </a14:m>
                <a:endParaRPr lang="vi-VN" sz="2800">
                  <a:latin typeface="Calibri (Thân)"/>
                </a:endParaRPr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23C58232-ACFE-4766-B5E0-8925E7BEB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969948"/>
                <a:ext cx="4686300" cy="4401205"/>
              </a:xfrm>
              <a:prstGeom prst="rect">
                <a:avLst/>
              </a:prstGeom>
              <a:blipFill>
                <a:blip r:embed="rId3"/>
                <a:stretch>
                  <a:fillRect l="-2601" t="-1247" b="-304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8C649385-6C64-43F3-BE66-6C8738790215}"/>
              </a:ext>
            </a:extLst>
          </p:cNvPr>
          <p:cNvCxnSpPr/>
          <p:nvPr/>
        </p:nvCxnSpPr>
        <p:spPr>
          <a:xfrm>
            <a:off x="5308600" y="1135048"/>
            <a:ext cx="0" cy="403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48369157-550F-41E7-BF72-5DEA747BA473}"/>
                  </a:ext>
                </a:extLst>
              </p:cNvPr>
              <p:cNvSpPr txBox="1"/>
              <p:nvPr/>
            </p:nvSpPr>
            <p:spPr>
              <a:xfrm>
                <a:off x="5765800" y="969948"/>
                <a:ext cx="468630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Loss 1</a:t>
                </a:r>
                <a14:m>
                  <m:oMath xmlns:m="http://schemas.openxmlformats.org/officeDocument/2006/math">
                    <m:r>
                      <a:rPr lang="vi-V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8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.31</m:t>
                    </m:r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Loss 2</a:t>
                </a:r>
                <a14:m>
                  <m:oMath xmlns:m="http://schemas.openxmlformats.org/officeDocument/2006/math">
                    <m:r>
                      <a:rPr lang="vi-VN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Loss 3</a:t>
                </a:r>
                <a14:m>
                  <m:oMath xmlns:m="http://schemas.openxmlformats.org/officeDocument/2006/math">
                    <m:r>
                      <a:rPr lang="vi-V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800" b="0" i="0" smtClean="0">
                        <a:latin typeface="Cambria Math" panose="02040503050406030204" pitchFamily="18" charset="0"/>
                      </a:rPr>
                      <m:t>1.31</m:t>
                    </m:r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Loss 4</a:t>
                </a:r>
                <a14:m>
                  <m:oMath xmlns:m="http://schemas.openxmlformats.org/officeDocument/2006/math">
                    <m:r>
                      <a:rPr lang="vi-V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 b="1">
                    <a:latin typeface="Calibri (Thân)"/>
                  </a:rPr>
                  <a:t>Loss 5</a:t>
                </a:r>
                <a14:m>
                  <m:oMath xmlns:m="http://schemas.openxmlformats.org/officeDocument/2006/math">
                    <m:r>
                      <a:rPr lang="vi-VN" sz="28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vi-VN" sz="28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vi-VN" sz="28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vi-VN" sz="2800" b="1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Loss 6</a:t>
                </a:r>
                <a14:m>
                  <m:oMath xmlns:m="http://schemas.openxmlformats.org/officeDocument/2006/math">
                    <m:r>
                      <a:rPr lang="vi-V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Loss 7</a:t>
                </a:r>
                <a14:m>
                  <m:oMath xmlns:m="http://schemas.openxmlformats.org/officeDocument/2006/math">
                    <m:r>
                      <a:rPr lang="vi-V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1.31</m:t>
                    </m:r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Loss 8</a:t>
                </a:r>
                <a14:m>
                  <m:oMath xmlns:m="http://schemas.openxmlformats.org/officeDocument/2006/math">
                    <m:r>
                      <a:rPr lang="vi-V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Loss 9</a:t>
                </a:r>
                <a14:m>
                  <m:oMath xmlns:m="http://schemas.openxmlformats.org/officeDocument/2006/math">
                    <m:r>
                      <a:rPr lang="vi-V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2.31</m:t>
                    </m:r>
                  </m:oMath>
                </a14:m>
                <a:endParaRPr lang="vi-VN" sz="2800">
                  <a:latin typeface="Calibri (Thân)"/>
                </a:endParaRPr>
              </a:p>
            </p:txBody>
          </p:sp>
        </mc:Choice>
        <mc:Fallback xmlns="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48369157-550F-41E7-BF72-5DEA747BA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800" y="969948"/>
                <a:ext cx="4686300" cy="4401205"/>
              </a:xfrm>
              <a:prstGeom prst="rect">
                <a:avLst/>
              </a:prstGeom>
              <a:blipFill>
                <a:blip r:embed="rId4"/>
                <a:stretch>
                  <a:fillRect l="-2731" b="-304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D24D8094-1052-4253-8742-A488D8179556}"/>
              </a:ext>
            </a:extLst>
          </p:cNvPr>
          <p:cNvSpPr txBox="1"/>
          <p:nvPr/>
        </p:nvSpPr>
        <p:spPr>
          <a:xfrm>
            <a:off x="10495644" y="153447"/>
            <a:ext cx="16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latin typeface="Calibri (Thân)"/>
              </a:rPr>
              <a:t>Iteration 1</a:t>
            </a:r>
          </a:p>
        </p:txBody>
      </p:sp>
      <p:cxnSp>
        <p:nvCxnSpPr>
          <p:cNvPr id="3" name="Đường kết nối Mũi tên Thẳng 2">
            <a:extLst>
              <a:ext uri="{FF2B5EF4-FFF2-40B4-BE49-F238E27FC236}">
                <a16:creationId xmlns:a16="http://schemas.microsoft.com/office/drawing/2014/main" id="{2C38C3E0-0AC9-43DB-A066-7E846F70DBD4}"/>
              </a:ext>
            </a:extLst>
          </p:cNvPr>
          <p:cNvCxnSpPr/>
          <p:nvPr/>
        </p:nvCxnSpPr>
        <p:spPr>
          <a:xfrm flipV="1">
            <a:off x="5486400" y="5173648"/>
            <a:ext cx="279400" cy="36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92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9C3DC80-464F-4E6B-9F0E-494F2B37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17</a:t>
            </a:fld>
            <a:endParaRPr lang="vi-VN"/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AD8C9BF3-07BA-49B8-973E-D7CE106386AB}"/>
              </a:ext>
            </a:extLst>
          </p:cNvPr>
          <p:cNvCxnSpPr>
            <a:cxnSpLocks/>
          </p:cNvCxnSpPr>
          <p:nvPr/>
        </p:nvCxnSpPr>
        <p:spPr>
          <a:xfrm flipV="1">
            <a:off x="6072512" y="722085"/>
            <a:ext cx="0" cy="461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694729A8-95CD-44B4-AE8B-F3EB6B4617DC}"/>
              </a:ext>
            </a:extLst>
          </p:cNvPr>
          <p:cNvCxnSpPr>
            <a:cxnSpLocks/>
          </p:cNvCxnSpPr>
          <p:nvPr/>
        </p:nvCxnSpPr>
        <p:spPr>
          <a:xfrm>
            <a:off x="3646812" y="3217635"/>
            <a:ext cx="4851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F8E19F57-5106-4B96-A79A-7DE6002143B1}"/>
              </a:ext>
            </a:extLst>
          </p:cNvPr>
          <p:cNvSpPr/>
          <p:nvPr/>
        </p:nvSpPr>
        <p:spPr>
          <a:xfrm>
            <a:off x="4582715" y="1817345"/>
            <a:ext cx="3026570" cy="2876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1B5E53BF-993D-4BCE-83F3-97C98B836F0F}"/>
              </a:ext>
            </a:extLst>
          </p:cNvPr>
          <p:cNvSpPr txBox="1"/>
          <p:nvPr/>
        </p:nvSpPr>
        <p:spPr>
          <a:xfrm>
            <a:off x="7398623" y="1354795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(2,2)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25AFF771-A916-4A0C-BA7C-05EB4C3A37B8}"/>
              </a:ext>
            </a:extLst>
          </p:cNvPr>
          <p:cNvSpPr txBox="1"/>
          <p:nvPr/>
        </p:nvSpPr>
        <p:spPr>
          <a:xfrm>
            <a:off x="5799461" y="3203301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(0,0)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9B1C1CA3-78B1-46C5-9F30-3929D76EE147}"/>
              </a:ext>
            </a:extLst>
          </p:cNvPr>
          <p:cNvSpPr txBox="1"/>
          <p:nvPr/>
        </p:nvSpPr>
        <p:spPr>
          <a:xfrm>
            <a:off x="3917734" y="4787283"/>
            <a:ext cx="82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(-2,-2)</a:t>
            </a: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422993CA-C9F0-48FE-9A42-C8BFEB382F8D}"/>
              </a:ext>
            </a:extLst>
          </p:cNvPr>
          <p:cNvSpPr/>
          <p:nvPr/>
        </p:nvSpPr>
        <p:spPr>
          <a:xfrm>
            <a:off x="5276322" y="2510370"/>
            <a:ext cx="1488211" cy="1414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4D46EE92-96F6-480C-A935-84BEFDD1629D}"/>
              </a:ext>
            </a:extLst>
          </p:cNvPr>
          <p:cNvSpPr txBox="1"/>
          <p:nvPr/>
        </p:nvSpPr>
        <p:spPr>
          <a:xfrm>
            <a:off x="6764533" y="2191289"/>
            <a:ext cx="138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(1,1)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8BA45CA5-DA02-4CEA-85F4-F5D51B5AB732}"/>
              </a:ext>
            </a:extLst>
          </p:cNvPr>
          <p:cNvSpPr txBox="1"/>
          <p:nvPr/>
        </p:nvSpPr>
        <p:spPr>
          <a:xfrm>
            <a:off x="4653656" y="3953569"/>
            <a:ext cx="10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(-1,-1)</a:t>
            </a:r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5535231A-FFBE-437C-A674-FB219AE11D8B}"/>
              </a:ext>
            </a:extLst>
          </p:cNvPr>
          <p:cNvSpPr/>
          <p:nvPr/>
        </p:nvSpPr>
        <p:spPr>
          <a:xfrm>
            <a:off x="6005942" y="3136094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Hình Bầu dục 22">
            <a:extLst>
              <a:ext uri="{FF2B5EF4-FFF2-40B4-BE49-F238E27FC236}">
                <a16:creationId xmlns:a16="http://schemas.microsoft.com/office/drawing/2014/main" id="{93BEDBE5-1E74-44F3-9E6E-85E0ECBC159F}"/>
              </a:ext>
            </a:extLst>
          </p:cNvPr>
          <p:cNvSpPr/>
          <p:nvPr/>
        </p:nvSpPr>
        <p:spPr>
          <a:xfrm>
            <a:off x="7572424" y="3136094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Hình Bầu dục 23">
            <a:extLst>
              <a:ext uri="{FF2B5EF4-FFF2-40B4-BE49-F238E27FC236}">
                <a16:creationId xmlns:a16="http://schemas.microsoft.com/office/drawing/2014/main" id="{E5F65E87-E1EF-42CE-ACF9-1CF4F160350B}"/>
              </a:ext>
            </a:extLst>
          </p:cNvPr>
          <p:cNvSpPr/>
          <p:nvPr/>
        </p:nvSpPr>
        <p:spPr>
          <a:xfrm>
            <a:off x="7553994" y="4642198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Hình Bầu dục 24">
            <a:extLst>
              <a:ext uri="{FF2B5EF4-FFF2-40B4-BE49-F238E27FC236}">
                <a16:creationId xmlns:a16="http://schemas.microsoft.com/office/drawing/2014/main" id="{C6329754-7E17-423E-AAA1-E5E286E24DE1}"/>
              </a:ext>
            </a:extLst>
          </p:cNvPr>
          <p:cNvSpPr/>
          <p:nvPr/>
        </p:nvSpPr>
        <p:spPr>
          <a:xfrm>
            <a:off x="6020428" y="4642198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8808C5C8-6D3C-45C0-931E-E59CE0D7D92A}"/>
              </a:ext>
            </a:extLst>
          </p:cNvPr>
          <p:cNvSpPr/>
          <p:nvPr/>
        </p:nvSpPr>
        <p:spPr>
          <a:xfrm>
            <a:off x="4520517" y="4642198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Hình Bầu dục 26">
            <a:extLst>
              <a:ext uri="{FF2B5EF4-FFF2-40B4-BE49-F238E27FC236}">
                <a16:creationId xmlns:a16="http://schemas.microsoft.com/office/drawing/2014/main" id="{8B9072D6-111C-4A7B-A38B-040E606ADFEA}"/>
              </a:ext>
            </a:extLst>
          </p:cNvPr>
          <p:cNvSpPr/>
          <p:nvPr/>
        </p:nvSpPr>
        <p:spPr>
          <a:xfrm>
            <a:off x="4520517" y="3121293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8DC9F055-B653-4E04-B366-D72EA930CAD8}"/>
              </a:ext>
            </a:extLst>
          </p:cNvPr>
          <p:cNvSpPr/>
          <p:nvPr/>
        </p:nvSpPr>
        <p:spPr>
          <a:xfrm>
            <a:off x="4506031" y="1768517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31C72696-F549-48D1-A500-0ECC0D6DADCE}"/>
              </a:ext>
            </a:extLst>
          </p:cNvPr>
          <p:cNvSpPr/>
          <p:nvPr/>
        </p:nvSpPr>
        <p:spPr>
          <a:xfrm>
            <a:off x="6005941" y="1743114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ình Bầu dục 29">
            <a:extLst>
              <a:ext uri="{FF2B5EF4-FFF2-40B4-BE49-F238E27FC236}">
                <a16:creationId xmlns:a16="http://schemas.microsoft.com/office/drawing/2014/main" id="{B706804D-700A-44EF-A11B-855BD9A4A749}"/>
              </a:ext>
            </a:extLst>
          </p:cNvPr>
          <p:cNvSpPr/>
          <p:nvPr/>
        </p:nvSpPr>
        <p:spPr>
          <a:xfrm>
            <a:off x="7542715" y="1743114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52F94210-7AC9-492B-83DD-004EE9CA290D}"/>
              </a:ext>
            </a:extLst>
          </p:cNvPr>
          <p:cNvSpPr/>
          <p:nvPr/>
        </p:nvSpPr>
        <p:spPr>
          <a:xfrm>
            <a:off x="5953857" y="3857693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8BEA9C9A-01D6-4DA7-9E04-7CB15440F4C7}"/>
              </a:ext>
            </a:extLst>
          </p:cNvPr>
          <p:cNvSpPr/>
          <p:nvPr/>
        </p:nvSpPr>
        <p:spPr>
          <a:xfrm>
            <a:off x="6697961" y="3872028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ình Bầu dục 33">
            <a:extLst>
              <a:ext uri="{FF2B5EF4-FFF2-40B4-BE49-F238E27FC236}">
                <a16:creationId xmlns:a16="http://schemas.microsoft.com/office/drawing/2014/main" id="{463F0B31-B84B-42AA-8700-E44AE9286202}"/>
              </a:ext>
            </a:extLst>
          </p:cNvPr>
          <p:cNvSpPr/>
          <p:nvPr/>
        </p:nvSpPr>
        <p:spPr>
          <a:xfrm>
            <a:off x="6710799" y="3135627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D625D32B-F428-4724-A70F-68ADD4F70C50}"/>
              </a:ext>
            </a:extLst>
          </p:cNvPr>
          <p:cNvSpPr/>
          <p:nvPr/>
        </p:nvSpPr>
        <p:spPr>
          <a:xfrm>
            <a:off x="6697961" y="2449562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5F2560FA-3E9B-41E0-9D5C-7B7EF6773101}"/>
              </a:ext>
            </a:extLst>
          </p:cNvPr>
          <p:cNvSpPr/>
          <p:nvPr/>
        </p:nvSpPr>
        <p:spPr>
          <a:xfrm>
            <a:off x="5222809" y="2460286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Hình Bầu dục 36">
            <a:extLst>
              <a:ext uri="{FF2B5EF4-FFF2-40B4-BE49-F238E27FC236}">
                <a16:creationId xmlns:a16="http://schemas.microsoft.com/office/drawing/2014/main" id="{66871744-C85F-4B84-B981-FF9D727C82DE}"/>
              </a:ext>
            </a:extLst>
          </p:cNvPr>
          <p:cNvSpPr/>
          <p:nvPr/>
        </p:nvSpPr>
        <p:spPr>
          <a:xfrm>
            <a:off x="5221436" y="3857693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Hình Bầu dục 37">
            <a:extLst>
              <a:ext uri="{FF2B5EF4-FFF2-40B4-BE49-F238E27FC236}">
                <a16:creationId xmlns:a16="http://schemas.microsoft.com/office/drawing/2014/main" id="{9C9174A6-1369-4F9D-8E23-5BE20FFCB6C5}"/>
              </a:ext>
            </a:extLst>
          </p:cNvPr>
          <p:cNvSpPr/>
          <p:nvPr/>
        </p:nvSpPr>
        <p:spPr>
          <a:xfrm>
            <a:off x="5965539" y="2460286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8A6FD2C7-33D9-41CA-AEE5-784ECDD7859B}"/>
              </a:ext>
            </a:extLst>
          </p:cNvPr>
          <p:cNvSpPr/>
          <p:nvPr/>
        </p:nvSpPr>
        <p:spPr>
          <a:xfrm>
            <a:off x="5199456" y="3135627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Hộp Văn bản 39">
                <a:extLst>
                  <a:ext uri="{FF2B5EF4-FFF2-40B4-BE49-F238E27FC236}">
                    <a16:creationId xmlns:a16="http://schemas.microsoft.com/office/drawing/2014/main" id="{76815DCD-F2C5-4A45-9CD3-87FBBEFC379D}"/>
                  </a:ext>
                </a:extLst>
              </p:cNvPr>
              <p:cNvSpPr txBox="1"/>
              <p:nvPr/>
            </p:nvSpPr>
            <p:spPr>
              <a:xfrm>
                <a:off x="758196" y="1743114"/>
                <a:ext cx="2846711" cy="701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800"/>
                  <a:t>Step 3: </a:t>
                </a:r>
                <a14:m>
                  <m:oMath xmlns:m="http://schemas.openxmlformats.org/officeDocument/2006/math"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vi-V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vi-V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vi-V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vi-VN" sz="2800"/>
              </a:p>
            </p:txBody>
          </p:sp>
        </mc:Choice>
        <mc:Fallback xmlns="">
          <p:sp>
            <p:nvSpPr>
              <p:cNvPr id="40" name="Hộp Văn bản 39">
                <a:extLst>
                  <a:ext uri="{FF2B5EF4-FFF2-40B4-BE49-F238E27FC236}">
                    <a16:creationId xmlns:a16="http://schemas.microsoft.com/office/drawing/2014/main" id="{76815DCD-F2C5-4A45-9CD3-87FBBEFC3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96" y="1743114"/>
                <a:ext cx="2846711" cy="701859"/>
              </a:xfrm>
              <a:prstGeom prst="rect">
                <a:avLst/>
              </a:prstGeom>
              <a:blipFill>
                <a:blip r:embed="rId2"/>
                <a:stretch>
                  <a:fillRect l="-4283" b="-956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F5C90FEF-84EC-4778-8113-3720A1DAB795}"/>
              </a:ext>
            </a:extLst>
          </p:cNvPr>
          <p:cNvSpPr txBox="1"/>
          <p:nvPr/>
        </p:nvSpPr>
        <p:spPr>
          <a:xfrm>
            <a:off x="10495644" y="153447"/>
            <a:ext cx="16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latin typeface="Calibri (Thân)"/>
              </a:rPr>
              <a:t>Iteration 1</a:t>
            </a:r>
          </a:p>
        </p:txBody>
      </p:sp>
    </p:spTree>
    <p:extLst>
      <p:ext uri="{BB962C8B-B14F-4D97-AF65-F5344CB8AC3E}">
        <p14:creationId xmlns:p14="http://schemas.microsoft.com/office/powerpoint/2010/main" val="933108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FDF9153-486A-4533-AFBE-0ED66888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18</a:t>
            </a:fld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98E06179-46E9-4890-A87E-B79567DA46DB}"/>
                  </a:ext>
                </a:extLst>
              </p:cNvPr>
              <p:cNvSpPr txBox="1"/>
              <p:nvPr/>
            </p:nvSpPr>
            <p:spPr>
              <a:xfrm>
                <a:off x="4483099" y="5619161"/>
                <a:ext cx="7531101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800"/>
                  <a:t>Loss </a:t>
                </a:r>
                <a14:m>
                  <m:oMath xmlns:m="http://schemas.openxmlformats.org/officeDocument/2006/math">
                    <m:r>
                      <a:rPr lang="vi-VN" sz="280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vi-V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vi-VN" sz="2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𝑜𝑠</m:t>
                            </m:r>
                          </m:fName>
                          <m:e>
                            <m:d>
                              <m:dPr>
                                <m:ctrlP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vi-VN" sz="28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vi-V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vi-V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vi-V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vi-V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  <m:r>
                                          <a:rPr lang="vi-VN" sz="2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vi-VN" sz="2800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</m:d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vi-VN" sz="28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f>
                                      <m:fPr>
                                        <m:ctrlPr>
                                          <a:rPr lang="vi-V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vi-VN" sz="28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vi-VN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vi-VN" sz="2800"/>
                  <a:t> </a:t>
                </a:r>
              </a:p>
            </p:txBody>
          </p:sp>
        </mc:Choice>
        <mc:Fallback xmlns="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98E06179-46E9-4890-A87E-B79567DA4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099" y="5619161"/>
                <a:ext cx="7531101" cy="737189"/>
              </a:xfrm>
              <a:prstGeom prst="rect">
                <a:avLst/>
              </a:prstGeom>
              <a:blipFill>
                <a:blip r:embed="rId2"/>
                <a:stretch>
                  <a:fillRect l="-1618" r="-1942" b="-661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23C58232-ACFE-4766-B5E0-8925E7BEBF21}"/>
                  </a:ext>
                </a:extLst>
              </p:cNvPr>
              <p:cNvSpPr txBox="1"/>
              <p:nvPr/>
            </p:nvSpPr>
            <p:spPr>
              <a:xfrm>
                <a:off x="622300" y="969948"/>
                <a:ext cx="497840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800">
                    <a:latin typeface="Calibri (Thân)"/>
                  </a:rPr>
                  <a:t>Center: (0, 0), R = 1</a:t>
                </a:r>
              </a:p>
              <a:p>
                <a:r>
                  <a:rPr lang="vi-VN" sz="2800">
                    <a:latin typeface="Calibri (Thân)"/>
                  </a:rPr>
                  <a:t>Point 1: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Point 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 b="1">
                    <a:latin typeface="Calibri (Thân)"/>
                  </a:rPr>
                  <a:t>Point 3: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vi-VN" sz="2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vi-V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1" i="1" smtClean="0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  <m:sub>
                            <m:r>
                              <a:rPr lang="vi-VN" sz="2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vi-VN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vi-V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vi-V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vi-VN" sz="2800" b="1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Point 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−1,0</m:t>
                        </m:r>
                      </m:e>
                    </m:d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Point 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Point 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Point 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−1,−1</m:t>
                        </m:r>
                      </m:e>
                    </m:d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Point 8: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e>
                    </m:d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0,−1</m:t>
                        </m:r>
                      </m:e>
                    </m:d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Point 9: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e>
                    </m:d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1,−1</m:t>
                        </m:r>
                      </m:e>
                    </m:d>
                  </m:oMath>
                </a14:m>
                <a:endParaRPr lang="vi-VN" sz="2800">
                  <a:latin typeface="Calibri (Thân)"/>
                </a:endParaRPr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23C58232-ACFE-4766-B5E0-8925E7BEB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969948"/>
                <a:ext cx="4978400" cy="4401205"/>
              </a:xfrm>
              <a:prstGeom prst="rect">
                <a:avLst/>
              </a:prstGeom>
              <a:blipFill>
                <a:blip r:embed="rId3"/>
                <a:stretch>
                  <a:fillRect l="-2448" t="-1247" b="-304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8C649385-6C64-43F3-BE66-6C8738790215}"/>
              </a:ext>
            </a:extLst>
          </p:cNvPr>
          <p:cNvCxnSpPr/>
          <p:nvPr/>
        </p:nvCxnSpPr>
        <p:spPr>
          <a:xfrm>
            <a:off x="5575300" y="1332553"/>
            <a:ext cx="0" cy="403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48369157-550F-41E7-BF72-5DEA747BA473}"/>
                  </a:ext>
                </a:extLst>
              </p:cNvPr>
              <p:cNvSpPr txBox="1"/>
              <p:nvPr/>
            </p:nvSpPr>
            <p:spPr>
              <a:xfrm>
                <a:off x="5765800" y="969948"/>
                <a:ext cx="468630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Loss 1</a:t>
                </a:r>
                <a14:m>
                  <m:oMath xmlns:m="http://schemas.openxmlformats.org/officeDocument/2006/math">
                    <m:r>
                      <a:rPr lang="vi-V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1.34</m:t>
                    </m:r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Loss 2</a:t>
                </a:r>
                <a14:m>
                  <m:oMath xmlns:m="http://schemas.openxmlformats.org/officeDocument/2006/math">
                    <m:r>
                      <a:rPr lang="vi-VN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 b="1">
                    <a:latin typeface="Calibri (Thân)"/>
                  </a:rPr>
                  <a:t>Loss 3</a:t>
                </a:r>
                <a14:m>
                  <m:oMath xmlns:m="http://schemas.openxmlformats.org/officeDocument/2006/math">
                    <m:r>
                      <a:rPr lang="vi-VN" sz="28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8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vi-VN" sz="28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vi-VN" sz="2800" b="1">
                    <a:latin typeface="Calibri (Thân)"/>
                  </a:rPr>
                  <a:t>34</a:t>
                </a:r>
              </a:p>
              <a:p>
                <a:r>
                  <a:rPr lang="vi-VN" sz="2800">
                    <a:latin typeface="Calibri (Thân)"/>
                  </a:rPr>
                  <a:t>Loss 4</a:t>
                </a:r>
                <a14:m>
                  <m:oMath xmlns:m="http://schemas.openxmlformats.org/officeDocument/2006/math">
                    <m:r>
                      <a:rPr lang="vi-V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Loss 5</a:t>
                </a:r>
                <a14:m>
                  <m:oMath xmlns:m="http://schemas.openxmlformats.org/officeDocument/2006/math">
                    <m:r>
                      <a:rPr lang="vi-V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Loss 6</a:t>
                </a:r>
                <a14:m>
                  <m:oMath xmlns:m="http://schemas.openxmlformats.org/officeDocument/2006/math">
                    <m:r>
                      <a:rPr lang="vi-V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Loss 7</a:t>
                </a:r>
                <a14:m>
                  <m:oMath xmlns:m="http://schemas.openxmlformats.org/officeDocument/2006/math">
                    <m:r>
                      <a:rPr lang="vi-V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0.34</m:t>
                    </m:r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Loss 8</a:t>
                </a:r>
                <a14:m>
                  <m:oMath xmlns:m="http://schemas.openxmlformats.org/officeDocument/2006/math">
                    <m:r>
                      <a:rPr lang="vi-V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Loss 9</a:t>
                </a:r>
                <a14:m>
                  <m:oMath xmlns:m="http://schemas.openxmlformats.org/officeDocument/2006/math">
                    <m:r>
                      <a:rPr lang="vi-V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vi-VN" sz="2800" b="0" i="0" smtClean="0">
                        <a:latin typeface="Cambria Math" panose="02040503050406030204" pitchFamily="18" charset="0"/>
                      </a:rPr>
                      <m:t>34</m:t>
                    </m:r>
                  </m:oMath>
                </a14:m>
                <a:endParaRPr lang="vi-VN" sz="2800">
                  <a:latin typeface="Calibri (Thân)"/>
                </a:endParaRPr>
              </a:p>
            </p:txBody>
          </p:sp>
        </mc:Choice>
        <mc:Fallback xmlns="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48369157-550F-41E7-BF72-5DEA747BA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800" y="969948"/>
                <a:ext cx="4686300" cy="4401205"/>
              </a:xfrm>
              <a:prstGeom prst="rect">
                <a:avLst/>
              </a:prstGeom>
              <a:blipFill>
                <a:blip r:embed="rId4"/>
                <a:stretch>
                  <a:fillRect l="-2731" b="-304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36C27068-8755-490C-B3D0-F4C13351A46F}"/>
              </a:ext>
            </a:extLst>
          </p:cNvPr>
          <p:cNvSpPr txBox="1"/>
          <p:nvPr/>
        </p:nvSpPr>
        <p:spPr>
          <a:xfrm>
            <a:off x="622299" y="508283"/>
            <a:ext cx="204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latin typeface="Calibri (Thân)"/>
              </a:rPr>
              <a:t>Step 2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A72EC43-5AFD-48BA-B206-7D08371439C8}"/>
              </a:ext>
            </a:extLst>
          </p:cNvPr>
          <p:cNvSpPr txBox="1"/>
          <p:nvPr/>
        </p:nvSpPr>
        <p:spPr>
          <a:xfrm>
            <a:off x="10495644" y="153447"/>
            <a:ext cx="16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latin typeface="Calibri (Thân)"/>
              </a:rPr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1086209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9C3DC80-464F-4E6B-9F0E-494F2B37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19</a:t>
            </a:fld>
            <a:endParaRPr lang="vi-VN"/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AD8C9BF3-07BA-49B8-973E-D7CE106386AB}"/>
              </a:ext>
            </a:extLst>
          </p:cNvPr>
          <p:cNvCxnSpPr>
            <a:cxnSpLocks/>
          </p:cNvCxnSpPr>
          <p:nvPr/>
        </p:nvCxnSpPr>
        <p:spPr>
          <a:xfrm flipV="1">
            <a:off x="6145398" y="1681728"/>
            <a:ext cx="0" cy="461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694729A8-95CD-44B4-AE8B-F3EB6B4617DC}"/>
              </a:ext>
            </a:extLst>
          </p:cNvPr>
          <p:cNvCxnSpPr>
            <a:cxnSpLocks/>
          </p:cNvCxnSpPr>
          <p:nvPr/>
        </p:nvCxnSpPr>
        <p:spPr>
          <a:xfrm>
            <a:off x="3719698" y="4177278"/>
            <a:ext cx="4851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F8E19F57-5106-4B96-A79A-7DE6002143B1}"/>
              </a:ext>
            </a:extLst>
          </p:cNvPr>
          <p:cNvSpPr/>
          <p:nvPr/>
        </p:nvSpPr>
        <p:spPr>
          <a:xfrm>
            <a:off x="5399889" y="3458609"/>
            <a:ext cx="1488211" cy="1414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1B5E53BF-993D-4BCE-83F3-97C98B836F0F}"/>
              </a:ext>
            </a:extLst>
          </p:cNvPr>
          <p:cNvSpPr txBox="1"/>
          <p:nvPr/>
        </p:nvSpPr>
        <p:spPr>
          <a:xfrm>
            <a:off x="6779909" y="2945097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(1,1)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25AFF771-A916-4A0C-BA7C-05EB4C3A37B8}"/>
              </a:ext>
            </a:extLst>
          </p:cNvPr>
          <p:cNvSpPr txBox="1"/>
          <p:nvPr/>
        </p:nvSpPr>
        <p:spPr>
          <a:xfrm>
            <a:off x="5827541" y="4193800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(0,0)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9B1C1CA3-78B1-46C5-9F30-3929D76EE147}"/>
              </a:ext>
            </a:extLst>
          </p:cNvPr>
          <p:cNvSpPr txBox="1"/>
          <p:nvPr/>
        </p:nvSpPr>
        <p:spPr>
          <a:xfrm>
            <a:off x="4567722" y="4820823"/>
            <a:ext cx="82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(-1,-1)</a:t>
            </a: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422993CA-C9F0-48FE-9A42-C8BFEB382F8D}"/>
              </a:ext>
            </a:extLst>
          </p:cNvPr>
          <p:cNvSpPr/>
          <p:nvPr/>
        </p:nvSpPr>
        <p:spPr>
          <a:xfrm>
            <a:off x="5414959" y="1977972"/>
            <a:ext cx="3053222" cy="2902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8BA45CA5-DA02-4CEA-85F4-F5D51B5AB732}"/>
              </a:ext>
            </a:extLst>
          </p:cNvPr>
          <p:cNvSpPr txBox="1"/>
          <p:nvPr/>
        </p:nvSpPr>
        <p:spPr>
          <a:xfrm>
            <a:off x="8564921" y="1541434"/>
            <a:ext cx="123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(3,3)</a:t>
            </a:r>
          </a:p>
        </p:txBody>
      </p:sp>
      <p:sp>
        <p:nvSpPr>
          <p:cNvPr id="23" name="Hình Bầu dục 22">
            <a:extLst>
              <a:ext uri="{FF2B5EF4-FFF2-40B4-BE49-F238E27FC236}">
                <a16:creationId xmlns:a16="http://schemas.microsoft.com/office/drawing/2014/main" id="{93BEDBE5-1E74-44F3-9E6E-85E0ECBC159F}"/>
              </a:ext>
            </a:extLst>
          </p:cNvPr>
          <p:cNvSpPr/>
          <p:nvPr/>
        </p:nvSpPr>
        <p:spPr>
          <a:xfrm>
            <a:off x="6815905" y="4110072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Hình Bầu dục 23">
            <a:extLst>
              <a:ext uri="{FF2B5EF4-FFF2-40B4-BE49-F238E27FC236}">
                <a16:creationId xmlns:a16="http://schemas.microsoft.com/office/drawing/2014/main" id="{E5F65E87-E1EF-42CE-ACF9-1CF4F160350B}"/>
              </a:ext>
            </a:extLst>
          </p:cNvPr>
          <p:cNvSpPr/>
          <p:nvPr/>
        </p:nvSpPr>
        <p:spPr>
          <a:xfrm>
            <a:off x="6785131" y="4793208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Hình Bầu dục 24">
            <a:extLst>
              <a:ext uri="{FF2B5EF4-FFF2-40B4-BE49-F238E27FC236}">
                <a16:creationId xmlns:a16="http://schemas.microsoft.com/office/drawing/2014/main" id="{C6329754-7E17-423E-AAA1-E5E286E24DE1}"/>
              </a:ext>
            </a:extLst>
          </p:cNvPr>
          <p:cNvSpPr/>
          <p:nvPr/>
        </p:nvSpPr>
        <p:spPr>
          <a:xfrm>
            <a:off x="6072601" y="4793208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8808C5C8-6D3C-45C0-931E-E59CE0D7D92A}"/>
              </a:ext>
            </a:extLst>
          </p:cNvPr>
          <p:cNvSpPr/>
          <p:nvPr/>
        </p:nvSpPr>
        <p:spPr>
          <a:xfrm>
            <a:off x="5333319" y="4793208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Hình Bầu dục 26">
            <a:extLst>
              <a:ext uri="{FF2B5EF4-FFF2-40B4-BE49-F238E27FC236}">
                <a16:creationId xmlns:a16="http://schemas.microsoft.com/office/drawing/2014/main" id="{8B9072D6-111C-4A7B-A38B-040E606ADFEA}"/>
              </a:ext>
            </a:extLst>
          </p:cNvPr>
          <p:cNvSpPr/>
          <p:nvPr/>
        </p:nvSpPr>
        <p:spPr>
          <a:xfrm>
            <a:off x="5325935" y="4098666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8DC9F055-B653-4E04-B366-D72EA930CAD8}"/>
              </a:ext>
            </a:extLst>
          </p:cNvPr>
          <p:cNvSpPr/>
          <p:nvPr/>
        </p:nvSpPr>
        <p:spPr>
          <a:xfrm>
            <a:off x="5377749" y="3430568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31C72696-F549-48D1-A500-0ECC0D6DADCE}"/>
              </a:ext>
            </a:extLst>
          </p:cNvPr>
          <p:cNvSpPr/>
          <p:nvPr/>
        </p:nvSpPr>
        <p:spPr>
          <a:xfrm>
            <a:off x="6072601" y="3404125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ình Bầu dục 29">
            <a:extLst>
              <a:ext uri="{FF2B5EF4-FFF2-40B4-BE49-F238E27FC236}">
                <a16:creationId xmlns:a16="http://schemas.microsoft.com/office/drawing/2014/main" id="{B706804D-700A-44EF-A11B-855BD9A4A749}"/>
              </a:ext>
            </a:extLst>
          </p:cNvPr>
          <p:cNvSpPr/>
          <p:nvPr/>
        </p:nvSpPr>
        <p:spPr>
          <a:xfrm>
            <a:off x="6795488" y="3404125"/>
            <a:ext cx="133139" cy="134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8BEA9C9A-01D6-4DA7-9E04-7CB15440F4C7}"/>
              </a:ext>
            </a:extLst>
          </p:cNvPr>
          <p:cNvSpPr/>
          <p:nvPr/>
        </p:nvSpPr>
        <p:spPr>
          <a:xfrm>
            <a:off x="8431782" y="4836618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ình Bầu dục 33">
            <a:extLst>
              <a:ext uri="{FF2B5EF4-FFF2-40B4-BE49-F238E27FC236}">
                <a16:creationId xmlns:a16="http://schemas.microsoft.com/office/drawing/2014/main" id="{463F0B31-B84B-42AA-8700-E44AE9286202}"/>
              </a:ext>
            </a:extLst>
          </p:cNvPr>
          <p:cNvSpPr/>
          <p:nvPr/>
        </p:nvSpPr>
        <p:spPr>
          <a:xfrm>
            <a:off x="8401611" y="3430568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D625D32B-F428-4724-A70F-68ADD4F70C50}"/>
              </a:ext>
            </a:extLst>
          </p:cNvPr>
          <p:cNvSpPr/>
          <p:nvPr/>
        </p:nvSpPr>
        <p:spPr>
          <a:xfrm>
            <a:off x="8409425" y="1903305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5F2560FA-3E9B-41E0-9D5C-7B7EF6773101}"/>
              </a:ext>
            </a:extLst>
          </p:cNvPr>
          <p:cNvSpPr/>
          <p:nvPr/>
        </p:nvSpPr>
        <p:spPr>
          <a:xfrm>
            <a:off x="5368448" y="1910766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Hình Bầu dục 37">
            <a:extLst>
              <a:ext uri="{FF2B5EF4-FFF2-40B4-BE49-F238E27FC236}">
                <a16:creationId xmlns:a16="http://schemas.microsoft.com/office/drawing/2014/main" id="{9C9174A6-1369-4F9D-8E23-5BE20FFCB6C5}"/>
              </a:ext>
            </a:extLst>
          </p:cNvPr>
          <p:cNvSpPr/>
          <p:nvPr/>
        </p:nvSpPr>
        <p:spPr>
          <a:xfrm>
            <a:off x="6864715" y="1907677"/>
            <a:ext cx="133139" cy="13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Hộp Văn bản 39">
                <a:extLst>
                  <a:ext uri="{FF2B5EF4-FFF2-40B4-BE49-F238E27FC236}">
                    <a16:creationId xmlns:a16="http://schemas.microsoft.com/office/drawing/2014/main" id="{76815DCD-F2C5-4A45-9CD3-87FBBEFC379D}"/>
                  </a:ext>
                </a:extLst>
              </p:cNvPr>
              <p:cNvSpPr txBox="1"/>
              <p:nvPr/>
            </p:nvSpPr>
            <p:spPr>
              <a:xfrm>
                <a:off x="780369" y="1493800"/>
                <a:ext cx="290626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/>
                  <a:t>Step 3:</a:t>
                </a:r>
              </a:p>
              <a:p>
                <a:endParaRPr lang="vi-VN" sz="2400"/>
              </a:p>
              <a:p>
                <a:r>
                  <a:rPr lang="vi-VN" sz="2400"/>
                  <a:t>New center = (1,1)</a:t>
                </a:r>
              </a:p>
              <a:p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vi-V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←2</m:t>
                    </m:r>
                    <m:r>
                      <a:rPr lang="vi-V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vi-V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vi-VN" sz="2400"/>
                  <a:t>.</a:t>
                </a:r>
              </a:p>
            </p:txBody>
          </p:sp>
        </mc:Choice>
        <mc:Fallback xmlns="">
          <p:sp>
            <p:nvSpPr>
              <p:cNvPr id="40" name="Hộp Văn bản 39">
                <a:extLst>
                  <a:ext uri="{FF2B5EF4-FFF2-40B4-BE49-F238E27FC236}">
                    <a16:creationId xmlns:a16="http://schemas.microsoft.com/office/drawing/2014/main" id="{76815DCD-F2C5-4A45-9CD3-87FBBEFC3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69" y="1493800"/>
                <a:ext cx="2906260" cy="1569660"/>
              </a:xfrm>
              <a:prstGeom prst="rect">
                <a:avLst/>
              </a:prstGeom>
              <a:blipFill>
                <a:blip r:embed="rId2"/>
                <a:stretch>
                  <a:fillRect l="-3145" t="-2713" b="-814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93378F4A-166B-4B33-BA9E-CF12A17F6E50}"/>
              </a:ext>
            </a:extLst>
          </p:cNvPr>
          <p:cNvSpPr txBox="1"/>
          <p:nvPr/>
        </p:nvSpPr>
        <p:spPr>
          <a:xfrm>
            <a:off x="10495644" y="153447"/>
            <a:ext cx="16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latin typeface="Calibri (Thân)"/>
              </a:rPr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97901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FAA9958-8408-40B4-8CF9-7DA095C1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AD24AEE-A0F8-46FA-8ABB-DB824F94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/>
              <a:t>Problem</a:t>
            </a:r>
          </a:p>
          <a:p>
            <a:pPr marL="514350" indent="-514350">
              <a:buAutoNum type="arabicPeriod"/>
            </a:pPr>
            <a:r>
              <a:rPr lang="en-US"/>
              <a:t>Backgrounds</a:t>
            </a:r>
          </a:p>
          <a:p>
            <a:pPr marL="514350" indent="-514350">
              <a:buAutoNum type="arabicPeriod"/>
            </a:pPr>
            <a:r>
              <a:rPr lang="en-US"/>
              <a:t>Methods</a:t>
            </a:r>
          </a:p>
          <a:p>
            <a:pPr marL="514350" indent="-514350">
              <a:buAutoNum type="arabicPeriod"/>
            </a:pPr>
            <a:r>
              <a:rPr lang="en-US"/>
              <a:t>Results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4FCEFFA-8EF1-4744-8E1F-DB37DCCE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474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FDF9153-486A-4533-AFBE-0ED66888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20</a:t>
            </a:fld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98E06179-46E9-4890-A87E-B79567DA46DB}"/>
                  </a:ext>
                </a:extLst>
              </p:cNvPr>
              <p:cNvSpPr txBox="1"/>
              <p:nvPr/>
            </p:nvSpPr>
            <p:spPr>
              <a:xfrm>
                <a:off x="4483099" y="5619161"/>
                <a:ext cx="7531101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800"/>
                  <a:t>Loss </a:t>
                </a:r>
                <a14:m>
                  <m:oMath xmlns:m="http://schemas.openxmlformats.org/officeDocument/2006/math">
                    <m:r>
                      <a:rPr lang="vi-VN" sz="280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vi-V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vi-VN" sz="2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𝑜𝑠</m:t>
                            </m:r>
                          </m:fName>
                          <m:e>
                            <m:d>
                              <m:dPr>
                                <m:ctrlP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vi-VN" sz="28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vi-V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vi-V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vi-V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vi-V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  <m:r>
                                          <a:rPr lang="vi-VN" sz="2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vi-VN" sz="2800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</m:d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vi-VN" sz="28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f>
                                      <m:fPr>
                                        <m:ctrlPr>
                                          <a:rPr lang="vi-V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vi-VN" sz="28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vi-VN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vi-VN" sz="2800"/>
                  <a:t> </a:t>
                </a:r>
              </a:p>
            </p:txBody>
          </p:sp>
        </mc:Choice>
        <mc:Fallback xmlns="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98E06179-46E9-4890-A87E-B79567DA4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099" y="5619161"/>
                <a:ext cx="7531101" cy="737189"/>
              </a:xfrm>
              <a:prstGeom prst="rect">
                <a:avLst/>
              </a:prstGeom>
              <a:blipFill>
                <a:blip r:embed="rId2"/>
                <a:stretch>
                  <a:fillRect l="-1618" r="-1942" b="-661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23C58232-ACFE-4766-B5E0-8925E7BEBF21}"/>
                  </a:ext>
                </a:extLst>
              </p:cNvPr>
              <p:cNvSpPr txBox="1"/>
              <p:nvPr/>
            </p:nvSpPr>
            <p:spPr>
              <a:xfrm>
                <a:off x="622300" y="969948"/>
                <a:ext cx="497840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800">
                    <a:latin typeface="Calibri (Thân)"/>
                  </a:rPr>
                  <a:t>Center: (1, 1), R = 2</a:t>
                </a:r>
              </a:p>
              <a:p>
                <a:r>
                  <a:rPr lang="vi-VN" sz="2800">
                    <a:latin typeface="Calibri (Thân)"/>
                  </a:rPr>
                  <a:t>Point 1: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vi-VN" sz="2800" b="0" i="0" smtClean="0">
                            <a:latin typeface="Calibri (Thân)"/>
                          </a:rPr>
                          <m:t>1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vi-VN" sz="28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Point 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 b="1">
                    <a:latin typeface="Calibri (Thân)"/>
                  </a:rPr>
                  <a:t>Point 3: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vi-VN" sz="2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vi-V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1" i="1" smtClean="0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  <m:sub>
                            <m:r>
                              <a:rPr lang="vi-VN" sz="2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vi-VN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vi-VN" sz="2800" b="1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vi-V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vi-VN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endParaRPr lang="vi-VN" sz="2800" b="1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Point 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vi-VN" sz="2800" b="0" i="0" smtClean="0">
                            <a:latin typeface="Calibri (Thân)"/>
                          </a:rPr>
                          <m:t>1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Point 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Point 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vi-VN" sz="2800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Point 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vi-VN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vi-VN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Point 8: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e>
                    </m:d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1,−1</m:t>
                        </m:r>
                      </m:e>
                    </m:d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Point 9: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e>
                    </m:d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vi-VN" sz="2800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,−1</m:t>
                        </m:r>
                      </m:e>
                    </m:d>
                  </m:oMath>
                </a14:m>
                <a:endParaRPr lang="vi-VN" sz="2800">
                  <a:latin typeface="Calibri (Thân)"/>
                </a:endParaRPr>
              </a:p>
            </p:txBody>
          </p:sp>
        </mc:Choice>
        <mc:Fallback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23C58232-ACFE-4766-B5E0-8925E7BEB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969948"/>
                <a:ext cx="4978400" cy="4401205"/>
              </a:xfrm>
              <a:prstGeom prst="rect">
                <a:avLst/>
              </a:prstGeom>
              <a:blipFill>
                <a:blip r:embed="rId3"/>
                <a:stretch>
                  <a:fillRect l="-2448" t="-1247" b="-304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8C649385-6C64-43F3-BE66-6C8738790215}"/>
              </a:ext>
            </a:extLst>
          </p:cNvPr>
          <p:cNvCxnSpPr/>
          <p:nvPr/>
        </p:nvCxnSpPr>
        <p:spPr>
          <a:xfrm>
            <a:off x="5575300" y="1332553"/>
            <a:ext cx="0" cy="403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48369157-550F-41E7-BF72-5DEA747BA473}"/>
                  </a:ext>
                </a:extLst>
              </p:cNvPr>
              <p:cNvSpPr txBox="1"/>
              <p:nvPr/>
            </p:nvSpPr>
            <p:spPr>
              <a:xfrm>
                <a:off x="5765800" y="969948"/>
                <a:ext cx="468630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Loss 1</a:t>
                </a:r>
                <a14:m>
                  <m:oMath xmlns:m="http://schemas.openxmlformats.org/officeDocument/2006/math">
                    <m:r>
                      <a:rPr lang="vi-V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0.64</m:t>
                    </m:r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Loss 2</a:t>
                </a:r>
                <a14:m>
                  <m:oMath xmlns:m="http://schemas.openxmlformats.org/officeDocument/2006/math">
                    <m:r>
                      <a:rPr lang="vi-VN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0.35</m:t>
                    </m:r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 b="1">
                    <a:latin typeface="Calibri (Thân)"/>
                  </a:rPr>
                  <a:t>Loss 3</a:t>
                </a:r>
                <a14:m>
                  <m:oMath xmlns:m="http://schemas.openxmlformats.org/officeDocument/2006/math">
                    <m:r>
                      <a:rPr lang="vi-VN" sz="28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8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vi-VN" sz="28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vi-VN" sz="2800" b="1" i="0" smtClean="0">
                        <a:latin typeface="Cambria Math" panose="02040503050406030204" pitchFamily="18" charset="0"/>
                      </a:rPr>
                      <m:t>𝟎𝟕</m:t>
                    </m:r>
                  </m:oMath>
                </a14:m>
                <a:endParaRPr lang="vi-VN" sz="2800" b="1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Loss 4</a:t>
                </a:r>
                <a14:m>
                  <m:oMath xmlns:m="http://schemas.openxmlformats.org/officeDocument/2006/math">
                    <m:r>
                      <a:rPr lang="vi-V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1.34</m:t>
                    </m:r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Loss 5</a:t>
                </a:r>
                <a14:m>
                  <m:oMath xmlns:m="http://schemas.openxmlformats.org/officeDocument/2006/math">
                    <m:r>
                      <a:rPr lang="vi-V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0.34</m:t>
                    </m:r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Loss 6</a:t>
                </a:r>
                <a14:m>
                  <m:oMath xmlns:m="http://schemas.openxmlformats.org/officeDocument/2006/math">
                    <m:r>
                      <a:rPr lang="vi-V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2.02</m:t>
                    </m:r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Loss 7</a:t>
                </a:r>
                <a14:m>
                  <m:oMath xmlns:m="http://schemas.openxmlformats.org/officeDocument/2006/math">
                    <m:r>
                      <a:rPr lang="vi-V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0.34</m:t>
                    </m:r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Loss 8</a:t>
                </a:r>
                <a14:m>
                  <m:oMath xmlns:m="http://schemas.openxmlformats.org/officeDocument/2006/math">
                    <m:r>
                      <a:rPr lang="vi-V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1.34</m:t>
                    </m:r>
                  </m:oMath>
                </a14:m>
                <a:endParaRPr lang="vi-VN" sz="2800">
                  <a:latin typeface="Calibri (Thân)"/>
                </a:endParaRPr>
              </a:p>
              <a:p>
                <a:r>
                  <a:rPr lang="vi-VN" sz="2800">
                    <a:latin typeface="Calibri (Thân)"/>
                  </a:rPr>
                  <a:t>Loss 9</a:t>
                </a:r>
                <a14:m>
                  <m:oMath xmlns:m="http://schemas.openxmlformats.org/officeDocument/2006/math">
                    <m:r>
                      <a:rPr lang="vi-V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vi-VN" sz="2800" b="0" i="0" smtClean="0">
                        <a:latin typeface="Cambria Math" panose="02040503050406030204" pitchFamily="18" charset="0"/>
                      </a:rPr>
                      <m:t>.02</m:t>
                    </m:r>
                  </m:oMath>
                </a14:m>
                <a:endParaRPr lang="vi-VN" sz="2800">
                  <a:latin typeface="Calibri (Thân)"/>
                </a:endParaRPr>
              </a:p>
            </p:txBody>
          </p:sp>
        </mc:Choice>
        <mc:Fallback xmlns="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48369157-550F-41E7-BF72-5DEA747BA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800" y="969948"/>
                <a:ext cx="4686300" cy="4401205"/>
              </a:xfrm>
              <a:prstGeom prst="rect">
                <a:avLst/>
              </a:prstGeom>
              <a:blipFill>
                <a:blip r:embed="rId4"/>
                <a:stretch>
                  <a:fillRect l="-2731" b="-304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36C27068-8755-490C-B3D0-F4C13351A46F}"/>
              </a:ext>
            </a:extLst>
          </p:cNvPr>
          <p:cNvSpPr txBox="1"/>
          <p:nvPr/>
        </p:nvSpPr>
        <p:spPr>
          <a:xfrm>
            <a:off x="622299" y="508283"/>
            <a:ext cx="204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latin typeface="Calibri (Thân)"/>
              </a:rPr>
              <a:t>Step 2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9F9E618-10EF-41BA-92A6-A8487DC367CA}"/>
              </a:ext>
            </a:extLst>
          </p:cNvPr>
          <p:cNvSpPr txBox="1"/>
          <p:nvPr/>
        </p:nvSpPr>
        <p:spPr>
          <a:xfrm>
            <a:off x="10495644" y="153447"/>
            <a:ext cx="16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latin typeface="Calibri (Thân)"/>
              </a:rPr>
              <a:t>Iteration 3</a:t>
            </a:r>
          </a:p>
        </p:txBody>
      </p:sp>
    </p:spTree>
    <p:extLst>
      <p:ext uri="{BB962C8B-B14F-4D97-AF65-F5344CB8AC3E}">
        <p14:creationId xmlns:p14="http://schemas.microsoft.com/office/powerpoint/2010/main" val="1332767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B99C672-FA67-4B58-B33C-3365B7F7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Our new method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3293665-C75D-47E2-A553-86966393B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3293665-C75D-47E2-A553-86966393B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3"/>
                <a:stretch>
                  <a:fillRect l="-1128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8A009F8-444A-40E8-8AAC-88D3D66A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914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9D8059F-5AAD-4A5B-B47F-06968308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Results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CE0D778-A19F-435D-B53B-15A9F2AE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22</a:t>
            </a:fld>
            <a:endParaRPr lang="vi-VN"/>
          </a:p>
        </p:txBody>
      </p:sp>
      <p:pic>
        <p:nvPicPr>
          <p:cNvPr id="11" name="Chỗ dành sẵn cho Nội dung 10">
            <a:extLst>
              <a:ext uri="{FF2B5EF4-FFF2-40B4-BE49-F238E27FC236}">
                <a16:creationId xmlns:a16="http://schemas.microsoft.com/office/drawing/2014/main" id="{9202E793-2FC3-45D9-B9BF-956091971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7111181" cy="4814287"/>
          </a:xfrm>
        </p:spPr>
      </p:pic>
    </p:spTree>
    <p:extLst>
      <p:ext uri="{BB962C8B-B14F-4D97-AF65-F5344CB8AC3E}">
        <p14:creationId xmlns:p14="http://schemas.microsoft.com/office/powerpoint/2010/main" val="3116977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9D8059F-5AAD-4A5B-B47F-06968308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Results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81704439-F363-41CC-B7DC-BD807A522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25" y="1854397"/>
            <a:ext cx="5262820" cy="3381294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CE0D778-A19F-435D-B53B-15A9F2AE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23</a:t>
            </a:fld>
            <a:endParaRPr lang="vi-VN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2BD3E740-A85E-417B-8253-DF6B26750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845" y="1854397"/>
            <a:ext cx="5071941" cy="33812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C99E6A46-1B3F-4E22-AC2C-F7D89C7D71D6}"/>
                  </a:ext>
                </a:extLst>
              </p:cNvPr>
              <p:cNvSpPr txBox="1"/>
              <p:nvPr/>
            </p:nvSpPr>
            <p:spPr>
              <a:xfrm>
                <a:off x="2448232" y="5435092"/>
                <a:ext cx="2241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C99E6A46-1B3F-4E22-AC2C-F7D89C7D7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232" y="5435092"/>
                <a:ext cx="2241755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7EFCD7B4-C06F-4795-AFB6-0C0FB3426D33}"/>
                  </a:ext>
                </a:extLst>
              </p:cNvPr>
              <p:cNvSpPr txBox="1"/>
              <p:nvPr/>
            </p:nvSpPr>
            <p:spPr>
              <a:xfrm>
                <a:off x="7502015" y="5436323"/>
                <a:ext cx="2241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7EFCD7B4-C06F-4795-AFB6-0C0FB3426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015" y="5436323"/>
                <a:ext cx="224175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152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3552F9-6410-4A31-8E51-A92B40A6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 for listening!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1FAF101-8B30-4492-8456-C17B76E0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9D672B6-0210-4D4A-A575-8E2BB798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367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769786A-5F29-4182-B08A-FEBD2E44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Problem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8673C7E-F084-4B06-AFDA-EA1D7A010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Input: the 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/>
                  <a:t> is a black box),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Output: the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/>
                  <a:t>) 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𝔻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Ex: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 is hidden)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𝔻</m:t>
                        </m: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We have known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44</m:t>
                    </m:r>
                  </m:oMath>
                </a14:m>
                <a:r>
                  <a:rPr lang="en-US"/>
                  <a:t>, …</a:t>
                </a:r>
              </a:p>
              <a:p>
                <a:pPr marL="0" indent="0">
                  <a:buNone/>
                </a:pPr>
                <a:r>
                  <a:rPr lang="en-US"/>
                  <a:t>Question: What are the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=?,…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8673C7E-F084-4B06-AFDA-EA1D7A010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73FF519-D7E6-42D0-B3E6-603A6701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17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948E760-3F78-47F1-A6AE-B0BF95E4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Problem: Example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A0DB137-6BB7-40A2-B9DD-779B24CE8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55026" cy="67627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Input: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ADE2A91-0A71-439E-AC53-25BC584F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4</a:t>
            </a:fld>
            <a:endParaRPr lang="vi-VN"/>
          </a:p>
        </p:txBody>
      </p:sp>
      <p:graphicFrame>
        <p:nvGraphicFramePr>
          <p:cNvPr id="6" name="Bảng 6">
            <a:extLst>
              <a:ext uri="{FF2B5EF4-FFF2-40B4-BE49-F238E27FC236}">
                <a16:creationId xmlns:a16="http://schemas.microsoft.com/office/drawing/2014/main" id="{2D41EAEF-9BF5-4E32-8AE7-01798D00D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32117"/>
              </p:ext>
            </p:extLst>
          </p:nvPr>
        </p:nvGraphicFramePr>
        <p:xfrm>
          <a:off x="838200" y="2501899"/>
          <a:ext cx="3955026" cy="3554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513">
                  <a:extLst>
                    <a:ext uri="{9D8B030D-6E8A-4147-A177-3AD203B41FA5}">
                      <a16:colId xmlns:a16="http://schemas.microsoft.com/office/drawing/2014/main" val="2879856399"/>
                    </a:ext>
                  </a:extLst>
                </a:gridCol>
                <a:gridCol w="1977513">
                  <a:extLst>
                    <a:ext uri="{9D8B030D-6E8A-4147-A177-3AD203B41FA5}">
                      <a16:colId xmlns:a16="http://schemas.microsoft.com/office/drawing/2014/main" val="3415937640"/>
                    </a:ext>
                  </a:extLst>
                </a:gridCol>
              </a:tblGrid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f(x)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43992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413663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617159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10449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0.09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90150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860976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25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8129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84EF42DB-0320-4CD5-BC3F-ED59C6A963E6}"/>
                  </a:ext>
                </a:extLst>
              </p:cNvPr>
              <p:cNvSpPr txBox="1"/>
              <p:nvPr/>
            </p:nvSpPr>
            <p:spPr>
              <a:xfrm>
                <a:off x="838199" y="6221159"/>
                <a:ext cx="3955027" cy="376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’(3) = 6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84EF42DB-0320-4CD5-BC3F-ED59C6A96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6221159"/>
                <a:ext cx="3955027" cy="376542"/>
              </a:xfrm>
              <a:prstGeom prst="rect">
                <a:avLst/>
              </a:prstGeom>
              <a:blipFill>
                <a:blip r:embed="rId2"/>
                <a:stretch>
                  <a:fillRect l="-1233" t="-9836" b="-245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3844596B-BC74-4108-953E-2DBA710B3FC8}"/>
              </a:ext>
            </a:extLst>
          </p:cNvPr>
          <p:cNvCxnSpPr/>
          <p:nvPr/>
        </p:nvCxnSpPr>
        <p:spPr>
          <a:xfrm>
            <a:off x="5530645" y="1690688"/>
            <a:ext cx="0" cy="4665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Bảng 6">
            <a:extLst>
              <a:ext uri="{FF2B5EF4-FFF2-40B4-BE49-F238E27FC236}">
                <a16:creationId xmlns:a16="http://schemas.microsoft.com/office/drawing/2014/main" id="{1F2B8458-6728-4889-A279-CD31613CC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353322"/>
              </p:ext>
            </p:extLst>
          </p:nvPr>
        </p:nvGraphicFramePr>
        <p:xfrm>
          <a:off x="6327059" y="2501899"/>
          <a:ext cx="3955026" cy="3554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513">
                  <a:extLst>
                    <a:ext uri="{9D8B030D-6E8A-4147-A177-3AD203B41FA5}">
                      <a16:colId xmlns:a16="http://schemas.microsoft.com/office/drawing/2014/main" val="2879856399"/>
                    </a:ext>
                  </a:extLst>
                </a:gridCol>
                <a:gridCol w="1977513">
                  <a:extLst>
                    <a:ext uri="{9D8B030D-6E8A-4147-A177-3AD203B41FA5}">
                      <a16:colId xmlns:a16="http://schemas.microsoft.com/office/drawing/2014/main" val="3415937640"/>
                    </a:ext>
                  </a:extLst>
                </a:gridCol>
              </a:tblGrid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f’(x)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43992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?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413663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?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617159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?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10449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?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90150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860976"/>
                  </a:ext>
                </a:extLst>
              </a:tr>
              <a:tr h="5078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812929"/>
                  </a:ext>
                </a:extLst>
              </a:tr>
            </a:tbl>
          </a:graphicData>
        </a:graphic>
      </p:graphicFrame>
      <p:sp>
        <p:nvSpPr>
          <p:cNvPr id="11" name="Chỗ dành sẵn cho Nội dung 2">
            <a:extLst>
              <a:ext uri="{FF2B5EF4-FFF2-40B4-BE49-F238E27FC236}">
                <a16:creationId xmlns:a16="http://schemas.microsoft.com/office/drawing/2014/main" id="{CEE5DD6B-7878-4A4C-B888-43797CC803F5}"/>
              </a:ext>
            </a:extLst>
          </p:cNvPr>
          <p:cNvSpPr txBox="1">
            <a:spLocks/>
          </p:cNvSpPr>
          <p:nvPr/>
        </p:nvSpPr>
        <p:spPr>
          <a:xfrm>
            <a:off x="6327059" y="1825625"/>
            <a:ext cx="3955026" cy="67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Output: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160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660791-D541-46C2-90AA-9D5CD9B6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Backgrounds: Numerical differentiation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E61BEC-5136-4CA7-A36D-3607025E9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/>
                  <a:t>Taylor expansion: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b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+…(2)</m:t>
                      </m:r>
                    </m:oMath>
                  </m:oMathPara>
                </a14:m>
                <a:endParaRPr lang="en-US" b="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Take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−(2)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US"/>
                  <a:t>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E61BEC-5136-4CA7-A36D-3607025E9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98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947399C-09C0-4540-A5D2-1E23D77D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483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660791-D541-46C2-90AA-9D5CD9B6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Backgrounds: Numerical differentiation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E61BEC-5136-4CA7-A36D-3607025E9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Ex1: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0} 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Ex2: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0}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2E61BEC-5136-4CA7-A36D-3607025E9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C9B0F7A-0931-43E9-A984-AA58791C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2514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001478-D96A-4F46-99DE-AA70C5EC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Backgrounds: Numerical differentiation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00CE9D1-0338-424D-8333-24866F7AA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/>
                  <a:t>Ex2: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/>
              </a:p>
              <a:p>
                <a:pPr marL="0" indent="0">
                  <a:buNone/>
                </a:pPr>
                <a:r>
                  <a:rPr lang="en-US" sz="2800"/>
                  <a:t>Solve eq: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280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/>
                  <a:t> </a:t>
                </a:r>
              </a:p>
              <a:p>
                <a:pPr marL="0" indent="0">
                  <a:buNone/>
                </a:pPr>
                <a:endParaRPr lang="vi-VN" sz="2800"/>
              </a:p>
              <a:p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00CE9D1-0338-424D-8333-24866F7AA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2982CC7-4A53-4696-961F-5BA34B4C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787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001478-D96A-4F46-99DE-AA70C5EC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Backgrounds: Numerical differentiation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2982CC7-4A53-4696-961F-5BA34B4C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8</a:t>
            </a:fld>
            <a:endParaRPr lang="vi-V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F25B8C67-AE7D-46D2-8D6D-80D8BC9EA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55" t="19340" r="16532" b="14821"/>
          <a:stretch/>
        </p:blipFill>
        <p:spPr>
          <a:xfrm>
            <a:off x="838200" y="1690687"/>
            <a:ext cx="9456174" cy="488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45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001478-D96A-4F46-99DE-AA70C5EC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Backgrounds: Numerical differentiation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2982CC7-4A53-4696-961F-5BA34B4C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21CE-1389-46D9-8502-1618932A1F08}" type="slidenum">
              <a:rPr lang="vi-VN" smtClean="0"/>
              <a:t>9</a:t>
            </a:fld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35995AC-FDA2-4531-A36A-EB623A5482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34" t="20200" r="15927" b="16758"/>
          <a:stretch/>
        </p:blipFill>
        <p:spPr>
          <a:xfrm>
            <a:off x="838200" y="1690687"/>
            <a:ext cx="9957619" cy="487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77034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1177</Words>
  <Application>Microsoft Office PowerPoint</Application>
  <PresentationFormat>Màn hình rộng</PresentationFormat>
  <Paragraphs>339</Paragraphs>
  <Slides>24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(Thân)</vt:lpstr>
      <vt:lpstr>Calibri Light</vt:lpstr>
      <vt:lpstr>Cambria Math</vt:lpstr>
      <vt:lpstr>Times New Roman</vt:lpstr>
      <vt:lpstr>Chủ đề Office</vt:lpstr>
      <vt:lpstr>Optimization on black-box function by  parameter shift rule (PSR)</vt:lpstr>
      <vt:lpstr>Outline</vt:lpstr>
      <vt:lpstr>1. Problem</vt:lpstr>
      <vt:lpstr>1. Problem: Example</vt:lpstr>
      <vt:lpstr>2. Backgrounds: Numerical differentiation</vt:lpstr>
      <vt:lpstr>2. Backgrounds: Numerical differentiation</vt:lpstr>
      <vt:lpstr>2. Backgrounds: Numerical differentiation</vt:lpstr>
      <vt:lpstr>2. Backgrounds: Numerical differentiation</vt:lpstr>
      <vt:lpstr>2. Backgrounds: Numerical differentiation</vt:lpstr>
      <vt:lpstr>2. Backgrounds: Parameter shift rule (PSL)</vt:lpstr>
      <vt:lpstr>3. Methods [1]</vt:lpstr>
      <vt:lpstr>Bản trình bày PowerPoint</vt:lpstr>
      <vt:lpstr>Bản trình bày PowerPoint</vt:lpstr>
      <vt:lpstr>Bản trình bày PowerPoint</vt:lpstr>
      <vt:lpstr>3. Our new method: Grid-Bubble (GB) search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3. Our new method</vt:lpstr>
      <vt:lpstr>4. Results</vt:lpstr>
      <vt:lpstr>4. Results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on black-box function by  parameter shift rule (PSR)</dc:title>
  <dc:creator>Tuan Hai</dc:creator>
  <cp:lastModifiedBy>Tuan Hai</cp:lastModifiedBy>
  <cp:revision>39</cp:revision>
  <dcterms:created xsi:type="dcterms:W3CDTF">2021-12-16T06:58:44Z</dcterms:created>
  <dcterms:modified xsi:type="dcterms:W3CDTF">2021-12-26T13:22:43Z</dcterms:modified>
</cp:coreProperties>
</file>