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5" r:id="rId4"/>
    <p:sldId id="263" r:id="rId5"/>
    <p:sldId id="266" r:id="rId6"/>
    <p:sldId id="267" r:id="rId7"/>
    <p:sldId id="269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3" r:id="rId18"/>
    <p:sldId id="284" r:id="rId19"/>
    <p:sldId id="286" r:id="rId20"/>
    <p:sldId id="287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ũ Tuấn Hải" initials="VTH" lastIdx="1" clrIdx="0">
    <p:extLst>
      <p:ext uri="{19B8F6BF-5375-455C-9EA6-DF929625EA0E}">
        <p15:presenceInfo xmlns:p15="http://schemas.microsoft.com/office/powerpoint/2012/main" userId="Vũ Tuấn Hả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3A6BB-E802-4AF9-BC0E-FF897D5F9BA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9BE77-B6CB-4AFC-9E95-9CD04CD1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Activated part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ở </a:t>
            </a:r>
            <a:r>
              <a:rPr lang="en-US" dirty="0" err="1" smtClean="0"/>
              <a:t>gân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ở </a:t>
            </a:r>
            <a:r>
              <a:rPr lang="en-US" dirty="0" err="1" smtClean="0"/>
              <a:t>gân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-&gt;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gân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,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hay chi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counter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gân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gân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gân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9BE77-B6CB-4AFC-9E95-9CD04CD10A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D1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giàu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7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 45, 90, 135, 180, 225, 270 </a:t>
            </a:r>
            <a:r>
              <a:rPr lang="en-US" dirty="0" err="1" smtClean="0"/>
              <a:t>và</a:t>
            </a:r>
            <a:r>
              <a:rPr lang="en-US" dirty="0" smtClean="0"/>
              <a:t> 315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528 image for testing </a:t>
            </a:r>
            <a:r>
              <a:rPr lang="en-US" dirty="0" err="1" smtClean="0"/>
              <a:t>và</a:t>
            </a:r>
            <a:r>
              <a:rPr lang="en-US" dirty="0" smtClean="0"/>
              <a:t> 2288 image for training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D2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D1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patch (500x500, 400x400, 256x256)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giàu</a:t>
            </a:r>
            <a:r>
              <a:rPr lang="en-US" dirty="0" smtClean="0"/>
              <a:t> D2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8800 image for testing </a:t>
            </a:r>
            <a:r>
              <a:rPr lang="en-US" dirty="0" err="1" smtClean="0"/>
              <a:t>và</a:t>
            </a:r>
            <a:r>
              <a:rPr lang="en-US" dirty="0" smtClean="0"/>
              <a:t> 34672 image for training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9BE77-B6CB-4AFC-9E95-9CD04CD10A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Tấm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4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layer 1. 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thảy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layer 1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low-level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endParaRPr lang="en-US" dirty="0" smtClean="0"/>
          </a:p>
          <a:p>
            <a:r>
              <a:rPr lang="en-US" dirty="0" smtClean="0"/>
              <a:t>Layer 2-4,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tấm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4,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thấy</a:t>
            </a:r>
            <a:r>
              <a:rPr lang="en-US" dirty="0" smtClean="0"/>
              <a:t> 2 patch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training </a:t>
            </a:r>
            <a:r>
              <a:rPr lang="en-US" dirty="0" err="1" smtClean="0"/>
              <a:t>mà</a:t>
            </a:r>
            <a:r>
              <a:rPr lang="en-US" dirty="0" smtClean="0"/>
              <a:t> activation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channel </a:t>
            </a:r>
            <a:r>
              <a:rPr lang="en-US" dirty="0" err="1" smtClean="0"/>
              <a:t>trong</a:t>
            </a:r>
            <a:r>
              <a:rPr lang="en-US" dirty="0" smtClean="0"/>
              <a:t> layer 2-4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9BE77-B6CB-4AFC-9E95-9CD04CD10A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Hình</a:t>
            </a:r>
            <a:r>
              <a:rPr lang="en-US" dirty="0" smtClean="0"/>
              <a:t> 6 </a:t>
            </a:r>
            <a:r>
              <a:rPr lang="en-US" dirty="0" err="1" smtClean="0"/>
              <a:t>là</a:t>
            </a:r>
            <a:r>
              <a:rPr lang="en-US" dirty="0" smtClean="0"/>
              <a:t> convolutional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baseline="0" dirty="0" smtClean="0"/>
              <a:t> a -&gt; c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neurol</a:t>
            </a:r>
            <a:r>
              <a:rPr lang="en-US" baseline="0" dirty="0" smtClean="0"/>
              <a:t> activated </a:t>
            </a:r>
            <a:r>
              <a:rPr lang="en-US" baseline="0" dirty="0" err="1" smtClean="0"/>
              <a:t>phiến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</a:t>
            </a:r>
            <a:r>
              <a:rPr lang="en-US" baseline="0" dirty="0" smtClean="0"/>
              <a:t>, chop </a:t>
            </a:r>
            <a:r>
              <a:rPr lang="en-US" baseline="0" dirty="0" err="1" smtClean="0"/>
              <a:t>lá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endParaRPr lang="en-US" baseline="0" dirty="0" smtClean="0"/>
          </a:p>
          <a:p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deconvolutional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validation,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baseline="0" dirty="0" smtClean="0"/>
          </a:p>
          <a:p>
            <a:r>
              <a:rPr lang="en-US" baseline="0" dirty="0" err="1" smtClean="0"/>
              <a:t>Deconvolutional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conv2(202)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5.d -&gt; filter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9BE77-B6CB-4AFC-9E95-9CD04CD10A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Layer3,</a:t>
            </a:r>
          </a:p>
          <a:p>
            <a:r>
              <a:rPr lang="en-US" dirty="0" smtClean="0"/>
              <a:t>Conv3(4)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activation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5.e</a:t>
            </a:r>
          </a:p>
          <a:p>
            <a:r>
              <a:rPr lang="en-US" baseline="0" dirty="0" smtClean="0"/>
              <a:t>Conv3(50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9BE77-B6CB-4AFC-9E95-9CD04CD10A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layer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tang, </a:t>
            </a:r>
            <a:r>
              <a:rPr lang="en-US" dirty="0" err="1" smtClean="0"/>
              <a:t>từ</a:t>
            </a:r>
            <a:r>
              <a:rPr lang="en-US" dirty="0" smtClean="0"/>
              <a:t> gradient </a:t>
            </a:r>
            <a:r>
              <a:rPr lang="en-US" dirty="0" err="1" smtClean="0"/>
              <a:t>đến</a:t>
            </a:r>
            <a:r>
              <a:rPr lang="en-US" dirty="0" smtClean="0"/>
              <a:t> edge,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mid-level </a:t>
            </a:r>
            <a:r>
              <a:rPr lang="en-US" dirty="0" err="1" smtClean="0"/>
              <a:t>là</a:t>
            </a:r>
            <a:r>
              <a:rPr lang="en-US" dirty="0" smtClean="0"/>
              <a:t> venation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rang a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thùy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deconvolutional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rệt</a:t>
            </a:r>
            <a:endParaRPr lang="en-US" dirty="0" smtClean="0"/>
          </a:p>
          <a:p>
            <a:pPr marL="0" indent="0">
              <a:buNone/>
            </a:pPr>
            <a:r>
              <a:rPr lang="en-US" sz="1200" dirty="0" err="1" smtClean="0"/>
              <a:t>Chúng</a:t>
            </a:r>
            <a:r>
              <a:rPr lang="en-US" sz="1200" dirty="0" smtClean="0"/>
              <a:t> ta </a:t>
            </a:r>
            <a:r>
              <a:rPr lang="en-US" sz="1200" dirty="0" err="1" smtClean="0"/>
              <a:t>đã</a:t>
            </a:r>
            <a:r>
              <a:rPr lang="en-US" sz="1200" dirty="0" smtClean="0"/>
              <a:t> </a:t>
            </a:r>
            <a:r>
              <a:rPr lang="en-US" sz="1200" dirty="0" err="1" smtClean="0"/>
              <a:t>thấy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đặc</a:t>
            </a:r>
            <a:r>
              <a:rPr lang="en-US" sz="1200" dirty="0" smtClean="0"/>
              <a:t> </a:t>
            </a:r>
            <a:r>
              <a:rPr lang="en-US" sz="1200" dirty="0" err="1" smtClean="0"/>
              <a:t>trưng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tạo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low-level -&gt; mid-level, </a:t>
            </a:r>
            <a:r>
              <a:rPr lang="en-US" sz="1200" dirty="0" err="1" smtClean="0"/>
              <a:t>cuối</a:t>
            </a:r>
            <a:r>
              <a:rPr lang="en-US" sz="1200" dirty="0" smtClean="0"/>
              <a:t> </a:t>
            </a:r>
            <a:r>
              <a:rPr lang="en-US" sz="1200" dirty="0" err="1" smtClean="0"/>
              <a:t>cùng</a:t>
            </a:r>
            <a:r>
              <a:rPr lang="en-US" sz="1200" dirty="0" smtClean="0"/>
              <a:t> </a:t>
            </a:r>
            <a:r>
              <a:rPr lang="en-US" sz="1200" dirty="0" err="1" smtClean="0"/>
              <a:t>là</a:t>
            </a:r>
            <a:r>
              <a:rPr lang="en-US" sz="1200" dirty="0" smtClean="0"/>
              <a:t> </a:t>
            </a:r>
            <a:r>
              <a:rPr lang="en-US" sz="1200" dirty="0" err="1" smtClean="0"/>
              <a:t>đặc</a:t>
            </a:r>
            <a:r>
              <a:rPr lang="en-US" sz="1200" dirty="0" smtClean="0"/>
              <a:t> </a:t>
            </a:r>
            <a:r>
              <a:rPr lang="en-US" sz="1200" dirty="0" err="1" smtClean="0"/>
              <a:t>trưng</a:t>
            </a:r>
            <a:r>
              <a:rPr lang="en-US" sz="1200" dirty="0" smtClean="0"/>
              <a:t> </a:t>
            </a:r>
            <a:r>
              <a:rPr lang="en-US" sz="1200" dirty="0" err="1" smtClean="0"/>
              <a:t>trừu</a:t>
            </a:r>
            <a:r>
              <a:rPr lang="en-US" sz="1200" dirty="0" smtClean="0"/>
              <a:t> </a:t>
            </a:r>
            <a:r>
              <a:rPr lang="en-US" sz="1200" dirty="0" err="1" smtClean="0"/>
              <a:t>tượng</a:t>
            </a:r>
            <a:r>
              <a:rPr lang="en-US" sz="1200" dirty="0" smtClean="0"/>
              <a:t>/ </a:t>
            </a:r>
            <a:r>
              <a:rPr lang="en-US" sz="1200" dirty="0" err="1" smtClean="0"/>
              <a:t>chuyên</a:t>
            </a:r>
            <a:r>
              <a:rPr lang="en-US" sz="1200" dirty="0" smtClean="0"/>
              <a:t> </a:t>
            </a:r>
            <a:r>
              <a:rPr lang="en-US" sz="1200" dirty="0" err="1" smtClean="0"/>
              <a:t>biệt</a:t>
            </a:r>
            <a:r>
              <a:rPr lang="en-US" sz="1200" dirty="0" smtClean="0"/>
              <a:t> </a:t>
            </a:r>
            <a:r>
              <a:rPr lang="en-US" sz="1200" dirty="0" err="1" smtClean="0"/>
              <a:t>hóa</a:t>
            </a:r>
            <a:r>
              <a:rPr lang="en-US" sz="1200" dirty="0" smtClean="0"/>
              <a:t> </a:t>
            </a:r>
            <a:r>
              <a:rPr lang="en-US" sz="1200" dirty="0" err="1" smtClean="0"/>
              <a:t>nhất</a:t>
            </a:r>
            <a:r>
              <a:rPr lang="en-US" sz="1200" dirty="0" smtClean="0"/>
              <a:t> ở layer </a:t>
            </a:r>
            <a:r>
              <a:rPr lang="en-US" sz="1200" dirty="0" err="1" smtClean="0"/>
              <a:t>cuối</a:t>
            </a:r>
            <a:r>
              <a:rPr lang="en-US" sz="1200" dirty="0" smtClean="0"/>
              <a:t> </a:t>
            </a:r>
            <a:r>
              <a:rPr lang="en-US" sz="1200" dirty="0" err="1" smtClean="0"/>
              <a:t>cùng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Những</a:t>
            </a:r>
            <a:r>
              <a:rPr lang="en-US" sz="1200" dirty="0" smtClean="0"/>
              <a:t> </a:t>
            </a:r>
            <a:r>
              <a:rPr lang="en-US" sz="1200" dirty="0" err="1" smtClean="0"/>
              <a:t>đặc</a:t>
            </a:r>
            <a:r>
              <a:rPr lang="en-US" sz="1200" dirty="0" smtClean="0"/>
              <a:t> </a:t>
            </a:r>
            <a:r>
              <a:rPr lang="en-US" sz="1200" dirty="0" err="1" smtClean="0"/>
              <a:t>trưng</a:t>
            </a:r>
            <a:r>
              <a:rPr lang="en-US" sz="1200" dirty="0" smtClean="0"/>
              <a:t> </a:t>
            </a:r>
            <a:r>
              <a:rPr lang="en-US" sz="1200" dirty="0" err="1" smtClean="0"/>
              <a:t>này</a:t>
            </a:r>
            <a:r>
              <a:rPr lang="en-US" sz="1200" dirty="0" smtClean="0"/>
              <a:t> </a:t>
            </a:r>
            <a:r>
              <a:rPr lang="en-US" sz="1200" dirty="0" err="1" smtClean="0"/>
              <a:t>trùng</a:t>
            </a:r>
            <a:r>
              <a:rPr lang="en-US" sz="1200" dirty="0" smtClean="0"/>
              <a:t> </a:t>
            </a:r>
            <a:r>
              <a:rPr lang="en-US" sz="1200" dirty="0" err="1" smtClean="0"/>
              <a:t>khớp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cách</a:t>
            </a:r>
            <a:r>
              <a:rPr lang="en-US" sz="1200" dirty="0" smtClean="0"/>
              <a:t> </a:t>
            </a:r>
            <a:r>
              <a:rPr lang="en-US" sz="1200" dirty="0" err="1" smtClean="0"/>
              <a:t>làm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nhà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vật</a:t>
            </a:r>
            <a:r>
              <a:rPr lang="en-US" sz="1200" dirty="0" smtClean="0"/>
              <a:t> </a:t>
            </a:r>
            <a:r>
              <a:rPr lang="en-US" sz="1200" dirty="0" err="1" smtClean="0"/>
              <a:t>học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nghĩa</a:t>
            </a:r>
            <a:r>
              <a:rPr lang="en-US" sz="1200" dirty="0" smtClean="0"/>
              <a:t> </a:t>
            </a:r>
            <a:r>
              <a:rPr lang="en-US" sz="1200" dirty="0" err="1" smtClean="0"/>
              <a:t>về</a:t>
            </a:r>
            <a:r>
              <a:rPr lang="en-US" sz="1200" dirty="0" smtClean="0"/>
              <a:t> </a:t>
            </a:r>
            <a:r>
              <a:rPr lang="en-US" sz="1200" dirty="0" err="1" smtClean="0"/>
              <a:t>loài</a:t>
            </a:r>
            <a:r>
              <a:rPr lang="en-US" sz="1200" dirty="0" smtClean="0"/>
              <a:t>:  </a:t>
            </a:r>
            <a:r>
              <a:rPr lang="en-US" sz="1200" dirty="0" err="1" smtClean="0"/>
              <a:t>từ</a:t>
            </a:r>
            <a:r>
              <a:rPr lang="en-US" sz="1200" dirty="0" smtClean="0"/>
              <a:t> </a:t>
            </a:r>
            <a:r>
              <a:rPr lang="en-US" sz="1200" dirty="0" err="1" smtClean="0"/>
              <a:t>chung</a:t>
            </a:r>
            <a:r>
              <a:rPr lang="en-US" sz="1200" dirty="0" smtClean="0"/>
              <a:t> (</a:t>
            </a:r>
            <a:r>
              <a:rPr lang="en-US" sz="1200" dirty="0" err="1" smtClean="0"/>
              <a:t>countour</a:t>
            </a:r>
            <a:r>
              <a:rPr lang="en-US" sz="1200" dirty="0" smtClean="0"/>
              <a:t>, overall pattern, major vein) </a:t>
            </a:r>
            <a:r>
              <a:rPr lang="en-US" sz="1200" dirty="0" err="1" smtClean="0"/>
              <a:t>đến</a:t>
            </a:r>
            <a:r>
              <a:rPr lang="en-US" sz="1200" dirty="0" smtClean="0"/>
              <a:t> </a:t>
            </a:r>
            <a:r>
              <a:rPr lang="en-US" sz="1200" dirty="0" err="1" smtClean="0"/>
              <a:t>cụ</a:t>
            </a:r>
            <a:r>
              <a:rPr lang="en-US" sz="1200" dirty="0" smtClean="0"/>
              <a:t> </a:t>
            </a:r>
            <a:r>
              <a:rPr lang="en-US" sz="1200" dirty="0" err="1" smtClean="0"/>
              <a:t>thể</a:t>
            </a:r>
            <a:r>
              <a:rPr lang="en-US" sz="1200" dirty="0" smtClean="0"/>
              <a:t> (</a:t>
            </a:r>
            <a:r>
              <a:rPr lang="en-US" sz="1200" dirty="0" err="1" smtClean="0"/>
              <a:t>thùy</a:t>
            </a:r>
            <a:r>
              <a:rPr lang="en-US" sz="1200" dirty="0" smtClean="0"/>
              <a:t> </a:t>
            </a:r>
            <a:r>
              <a:rPr lang="en-US" sz="1200" dirty="0" err="1" smtClean="0"/>
              <a:t>trước</a:t>
            </a:r>
            <a:r>
              <a:rPr lang="en-US" sz="1200" dirty="0" smtClean="0"/>
              <a:t> </a:t>
            </a:r>
            <a:r>
              <a:rPr lang="en-US" sz="1200" dirty="0" err="1" smtClean="0"/>
              <a:t>thùy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, </a:t>
            </a:r>
            <a:r>
              <a:rPr lang="en-US" sz="1200" dirty="0" err="1" smtClean="0"/>
              <a:t>gân</a:t>
            </a:r>
            <a:r>
              <a:rPr lang="en-US" sz="1200" dirty="0" smtClean="0"/>
              <a:t> </a:t>
            </a:r>
            <a:r>
              <a:rPr lang="en-US" sz="1200" dirty="0" err="1" smtClean="0"/>
              <a:t>chính</a:t>
            </a:r>
            <a:r>
              <a:rPr lang="en-US" sz="1200" dirty="0" smtClean="0"/>
              <a:t> </a:t>
            </a:r>
            <a:r>
              <a:rPr lang="en-US" sz="1200" dirty="0" err="1" smtClean="0"/>
              <a:t>gân</a:t>
            </a:r>
            <a:r>
              <a:rPr lang="en-US" sz="1200" dirty="0" smtClean="0"/>
              <a:t> </a:t>
            </a:r>
            <a:r>
              <a:rPr lang="en-US" sz="1200" dirty="0" err="1" smtClean="0"/>
              <a:t>phụ</a:t>
            </a:r>
            <a:r>
              <a:rPr lang="en-US" sz="1200" dirty="0" smtClean="0"/>
              <a:t> &amp; tertiary vein)</a:t>
            </a:r>
          </a:p>
          <a:p>
            <a:pPr marL="0" indent="0">
              <a:buNone/>
            </a:pPr>
            <a:r>
              <a:rPr lang="en-US" sz="1200" dirty="0" err="1" smtClean="0"/>
              <a:t>Những</a:t>
            </a:r>
            <a:r>
              <a:rPr lang="en-US" sz="1200" dirty="0" smtClean="0"/>
              <a:t> feature </a:t>
            </a:r>
            <a:r>
              <a:rPr lang="en-US" sz="1200" dirty="0" err="1" smtClean="0"/>
              <a:t>này</a:t>
            </a:r>
            <a:r>
              <a:rPr lang="en-US" sz="1200" dirty="0" smtClean="0"/>
              <a:t> </a:t>
            </a:r>
            <a:r>
              <a:rPr lang="en-US" sz="1200" dirty="0" err="1" smtClean="0"/>
              <a:t>có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trạng</a:t>
            </a:r>
            <a:r>
              <a:rPr lang="en-US" sz="1200" dirty="0" smtClean="0"/>
              <a:t> </a:t>
            </a:r>
            <a:r>
              <a:rPr lang="en-US" sz="1200" dirty="0" err="1" smtClean="0"/>
              <a:t>thái</a:t>
            </a:r>
            <a:r>
              <a:rPr lang="en-US" sz="1200" dirty="0" smtClean="0"/>
              <a:t> </a:t>
            </a:r>
            <a:r>
              <a:rPr lang="en-US" sz="1200" dirty="0" err="1" smtClean="0"/>
              <a:t>tại</a:t>
            </a:r>
            <a:r>
              <a:rPr lang="en-US" sz="1200" dirty="0" smtClean="0"/>
              <a:t> </a:t>
            </a:r>
            <a:r>
              <a:rPr lang="en-US" sz="1200" dirty="0" err="1" smtClean="0"/>
              <a:t>từng</a:t>
            </a:r>
            <a:r>
              <a:rPr lang="en-US" sz="1200" dirty="0" smtClean="0"/>
              <a:t> </a:t>
            </a:r>
            <a:r>
              <a:rPr lang="en-US" sz="1200" dirty="0" err="1" smtClean="0"/>
              <a:t>mức</a:t>
            </a:r>
            <a:r>
              <a:rPr lang="en-US" sz="1200" dirty="0" smtClean="0"/>
              <a:t> </a:t>
            </a:r>
            <a:r>
              <a:rPr lang="en-US" sz="1200" dirty="0" err="1" smtClean="0"/>
              <a:t>độ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</a:t>
            </a:r>
            <a:r>
              <a:rPr lang="en-US" sz="1200" dirty="0" err="1" smtClean="0"/>
              <a:t>loại.Feature</a:t>
            </a:r>
            <a:r>
              <a:rPr lang="en-US" sz="1200" dirty="0" smtClean="0"/>
              <a:t> </a:t>
            </a:r>
            <a:r>
              <a:rPr lang="en-US" sz="1200" dirty="0" err="1" smtClean="0"/>
              <a:t>không</a:t>
            </a:r>
            <a:r>
              <a:rPr lang="en-US" sz="1200" dirty="0" smtClean="0"/>
              <a:t> </a:t>
            </a:r>
            <a:r>
              <a:rPr lang="en-US" sz="1200" dirty="0" err="1" smtClean="0"/>
              <a:t>bị</a:t>
            </a:r>
            <a:r>
              <a:rPr lang="en-US" sz="1200" dirty="0" smtClean="0"/>
              <a:t> </a:t>
            </a:r>
            <a:r>
              <a:rPr lang="en-US" sz="1200" dirty="0" err="1" smtClean="0"/>
              <a:t>hạn</a:t>
            </a:r>
            <a:r>
              <a:rPr lang="en-US" sz="1200" dirty="0" smtClean="0"/>
              <a:t> </a:t>
            </a:r>
            <a:r>
              <a:rPr lang="en-US" sz="1200" dirty="0" err="1" smtClean="0"/>
              <a:t>chế</a:t>
            </a:r>
            <a:r>
              <a:rPr lang="en-US" sz="1200" dirty="0" smtClean="0"/>
              <a:t> </a:t>
            </a:r>
            <a:r>
              <a:rPr lang="en-US" sz="1200" dirty="0" err="1" smtClean="0"/>
              <a:t>đối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hình</a:t>
            </a:r>
            <a:r>
              <a:rPr lang="en-US" sz="1200" dirty="0" smtClean="0"/>
              <a:t> </a:t>
            </a:r>
            <a:r>
              <a:rPr lang="en-US" sz="1200" dirty="0" err="1" smtClean="0"/>
              <a:t>dạng</a:t>
            </a:r>
            <a:r>
              <a:rPr lang="en-US" sz="1200" dirty="0" smtClean="0"/>
              <a:t>, </a:t>
            </a:r>
            <a:r>
              <a:rPr lang="en-US" sz="1200" dirty="0" err="1" smtClean="0"/>
              <a:t>cấu</a:t>
            </a:r>
            <a:r>
              <a:rPr lang="en-US" sz="1200" dirty="0" smtClean="0"/>
              <a:t> </a:t>
            </a:r>
            <a:r>
              <a:rPr lang="en-US" sz="1200" dirty="0" err="1" smtClean="0"/>
              <a:t>trúc</a:t>
            </a:r>
            <a:r>
              <a:rPr lang="en-US" sz="1200" dirty="0" smtClean="0"/>
              <a:t> hay </a:t>
            </a:r>
            <a:r>
              <a:rPr lang="en-US" sz="1200" dirty="0" err="1" smtClean="0"/>
              <a:t>màu</a:t>
            </a:r>
            <a:r>
              <a:rPr lang="en-US" sz="1200" dirty="0" smtClean="0"/>
              <a:t> </a:t>
            </a:r>
            <a:r>
              <a:rPr lang="en-US" sz="1200" dirty="0" err="1" smtClean="0"/>
              <a:t>sắc</a:t>
            </a:r>
            <a:r>
              <a:rPr lang="en-US" sz="1200" dirty="0" smtClean="0"/>
              <a:t> </a:t>
            </a:r>
            <a:r>
              <a:rPr lang="en-US" sz="1200" dirty="0" err="1" smtClean="0"/>
              <a:t>mà</a:t>
            </a:r>
            <a:r>
              <a:rPr lang="en-US" sz="1200" dirty="0" smtClean="0"/>
              <a:t> </a:t>
            </a:r>
            <a:r>
              <a:rPr lang="en-US" sz="1200" dirty="0" err="1" smtClean="0"/>
              <a:t>còn</a:t>
            </a:r>
            <a:r>
              <a:rPr lang="en-US" sz="1200" dirty="0" smtClean="0"/>
              <a:t> </a:t>
            </a:r>
            <a:r>
              <a:rPr lang="en-US" sz="1200" dirty="0" err="1" smtClean="0"/>
              <a:t>mở</a:t>
            </a:r>
            <a:r>
              <a:rPr lang="en-US" sz="1200" dirty="0" smtClean="0"/>
              <a:t> </a:t>
            </a:r>
            <a:r>
              <a:rPr lang="en-US" sz="1200" dirty="0" err="1" smtClean="0"/>
              <a:t>rộng</a:t>
            </a:r>
            <a:r>
              <a:rPr lang="en-US" sz="1200" dirty="0" smtClean="0"/>
              <a:t> </a:t>
            </a:r>
            <a:r>
              <a:rPr lang="en-US" sz="1200" dirty="0" err="1" smtClean="0"/>
              <a:t>đối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loại</a:t>
            </a:r>
            <a:r>
              <a:rPr lang="en-US" sz="1200" dirty="0" smtClean="0"/>
              <a:t> </a:t>
            </a:r>
            <a:r>
              <a:rPr lang="en-US" sz="1200" dirty="0" err="1" smtClean="0"/>
              <a:t>hình</a:t>
            </a:r>
            <a:r>
              <a:rPr lang="en-US" sz="1200" dirty="0" smtClean="0"/>
              <a:t> </a:t>
            </a:r>
            <a:r>
              <a:rPr lang="en-US" sz="1200" dirty="0" err="1" smtClean="0"/>
              <a:t>đặc</a:t>
            </a:r>
            <a:r>
              <a:rPr lang="en-US" sz="1200" dirty="0" smtClean="0"/>
              <a:t> </a:t>
            </a:r>
            <a:r>
              <a:rPr lang="en-US" sz="1200" dirty="0" err="1" smtClean="0"/>
              <a:t>biệt</a:t>
            </a:r>
            <a:r>
              <a:rPr lang="en-US" sz="1200" dirty="0" smtClean="0"/>
              <a:t> </a:t>
            </a:r>
            <a:r>
              <a:rPr lang="en-US" sz="1200" dirty="0" err="1" smtClean="0"/>
              <a:t>như</a:t>
            </a:r>
            <a:r>
              <a:rPr lang="en-US" sz="1200" dirty="0" smtClean="0"/>
              <a:t> structural division, </a:t>
            </a:r>
            <a:r>
              <a:rPr lang="en-US" sz="1200" dirty="0" err="1" smtClean="0"/>
              <a:t>chóp</a:t>
            </a:r>
            <a:r>
              <a:rPr lang="en-US" sz="1200" dirty="0" smtClean="0"/>
              <a:t> </a:t>
            </a:r>
            <a:r>
              <a:rPr lang="en-US" sz="1200" dirty="0" err="1" smtClean="0"/>
              <a:t>lá</a:t>
            </a:r>
            <a:r>
              <a:rPr lang="en-US" sz="1200" dirty="0" smtClean="0"/>
              <a:t>, </a:t>
            </a:r>
            <a:r>
              <a:rPr lang="en-US" sz="1200" dirty="0" err="1" smtClean="0"/>
              <a:t>gốc</a:t>
            </a:r>
            <a:r>
              <a:rPr lang="en-US" sz="1200" dirty="0" smtClean="0"/>
              <a:t> </a:t>
            </a:r>
            <a:r>
              <a:rPr lang="en-US" sz="1200" dirty="0" err="1" smtClean="0"/>
              <a:t>lá</a:t>
            </a:r>
            <a:r>
              <a:rPr lang="en-US" sz="1200" dirty="0" smtClean="0"/>
              <a:t>, </a:t>
            </a:r>
            <a:r>
              <a:rPr lang="en-US" sz="1200" dirty="0" err="1" smtClean="0"/>
              <a:t>kiểu</a:t>
            </a:r>
            <a:r>
              <a:rPr lang="en-US" sz="1200" dirty="0" smtClean="0"/>
              <a:t> </a:t>
            </a:r>
            <a:r>
              <a:rPr lang="en-US" sz="1200" dirty="0" err="1" smtClean="0"/>
              <a:t>viền</a:t>
            </a:r>
            <a:r>
              <a:rPr lang="en-US" sz="1200" dirty="0" smtClean="0"/>
              <a:t>, …</a:t>
            </a:r>
          </a:p>
          <a:p>
            <a:pPr marL="0" indent="0">
              <a:buNone/>
            </a:pP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đó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</a:t>
            </a:r>
            <a:r>
              <a:rPr lang="en-US" sz="1200" dirty="0" err="1" smtClean="0"/>
              <a:t>thấy</a:t>
            </a:r>
            <a:r>
              <a:rPr lang="en-US" sz="1200" dirty="0" smtClean="0"/>
              <a:t> </a:t>
            </a:r>
            <a:r>
              <a:rPr lang="en-US" sz="1200" dirty="0" err="1" smtClean="0"/>
              <a:t>rằng</a:t>
            </a:r>
            <a:r>
              <a:rPr lang="en-US" sz="1200" dirty="0" smtClean="0"/>
              <a:t> </a:t>
            </a:r>
            <a:r>
              <a:rPr lang="en-US" sz="1200" dirty="0" err="1" smtClean="0"/>
              <a:t>sử</a:t>
            </a:r>
            <a:r>
              <a:rPr lang="en-US" sz="1200" dirty="0" smtClean="0"/>
              <a:t> </a:t>
            </a:r>
            <a:r>
              <a:rPr lang="en-US" sz="1200" dirty="0" err="1" smtClean="0"/>
              <a:t>dụng</a:t>
            </a:r>
            <a:r>
              <a:rPr lang="en-US" sz="1200" dirty="0" smtClean="0"/>
              <a:t> DL, </a:t>
            </a:r>
            <a:r>
              <a:rPr lang="en-US" sz="1200" dirty="0" err="1" smtClean="0"/>
              <a:t>chúng</a:t>
            </a:r>
            <a:r>
              <a:rPr lang="en-US" sz="1200" dirty="0" smtClean="0"/>
              <a:t> ta </a:t>
            </a:r>
            <a:r>
              <a:rPr lang="en-US" sz="1200" dirty="0" err="1" smtClean="0"/>
              <a:t>có</a:t>
            </a:r>
            <a:r>
              <a:rPr lang="en-US" sz="1200" dirty="0" smtClean="0"/>
              <a:t> </a:t>
            </a:r>
            <a:r>
              <a:rPr lang="en-US" sz="1200" dirty="0" err="1" smtClean="0"/>
              <a:t>thể</a:t>
            </a:r>
            <a:r>
              <a:rPr lang="en-US" sz="1200" dirty="0" smtClean="0"/>
              <a:t> </a:t>
            </a:r>
            <a:r>
              <a:rPr lang="en-US" sz="1200" dirty="0" err="1" smtClean="0"/>
              <a:t>nhận</a:t>
            </a:r>
            <a:r>
              <a:rPr lang="en-US" sz="1200" dirty="0" smtClean="0"/>
              <a:t> </a:t>
            </a:r>
            <a:r>
              <a:rPr lang="en-US" sz="1200" dirty="0" err="1" smtClean="0"/>
              <a:t>thức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cách</a:t>
            </a:r>
            <a:r>
              <a:rPr lang="en-US" sz="1200" dirty="0" smtClean="0"/>
              <a:t> </a:t>
            </a:r>
            <a:r>
              <a:rPr lang="en-US" sz="1200" dirty="0" err="1" smtClean="0"/>
              <a:t>thức</a:t>
            </a:r>
            <a:r>
              <a:rPr lang="en-US" sz="1200" dirty="0" smtClean="0"/>
              <a:t> </a:t>
            </a:r>
            <a:r>
              <a:rPr lang="en-US" sz="1200" dirty="0" err="1" smtClean="0"/>
              <a:t>mà</a:t>
            </a:r>
            <a:r>
              <a:rPr lang="en-US" sz="1200" dirty="0" smtClean="0"/>
              <a:t> </a:t>
            </a:r>
            <a:r>
              <a:rPr lang="en-US" sz="1200" dirty="0" err="1" smtClean="0"/>
              <a:t>thị</a:t>
            </a:r>
            <a:r>
              <a:rPr lang="en-US" sz="1200" dirty="0" smtClean="0"/>
              <a:t> </a:t>
            </a:r>
            <a:r>
              <a:rPr lang="en-US" sz="1200" dirty="0" err="1" smtClean="0"/>
              <a:t>giác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chúng</a:t>
            </a:r>
            <a:r>
              <a:rPr lang="en-US" sz="1200" dirty="0" smtClean="0"/>
              <a:t> ta </a:t>
            </a:r>
            <a:r>
              <a:rPr lang="en-US" sz="1200" dirty="0" err="1" smtClean="0"/>
              <a:t>nhận</a:t>
            </a:r>
            <a:r>
              <a:rPr lang="en-US" sz="1200" dirty="0" smtClean="0"/>
              <a:t> </a:t>
            </a:r>
            <a:r>
              <a:rPr lang="en-US" sz="1200" dirty="0" err="1" smtClean="0"/>
              <a:t>thức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lá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9BE77-B6CB-4AFC-9E95-9CD04CD10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Global network train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Local network train </a:t>
            </a:r>
            <a:r>
              <a:rPr lang="en-US" dirty="0" err="1" smtClean="0"/>
              <a:t>trên</a:t>
            </a:r>
            <a:r>
              <a:rPr lang="en-US" dirty="0" smtClean="0"/>
              <a:t> patch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feature fusion</a:t>
            </a:r>
          </a:p>
          <a:p>
            <a:pPr marL="0" indent="0">
              <a:buNone/>
            </a:pPr>
            <a:r>
              <a:rPr lang="en-US" dirty="0" smtClean="0"/>
              <a:t>Late fusion: </a:t>
            </a:r>
            <a:r>
              <a:rPr lang="en-US" dirty="0" err="1" smtClean="0"/>
              <a:t>đặt</a:t>
            </a:r>
            <a:r>
              <a:rPr lang="en-US" dirty="0" smtClean="0"/>
              <a:t> fusion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softmax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Early fusion: </a:t>
            </a:r>
            <a:r>
              <a:rPr lang="en-US" dirty="0" err="1" smtClean="0"/>
              <a:t>đặt</a:t>
            </a:r>
            <a:r>
              <a:rPr lang="en-US" dirty="0" smtClean="0"/>
              <a:t> fusion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feature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9BE77-B6CB-4AFC-9E95-9CD04CD10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3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7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F470-E8DF-46FA-A84C-FADDAA0D6DF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38D1-0FFB-4B0A-B466-83EB5A90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907486" cy="796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006" y="121418"/>
            <a:ext cx="10907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</a:rPr>
              <a:t>Giới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thiệu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chung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6056" y="1153613"/>
            <a:ext cx="1034142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 smtClean="0"/>
              <a:t>Tên</a:t>
            </a:r>
            <a:r>
              <a:rPr lang="en-US" sz="2600" dirty="0" smtClean="0"/>
              <a:t> </a:t>
            </a:r>
            <a:r>
              <a:rPr lang="en-US" sz="2600" dirty="0" err="1" smtClean="0"/>
              <a:t>bài</a:t>
            </a:r>
            <a:r>
              <a:rPr lang="en-US" sz="2600" dirty="0" smtClean="0"/>
              <a:t> </a:t>
            </a:r>
            <a:r>
              <a:rPr lang="en-US" sz="2600" dirty="0" err="1" smtClean="0"/>
              <a:t>báo</a:t>
            </a:r>
            <a:r>
              <a:rPr lang="en-US" sz="2600" dirty="0" smtClean="0"/>
              <a:t>: How deep learning extracts and learns leaf features for plant classiﬁcation?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566056" y="2032469"/>
            <a:ext cx="10341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Sue Han Lee, Chee Seng Chan – University of Malaysia, Malaysia</a:t>
            </a:r>
          </a:p>
          <a:p>
            <a:r>
              <a:rPr lang="en-US" sz="2600" dirty="0" smtClean="0"/>
              <a:t>Simon Joseph - Royal Botanic Gardens, UK </a:t>
            </a:r>
          </a:p>
          <a:p>
            <a:r>
              <a:rPr lang="en-US" sz="2600" dirty="0" smtClean="0"/>
              <a:t>Paolo </a:t>
            </a:r>
            <a:r>
              <a:rPr lang="en-US" sz="2600" dirty="0" err="1" smtClean="0"/>
              <a:t>Remagnino</a:t>
            </a:r>
            <a:r>
              <a:rPr lang="en-US" sz="2600" dirty="0" smtClean="0"/>
              <a:t> – Kingston University, UK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566056" y="3325131"/>
            <a:ext cx="73962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Public online 18/5/2017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34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609"/>
            <a:ext cx="12192000" cy="58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40" y="0"/>
            <a:ext cx="12206440" cy="43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" y="839449"/>
            <a:ext cx="12192213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036"/>
            <a:ext cx="12200027" cy="37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419"/>
            <a:ext cx="12177207" cy="45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46074"/>
            <a:ext cx="10515600" cy="5346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CNN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training </a:t>
            </a:r>
            <a:r>
              <a:rPr lang="en-US" sz="2600" dirty="0" err="1" smtClean="0"/>
              <a:t>trên</a:t>
            </a:r>
            <a:r>
              <a:rPr lang="en-US" sz="2600" dirty="0" smtClean="0"/>
              <a:t> D1 </a:t>
            </a:r>
            <a:r>
              <a:rPr lang="en-US" sz="2600" dirty="0" err="1" smtClean="0"/>
              <a:t>và</a:t>
            </a:r>
            <a:r>
              <a:rPr lang="en-US" sz="2600" dirty="0" smtClean="0"/>
              <a:t> D2 </a:t>
            </a:r>
            <a:r>
              <a:rPr lang="en-US" sz="2600" dirty="0" err="1" smtClean="0"/>
              <a:t>trích</a:t>
            </a:r>
            <a:r>
              <a:rPr lang="en-US" sz="2600" dirty="0" smtClean="0"/>
              <a:t> </a:t>
            </a:r>
            <a:r>
              <a:rPr lang="en-US" sz="2600" dirty="0" err="1" smtClean="0"/>
              <a:t>xuất</a:t>
            </a:r>
            <a:r>
              <a:rPr lang="en-US" sz="2600" dirty="0" smtClean="0"/>
              <a:t> </a:t>
            </a:r>
            <a:r>
              <a:rPr lang="en-US" sz="2600" dirty="0" err="1" smtClean="0"/>
              <a:t>những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mức</a:t>
            </a:r>
            <a:r>
              <a:rPr lang="en-US" sz="2600" dirty="0" smtClean="0"/>
              <a:t> </a:t>
            </a:r>
            <a:r>
              <a:rPr lang="en-US" sz="2600" dirty="0" err="1" smtClean="0"/>
              <a:t>độ</a:t>
            </a:r>
            <a:r>
              <a:rPr lang="en-US" sz="2600" dirty="0" smtClean="0"/>
              <a:t> </a:t>
            </a:r>
            <a:r>
              <a:rPr lang="en-US" sz="2600" dirty="0" err="1" smtClean="0"/>
              <a:t>khác</a:t>
            </a:r>
            <a:r>
              <a:rPr lang="en-US" sz="2600" dirty="0" smtClean="0"/>
              <a:t> </a:t>
            </a:r>
            <a:r>
              <a:rPr lang="en-US" sz="2600" dirty="0" err="1" smtClean="0"/>
              <a:t>nhau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toàn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lá</a:t>
            </a:r>
            <a:r>
              <a:rPr lang="en-US" sz="2600" dirty="0" smtClean="0"/>
              <a:t>, </a:t>
            </a:r>
            <a:r>
              <a:rPr lang="en-US" sz="2600" dirty="0" err="1" smtClean="0"/>
              <a:t>chúng</a:t>
            </a:r>
            <a:r>
              <a:rPr lang="en-US" sz="2600" dirty="0" smtClean="0"/>
              <a:t> ta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những</a:t>
            </a:r>
            <a:r>
              <a:rPr lang="en-US" sz="2600" dirty="0" smtClean="0"/>
              <a:t> global </a:t>
            </a:r>
            <a:r>
              <a:rPr lang="en-US" sz="2600" dirty="0" err="1" smtClean="0"/>
              <a:t>featre</a:t>
            </a:r>
            <a:r>
              <a:rPr lang="en-US" sz="2600" dirty="0" smtClean="0"/>
              <a:t> </a:t>
            </a: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tả</a:t>
            </a:r>
            <a:r>
              <a:rPr lang="en-US" sz="2600" dirty="0" smtClean="0"/>
              <a:t> </a:t>
            </a:r>
            <a:r>
              <a:rPr lang="en-US" sz="2600" dirty="0" err="1" smtClean="0"/>
              <a:t>cấu</a:t>
            </a:r>
            <a:r>
              <a:rPr lang="en-US" sz="2600" dirty="0" smtClean="0"/>
              <a:t> </a:t>
            </a:r>
            <a:r>
              <a:rPr lang="en-US" sz="2600" dirty="0" err="1" smtClean="0"/>
              <a:t>trúc</a:t>
            </a:r>
            <a:r>
              <a:rPr lang="en-US" sz="2600" dirty="0" smtClean="0"/>
              <a:t> </a:t>
            </a:r>
            <a:r>
              <a:rPr lang="en-US" sz="2600" dirty="0" err="1" smtClean="0"/>
              <a:t>tổng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lá</a:t>
            </a:r>
            <a:r>
              <a:rPr lang="en-US" sz="2600" dirty="0" smtClean="0"/>
              <a:t> </a:t>
            </a:r>
            <a:r>
              <a:rPr lang="en-US" sz="2600" dirty="0" err="1" smtClean="0"/>
              <a:t>nhưng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dạng</a:t>
            </a:r>
            <a:r>
              <a:rPr lang="en-US" sz="2600" dirty="0" smtClean="0"/>
              <a:t>, </a:t>
            </a:r>
            <a:r>
              <a:rPr lang="en-US" sz="2600" dirty="0" err="1" smtClean="0"/>
              <a:t>màu</a:t>
            </a:r>
            <a:r>
              <a:rPr lang="en-US" sz="2600" dirty="0" smtClean="0"/>
              <a:t> </a:t>
            </a:r>
            <a:r>
              <a:rPr lang="en-US" sz="2600" dirty="0" err="1" smtClean="0"/>
              <a:t>sắc</a:t>
            </a:r>
            <a:r>
              <a:rPr lang="en-US" sz="2600" dirty="0" smtClean="0"/>
              <a:t>, </a:t>
            </a:r>
            <a:r>
              <a:rPr lang="en-US" sz="2600" dirty="0" err="1" smtClean="0"/>
              <a:t>kết</a:t>
            </a:r>
            <a:r>
              <a:rPr lang="en-US" sz="2600" dirty="0" smtClean="0"/>
              <a:t> </a:t>
            </a:r>
            <a:r>
              <a:rPr lang="en-US" sz="2600" dirty="0" err="1" smtClean="0"/>
              <a:t>cấu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viền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patch, </a:t>
            </a:r>
            <a:r>
              <a:rPr lang="en-US" sz="2600" dirty="0" err="1" smtClean="0"/>
              <a:t>chúng</a:t>
            </a:r>
            <a:r>
              <a:rPr lang="en-US" sz="2600" dirty="0" smtClean="0"/>
              <a:t> ta </a:t>
            </a:r>
            <a:r>
              <a:rPr lang="en-US" sz="2600" dirty="0" err="1" smtClean="0"/>
              <a:t>thấy</a:t>
            </a:r>
            <a:r>
              <a:rPr lang="en-US" sz="2600" dirty="0" smtClean="0"/>
              <a:t> CNN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xu</a:t>
            </a:r>
            <a:r>
              <a:rPr lang="en-US" sz="2600" dirty="0" smtClean="0"/>
              <a:t> </a:t>
            </a:r>
            <a:r>
              <a:rPr lang="en-US" sz="2600" dirty="0" err="1" smtClean="0"/>
              <a:t>hướng</a:t>
            </a:r>
            <a:r>
              <a:rPr lang="en-US" sz="2600" dirty="0" smtClean="0"/>
              <a:t> </a:t>
            </a:r>
            <a:r>
              <a:rPr lang="en-US" sz="2600" dirty="0" err="1" smtClean="0"/>
              <a:t>nắm</a:t>
            </a:r>
            <a:r>
              <a:rPr lang="en-US" sz="2600" dirty="0" smtClean="0"/>
              <a:t> </a:t>
            </a:r>
            <a:r>
              <a:rPr lang="en-US" sz="2600" dirty="0" err="1" smtClean="0"/>
              <a:t>bắt</a:t>
            </a:r>
            <a:r>
              <a:rPr lang="en-US" sz="2600" dirty="0" smtClean="0"/>
              <a:t> </a:t>
            </a:r>
            <a:r>
              <a:rPr lang="en-US" sz="2600" dirty="0" err="1" smtClean="0"/>
              <a:t>những</a:t>
            </a:r>
            <a:r>
              <a:rPr lang="en-US" sz="2600" dirty="0" smtClean="0"/>
              <a:t> </a:t>
            </a:r>
            <a:r>
              <a:rPr lang="en-US" sz="2600" dirty="0" err="1" smtClean="0"/>
              <a:t>mẫu</a:t>
            </a:r>
            <a:r>
              <a:rPr lang="en-US" sz="2600" dirty="0" smtClean="0"/>
              <a:t> </a:t>
            </a:r>
            <a:r>
              <a:rPr lang="en-US" sz="2600" dirty="0" err="1" smtClean="0"/>
              <a:t>gân</a:t>
            </a:r>
            <a:r>
              <a:rPr lang="en-US" sz="2600" dirty="0" smtClean="0"/>
              <a:t> </a:t>
            </a:r>
            <a:r>
              <a:rPr lang="en-US" sz="2600" dirty="0" err="1" smtClean="0"/>
              <a:t>lá</a:t>
            </a:r>
            <a:r>
              <a:rPr lang="en-US" sz="2600" dirty="0" smtClean="0"/>
              <a:t> </a:t>
            </a:r>
            <a:r>
              <a:rPr lang="en-US" sz="2600" dirty="0" err="1" smtClean="0"/>
              <a:t>cục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 smtClean="0"/>
              <a:t>-&gt; CNN </a:t>
            </a:r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D2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khả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 </a:t>
            </a:r>
            <a:r>
              <a:rPr lang="en-US" sz="2600" dirty="0" err="1" smtClean="0"/>
              <a:t>nhận</a:t>
            </a:r>
            <a:r>
              <a:rPr lang="en-US" sz="2600" dirty="0" smtClean="0"/>
              <a:t> </a:t>
            </a:r>
            <a:r>
              <a:rPr lang="en-US" sz="2600" dirty="0" err="1" smtClean="0"/>
              <a:t>ra</a:t>
            </a:r>
            <a:r>
              <a:rPr lang="en-US" sz="2600" dirty="0" smtClean="0"/>
              <a:t> </a:t>
            </a:r>
            <a:r>
              <a:rPr lang="en-US" sz="2600" dirty="0" err="1" smtClean="0"/>
              <a:t>gân</a:t>
            </a:r>
            <a:r>
              <a:rPr lang="en-US" sz="2600" dirty="0" smtClean="0"/>
              <a:t> </a:t>
            </a:r>
            <a:r>
              <a:rPr lang="en-US" sz="2600" dirty="0" err="1" smtClean="0"/>
              <a:t>lá</a:t>
            </a:r>
            <a:r>
              <a:rPr lang="en-US" sz="2600" dirty="0" smtClean="0"/>
              <a:t> </a:t>
            </a:r>
            <a:r>
              <a:rPr lang="en-US" sz="2600" dirty="0" err="1" smtClean="0"/>
              <a:t>mà</a:t>
            </a:r>
            <a:r>
              <a:rPr lang="en-US" sz="2600" dirty="0" smtClean="0"/>
              <a:t> </a:t>
            </a:r>
            <a:r>
              <a:rPr lang="en-US" sz="2600" dirty="0" err="1" smtClean="0"/>
              <a:t>không</a:t>
            </a:r>
            <a:r>
              <a:rPr lang="en-US" sz="2600" dirty="0" smtClean="0"/>
              <a:t> </a:t>
            </a:r>
            <a:r>
              <a:rPr lang="en-US" sz="2600" dirty="0" err="1" smtClean="0"/>
              <a:t>cần</a:t>
            </a:r>
            <a:r>
              <a:rPr lang="en-US" sz="2600" dirty="0" smtClean="0"/>
              <a:t> </a:t>
            </a:r>
            <a:r>
              <a:rPr lang="en-US" sz="2600" dirty="0" err="1" smtClean="0"/>
              <a:t>bất</a:t>
            </a:r>
            <a:r>
              <a:rPr lang="en-US" sz="2600" dirty="0" smtClean="0"/>
              <a:t> </a:t>
            </a:r>
            <a:r>
              <a:rPr lang="en-US" sz="2600" dirty="0" err="1" smtClean="0"/>
              <a:t>kì</a:t>
            </a:r>
            <a:r>
              <a:rPr lang="en-US" sz="2600" dirty="0" smtClean="0"/>
              <a:t> </a:t>
            </a:r>
            <a:r>
              <a:rPr lang="en-US" sz="2600" dirty="0" err="1" smtClean="0"/>
              <a:t>tiền</a:t>
            </a:r>
            <a:r>
              <a:rPr lang="en-US" sz="2600" dirty="0" smtClean="0"/>
              <a:t> </a:t>
            </a:r>
            <a:r>
              <a:rPr lang="en-US" sz="2600" dirty="0" err="1" smtClean="0"/>
              <a:t>xử</a:t>
            </a:r>
            <a:r>
              <a:rPr lang="en-US" sz="2600" dirty="0" smtClean="0"/>
              <a:t> </a:t>
            </a:r>
            <a:r>
              <a:rPr lang="en-US" sz="2600" dirty="0" err="1" smtClean="0"/>
              <a:t>lý</a:t>
            </a:r>
            <a:r>
              <a:rPr lang="en-US" sz="2600" dirty="0" smtClean="0"/>
              <a:t> hay segmentation </a:t>
            </a:r>
            <a:r>
              <a:rPr lang="en-US" sz="2600" dirty="0" err="1" smtClean="0"/>
              <a:t>nào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 err="1" smtClean="0"/>
              <a:t>Mặc</a:t>
            </a:r>
            <a:r>
              <a:rPr lang="en-US" sz="2600" dirty="0" smtClean="0"/>
              <a:t> </a:t>
            </a:r>
            <a:r>
              <a:rPr lang="en-US" sz="2600" dirty="0" err="1" smtClean="0"/>
              <a:t>dù</a:t>
            </a:r>
            <a:r>
              <a:rPr lang="en-US" sz="2600" dirty="0" smtClean="0"/>
              <a:t> </a:t>
            </a:r>
            <a:r>
              <a:rPr lang="en-US" sz="2600" dirty="0" err="1" smtClean="0"/>
              <a:t>gân</a:t>
            </a:r>
            <a:r>
              <a:rPr lang="en-US" sz="2600" dirty="0" smtClean="0"/>
              <a:t> </a:t>
            </a:r>
            <a:r>
              <a:rPr lang="en-US" sz="2600" dirty="0" err="1" smtClean="0"/>
              <a:t>lá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feature </a:t>
            </a:r>
            <a:r>
              <a:rPr lang="en-US" sz="2600" dirty="0" err="1" smtClean="0"/>
              <a:t>mạnh</a:t>
            </a:r>
            <a:r>
              <a:rPr lang="en-US" sz="2600" dirty="0" smtClean="0"/>
              <a:t> </a:t>
            </a:r>
            <a:r>
              <a:rPr lang="en-US" sz="2600" dirty="0" err="1" smtClean="0"/>
              <a:t>mẽ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classification leaf, </a:t>
            </a:r>
            <a:r>
              <a:rPr lang="en-US" sz="2600" dirty="0" err="1" smtClean="0"/>
              <a:t>những</a:t>
            </a:r>
            <a:r>
              <a:rPr lang="en-US" sz="2600" dirty="0" smtClean="0"/>
              <a:t> feature </a:t>
            </a:r>
            <a:r>
              <a:rPr lang="en-US" sz="2600" dirty="0" err="1" smtClean="0"/>
              <a:t>khác</a:t>
            </a:r>
            <a:r>
              <a:rPr lang="en-US" sz="2600" dirty="0" smtClean="0"/>
              <a:t> </a:t>
            </a:r>
            <a:r>
              <a:rPr lang="en-US" sz="2600" dirty="0" err="1" smtClean="0"/>
              <a:t>như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dáng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viền</a:t>
            </a:r>
            <a:r>
              <a:rPr lang="en-US" sz="2600" dirty="0" smtClean="0"/>
              <a:t> </a:t>
            </a:r>
            <a:r>
              <a:rPr lang="en-US" sz="2600" dirty="0" err="1" smtClean="0"/>
              <a:t>vẫn</a:t>
            </a:r>
            <a:r>
              <a:rPr lang="en-US" sz="2600" dirty="0" smtClean="0"/>
              <a:t> </a:t>
            </a:r>
            <a:r>
              <a:rPr lang="en-US" sz="2600" dirty="0" err="1" smtClean="0"/>
              <a:t>thường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cùng</a:t>
            </a:r>
            <a:r>
              <a:rPr lang="en-US" sz="2600" dirty="0" smtClean="0"/>
              <a:t> </a:t>
            </a:r>
            <a:r>
              <a:rPr lang="en-US" sz="2600" dirty="0" err="1" smtClean="0"/>
              <a:t>bởi</a:t>
            </a:r>
            <a:r>
              <a:rPr lang="en-US" sz="2600" dirty="0" smtClean="0"/>
              <a:t> </a:t>
            </a:r>
            <a:r>
              <a:rPr lang="en-US" sz="2600" dirty="0" err="1" smtClean="0"/>
              <a:t>nhà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vật</a:t>
            </a:r>
            <a:r>
              <a:rPr lang="en-US" sz="2600" dirty="0" smtClean="0"/>
              <a:t> </a:t>
            </a:r>
            <a:r>
              <a:rPr lang="en-US" sz="2600" dirty="0" err="1" smtClean="0"/>
              <a:t>học</a:t>
            </a:r>
            <a:r>
              <a:rPr lang="en-US" sz="2600" dirty="0" smtClean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loại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loài</a:t>
            </a:r>
            <a:r>
              <a:rPr lang="en-US" sz="2600" dirty="0" smtClean="0"/>
              <a:t>. </a:t>
            </a:r>
          </a:p>
          <a:p>
            <a:pPr marL="0" indent="0">
              <a:buNone/>
            </a:pPr>
            <a:r>
              <a:rPr lang="en-US" sz="2600" dirty="0" smtClean="0"/>
              <a:t>-&gt; Design hybrid local-global feature extraction model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0907486" cy="796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9006" y="121418"/>
            <a:ext cx="1090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Hypbrid</a:t>
            </a:r>
            <a:r>
              <a:rPr lang="en-US" sz="3200" dirty="0">
                <a:solidFill>
                  <a:schemeClr val="bg1"/>
                </a:solidFill>
              </a:rPr>
              <a:t> local-global feature extraction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2" y="1160607"/>
            <a:ext cx="10515600" cy="127852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Design single stream CNN </a:t>
            </a:r>
            <a:r>
              <a:rPr lang="en-US" sz="2600" dirty="0" err="1" smtClean="0"/>
              <a:t>bao</a:t>
            </a:r>
            <a:r>
              <a:rPr lang="en-US" sz="2600" dirty="0" smtClean="0"/>
              <a:t> </a:t>
            </a:r>
            <a:r>
              <a:rPr lang="en-US" sz="2600" dirty="0" err="1" smtClean="0"/>
              <a:t>gồm</a:t>
            </a:r>
            <a:r>
              <a:rPr lang="en-US" sz="2600" dirty="0" smtClean="0"/>
              <a:t>: layer </a:t>
            </a:r>
            <a:r>
              <a:rPr lang="en-US" sz="2600" dirty="0" err="1" smtClean="0"/>
              <a:t>nông</a:t>
            </a:r>
            <a:r>
              <a:rPr lang="en-US" sz="2600" dirty="0" smtClean="0"/>
              <a:t> </a:t>
            </a:r>
            <a:r>
              <a:rPr lang="en-US" sz="2600" dirty="0" err="1" smtClean="0"/>
              <a:t>nhất</a:t>
            </a:r>
            <a:r>
              <a:rPr lang="en-US" sz="2600" dirty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mục</a:t>
            </a:r>
            <a:r>
              <a:rPr lang="en-US" sz="2600" dirty="0" smtClean="0"/>
              <a:t> </a:t>
            </a:r>
            <a:r>
              <a:rPr lang="en-US" sz="2600" dirty="0" err="1" smtClean="0"/>
              <a:t>đích</a:t>
            </a:r>
            <a:r>
              <a:rPr lang="en-US" sz="2600" dirty="0" smtClean="0"/>
              <a:t> test </a:t>
            </a:r>
            <a:r>
              <a:rPr lang="en-US" sz="2600" dirty="0" err="1" smtClean="0"/>
              <a:t>tính</a:t>
            </a:r>
            <a:r>
              <a:rPr lang="en-US" sz="2600" dirty="0" smtClean="0"/>
              <a:t> </a:t>
            </a:r>
            <a:r>
              <a:rPr lang="en-US" sz="2600" dirty="0" err="1" smtClean="0"/>
              <a:t>ổn</a:t>
            </a:r>
            <a:r>
              <a:rPr lang="en-US" sz="2600" dirty="0" smtClean="0"/>
              <a:t> </a:t>
            </a:r>
            <a:r>
              <a:rPr lang="en-US" sz="2600" dirty="0" err="1" smtClean="0"/>
              <a:t>định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CNN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việc</a:t>
            </a:r>
            <a:r>
              <a:rPr lang="en-US" sz="2600" dirty="0" smtClean="0"/>
              <a:t> </a:t>
            </a:r>
            <a:r>
              <a:rPr lang="en-US" sz="2600" dirty="0" err="1" smtClean="0"/>
              <a:t>đánh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sự</a:t>
            </a:r>
            <a:r>
              <a:rPr lang="en-US" sz="2600" dirty="0" smtClean="0"/>
              <a:t> </a:t>
            </a:r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bố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feature hybrid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quá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 </a:t>
            </a:r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loại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600891" y="2439129"/>
            <a:ext cx="103065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Conv1(96,11,4) - pool1(96,3,2) – norm - conv2(256,5,1) - pool2(256,3,2) – norm - conv3(384,3,1) - pool3(384,3,2) - fc6(2048) - fc7(44)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600890" y="3331681"/>
            <a:ext cx="8362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Convl</a:t>
            </a:r>
            <a:r>
              <a:rPr lang="en-US" sz="2600" dirty="0" smtClean="0"/>
              <a:t>(</a:t>
            </a:r>
            <a:r>
              <a:rPr lang="en-US" sz="2600" dirty="0" err="1" smtClean="0"/>
              <a:t>c,k,s</a:t>
            </a:r>
            <a:r>
              <a:rPr lang="en-US" sz="2600" dirty="0" smtClean="0"/>
              <a:t>) </a:t>
            </a:r>
            <a:r>
              <a:rPr lang="en-US" sz="2600" dirty="0" err="1" smtClean="0"/>
              <a:t>là</a:t>
            </a:r>
            <a:r>
              <a:rPr lang="en-US" sz="2600" dirty="0" smtClean="0"/>
              <a:t> convolutional ở layer l </a:t>
            </a:r>
            <a:r>
              <a:rPr lang="en-US" sz="2600" dirty="0" err="1" smtClean="0"/>
              <a:t>với</a:t>
            </a:r>
            <a:r>
              <a:rPr lang="en-US" sz="2600" dirty="0" smtClean="0"/>
              <a:t> c channel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tính</a:t>
            </a:r>
            <a:r>
              <a:rPr lang="en-US" sz="2600" dirty="0" smtClean="0"/>
              <a:t> </a:t>
            </a:r>
            <a:r>
              <a:rPr lang="en-US" sz="2600" dirty="0" err="1" smtClean="0"/>
              <a:t>bởi</a:t>
            </a:r>
            <a:r>
              <a:rPr lang="en-US" sz="2600" dirty="0" smtClean="0"/>
              <a:t> filter k x k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sải</a:t>
            </a:r>
            <a:r>
              <a:rPr lang="en-US" sz="2600" dirty="0" smtClean="0"/>
              <a:t> </a:t>
            </a:r>
            <a:r>
              <a:rPr lang="en-US" sz="2600" dirty="0" err="1" smtClean="0"/>
              <a:t>bước</a:t>
            </a:r>
            <a:r>
              <a:rPr lang="en-US" sz="2600" dirty="0" smtClean="0"/>
              <a:t> s.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907486" cy="796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006" y="121418"/>
            <a:ext cx="1090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Single stream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2" y="1216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xây</a:t>
            </a:r>
            <a:r>
              <a:rPr lang="en-US" sz="2600" dirty="0" smtClean="0"/>
              <a:t> </a:t>
            </a:r>
            <a:r>
              <a:rPr lang="en-US" sz="2600" dirty="0" err="1" smtClean="0"/>
              <a:t>dựng</a:t>
            </a:r>
            <a:r>
              <a:rPr lang="en-US" sz="2600" dirty="0" smtClean="0"/>
              <a:t> model </a:t>
            </a:r>
            <a:r>
              <a:rPr lang="en-US" sz="2600" dirty="0" err="1" smtClean="0"/>
              <a:t>trích</a:t>
            </a:r>
            <a:r>
              <a:rPr lang="en-US" sz="2600" dirty="0" smtClean="0"/>
              <a:t> </a:t>
            </a:r>
            <a:r>
              <a:rPr lang="en-US" sz="2600" dirty="0" err="1" smtClean="0"/>
              <a:t>xuất</a:t>
            </a:r>
            <a:r>
              <a:rPr lang="en-US" sz="2600" dirty="0" smtClean="0"/>
              <a:t> feature </a:t>
            </a:r>
            <a:r>
              <a:rPr lang="en-US" sz="2600" dirty="0" err="1" smtClean="0"/>
              <a:t>kết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, </a:t>
            </a:r>
            <a:r>
              <a:rPr lang="en-US" sz="2600" dirty="0" err="1" smtClean="0"/>
              <a:t>chúng</a:t>
            </a:r>
            <a:r>
              <a:rPr lang="en-US" sz="2600" dirty="0" smtClean="0"/>
              <a:t> ta chia </a:t>
            </a:r>
            <a:r>
              <a:rPr lang="en-US" sz="2600" dirty="0" err="1" smtClean="0"/>
              <a:t>kiến</a:t>
            </a:r>
            <a:r>
              <a:rPr lang="en-US" sz="2600" dirty="0" smtClean="0"/>
              <a:t> </a:t>
            </a:r>
            <a:r>
              <a:rPr lang="en-US" sz="2600" dirty="0" err="1" smtClean="0"/>
              <a:t>trúc</a:t>
            </a:r>
            <a:r>
              <a:rPr lang="en-US" sz="2600" dirty="0" smtClean="0"/>
              <a:t> </a:t>
            </a:r>
            <a:r>
              <a:rPr lang="en-US" sz="2600" dirty="0" err="1" smtClean="0"/>
              <a:t>mạng</a:t>
            </a:r>
            <a:r>
              <a:rPr lang="en-US" sz="2600" dirty="0" smtClean="0"/>
              <a:t> </a:t>
            </a:r>
            <a:r>
              <a:rPr lang="en-US" sz="2600" dirty="0" err="1" smtClean="0"/>
              <a:t>làm</a:t>
            </a:r>
            <a:r>
              <a:rPr lang="en-US" sz="2600" dirty="0" smtClean="0"/>
              <a:t> 2: global </a:t>
            </a:r>
            <a:r>
              <a:rPr lang="en-US" sz="2600" dirty="0" err="1" smtClean="0"/>
              <a:t>và</a:t>
            </a:r>
            <a:r>
              <a:rPr lang="en-US" sz="2600" dirty="0" smtClean="0"/>
              <a:t> local network</a:t>
            </a:r>
          </a:p>
          <a:p>
            <a:pPr marL="0" indent="0">
              <a:buNone/>
            </a:pPr>
            <a:r>
              <a:rPr lang="en-US" sz="2600" dirty="0" smtClean="0"/>
              <a:t>B1: pre-training </a:t>
            </a:r>
            <a:r>
              <a:rPr lang="en-US" sz="2600" dirty="0" err="1" smtClean="0"/>
              <a:t>mỗi</a:t>
            </a:r>
            <a:r>
              <a:rPr lang="en-US" sz="2600" dirty="0" smtClean="0"/>
              <a:t> network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dataset </a:t>
            </a:r>
            <a:r>
              <a:rPr lang="en-US" sz="2600" dirty="0" err="1" smtClean="0"/>
              <a:t>chính</a:t>
            </a:r>
            <a:r>
              <a:rPr lang="en-US" sz="2600" dirty="0" smtClean="0"/>
              <a:t> </a:t>
            </a:r>
            <a:r>
              <a:rPr lang="en-US" sz="2600" dirty="0" err="1" smtClean="0"/>
              <a:t>nó</a:t>
            </a:r>
            <a:r>
              <a:rPr lang="en-US" sz="2600" dirty="0" smtClean="0"/>
              <a:t>,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pha</a:t>
            </a:r>
            <a:r>
              <a:rPr lang="en-US" sz="2600" dirty="0" smtClean="0"/>
              <a:t> validation, </a:t>
            </a:r>
            <a:r>
              <a:rPr lang="en-US" sz="2600" dirty="0" err="1" smtClean="0"/>
              <a:t>kết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2 </a:t>
            </a:r>
            <a:r>
              <a:rPr lang="en-US" sz="2600" dirty="0" err="1" smtClean="0"/>
              <a:t>softmax</a:t>
            </a:r>
            <a:r>
              <a:rPr lang="en-US" sz="2600" dirty="0" smtClean="0"/>
              <a:t> output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tính</a:t>
            </a:r>
            <a:r>
              <a:rPr lang="en-US" sz="2600" dirty="0" smtClean="0"/>
              <a:t> finally class score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fusion method: average </a:t>
            </a:r>
            <a:r>
              <a:rPr lang="en-US" sz="2600" dirty="0" err="1" smtClean="0"/>
              <a:t>hoặc</a:t>
            </a:r>
            <a:r>
              <a:rPr lang="en-US" sz="2600" dirty="0" smtClean="0"/>
              <a:t> max voting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907486" cy="796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006" y="121418"/>
            <a:ext cx="1090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Late fusion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2" y="12714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 smtClean="0"/>
              <a:t>Tích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2 network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cùng</a:t>
            </a:r>
            <a:r>
              <a:rPr lang="en-US" sz="2600" dirty="0" smtClean="0"/>
              <a:t> train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đầu</a:t>
            </a:r>
            <a:r>
              <a:rPr lang="en-US" sz="2600" dirty="0" smtClean="0"/>
              <a:t> </a:t>
            </a:r>
            <a:r>
              <a:rPr lang="en-US" sz="2600" dirty="0" err="1" smtClean="0"/>
              <a:t>đến</a:t>
            </a:r>
            <a:r>
              <a:rPr lang="en-US" sz="2600" dirty="0" smtClean="0"/>
              <a:t> </a:t>
            </a:r>
            <a:r>
              <a:rPr lang="en-US" sz="2600" dirty="0" err="1" smtClean="0"/>
              <a:t>cuối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fused representation </a:t>
            </a:r>
            <a:r>
              <a:rPr lang="en-US" sz="2600" dirty="0" err="1" smtClean="0"/>
              <a:t>liên</a:t>
            </a:r>
            <a:r>
              <a:rPr lang="en-US" sz="2600" dirty="0" smtClean="0"/>
              <a:t> </a:t>
            </a:r>
            <a:r>
              <a:rPr lang="en-US" sz="2600" dirty="0" err="1" smtClean="0"/>
              <a:t>kết</a:t>
            </a:r>
            <a:r>
              <a:rPr lang="en-US" sz="2600" dirty="0" smtClean="0"/>
              <a:t> </a:t>
            </a:r>
            <a:r>
              <a:rPr lang="en-US" sz="2600" dirty="0" err="1" smtClean="0"/>
              <a:t>trực</a:t>
            </a:r>
            <a:r>
              <a:rPr lang="en-US" sz="2600" dirty="0" smtClean="0"/>
              <a:t> </a:t>
            </a:r>
            <a:r>
              <a:rPr lang="en-US" sz="2600" dirty="0" err="1" smtClean="0"/>
              <a:t>tiếp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lớp</a:t>
            </a:r>
            <a:r>
              <a:rPr lang="en-US" sz="2600" dirty="0" smtClean="0"/>
              <a:t> </a:t>
            </a:r>
            <a:r>
              <a:rPr lang="en-US" sz="2600" dirty="0" err="1" smtClean="0"/>
              <a:t>loài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</a:t>
            </a:r>
            <a:r>
              <a:rPr lang="en-US" sz="2600" dirty="0" err="1" smtClean="0"/>
              <a:t>quan</a:t>
            </a:r>
            <a:r>
              <a:rPr lang="en-US" sz="2600" dirty="0" smtClean="0"/>
              <a:t> </a:t>
            </a:r>
            <a:r>
              <a:rPr lang="en-US" sz="2600" dirty="0" err="1" smtClean="0"/>
              <a:t>softmax</a:t>
            </a:r>
            <a:r>
              <a:rPr lang="en-US" sz="2600" dirty="0" smtClean="0"/>
              <a:t> layer. 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907486" cy="796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006" y="121418"/>
            <a:ext cx="1090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Early fusion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907486" cy="796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006" y="121418"/>
            <a:ext cx="10907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</a:rPr>
              <a:t>Mục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tiêu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của</a:t>
            </a:r>
            <a:r>
              <a:rPr lang="en-US" sz="3000" dirty="0" smtClean="0">
                <a:solidFill>
                  <a:schemeClr val="bg1"/>
                </a:solidFill>
              </a:rPr>
              <a:t> paper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2750" y="1234056"/>
            <a:ext cx="1049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feature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lá</a:t>
            </a:r>
            <a:r>
              <a:rPr lang="en-US" sz="2400" dirty="0" smtClean="0"/>
              <a:t> </a:t>
            </a:r>
            <a:r>
              <a:rPr lang="en-US" sz="2400" dirty="0" err="1" smtClean="0"/>
              <a:t>cây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2749" y="1769224"/>
            <a:ext cx="1049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CNN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thô</a:t>
            </a:r>
            <a:r>
              <a:rPr lang="en-US" sz="2400" dirty="0" smtClean="0"/>
              <a:t>,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DN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CNN </a:t>
            </a:r>
            <a:r>
              <a:rPr lang="en-US" sz="2400" dirty="0" err="1" smtClean="0"/>
              <a:t>trích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trưng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12750" y="3390620"/>
            <a:ext cx="1049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loài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feature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749" y="2581391"/>
            <a:ext cx="1049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</a:t>
            </a:r>
            <a:r>
              <a:rPr lang="en-US" sz="2400" dirty="0" err="1" smtClean="0"/>
              <a:t>Thử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r>
              <a:rPr lang="en-US" sz="2400" dirty="0" smtClean="0"/>
              <a:t>: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feature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feature </a:t>
            </a:r>
            <a:r>
              <a:rPr lang="en-US" sz="2400" dirty="0" err="1" smtClean="0"/>
              <a:t>khác</a:t>
            </a:r>
            <a:r>
              <a:rPr lang="en-US" sz="2400" dirty="0" smtClean="0"/>
              <a:t> hay </a:t>
            </a:r>
            <a:r>
              <a:rPr lang="en-US" sz="2400" dirty="0" err="1" smtClean="0"/>
              <a:t>không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2748" y="3864440"/>
            <a:ext cx="1049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 </a:t>
            </a:r>
            <a:r>
              <a:rPr lang="en-US" sz="2400" dirty="0" err="1" smtClean="0"/>
              <a:t>Thử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r>
              <a:rPr lang="en-US" sz="2400" dirty="0" smtClean="0"/>
              <a:t>: train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CNN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lá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. </a:t>
            </a:r>
            <a:r>
              <a:rPr lang="en-US" sz="2400" dirty="0" err="1" smtClean="0"/>
              <a:t>Nhóm</a:t>
            </a:r>
            <a:r>
              <a:rPr lang="en-US" sz="2400" dirty="0" smtClean="0"/>
              <a:t> feature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cục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lá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cục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ta </a:t>
            </a:r>
            <a:r>
              <a:rPr lang="en-US" sz="2400" dirty="0" err="1" smtClean="0"/>
              <a:t>gân</a:t>
            </a:r>
            <a:r>
              <a:rPr lang="en-US" sz="2400" dirty="0" smtClean="0"/>
              <a:t> </a:t>
            </a:r>
            <a:r>
              <a:rPr lang="en-US" sz="2400" dirty="0" err="1" smtClean="0"/>
              <a:t>lá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2749" y="4804613"/>
            <a:ext cx="1049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6.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2 CNN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2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loài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9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2" y="12575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D1: 1325 (57.9%)</a:t>
            </a:r>
          </a:p>
          <a:p>
            <a:pPr marL="0" indent="0">
              <a:buNone/>
            </a:pPr>
            <a:r>
              <a:rPr lang="en-US" sz="2600" dirty="0" smtClean="0"/>
              <a:t>D2: 3960 (11.4%)</a:t>
            </a:r>
          </a:p>
          <a:p>
            <a:pPr marL="0" indent="0">
              <a:buNone/>
            </a:pPr>
            <a:r>
              <a:rPr lang="en-US" sz="2600" dirty="0" smtClean="0"/>
              <a:t>Testing set: 528</a:t>
            </a:r>
          </a:p>
          <a:p>
            <a:pPr marL="0" indent="0">
              <a:buNone/>
            </a:pPr>
            <a:r>
              <a:rPr lang="en-US" sz="2600" dirty="0" err="1" smtClean="0"/>
              <a:t>Thay</a:t>
            </a:r>
            <a:r>
              <a:rPr lang="en-US" sz="2600" dirty="0" smtClean="0"/>
              <a:t> </a:t>
            </a:r>
            <a:r>
              <a:rPr lang="en-US" sz="2600" dirty="0" err="1" smtClean="0"/>
              <a:t>vì</a:t>
            </a:r>
            <a:r>
              <a:rPr lang="en-US" sz="2600" dirty="0" smtClean="0"/>
              <a:t> </a:t>
            </a:r>
            <a:r>
              <a:rPr lang="en-US" sz="2600" dirty="0" err="1" smtClean="0"/>
              <a:t>khởi</a:t>
            </a:r>
            <a:r>
              <a:rPr lang="en-US" sz="2600" dirty="0" smtClean="0"/>
              <a:t> </a:t>
            </a:r>
            <a:r>
              <a:rPr lang="en-US" sz="2600" dirty="0" err="1" smtClean="0"/>
              <a:t>tạo</a:t>
            </a:r>
            <a:r>
              <a:rPr lang="en-US" sz="2600" dirty="0" smtClean="0"/>
              <a:t> weight </a:t>
            </a:r>
            <a:r>
              <a:rPr lang="en-US" sz="2600" dirty="0" err="1" smtClean="0"/>
              <a:t>ngẫu</a:t>
            </a:r>
            <a:r>
              <a:rPr lang="en-US" sz="2600" dirty="0" smtClean="0"/>
              <a:t> </a:t>
            </a:r>
            <a:r>
              <a:rPr lang="en-US" sz="2600" dirty="0" err="1" smtClean="0"/>
              <a:t>nhiên</a:t>
            </a:r>
            <a:r>
              <a:rPr lang="en-US" sz="2600" dirty="0" smtClean="0"/>
              <a:t>, </a:t>
            </a:r>
            <a:r>
              <a:rPr lang="en-US" sz="2600" dirty="0" err="1" smtClean="0"/>
              <a:t>chuyển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 model pre-trained</a:t>
            </a:r>
          </a:p>
          <a:p>
            <a:pPr marL="0" indent="0">
              <a:buNone/>
            </a:pPr>
            <a:r>
              <a:rPr lang="en-US" sz="2600" dirty="0" smtClean="0"/>
              <a:t>Learning rate: 10^-3, </a:t>
            </a:r>
            <a:r>
              <a:rPr lang="en-US" sz="2600" dirty="0" err="1" smtClean="0"/>
              <a:t>giảm</a:t>
            </a:r>
            <a:r>
              <a:rPr lang="en-US" sz="2600" dirty="0" smtClean="0"/>
              <a:t> </a:t>
            </a:r>
            <a:r>
              <a:rPr lang="en-US" sz="2600" dirty="0" err="1" smtClean="0"/>
              <a:t>đi</a:t>
            </a:r>
            <a:r>
              <a:rPr lang="en-US" sz="2600" dirty="0" smtClean="0"/>
              <a:t> 10 </a:t>
            </a:r>
            <a:r>
              <a:rPr lang="en-US" sz="2600" dirty="0" err="1" smtClean="0"/>
              <a:t>lẫn</a:t>
            </a:r>
            <a:r>
              <a:rPr lang="en-US" sz="2600" dirty="0" smtClean="0"/>
              <a:t> </a:t>
            </a:r>
            <a:r>
              <a:rPr lang="en-US" sz="2600" dirty="0" err="1" smtClean="0"/>
              <a:t>mỗi</a:t>
            </a:r>
            <a:r>
              <a:rPr lang="en-US" sz="2600" dirty="0" smtClean="0"/>
              <a:t> </a:t>
            </a:r>
            <a:r>
              <a:rPr lang="en-US" sz="2600" dirty="0" err="1" smtClean="0"/>
              <a:t>khi</a:t>
            </a:r>
            <a:r>
              <a:rPr lang="en-US" sz="2600" dirty="0" smtClean="0"/>
              <a:t> validation err rate </a:t>
            </a:r>
            <a:r>
              <a:rPr lang="en-US" sz="2600" dirty="0" err="1" smtClean="0"/>
              <a:t>ko</a:t>
            </a:r>
            <a:r>
              <a:rPr lang="en-US" sz="2600" dirty="0" smtClean="0"/>
              <a:t> </a:t>
            </a:r>
            <a:r>
              <a:rPr lang="en-US" sz="2600" dirty="0" err="1" smtClean="0"/>
              <a:t>đổi</a:t>
            </a:r>
            <a:r>
              <a:rPr lang="en-US" sz="2600" dirty="0" smtClean="0"/>
              <a:t>. Momentum 0.9 weight decay 10^-4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907486" cy="796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006" y="121418"/>
            <a:ext cx="1090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Thử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nghiệm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595"/>
            <a:ext cx="12192000" cy="360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2" y="0"/>
            <a:ext cx="10599821" cy="68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0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3852" cy="1972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5758" y="2142309"/>
                <a:ext cx="1059297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Framework: </a:t>
                </a:r>
                <a:r>
                  <a:rPr lang="en-US" sz="2400" dirty="0" err="1" smtClean="0"/>
                  <a:t>Caffe</a:t>
                </a:r>
                <a:endParaRPr lang="en-US" sz="2400" dirty="0" smtClean="0"/>
              </a:p>
              <a:p>
                <a:r>
                  <a:rPr lang="en-US" sz="2400" dirty="0" smtClean="0"/>
                  <a:t>Learning rate: 0.001 </a:t>
                </a:r>
                <a:r>
                  <a:rPr lang="en-US" sz="2400" dirty="0" err="1" smtClean="0"/>
                  <a:t>cho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mọi</a:t>
                </a:r>
                <a:r>
                  <a:rPr lang="en-US" sz="2400" dirty="0" smtClean="0"/>
                  <a:t> layer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0.01 </a:t>
                </a:r>
                <a:r>
                  <a:rPr lang="en-US" sz="2400" dirty="0" err="1" smtClean="0"/>
                  <a:t>đối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với</a:t>
                </a:r>
                <a:r>
                  <a:rPr lang="en-US" sz="2400" dirty="0" smtClean="0"/>
                  <a:t> fc,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giảm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sau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mỗi</a:t>
                </a:r>
                <a:r>
                  <a:rPr lang="en-US" sz="2400" dirty="0" smtClean="0"/>
                  <a:t> 20k </a:t>
                </a:r>
                <a:r>
                  <a:rPr lang="en-US" sz="2400" dirty="0" err="1" smtClean="0"/>
                  <a:t>vòng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lặp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dừng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sau</a:t>
                </a:r>
                <a:r>
                  <a:rPr lang="en-US" sz="2400" dirty="0" smtClean="0"/>
                  <a:t> 100k </a:t>
                </a:r>
                <a:r>
                  <a:rPr lang="en-US" sz="2400" dirty="0" err="1" smtClean="0"/>
                  <a:t>vòng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lặp</a:t>
                </a:r>
                <a:endParaRPr lang="en-US" sz="2400" dirty="0" smtClean="0"/>
              </a:p>
              <a:p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node </a:t>
                </a:r>
                <a:r>
                  <a:rPr lang="en-US" sz="2400" dirty="0" err="1" smtClean="0"/>
                  <a:t>của</a:t>
                </a:r>
                <a:r>
                  <a:rPr lang="en-US" sz="2400" dirty="0" smtClean="0"/>
                  <a:t> fc8 </a:t>
                </a:r>
                <a:r>
                  <a:rPr lang="en-US" sz="2400" dirty="0" err="1" smtClean="0"/>
                  <a:t>thay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đổi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class</a:t>
                </a:r>
              </a:p>
              <a:p>
                <a:r>
                  <a:rPr lang="en-US" sz="2400" dirty="0" smtClean="0"/>
                  <a:t>Batch size: 50</a:t>
                </a:r>
              </a:p>
              <a:p>
                <a:r>
                  <a:rPr lang="en-US" sz="2400" dirty="0" smtClean="0"/>
                  <a:t>Momentum: 0.9</a:t>
                </a:r>
              </a:p>
              <a:p>
                <a:r>
                  <a:rPr lang="en-US" sz="2400" dirty="0" smtClean="0"/>
                  <a:t>L2 weight: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5∗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Dropout ratio: 0.5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8" y="2142309"/>
                <a:ext cx="10592974" cy="3046988"/>
              </a:xfrm>
              <a:prstGeom prst="rect">
                <a:avLst/>
              </a:prstGeom>
              <a:blipFill>
                <a:blip r:embed="rId3"/>
                <a:stretch>
                  <a:fillRect l="-863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907486" cy="796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006" y="121418"/>
            <a:ext cx="10907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</a:rPr>
              <a:t>Deconvolutional</a:t>
            </a:r>
            <a:endParaRPr lang="en-US" sz="3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86373" y="2243928"/>
                <a:ext cx="6096000" cy="12802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73" y="2243928"/>
                <a:ext cx="6096000" cy="1280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6373" y="3645568"/>
            <a:ext cx="64600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K </a:t>
            </a:r>
            <a:r>
              <a:rPr lang="en-US" sz="2600" dirty="0" err="1" smtClean="0"/>
              <a:t>là</a:t>
            </a:r>
            <a:r>
              <a:rPr lang="en-US" sz="2600" dirty="0" smtClean="0"/>
              <a:t> filter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channel</a:t>
            </a:r>
          </a:p>
          <a:p>
            <a:r>
              <a:rPr lang="en-US" sz="2600" dirty="0" smtClean="0"/>
              <a:t>L </a:t>
            </a:r>
            <a:r>
              <a:rPr lang="en-US" sz="2600" dirty="0" err="1" smtClean="0"/>
              <a:t>là</a:t>
            </a:r>
            <a:r>
              <a:rPr lang="en-US" sz="2600" dirty="0" smtClean="0"/>
              <a:t> layer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686373" y="4425579"/>
            <a:ext cx="79371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Trong</a:t>
            </a:r>
            <a:r>
              <a:rPr lang="en-US" sz="2600" dirty="0" smtClean="0"/>
              <a:t> layer l, </a:t>
            </a:r>
            <a:r>
              <a:rPr lang="en-US" sz="2600" dirty="0" err="1" smtClean="0"/>
              <a:t>xác</a:t>
            </a:r>
            <a:r>
              <a:rPr lang="en-US" sz="2600" dirty="0" smtClean="0"/>
              <a:t> </a:t>
            </a:r>
            <a:r>
              <a:rPr lang="en-US" sz="2600" dirty="0" err="1" smtClean="0"/>
              <a:t>định</a:t>
            </a:r>
            <a:r>
              <a:rPr lang="en-US" sz="2600" dirty="0" smtClean="0"/>
              <a:t> S pixel </a:t>
            </a:r>
            <a:r>
              <a:rPr lang="en-US" sz="2600" dirty="0" err="1" smtClean="0"/>
              <a:t>đầu</a:t>
            </a:r>
            <a:r>
              <a:rPr lang="en-US" sz="2600" dirty="0" smtClean="0"/>
              <a:t> </a:t>
            </a:r>
            <a:r>
              <a:rPr lang="en-US" sz="2600" dirty="0" err="1" smtClean="0"/>
              <a:t>tiên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</a:t>
            </a:r>
            <a:r>
              <a:rPr lang="en-US" sz="2600" dirty="0" err="1" smtClean="0"/>
              <a:t>lớn</a:t>
            </a:r>
            <a:r>
              <a:rPr lang="en-US" sz="2600" dirty="0" smtClean="0"/>
              <a:t> </a:t>
            </a:r>
            <a:r>
              <a:rPr lang="en-US" sz="2600" dirty="0" err="1" smtClean="0"/>
              <a:t>nhất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còn</a:t>
            </a:r>
            <a:r>
              <a:rPr lang="en-US" sz="2600" dirty="0" smtClean="0"/>
              <a:t> </a:t>
            </a:r>
            <a:r>
              <a:rPr lang="en-US" sz="2600" dirty="0" err="1" smtClean="0"/>
              <a:t>lại</a:t>
            </a:r>
            <a:r>
              <a:rPr lang="en-US" sz="2600" dirty="0" smtClean="0"/>
              <a:t> set </a:t>
            </a:r>
            <a:r>
              <a:rPr lang="en-US" sz="2600" dirty="0" err="1" smtClean="0"/>
              <a:t>về</a:t>
            </a:r>
            <a:r>
              <a:rPr lang="en-US" sz="2600" dirty="0" smtClean="0"/>
              <a:t> 0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773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0"/>
            <a:ext cx="11268221" cy="68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801" cy="62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1231</Words>
  <Application>Microsoft Office PowerPoint</Application>
  <PresentationFormat>Widescreen</PresentationFormat>
  <Paragraphs>86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45</cp:revision>
  <dcterms:created xsi:type="dcterms:W3CDTF">2019-09-05T10:40:38Z</dcterms:created>
  <dcterms:modified xsi:type="dcterms:W3CDTF">2019-09-14T06:28:26Z</dcterms:modified>
</cp:coreProperties>
</file>