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70" r:id="rId5"/>
    <p:sldId id="266" r:id="rId6"/>
    <p:sldId id="272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000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EBD2-C0AB-48EF-AD7E-7F62463FD49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65C3E-1FF3-406A-A9C5-49101B2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Xác</a:t>
            </a:r>
            <a:r>
              <a:rPr lang="en-US" baseline="0"/>
              <a:t> suất là ob &gt; 0 thì w (s – ob, u) lớn</a:t>
            </a:r>
          </a:p>
          <a:p>
            <a:r>
              <a:rPr lang="en-US" baseline="0"/>
              <a:t>Nhân 0.9 để w luôn &lt;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65C3E-1FF3-406A-A9C5-49101B203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Xác</a:t>
            </a:r>
            <a:r>
              <a:rPr lang="en-US" baseline="0"/>
              <a:t> suất là ob &gt; 0 thì w (s – ob, u) lớn</a:t>
            </a:r>
          </a:p>
          <a:p>
            <a:r>
              <a:rPr lang="en-US" baseline="0"/>
              <a:t>Nhân 0.9 để w luôn &lt;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65C3E-1FF3-406A-A9C5-49101B203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9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B368-CD72-4054-90C4-BACAAC3DD5E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417" y="246205"/>
            <a:ext cx="2342606" cy="1105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Image (RGB)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417" y="2149027"/>
            <a:ext cx="2342606" cy="1105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Image (</a:t>
            </a:r>
            <a:r>
              <a:rPr lang="en-US" sz="2600" err="1">
                <a:solidFill>
                  <a:schemeClr val="tx1"/>
                </a:solidFill>
              </a:rPr>
              <a:t>CIELab</a:t>
            </a:r>
            <a:r>
              <a:rPr lang="en-US" sz="2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417" y="4273919"/>
            <a:ext cx="2342606" cy="1105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Superpixel</a:t>
            </a:r>
            <a:r>
              <a:rPr lang="en-US" sz="2600">
                <a:solidFill>
                  <a:schemeClr val="tx1"/>
                </a:solidFill>
              </a:rPr>
              <a:t> generation (SLIC)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3914" y="4273919"/>
            <a:ext cx="2342606" cy="1105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Mapping into 1 graph</a:t>
            </a:r>
          </a:p>
        </p:txBody>
      </p:sp>
      <p:sp>
        <p:nvSpPr>
          <p:cNvPr id="8" name="Rectangle 7"/>
          <p:cNvSpPr/>
          <p:nvPr/>
        </p:nvSpPr>
        <p:spPr>
          <a:xfrm>
            <a:off x="7717971" y="4273919"/>
            <a:ext cx="2549435" cy="1105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Boykov</a:t>
            </a:r>
            <a:r>
              <a:rPr lang="en-US" sz="2600">
                <a:solidFill>
                  <a:schemeClr val="tx1"/>
                </a:solidFill>
              </a:rPr>
              <a:t>-Kolmogorov Min-Cut/Max-Flow 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569720" y="1351433"/>
            <a:ext cx="0" cy="797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1569720" y="3254255"/>
            <a:ext cx="0" cy="101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2741023" y="4826533"/>
            <a:ext cx="13628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44343" y="4815266"/>
            <a:ext cx="1275806" cy="22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992688" y="3002797"/>
            <a:ext cx="0" cy="1263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17971" y="1897569"/>
            <a:ext cx="2549436" cy="1105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2 independent graphs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417" y="5689787"/>
            <a:ext cx="370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Nhóm những pixel có phổ màu giống nhau lại thành cụm, hay superpixel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5191" y="5689786"/>
            <a:ext cx="274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Khởi tạo trọng số cho graph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7971" y="5689787"/>
            <a:ext cx="355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Thuật toán tìm đường cắt qua các cạnh sao cho tổng trọng số của các cạnh đó là min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610" y="3353196"/>
            <a:ext cx="37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Đổi color space sang CIELab</a:t>
            </a:r>
          </a:p>
        </p:txBody>
      </p:sp>
      <p:sp>
        <p:nvSpPr>
          <p:cNvPr id="29" name="Oval 28"/>
          <p:cNvSpPr/>
          <p:nvPr/>
        </p:nvSpPr>
        <p:spPr>
          <a:xfrm>
            <a:off x="4224202" y="2244441"/>
            <a:ext cx="211400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H="1">
            <a:off x="2741023" y="3024930"/>
            <a:ext cx="1792768" cy="1248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5"/>
          </p:cNvCxnSpPr>
          <p:nvPr/>
        </p:nvCxnSpPr>
        <p:spPr>
          <a:xfrm>
            <a:off x="6028619" y="3024930"/>
            <a:ext cx="1689351" cy="1248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344205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Init</a:t>
            </a:r>
            <a:endParaRPr lang="en-US" sz="2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94463" y="1213577"/>
                <a:ext cx="5003074" cy="170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/>
                  <a:t>N: </a:t>
                </a:r>
                <a:r>
                  <a:rPr lang="en-US" sz="2600" err="1"/>
                  <a:t>số</a:t>
                </a:r>
                <a:r>
                  <a:rPr lang="en-US" sz="2600"/>
                  <a:t> pixel</a:t>
                </a:r>
              </a:p>
              <a:p>
                <a:r>
                  <a:rPr lang="en-US" sz="2600"/>
                  <a:t>K: </a:t>
                </a:r>
                <a:r>
                  <a:rPr lang="en-US" sz="2600" err="1"/>
                  <a:t>số</a:t>
                </a:r>
                <a:r>
                  <a:rPr lang="en-US" sz="2600"/>
                  <a:t> </a:t>
                </a:r>
                <a:r>
                  <a:rPr lang="en-US" sz="2600" err="1"/>
                  <a:t>superpixel</a:t>
                </a:r>
                <a:r>
                  <a:rPr lang="en-US" sz="2600"/>
                  <a:t> (SP)</a:t>
                </a:r>
              </a:p>
              <a:p>
                <a:r>
                  <a:rPr lang="en-US" sz="2600"/>
                  <a:t>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600"/>
                  <a:t>  </a:t>
                </a:r>
                <a:r>
                  <a:rPr lang="en-US" sz="2600" err="1"/>
                  <a:t>khoảng</a:t>
                </a:r>
                <a:r>
                  <a:rPr lang="en-US" sz="2600"/>
                  <a:t> </a:t>
                </a:r>
                <a:r>
                  <a:rPr lang="en-US" sz="2600" err="1"/>
                  <a:t>cách</a:t>
                </a:r>
                <a:r>
                  <a:rPr lang="en-US" sz="2600"/>
                  <a:t> </a:t>
                </a:r>
                <a:r>
                  <a:rPr lang="en-US" sz="2600" err="1"/>
                  <a:t>giữa</a:t>
                </a:r>
                <a:r>
                  <a:rPr lang="en-US" sz="2600"/>
                  <a:t> </a:t>
                </a:r>
                <a:r>
                  <a:rPr lang="en-US" sz="2600" err="1"/>
                  <a:t>các</a:t>
                </a:r>
                <a:r>
                  <a:rPr lang="en-US" sz="2600"/>
                  <a:t> SP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63" y="1213577"/>
                <a:ext cx="5003074" cy="1706749"/>
              </a:xfrm>
              <a:prstGeom prst="rect">
                <a:avLst/>
              </a:prstGeom>
              <a:blipFill>
                <a:blip r:embed="rId2"/>
                <a:stretch>
                  <a:fillRect l="-2195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3965484"/>
                <a:ext cx="4948646" cy="1594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>
                    <a:solidFill>
                      <a:schemeClr val="tx1"/>
                    </a:solidFill>
                  </a:rPr>
                  <a:t>Foreach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6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600" err="1">
                    <a:solidFill>
                      <a:schemeClr val="tx1"/>
                    </a:solidFill>
                  </a:rPr>
                  <a:t>Tính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𝐿𝑎𝑏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sz="26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5484"/>
                <a:ext cx="4948646" cy="1594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2103120" y="2545987"/>
            <a:ext cx="8709" cy="1419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86845" y="3965485"/>
                <a:ext cx="6113417" cy="50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𝐿𝑎𝑏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45" y="3965485"/>
                <a:ext cx="6113417" cy="502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61166" y="4467802"/>
                <a:ext cx="5839096" cy="53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66" y="4467802"/>
                <a:ext cx="5839096" cy="5300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061166" y="5011555"/>
            <a:ext cx="5839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>
                <a:latin typeface="+mj-lt"/>
              </a:rPr>
              <a:t>m </a:t>
            </a:r>
            <a:r>
              <a:rPr lang="en-US" sz="2200" b="0" i="0" err="1">
                <a:latin typeface="+mj-lt"/>
              </a:rPr>
              <a:t>là</a:t>
            </a:r>
            <a:r>
              <a:rPr lang="en-US" sz="2200" b="0" i="0">
                <a:latin typeface="+mj-lt"/>
              </a:rPr>
              <a:t> </a:t>
            </a:r>
            <a:r>
              <a:rPr lang="en-US" sz="2200" b="0" i="0" err="1">
                <a:latin typeface="+mj-lt"/>
              </a:rPr>
              <a:t>tham</a:t>
            </a:r>
            <a:r>
              <a:rPr lang="en-US" sz="2200" b="0" i="0">
                <a:latin typeface="+mj-lt"/>
              </a:rPr>
              <a:t> </a:t>
            </a:r>
            <a:r>
              <a:rPr lang="en-US" sz="2200" b="0" i="0" err="1">
                <a:latin typeface="+mj-lt"/>
              </a:rPr>
              <a:t>số</a:t>
            </a:r>
            <a:r>
              <a:rPr lang="en-US" sz="2200" b="0" i="0">
                <a:latin typeface="+mj-lt"/>
              </a:rPr>
              <a:t> </a:t>
            </a:r>
            <a:r>
              <a:rPr lang="en-US" sz="2200" b="0" i="0" err="1">
                <a:latin typeface="+mj-lt"/>
              </a:rPr>
              <a:t>tỉ</a:t>
            </a:r>
            <a:r>
              <a:rPr lang="en-US" sz="2200" b="0" i="0">
                <a:latin typeface="+mj-lt"/>
              </a:rPr>
              <a:t> </a:t>
            </a:r>
            <a:r>
              <a:rPr lang="en-US" sz="2200" b="0" i="0" err="1">
                <a:latin typeface="+mj-lt"/>
              </a:rPr>
              <a:t>trọng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5835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199" y="1344205"/>
                <a:ext cx="4948645" cy="1201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>
                    <a:solidFill>
                      <a:schemeClr val="tx1"/>
                    </a:solidFill>
                  </a:rPr>
                  <a:t>Tìm </a:t>
                </a:r>
                <a:r>
                  <a:rPr lang="en-US" sz="2600" err="1">
                    <a:solidFill>
                      <a:schemeClr val="tx1"/>
                    </a:solidFill>
                  </a:rPr>
                  <a:t>trong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:r>
                  <a:rPr lang="en-US" sz="2600" err="1">
                    <a:solidFill>
                      <a:schemeClr val="tx1"/>
                    </a:solidFill>
                  </a:rPr>
                  <a:t>không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:r>
                  <a:rPr lang="en-US" sz="2600" err="1">
                    <a:solidFill>
                      <a:schemeClr val="tx1"/>
                    </a:solidFill>
                  </a:rPr>
                  <a:t>gian</a:t>
                </a:r>
                <a:r>
                  <a:rPr lang="en-US" sz="2600">
                    <a:solidFill>
                      <a:schemeClr val="tx1"/>
                    </a:solidFill>
                  </a:rPr>
                  <a:t> 2S*2S </a:t>
                </a:r>
                <a:r>
                  <a:rPr lang="en-US" sz="2600" err="1">
                    <a:solidFill>
                      <a:schemeClr val="tx1"/>
                    </a:solidFill>
                  </a:rPr>
                  <a:t>xung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:r>
                  <a:rPr lang="en-US" sz="2600" err="1">
                    <a:solidFill>
                      <a:schemeClr val="tx1"/>
                    </a:solidFill>
                  </a:rPr>
                  <a:t>quanh</a:t>
                </a:r>
                <a:r>
                  <a:rPr lang="en-US" sz="2600">
                    <a:solidFill>
                      <a:schemeClr val="tx1"/>
                    </a:solidFill>
                  </a:rPr>
                  <a:t> center N/K pixel </a:t>
                </a:r>
                <a:r>
                  <a:rPr lang="en-US" sz="2600" err="1">
                    <a:solidFill>
                      <a:schemeClr val="tx1"/>
                    </a:solidFill>
                  </a:rPr>
                  <a:t>có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sz="2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44205"/>
                <a:ext cx="4948645" cy="12017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3965485"/>
            <a:ext cx="2571206" cy="76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Tính</a:t>
            </a:r>
            <a:r>
              <a:rPr lang="en-US" sz="2600">
                <a:solidFill>
                  <a:schemeClr val="tx1"/>
                </a:solidFill>
              </a:rPr>
              <a:t> new center</a:t>
            </a:r>
            <a:endParaRPr lang="en-US" sz="2600" b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2103120" y="2545987"/>
            <a:ext cx="8709" cy="1419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199" y="5384983"/>
            <a:ext cx="4948645" cy="1094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d(center, new center) &lt; threshold ?</a:t>
            </a:r>
            <a:endParaRPr lang="en-US" sz="2600" b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103120" y="4732693"/>
            <a:ext cx="2" cy="652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</p:cNvCxnSpPr>
          <p:nvPr/>
        </p:nvCxnSpPr>
        <p:spPr>
          <a:xfrm flipV="1">
            <a:off x="5786844" y="1828800"/>
            <a:ext cx="12700" cy="4103280"/>
          </a:xfrm>
          <a:prstGeom prst="bentConnector4">
            <a:avLst>
              <a:gd name="adj1" fmla="val 7868567"/>
              <a:gd name="adj2" fmla="val 99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91348" y="3474720"/>
            <a:ext cx="731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No</a:t>
            </a:r>
          </a:p>
        </p:txBody>
      </p:sp>
      <p:cxnSp>
        <p:nvCxnSpPr>
          <p:cNvPr id="22" name="Straight Arrow Connector 21"/>
          <p:cNvCxnSpPr>
            <a:stCxn id="10" idx="3"/>
          </p:cNvCxnSpPr>
          <p:nvPr/>
        </p:nvCxnSpPr>
        <p:spPr>
          <a:xfrm>
            <a:off x="5786844" y="5932080"/>
            <a:ext cx="2442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51764" y="5384983"/>
            <a:ext cx="731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Yes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2F5F27BA-ECFA-4099-832E-99E89B26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39ADA4F8-5B3D-46C8-A53B-0CFAC3E5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02" y="1714499"/>
            <a:ext cx="3905911" cy="39211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7188200" y="3863062"/>
            <a:ext cx="2032000" cy="19974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188200" y="1181100"/>
            <a:ext cx="2032000" cy="19974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200939" y="1714500"/>
            <a:ext cx="2987261" cy="18212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3074504" y="1714500"/>
            <a:ext cx="4113696" cy="16522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9324" y="1468278"/>
            <a:ext cx="2238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sink node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4011614" y="2651994"/>
            <a:ext cx="3176590" cy="1153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4250072" y="2651994"/>
            <a:ext cx="2938129" cy="1546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323" y="2032520"/>
            <a:ext cx="16891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source node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3631096" y="4003125"/>
            <a:ext cx="3557104" cy="105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5003801" y="2205175"/>
            <a:ext cx="2184400" cy="2150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88200" y="3278607"/>
            <a:ext cx="2844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Node (no label):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9323" y="4143635"/>
            <a:ext cx="2238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(ob) node 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99324" y="4989613"/>
            <a:ext cx="18192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(bk) node 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31324" y="1958954"/>
            <a:ext cx="1689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Đã có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1324" y="4651648"/>
            <a:ext cx="1689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Chưa có</a:t>
            </a:r>
          </a:p>
        </p:txBody>
      </p:sp>
    </p:spTree>
    <p:extLst>
      <p:ext uri="{BB962C8B-B14F-4D97-AF65-F5344CB8AC3E}">
        <p14:creationId xmlns:p14="http://schemas.microsoft.com/office/powerpoint/2010/main" val="270068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/>
              <a:t>Mapping into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844143" cy="4763407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4767944" y="1933303"/>
            <a:ext cx="2795450" cy="927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33211" y="1690688"/>
            <a:ext cx="3017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 giữa s </a:t>
            </a:r>
            <a:r>
              <a:rPr lang="en-US" sz="2600" err="1"/>
              <a:t>và</a:t>
            </a:r>
            <a:r>
              <a:rPr lang="en-US" sz="2600"/>
              <a:t> 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25144" y="3762103"/>
            <a:ext cx="2338250" cy="2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33211" y="3508694"/>
            <a:ext cx="3017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 giữa s </a:t>
            </a:r>
            <a:r>
              <a:rPr lang="en-US" sz="2600" err="1"/>
              <a:t>và</a:t>
            </a:r>
            <a:r>
              <a:rPr lang="en-US" sz="2600"/>
              <a:t> 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056019" y="5655129"/>
            <a:ext cx="3677192" cy="288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33211" y="5697378"/>
            <a:ext cx="3017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 giữa t </a:t>
            </a:r>
            <a:r>
              <a:rPr lang="en-US" sz="2600" err="1"/>
              <a:t>và</a:t>
            </a:r>
            <a:r>
              <a:rPr lang="en-US" sz="260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58884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3215640" y="2209800"/>
            <a:ext cx="4823094" cy="4069080"/>
          </a:xfrm>
          <a:custGeom>
            <a:avLst/>
            <a:gdLst>
              <a:gd name="connsiteX0" fmla="*/ 4130040 w 4823094"/>
              <a:gd name="connsiteY0" fmla="*/ 1127760 h 4069080"/>
              <a:gd name="connsiteX1" fmla="*/ 3718560 w 4823094"/>
              <a:gd name="connsiteY1" fmla="*/ 1158240 h 4069080"/>
              <a:gd name="connsiteX2" fmla="*/ 3627120 w 4823094"/>
              <a:gd name="connsiteY2" fmla="*/ 1173480 h 4069080"/>
              <a:gd name="connsiteX3" fmla="*/ 3215640 w 4823094"/>
              <a:gd name="connsiteY3" fmla="*/ 1158240 h 4069080"/>
              <a:gd name="connsiteX4" fmla="*/ 3169920 w 4823094"/>
              <a:gd name="connsiteY4" fmla="*/ 1143000 h 4069080"/>
              <a:gd name="connsiteX5" fmla="*/ 3108960 w 4823094"/>
              <a:gd name="connsiteY5" fmla="*/ 1036320 h 4069080"/>
              <a:gd name="connsiteX6" fmla="*/ 3032760 w 4823094"/>
              <a:gd name="connsiteY6" fmla="*/ 914400 h 4069080"/>
              <a:gd name="connsiteX7" fmla="*/ 2987040 w 4823094"/>
              <a:gd name="connsiteY7" fmla="*/ 838200 h 4069080"/>
              <a:gd name="connsiteX8" fmla="*/ 2956560 w 4823094"/>
              <a:gd name="connsiteY8" fmla="*/ 670560 h 4069080"/>
              <a:gd name="connsiteX9" fmla="*/ 2941320 w 4823094"/>
              <a:gd name="connsiteY9" fmla="*/ 624840 h 4069080"/>
              <a:gd name="connsiteX10" fmla="*/ 2926080 w 4823094"/>
              <a:gd name="connsiteY10" fmla="*/ 563880 h 4069080"/>
              <a:gd name="connsiteX11" fmla="*/ 2880360 w 4823094"/>
              <a:gd name="connsiteY11" fmla="*/ 441960 h 4069080"/>
              <a:gd name="connsiteX12" fmla="*/ 2865120 w 4823094"/>
              <a:gd name="connsiteY12" fmla="*/ 381000 h 4069080"/>
              <a:gd name="connsiteX13" fmla="*/ 2819400 w 4823094"/>
              <a:gd name="connsiteY13" fmla="*/ 335280 h 4069080"/>
              <a:gd name="connsiteX14" fmla="*/ 2743200 w 4823094"/>
              <a:gd name="connsiteY14" fmla="*/ 243840 h 4069080"/>
              <a:gd name="connsiteX15" fmla="*/ 2727960 w 4823094"/>
              <a:gd name="connsiteY15" fmla="*/ 198120 h 4069080"/>
              <a:gd name="connsiteX16" fmla="*/ 2667000 w 4823094"/>
              <a:gd name="connsiteY16" fmla="*/ 152400 h 4069080"/>
              <a:gd name="connsiteX17" fmla="*/ 2499360 w 4823094"/>
              <a:gd name="connsiteY17" fmla="*/ 106680 h 4069080"/>
              <a:gd name="connsiteX18" fmla="*/ 2377440 w 4823094"/>
              <a:gd name="connsiteY18" fmla="*/ 60960 h 4069080"/>
              <a:gd name="connsiteX19" fmla="*/ 2255520 w 4823094"/>
              <a:gd name="connsiteY19" fmla="*/ 30480 h 4069080"/>
              <a:gd name="connsiteX20" fmla="*/ 2057400 w 4823094"/>
              <a:gd name="connsiteY20" fmla="*/ 0 h 4069080"/>
              <a:gd name="connsiteX21" fmla="*/ 1752600 w 4823094"/>
              <a:gd name="connsiteY21" fmla="*/ 121920 h 4069080"/>
              <a:gd name="connsiteX22" fmla="*/ 1691640 w 4823094"/>
              <a:gd name="connsiteY22" fmla="*/ 182880 h 4069080"/>
              <a:gd name="connsiteX23" fmla="*/ 1645920 w 4823094"/>
              <a:gd name="connsiteY23" fmla="*/ 228600 h 4069080"/>
              <a:gd name="connsiteX24" fmla="*/ 1630680 w 4823094"/>
              <a:gd name="connsiteY24" fmla="*/ 441960 h 4069080"/>
              <a:gd name="connsiteX25" fmla="*/ 1615440 w 4823094"/>
              <a:gd name="connsiteY25" fmla="*/ 792480 h 4069080"/>
              <a:gd name="connsiteX26" fmla="*/ 1554480 w 4823094"/>
              <a:gd name="connsiteY26" fmla="*/ 883920 h 4069080"/>
              <a:gd name="connsiteX27" fmla="*/ 1493520 w 4823094"/>
              <a:gd name="connsiteY27" fmla="*/ 899160 h 4069080"/>
              <a:gd name="connsiteX28" fmla="*/ 1386840 w 4823094"/>
              <a:gd name="connsiteY28" fmla="*/ 944880 h 4069080"/>
              <a:gd name="connsiteX29" fmla="*/ 853440 w 4823094"/>
              <a:gd name="connsiteY29" fmla="*/ 990600 h 4069080"/>
              <a:gd name="connsiteX30" fmla="*/ 640080 w 4823094"/>
              <a:gd name="connsiteY30" fmla="*/ 1021080 h 4069080"/>
              <a:gd name="connsiteX31" fmla="*/ 533400 w 4823094"/>
              <a:gd name="connsiteY31" fmla="*/ 1082040 h 4069080"/>
              <a:gd name="connsiteX32" fmla="*/ 411480 w 4823094"/>
              <a:gd name="connsiteY32" fmla="*/ 1112520 h 4069080"/>
              <a:gd name="connsiteX33" fmla="*/ 243840 w 4823094"/>
              <a:gd name="connsiteY33" fmla="*/ 1234440 h 4069080"/>
              <a:gd name="connsiteX34" fmla="*/ 121920 w 4823094"/>
              <a:gd name="connsiteY34" fmla="*/ 1325880 h 4069080"/>
              <a:gd name="connsiteX35" fmla="*/ 30480 w 4823094"/>
              <a:gd name="connsiteY35" fmla="*/ 1493520 h 4069080"/>
              <a:gd name="connsiteX36" fmla="*/ 15240 w 4823094"/>
              <a:gd name="connsiteY36" fmla="*/ 1630680 h 4069080"/>
              <a:gd name="connsiteX37" fmla="*/ 0 w 4823094"/>
              <a:gd name="connsiteY37" fmla="*/ 1676400 h 4069080"/>
              <a:gd name="connsiteX38" fmla="*/ 15240 w 4823094"/>
              <a:gd name="connsiteY38" fmla="*/ 2072640 h 4069080"/>
              <a:gd name="connsiteX39" fmla="*/ 45720 w 4823094"/>
              <a:gd name="connsiteY39" fmla="*/ 2118360 h 4069080"/>
              <a:gd name="connsiteX40" fmla="*/ 152400 w 4823094"/>
              <a:gd name="connsiteY40" fmla="*/ 2286000 h 4069080"/>
              <a:gd name="connsiteX41" fmla="*/ 167640 w 4823094"/>
              <a:gd name="connsiteY41" fmla="*/ 2331720 h 4069080"/>
              <a:gd name="connsiteX42" fmla="*/ 274320 w 4823094"/>
              <a:gd name="connsiteY42" fmla="*/ 2453640 h 4069080"/>
              <a:gd name="connsiteX43" fmla="*/ 365760 w 4823094"/>
              <a:gd name="connsiteY43" fmla="*/ 2514600 h 4069080"/>
              <a:gd name="connsiteX44" fmla="*/ 411480 w 4823094"/>
              <a:gd name="connsiteY44" fmla="*/ 2545080 h 4069080"/>
              <a:gd name="connsiteX45" fmla="*/ 548640 w 4823094"/>
              <a:gd name="connsiteY45" fmla="*/ 2575560 h 4069080"/>
              <a:gd name="connsiteX46" fmla="*/ 1127760 w 4823094"/>
              <a:gd name="connsiteY46" fmla="*/ 2590800 h 4069080"/>
              <a:gd name="connsiteX47" fmla="*/ 1173480 w 4823094"/>
              <a:gd name="connsiteY47" fmla="*/ 2636520 h 4069080"/>
              <a:gd name="connsiteX48" fmla="*/ 1203960 w 4823094"/>
              <a:gd name="connsiteY48" fmla="*/ 2743200 h 4069080"/>
              <a:gd name="connsiteX49" fmla="*/ 1234440 w 4823094"/>
              <a:gd name="connsiteY49" fmla="*/ 2788920 h 4069080"/>
              <a:gd name="connsiteX50" fmla="*/ 1264920 w 4823094"/>
              <a:gd name="connsiteY50" fmla="*/ 2880360 h 4069080"/>
              <a:gd name="connsiteX51" fmla="*/ 1295400 w 4823094"/>
              <a:gd name="connsiteY51" fmla="*/ 3032760 h 4069080"/>
              <a:gd name="connsiteX52" fmla="*/ 1310640 w 4823094"/>
              <a:gd name="connsiteY52" fmla="*/ 3108960 h 4069080"/>
              <a:gd name="connsiteX53" fmla="*/ 1402080 w 4823094"/>
              <a:gd name="connsiteY53" fmla="*/ 3276600 h 4069080"/>
              <a:gd name="connsiteX54" fmla="*/ 1447800 w 4823094"/>
              <a:gd name="connsiteY54" fmla="*/ 3337560 h 4069080"/>
              <a:gd name="connsiteX55" fmla="*/ 1493520 w 4823094"/>
              <a:gd name="connsiteY55" fmla="*/ 3429000 h 4069080"/>
              <a:gd name="connsiteX56" fmla="*/ 1524000 w 4823094"/>
              <a:gd name="connsiteY56" fmla="*/ 3474720 h 4069080"/>
              <a:gd name="connsiteX57" fmla="*/ 1584960 w 4823094"/>
              <a:gd name="connsiteY57" fmla="*/ 3596640 h 4069080"/>
              <a:gd name="connsiteX58" fmla="*/ 1600200 w 4823094"/>
              <a:gd name="connsiteY58" fmla="*/ 3657600 h 4069080"/>
              <a:gd name="connsiteX59" fmla="*/ 1630680 w 4823094"/>
              <a:gd name="connsiteY59" fmla="*/ 3703320 h 4069080"/>
              <a:gd name="connsiteX60" fmla="*/ 1661160 w 4823094"/>
              <a:gd name="connsiteY60" fmla="*/ 3764280 h 4069080"/>
              <a:gd name="connsiteX61" fmla="*/ 1905000 w 4823094"/>
              <a:gd name="connsiteY61" fmla="*/ 3992880 h 4069080"/>
              <a:gd name="connsiteX62" fmla="*/ 2148840 w 4823094"/>
              <a:gd name="connsiteY62" fmla="*/ 4069080 h 4069080"/>
              <a:gd name="connsiteX63" fmla="*/ 2712720 w 4823094"/>
              <a:gd name="connsiteY63" fmla="*/ 4053840 h 4069080"/>
              <a:gd name="connsiteX64" fmla="*/ 2758440 w 4823094"/>
              <a:gd name="connsiteY64" fmla="*/ 4023360 h 4069080"/>
              <a:gd name="connsiteX65" fmla="*/ 2804160 w 4823094"/>
              <a:gd name="connsiteY65" fmla="*/ 3977640 h 4069080"/>
              <a:gd name="connsiteX66" fmla="*/ 2849880 w 4823094"/>
              <a:gd name="connsiteY66" fmla="*/ 3870960 h 4069080"/>
              <a:gd name="connsiteX67" fmla="*/ 2895600 w 4823094"/>
              <a:gd name="connsiteY67" fmla="*/ 3749040 h 4069080"/>
              <a:gd name="connsiteX68" fmla="*/ 2865120 w 4823094"/>
              <a:gd name="connsiteY68" fmla="*/ 3124200 h 4069080"/>
              <a:gd name="connsiteX69" fmla="*/ 2849880 w 4823094"/>
              <a:gd name="connsiteY69" fmla="*/ 3048000 h 4069080"/>
              <a:gd name="connsiteX70" fmla="*/ 2819400 w 4823094"/>
              <a:gd name="connsiteY70" fmla="*/ 2849880 h 4069080"/>
              <a:gd name="connsiteX71" fmla="*/ 2910840 w 4823094"/>
              <a:gd name="connsiteY71" fmla="*/ 2636520 h 4069080"/>
              <a:gd name="connsiteX72" fmla="*/ 2987040 w 4823094"/>
              <a:gd name="connsiteY72" fmla="*/ 2621280 h 4069080"/>
              <a:gd name="connsiteX73" fmla="*/ 4008120 w 4823094"/>
              <a:gd name="connsiteY73" fmla="*/ 2575560 h 4069080"/>
              <a:gd name="connsiteX74" fmla="*/ 4191000 w 4823094"/>
              <a:gd name="connsiteY74" fmla="*/ 2545080 h 4069080"/>
              <a:gd name="connsiteX75" fmla="*/ 4358640 w 4823094"/>
              <a:gd name="connsiteY75" fmla="*/ 2529840 h 4069080"/>
              <a:gd name="connsiteX76" fmla="*/ 4465320 w 4823094"/>
              <a:gd name="connsiteY76" fmla="*/ 2499360 h 4069080"/>
              <a:gd name="connsiteX77" fmla="*/ 4739640 w 4823094"/>
              <a:gd name="connsiteY77" fmla="*/ 2468880 h 4069080"/>
              <a:gd name="connsiteX78" fmla="*/ 4770120 w 4823094"/>
              <a:gd name="connsiteY78" fmla="*/ 2042160 h 4069080"/>
              <a:gd name="connsiteX79" fmla="*/ 4739640 w 4823094"/>
              <a:gd name="connsiteY79" fmla="*/ 1661160 h 4069080"/>
              <a:gd name="connsiteX80" fmla="*/ 4693920 w 4823094"/>
              <a:gd name="connsiteY80" fmla="*/ 1493520 h 4069080"/>
              <a:gd name="connsiteX81" fmla="*/ 4648200 w 4823094"/>
              <a:gd name="connsiteY81" fmla="*/ 1386840 h 4069080"/>
              <a:gd name="connsiteX82" fmla="*/ 4602480 w 4823094"/>
              <a:gd name="connsiteY82" fmla="*/ 1341120 h 4069080"/>
              <a:gd name="connsiteX83" fmla="*/ 4572000 w 4823094"/>
              <a:gd name="connsiteY83" fmla="*/ 1295400 h 4069080"/>
              <a:gd name="connsiteX84" fmla="*/ 4526280 w 4823094"/>
              <a:gd name="connsiteY84" fmla="*/ 1264920 h 4069080"/>
              <a:gd name="connsiteX85" fmla="*/ 4389120 w 4823094"/>
              <a:gd name="connsiteY85" fmla="*/ 1158240 h 4069080"/>
              <a:gd name="connsiteX86" fmla="*/ 4236720 w 4823094"/>
              <a:gd name="connsiteY86" fmla="*/ 1127760 h 4069080"/>
              <a:gd name="connsiteX87" fmla="*/ 4130040 w 4823094"/>
              <a:gd name="connsiteY87" fmla="*/ 1127760 h 40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823094" h="4069080">
                <a:moveTo>
                  <a:pt x="4130040" y="1127760"/>
                </a:moveTo>
                <a:cubicBezTo>
                  <a:pt x="4043680" y="1132840"/>
                  <a:pt x="3846701" y="1143165"/>
                  <a:pt x="3718560" y="1158240"/>
                </a:cubicBezTo>
                <a:cubicBezTo>
                  <a:pt x="3687871" y="1161850"/>
                  <a:pt x="3657600" y="1168400"/>
                  <a:pt x="3627120" y="1173480"/>
                </a:cubicBezTo>
                <a:cubicBezTo>
                  <a:pt x="3489960" y="1168400"/>
                  <a:pt x="3352590" y="1167370"/>
                  <a:pt x="3215640" y="1158240"/>
                </a:cubicBezTo>
                <a:cubicBezTo>
                  <a:pt x="3199611" y="1157171"/>
                  <a:pt x="3182464" y="1153035"/>
                  <a:pt x="3169920" y="1143000"/>
                </a:cubicBezTo>
                <a:cubicBezTo>
                  <a:pt x="3150760" y="1127672"/>
                  <a:pt x="3117960" y="1052520"/>
                  <a:pt x="3108960" y="1036320"/>
                </a:cubicBezTo>
                <a:cubicBezTo>
                  <a:pt x="3052646" y="934955"/>
                  <a:pt x="3080394" y="990615"/>
                  <a:pt x="3032760" y="914400"/>
                </a:cubicBezTo>
                <a:cubicBezTo>
                  <a:pt x="3017061" y="889281"/>
                  <a:pt x="3002280" y="863600"/>
                  <a:pt x="2987040" y="838200"/>
                </a:cubicBezTo>
                <a:cubicBezTo>
                  <a:pt x="2980246" y="797438"/>
                  <a:pt x="2967210" y="713160"/>
                  <a:pt x="2956560" y="670560"/>
                </a:cubicBezTo>
                <a:cubicBezTo>
                  <a:pt x="2952664" y="654975"/>
                  <a:pt x="2945733" y="640286"/>
                  <a:pt x="2941320" y="624840"/>
                </a:cubicBezTo>
                <a:cubicBezTo>
                  <a:pt x="2935566" y="604701"/>
                  <a:pt x="2931834" y="584019"/>
                  <a:pt x="2926080" y="563880"/>
                </a:cubicBezTo>
                <a:cubicBezTo>
                  <a:pt x="2904678" y="488973"/>
                  <a:pt x="2912568" y="538583"/>
                  <a:pt x="2880360" y="441960"/>
                </a:cubicBezTo>
                <a:cubicBezTo>
                  <a:pt x="2873736" y="422089"/>
                  <a:pt x="2875512" y="399186"/>
                  <a:pt x="2865120" y="381000"/>
                </a:cubicBezTo>
                <a:cubicBezTo>
                  <a:pt x="2854427" y="362287"/>
                  <a:pt x="2833198" y="351837"/>
                  <a:pt x="2819400" y="335280"/>
                </a:cubicBezTo>
                <a:cubicBezTo>
                  <a:pt x="2713312" y="207974"/>
                  <a:pt x="2876772" y="377412"/>
                  <a:pt x="2743200" y="243840"/>
                </a:cubicBezTo>
                <a:cubicBezTo>
                  <a:pt x="2738120" y="228600"/>
                  <a:pt x="2738244" y="210461"/>
                  <a:pt x="2727960" y="198120"/>
                </a:cubicBezTo>
                <a:cubicBezTo>
                  <a:pt x="2711699" y="178607"/>
                  <a:pt x="2689718" y="163759"/>
                  <a:pt x="2667000" y="152400"/>
                </a:cubicBezTo>
                <a:cubicBezTo>
                  <a:pt x="2601610" y="119705"/>
                  <a:pt x="2566250" y="123403"/>
                  <a:pt x="2499360" y="106680"/>
                </a:cubicBezTo>
                <a:cubicBezTo>
                  <a:pt x="2445607" y="93242"/>
                  <a:pt x="2438039" y="79606"/>
                  <a:pt x="2377440" y="60960"/>
                </a:cubicBezTo>
                <a:cubicBezTo>
                  <a:pt x="2337402" y="48641"/>
                  <a:pt x="2296990" y="36404"/>
                  <a:pt x="2255520" y="30480"/>
                </a:cubicBezTo>
                <a:cubicBezTo>
                  <a:pt x="2118250" y="10870"/>
                  <a:pt x="2184272" y="21145"/>
                  <a:pt x="2057400" y="0"/>
                </a:cubicBezTo>
                <a:cubicBezTo>
                  <a:pt x="1809139" y="19097"/>
                  <a:pt x="1906115" y="-31595"/>
                  <a:pt x="1752600" y="121920"/>
                </a:cubicBezTo>
                <a:lnTo>
                  <a:pt x="1691640" y="182880"/>
                </a:lnTo>
                <a:lnTo>
                  <a:pt x="1645920" y="228600"/>
                </a:lnTo>
                <a:cubicBezTo>
                  <a:pt x="1640840" y="299720"/>
                  <a:pt x="1634529" y="370763"/>
                  <a:pt x="1630680" y="441960"/>
                </a:cubicBezTo>
                <a:cubicBezTo>
                  <a:pt x="1624368" y="558740"/>
                  <a:pt x="1635311" y="677230"/>
                  <a:pt x="1615440" y="792480"/>
                </a:cubicBezTo>
                <a:cubicBezTo>
                  <a:pt x="1609216" y="828580"/>
                  <a:pt x="1590019" y="875035"/>
                  <a:pt x="1554480" y="883920"/>
                </a:cubicBezTo>
                <a:lnTo>
                  <a:pt x="1493520" y="899160"/>
                </a:lnTo>
                <a:cubicBezTo>
                  <a:pt x="1413161" y="952733"/>
                  <a:pt x="1485252" y="912076"/>
                  <a:pt x="1386840" y="944880"/>
                </a:cubicBezTo>
                <a:cubicBezTo>
                  <a:pt x="1120666" y="1033605"/>
                  <a:pt x="1607734" y="965457"/>
                  <a:pt x="853440" y="990600"/>
                </a:cubicBezTo>
                <a:cubicBezTo>
                  <a:pt x="782320" y="1000760"/>
                  <a:pt x="709158" y="1001343"/>
                  <a:pt x="640080" y="1021080"/>
                </a:cubicBezTo>
                <a:cubicBezTo>
                  <a:pt x="600700" y="1032332"/>
                  <a:pt x="571427" y="1066829"/>
                  <a:pt x="533400" y="1082040"/>
                </a:cubicBezTo>
                <a:cubicBezTo>
                  <a:pt x="494505" y="1097598"/>
                  <a:pt x="452120" y="1102360"/>
                  <a:pt x="411480" y="1112520"/>
                </a:cubicBezTo>
                <a:cubicBezTo>
                  <a:pt x="340187" y="1160049"/>
                  <a:pt x="306723" y="1178544"/>
                  <a:pt x="243840" y="1234440"/>
                </a:cubicBezTo>
                <a:cubicBezTo>
                  <a:pt x="144809" y="1322468"/>
                  <a:pt x="225981" y="1273849"/>
                  <a:pt x="121920" y="1325880"/>
                </a:cubicBezTo>
                <a:cubicBezTo>
                  <a:pt x="52769" y="1464183"/>
                  <a:pt x="86164" y="1409994"/>
                  <a:pt x="30480" y="1493520"/>
                </a:cubicBezTo>
                <a:cubicBezTo>
                  <a:pt x="25400" y="1539240"/>
                  <a:pt x="22803" y="1585305"/>
                  <a:pt x="15240" y="1630680"/>
                </a:cubicBezTo>
                <a:cubicBezTo>
                  <a:pt x="12599" y="1646526"/>
                  <a:pt x="0" y="1660336"/>
                  <a:pt x="0" y="1676400"/>
                </a:cubicBezTo>
                <a:cubicBezTo>
                  <a:pt x="0" y="1808578"/>
                  <a:pt x="1639" y="1941164"/>
                  <a:pt x="15240" y="2072640"/>
                </a:cubicBezTo>
                <a:cubicBezTo>
                  <a:pt x="17125" y="2090859"/>
                  <a:pt x="36825" y="2102349"/>
                  <a:pt x="45720" y="2118360"/>
                </a:cubicBezTo>
                <a:cubicBezTo>
                  <a:pt x="127902" y="2266288"/>
                  <a:pt x="49233" y="2157042"/>
                  <a:pt x="152400" y="2286000"/>
                </a:cubicBezTo>
                <a:cubicBezTo>
                  <a:pt x="157480" y="2301240"/>
                  <a:pt x="159126" y="2318097"/>
                  <a:pt x="167640" y="2331720"/>
                </a:cubicBezTo>
                <a:cubicBezTo>
                  <a:pt x="182352" y="2355260"/>
                  <a:pt x="245164" y="2430963"/>
                  <a:pt x="274320" y="2453640"/>
                </a:cubicBezTo>
                <a:cubicBezTo>
                  <a:pt x="303236" y="2476130"/>
                  <a:pt x="335280" y="2494280"/>
                  <a:pt x="365760" y="2514600"/>
                </a:cubicBezTo>
                <a:cubicBezTo>
                  <a:pt x="381000" y="2524760"/>
                  <a:pt x="393413" y="2542069"/>
                  <a:pt x="411480" y="2545080"/>
                </a:cubicBezTo>
                <a:cubicBezTo>
                  <a:pt x="518766" y="2562961"/>
                  <a:pt x="473605" y="2550548"/>
                  <a:pt x="548640" y="2575560"/>
                </a:cubicBezTo>
                <a:cubicBezTo>
                  <a:pt x="597359" y="2574038"/>
                  <a:pt x="975086" y="2505981"/>
                  <a:pt x="1127760" y="2590800"/>
                </a:cubicBezTo>
                <a:cubicBezTo>
                  <a:pt x="1146600" y="2601267"/>
                  <a:pt x="1158240" y="2621280"/>
                  <a:pt x="1173480" y="2636520"/>
                </a:cubicBezTo>
                <a:cubicBezTo>
                  <a:pt x="1183640" y="2672080"/>
                  <a:pt x="1190225" y="2708862"/>
                  <a:pt x="1203960" y="2743200"/>
                </a:cubicBezTo>
                <a:cubicBezTo>
                  <a:pt x="1210762" y="2760206"/>
                  <a:pt x="1227001" y="2772182"/>
                  <a:pt x="1234440" y="2788920"/>
                </a:cubicBezTo>
                <a:cubicBezTo>
                  <a:pt x="1247489" y="2818280"/>
                  <a:pt x="1254760" y="2849880"/>
                  <a:pt x="1264920" y="2880360"/>
                </a:cubicBezTo>
                <a:cubicBezTo>
                  <a:pt x="1302258" y="3141724"/>
                  <a:pt x="1259934" y="2890897"/>
                  <a:pt x="1295400" y="3032760"/>
                </a:cubicBezTo>
                <a:cubicBezTo>
                  <a:pt x="1301682" y="3057890"/>
                  <a:pt x="1301341" y="3084784"/>
                  <a:pt x="1310640" y="3108960"/>
                </a:cubicBezTo>
                <a:cubicBezTo>
                  <a:pt x="1333704" y="3168927"/>
                  <a:pt x="1364974" y="3224652"/>
                  <a:pt x="1402080" y="3276600"/>
                </a:cubicBezTo>
                <a:cubicBezTo>
                  <a:pt x="1416843" y="3297269"/>
                  <a:pt x="1434732" y="3315780"/>
                  <a:pt x="1447800" y="3337560"/>
                </a:cubicBezTo>
                <a:cubicBezTo>
                  <a:pt x="1465333" y="3366781"/>
                  <a:pt x="1476970" y="3399211"/>
                  <a:pt x="1493520" y="3429000"/>
                </a:cubicBezTo>
                <a:cubicBezTo>
                  <a:pt x="1502415" y="3445011"/>
                  <a:pt x="1515229" y="3458640"/>
                  <a:pt x="1524000" y="3474720"/>
                </a:cubicBezTo>
                <a:cubicBezTo>
                  <a:pt x="1545758" y="3514609"/>
                  <a:pt x="1573940" y="3552560"/>
                  <a:pt x="1584960" y="3596640"/>
                </a:cubicBezTo>
                <a:cubicBezTo>
                  <a:pt x="1590040" y="3616960"/>
                  <a:pt x="1591949" y="3638348"/>
                  <a:pt x="1600200" y="3657600"/>
                </a:cubicBezTo>
                <a:cubicBezTo>
                  <a:pt x="1607415" y="3674435"/>
                  <a:pt x="1621593" y="3687417"/>
                  <a:pt x="1630680" y="3703320"/>
                </a:cubicBezTo>
                <a:cubicBezTo>
                  <a:pt x="1641952" y="3723045"/>
                  <a:pt x="1646375" y="3747031"/>
                  <a:pt x="1661160" y="3764280"/>
                </a:cubicBezTo>
                <a:cubicBezTo>
                  <a:pt x="1668361" y="3772681"/>
                  <a:pt x="1854052" y="3965708"/>
                  <a:pt x="1905000" y="3992880"/>
                </a:cubicBezTo>
                <a:cubicBezTo>
                  <a:pt x="1938124" y="4010546"/>
                  <a:pt x="2102581" y="4055863"/>
                  <a:pt x="2148840" y="4069080"/>
                </a:cubicBezTo>
                <a:cubicBezTo>
                  <a:pt x="2336800" y="4064000"/>
                  <a:pt x="2525218" y="4067903"/>
                  <a:pt x="2712720" y="4053840"/>
                </a:cubicBezTo>
                <a:cubicBezTo>
                  <a:pt x="2730985" y="4052470"/>
                  <a:pt x="2744369" y="4035086"/>
                  <a:pt x="2758440" y="4023360"/>
                </a:cubicBezTo>
                <a:cubicBezTo>
                  <a:pt x="2774997" y="4009562"/>
                  <a:pt x="2791633" y="3995178"/>
                  <a:pt x="2804160" y="3977640"/>
                </a:cubicBezTo>
                <a:cubicBezTo>
                  <a:pt x="2832329" y="3938204"/>
                  <a:pt x="2834170" y="3912853"/>
                  <a:pt x="2849880" y="3870960"/>
                </a:cubicBezTo>
                <a:cubicBezTo>
                  <a:pt x="2904549" y="3725175"/>
                  <a:pt x="2861008" y="3852816"/>
                  <a:pt x="2895600" y="3749040"/>
                </a:cubicBezTo>
                <a:cubicBezTo>
                  <a:pt x="2889829" y="3587449"/>
                  <a:pt x="2885770" y="3310047"/>
                  <a:pt x="2865120" y="3124200"/>
                </a:cubicBezTo>
                <a:cubicBezTo>
                  <a:pt x="2862259" y="3098455"/>
                  <a:pt x="2853543" y="3073643"/>
                  <a:pt x="2849880" y="3048000"/>
                </a:cubicBezTo>
                <a:cubicBezTo>
                  <a:pt x="2820625" y="2843215"/>
                  <a:pt x="2851125" y="2976781"/>
                  <a:pt x="2819400" y="2849880"/>
                </a:cubicBezTo>
                <a:cubicBezTo>
                  <a:pt x="2851289" y="2642599"/>
                  <a:pt x="2785615" y="2664348"/>
                  <a:pt x="2910840" y="2636520"/>
                </a:cubicBezTo>
                <a:cubicBezTo>
                  <a:pt x="2936126" y="2630901"/>
                  <a:pt x="2961640" y="2626360"/>
                  <a:pt x="2987040" y="2621280"/>
                </a:cubicBezTo>
                <a:cubicBezTo>
                  <a:pt x="3337947" y="2445826"/>
                  <a:pt x="2973735" y="2616935"/>
                  <a:pt x="4008120" y="2575560"/>
                </a:cubicBezTo>
                <a:cubicBezTo>
                  <a:pt x="4069871" y="2573090"/>
                  <a:pt x="4129718" y="2553073"/>
                  <a:pt x="4191000" y="2545080"/>
                </a:cubicBezTo>
                <a:cubicBezTo>
                  <a:pt x="4246639" y="2537823"/>
                  <a:pt x="4302760" y="2534920"/>
                  <a:pt x="4358640" y="2529840"/>
                </a:cubicBezTo>
                <a:cubicBezTo>
                  <a:pt x="4394200" y="2519680"/>
                  <a:pt x="4428709" y="2504590"/>
                  <a:pt x="4465320" y="2499360"/>
                </a:cubicBezTo>
                <a:cubicBezTo>
                  <a:pt x="4855740" y="2443586"/>
                  <a:pt x="4563632" y="2512882"/>
                  <a:pt x="4739640" y="2468880"/>
                </a:cubicBezTo>
                <a:cubicBezTo>
                  <a:pt x="4894829" y="2365421"/>
                  <a:pt x="4789743" y="2454250"/>
                  <a:pt x="4770120" y="2042160"/>
                </a:cubicBezTo>
                <a:cubicBezTo>
                  <a:pt x="4768395" y="2005938"/>
                  <a:pt x="4754618" y="1736052"/>
                  <a:pt x="4739640" y="1661160"/>
                </a:cubicBezTo>
                <a:cubicBezTo>
                  <a:pt x="4728281" y="1604364"/>
                  <a:pt x="4709832" y="1549212"/>
                  <a:pt x="4693920" y="1493520"/>
                </a:cubicBezTo>
                <a:cubicBezTo>
                  <a:pt x="4684444" y="1460355"/>
                  <a:pt x="4667552" y="1413933"/>
                  <a:pt x="4648200" y="1386840"/>
                </a:cubicBezTo>
                <a:cubicBezTo>
                  <a:pt x="4635673" y="1369302"/>
                  <a:pt x="4616278" y="1357677"/>
                  <a:pt x="4602480" y="1341120"/>
                </a:cubicBezTo>
                <a:cubicBezTo>
                  <a:pt x="4590754" y="1327049"/>
                  <a:pt x="4584952" y="1308352"/>
                  <a:pt x="4572000" y="1295400"/>
                </a:cubicBezTo>
                <a:cubicBezTo>
                  <a:pt x="4559048" y="1282448"/>
                  <a:pt x="4540351" y="1276646"/>
                  <a:pt x="4526280" y="1264920"/>
                </a:cubicBezTo>
                <a:cubicBezTo>
                  <a:pt x="4473682" y="1221089"/>
                  <a:pt x="4466156" y="1183919"/>
                  <a:pt x="4389120" y="1158240"/>
                </a:cubicBezTo>
                <a:cubicBezTo>
                  <a:pt x="4309322" y="1131641"/>
                  <a:pt x="4359303" y="1145272"/>
                  <a:pt x="4236720" y="1127760"/>
                </a:cubicBezTo>
                <a:cubicBezTo>
                  <a:pt x="4171723" y="1106094"/>
                  <a:pt x="4216400" y="1122680"/>
                  <a:pt x="4130040" y="112776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48840" y="117348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48840" y="234696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48840" y="364236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8840" y="493776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20440" y="117348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440" y="234696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20440" y="3642360"/>
            <a:ext cx="838200" cy="883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20440" y="493776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98720" y="117348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98720" y="2346960"/>
            <a:ext cx="838200" cy="883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8720" y="3642360"/>
            <a:ext cx="838200" cy="883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98720" y="4937760"/>
            <a:ext cx="838200" cy="883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7000" y="117348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77000" y="234696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3642360"/>
            <a:ext cx="838200" cy="883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77000" y="4937760"/>
            <a:ext cx="83820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0" idx="82"/>
          </p:cNvCxnSpPr>
          <p:nvPr/>
        </p:nvCxnSpPr>
        <p:spPr>
          <a:xfrm flipH="1">
            <a:off x="7818120" y="2514600"/>
            <a:ext cx="1234440" cy="103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59240" y="23299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175486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/>
              <a:t>Mapping into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  <a:blipFill>
                <a:blip r:embed="rId2"/>
                <a:stretch>
                  <a:fillRect l="-1217" t="-17391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044702"/>
                <a:ext cx="10972800" cy="965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𝑐𝑜𝑚𝑝𝑎𝑟𝑒𝐻𝑖𝑠𝑡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𝑖𝑠𝑡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𝑖𝑠𝑡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𝑑𝑖𝑠𝑡𝑎𝑛𝑐𝑒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𝑐𝑒𝑛𝑡𝑒𝑟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𝑐𝑒𝑛𝑡𝑒𝑟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4702"/>
                <a:ext cx="10972800" cy="965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3771712"/>
                <a:ext cx="10972800" cy="982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>
                    <a:solidFill>
                      <a:srgbClr val="00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𝑐𝑜𝑚𝑝𝑎𝑟𝑒𝐻𝑖𝑠𝑡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2600" i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sz="2600"/>
                </a:br>
                <a:endParaRPr lang="en-US" sz="2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1712"/>
                <a:ext cx="10972800" cy="982961"/>
              </a:xfrm>
              <a:prstGeom prst="rect">
                <a:avLst/>
              </a:prstGeom>
              <a:blipFill>
                <a:blip r:embed="rId4"/>
                <a:stretch>
                  <a:fillRect l="-1000" t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8200" y="3111311"/>
                <a:ext cx="109728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1311"/>
                <a:ext cx="1097280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92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/>
              <a:t>Mapping into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Node 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  <a:blipFill>
                <a:blip r:embed="rId3"/>
                <a:stretch>
                  <a:fillRect l="-1217" t="-17391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044702"/>
                <a:ext cx="10972800" cy="133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𝑜𝑏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den>
                      </m:f>
                      <m: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𝑏𝑘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𝑏𝑘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den>
                      </m:f>
                    </m:oMath>
                  </m:oMathPara>
                </a14:m>
                <a:endParaRPr lang="en-US" sz="2600"/>
              </a:p>
              <a:p>
                <a:endParaRPr lang="en-US" sz="26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4702"/>
                <a:ext cx="10972800" cy="1336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3381286"/>
                <a:ext cx="109728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/>
                  <a:t>Nếu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100000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∗−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6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81286"/>
                <a:ext cx="10972800" cy="492443"/>
              </a:xfrm>
              <a:prstGeom prst="rect">
                <a:avLst/>
              </a:prstGeom>
              <a:blipFill>
                <a:blip r:embed="rId5"/>
                <a:stretch>
                  <a:fillRect l="-1000" t="-1125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3897066"/>
                <a:ext cx="109728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/>
                  <a:t>Nếu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100000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∗−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6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7066"/>
                <a:ext cx="10972800" cy="492443"/>
              </a:xfrm>
              <a:prstGeom prst="rect">
                <a:avLst/>
              </a:prstGeom>
              <a:blipFill>
                <a:blip r:embed="rId6"/>
                <a:stretch>
                  <a:fillRect l="-1000"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62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/>
              <a:t>Mapping into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  <a:blipFill>
                <a:blip r:embed="rId3"/>
                <a:stretch>
                  <a:fillRect l="-1217" t="-17391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044702"/>
                <a:ext cx="10972800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b="0"/>
              </a:p>
              <a:p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𝑆𝑖𝑛𝑘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/>
              </a:p>
              <a:p>
                <a:endParaRPr lang="en-US" sz="2600"/>
              </a:p>
              <a:p>
                <a:endParaRPr lang="en-US" sz="26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4702"/>
                <a:ext cx="10972800" cy="1692771"/>
              </a:xfrm>
              <a:prstGeom prst="rect">
                <a:avLst/>
              </a:prstGeom>
              <a:blipFill>
                <a:blip r:embed="rId4"/>
                <a:stretch>
                  <a:fillRect t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1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406</Words>
  <Application>Microsoft Office PowerPoint</Application>
  <PresentationFormat>Màn hình rộng</PresentationFormat>
  <Paragraphs>57</Paragraphs>
  <Slides>9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Mapping into Graph</vt:lpstr>
      <vt:lpstr>Bản trình bày PowerPoint</vt:lpstr>
      <vt:lpstr>Mapping into Graph</vt:lpstr>
      <vt:lpstr>Mapping into Graph</vt:lpstr>
      <vt:lpstr>Mapping into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Interactive Superpixel Based Image Region Generation</dc:title>
  <dc:creator>Admin</dc:creator>
  <cp:lastModifiedBy>Tuan Hai</cp:lastModifiedBy>
  <cp:revision>35</cp:revision>
  <dcterms:created xsi:type="dcterms:W3CDTF">2019-10-26T01:04:15Z</dcterms:created>
  <dcterms:modified xsi:type="dcterms:W3CDTF">2020-08-29T03:40:46Z</dcterms:modified>
</cp:coreProperties>
</file>