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1" r:id="rId4"/>
    <p:sldId id="265" r:id="rId5"/>
    <p:sldId id="257" r:id="rId6"/>
    <p:sldId id="258" r:id="rId7"/>
    <p:sldId id="259" r:id="rId8"/>
    <p:sldId id="270" r:id="rId9"/>
    <p:sldId id="266" r:id="rId10"/>
    <p:sldId id="268" r:id="rId11"/>
    <p:sldId id="269" r:id="rId12"/>
    <p:sldId id="271" r:id="rId13"/>
    <p:sldId id="263" r:id="rId14"/>
    <p:sldId id="264" r:id="rId15"/>
    <p:sldId id="262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000" autoAdjust="0"/>
  </p:normalViewPr>
  <p:slideViewPr>
    <p:cSldViewPr snapToGrid="0">
      <p:cViewPr>
        <p:scale>
          <a:sx n="75" d="100"/>
          <a:sy n="75" d="100"/>
        </p:scale>
        <p:origin x="540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ải" userId="8dc1f3a0-d2da-4e99-90f9-2a8ede298c19" providerId="ADAL" clId="{B55C6D31-8248-4292-8CED-9275B96078A4}"/>
    <pc:docChg chg="custSel modSld">
      <pc:chgData name="Hải" userId="8dc1f3a0-d2da-4e99-90f9-2a8ede298c19" providerId="ADAL" clId="{B55C6D31-8248-4292-8CED-9275B96078A4}" dt="2020-07-23T07:30:39.280" v="10" actId="20577"/>
      <pc:docMkLst>
        <pc:docMk/>
      </pc:docMkLst>
      <pc:sldChg chg="addSp delSp modSp mod">
        <pc:chgData name="Hải" userId="8dc1f3a0-d2da-4e99-90f9-2a8ede298c19" providerId="ADAL" clId="{B55C6D31-8248-4292-8CED-9275B96078A4}" dt="2020-07-23T07:30:39.280" v="10" actId="20577"/>
        <pc:sldMkLst>
          <pc:docMk/>
          <pc:sldMk cId="2700684460" sldId="270"/>
        </pc:sldMkLst>
        <pc:spChg chg="add mod">
          <ac:chgData name="Hải" userId="8dc1f3a0-d2da-4e99-90f9-2a8ede298c19" providerId="ADAL" clId="{B55C6D31-8248-4292-8CED-9275B96078A4}" dt="2020-07-23T07:30:39.280" v="10" actId="20577"/>
          <ac:spMkLst>
            <pc:docMk/>
            <pc:sldMk cId="2700684460" sldId="270"/>
            <ac:spMk id="2" creationId="{9CDCA0BA-4D43-4017-AFEF-F9901E9AB391}"/>
          </ac:spMkLst>
        </pc:spChg>
        <pc:spChg chg="del">
          <ac:chgData name="Hải" userId="8dc1f3a0-d2da-4e99-90f9-2a8ede298c19" providerId="ADAL" clId="{B55C6D31-8248-4292-8CED-9275B96078A4}" dt="2020-07-23T07:30:24.214" v="0" actId="478"/>
          <ac:spMkLst>
            <pc:docMk/>
            <pc:sldMk cId="2700684460" sldId="270"/>
            <ac:spMk id="37" creationId="{00000000-0000-0000-0000-000000000000}"/>
          </ac:spMkLst>
        </pc:spChg>
        <pc:spChg chg="del">
          <ac:chgData name="Hải" userId="8dc1f3a0-d2da-4e99-90f9-2a8ede298c19" providerId="ADAL" clId="{B55C6D31-8248-4292-8CED-9275B96078A4}" dt="2020-07-23T07:30:25.408" v="1" actId="478"/>
          <ac:spMkLst>
            <pc:docMk/>
            <pc:sldMk cId="2700684460" sldId="270"/>
            <ac:spMk id="4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3EBD2-C0AB-48EF-AD7E-7F62463FD496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65C3E-1FF3-406A-A9C5-49101B203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8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Xác</a:t>
            </a:r>
            <a:r>
              <a:rPr lang="en-US" baseline="0"/>
              <a:t> suất là ob &gt; 0 thì w (s – ob, u) lớn</a:t>
            </a:r>
          </a:p>
          <a:p>
            <a:r>
              <a:rPr lang="en-US" baseline="0"/>
              <a:t>Nhân 0.9 để w luôn &lt;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65C3E-1FF3-406A-A9C5-49101B203B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40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Xác</a:t>
            </a:r>
            <a:r>
              <a:rPr lang="en-US" baseline="0"/>
              <a:t> suất là ob &gt; 0 thì w (s – ob, u) lớn</a:t>
            </a:r>
          </a:p>
          <a:p>
            <a:r>
              <a:rPr lang="en-US" baseline="0"/>
              <a:t>Nhân 0.9 để w luôn &lt;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65C3E-1FF3-406A-A9C5-49101B203B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89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B368-CD72-4054-90C4-BACAAC3DD5E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E11-12EA-470D-B050-1D233810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9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B368-CD72-4054-90C4-BACAAC3DD5E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E11-12EA-470D-B050-1D233810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B368-CD72-4054-90C4-BACAAC3DD5E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E11-12EA-470D-B050-1D233810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B368-CD72-4054-90C4-BACAAC3DD5E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E11-12EA-470D-B050-1D233810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8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B368-CD72-4054-90C4-BACAAC3DD5E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E11-12EA-470D-B050-1D233810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1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B368-CD72-4054-90C4-BACAAC3DD5E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E11-12EA-470D-B050-1D233810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9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B368-CD72-4054-90C4-BACAAC3DD5E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E11-12EA-470D-B050-1D233810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B368-CD72-4054-90C4-BACAAC3DD5E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E11-12EA-470D-B050-1D233810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4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B368-CD72-4054-90C4-BACAAC3DD5E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E11-12EA-470D-B050-1D233810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60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B368-CD72-4054-90C4-BACAAC3DD5E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E11-12EA-470D-B050-1D233810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3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B368-CD72-4054-90C4-BACAAC3DD5E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E11-12EA-470D-B050-1D233810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9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8B368-CD72-4054-90C4-BACAAC3DD5E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99E11-12EA-470D-B050-1D233810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9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46963"/>
          </a:xfrm>
        </p:spPr>
        <p:txBody>
          <a:bodyPr>
            <a:normAutofit fontScale="90000"/>
          </a:bodyPr>
          <a:lstStyle/>
          <a:p>
            <a:r>
              <a:rPr lang="en-US"/>
              <a:t>Fast Interactive </a:t>
            </a:r>
            <a:r>
              <a:rPr lang="en-US" err="1"/>
              <a:t>Superpixel</a:t>
            </a:r>
            <a:r>
              <a:rPr lang="en-US"/>
              <a:t> Based Image Region Generation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22769"/>
            <a:ext cx="9144000" cy="1655762"/>
          </a:xfrm>
        </p:spPr>
        <p:txBody>
          <a:bodyPr/>
          <a:lstStyle/>
          <a:p>
            <a:r>
              <a:rPr lang="en-US"/>
              <a:t>Dinesh </a:t>
            </a:r>
            <a:r>
              <a:rPr lang="en-US" err="1"/>
              <a:t>Naik</a:t>
            </a:r>
            <a:r>
              <a:rPr lang="en-US"/>
              <a:t>, Muhammed </a:t>
            </a:r>
            <a:r>
              <a:rPr lang="en-US" err="1"/>
              <a:t>Shameem</a:t>
            </a:r>
            <a:r>
              <a:rPr lang="en-US"/>
              <a:t> P.K, June 2019 </a:t>
            </a:r>
          </a:p>
        </p:txBody>
      </p:sp>
    </p:spTree>
    <p:extLst>
      <p:ext uri="{BB962C8B-B14F-4D97-AF65-F5344CB8AC3E}">
        <p14:creationId xmlns:p14="http://schemas.microsoft.com/office/powerpoint/2010/main" val="2710473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575"/>
          </a:xfrm>
        </p:spPr>
        <p:txBody>
          <a:bodyPr/>
          <a:lstStyle/>
          <a:p>
            <a:r>
              <a:rPr lang="en-US"/>
              <a:t>Mapping into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4301"/>
                <a:ext cx="10515600" cy="55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Node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𝑐𝑒𝑛𝑡𝑒𝑟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𝑖𝑠𝑡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/>
                  <a:t>và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𝑐𝑒𝑛𝑡𝑒𝑟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𝑖𝑠𝑡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4301"/>
                <a:ext cx="10515600" cy="558800"/>
              </a:xfrm>
              <a:blipFill>
                <a:blip r:embed="rId2"/>
                <a:stretch>
                  <a:fillRect l="-1217" t="-17391" b="-16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8200" y="2044702"/>
                <a:ext cx="10972800" cy="9650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𝑐𝑣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𝑐𝑜𝑚𝑝𝑎𝑟𝑒𝐻𝑖𝑠𝑡</m:t>
                              </m:r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𝑖𝑠𝑡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𝑖𝑠𝑡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𝑑𝑖𝑠𝑡𝑎𝑛𝑐𝑒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𝑐𝑒𝑛𝑡𝑒𝑟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𝑐𝑒𝑛𝑡𝑒𝑟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60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44702"/>
                <a:ext cx="10972800" cy="9650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38200" y="3771712"/>
                <a:ext cx="10972800" cy="982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600">
                    <a:solidFill>
                      <a:srgbClr val="00000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𝑐𝑜𝑚𝑝𝑎𝑟𝑒𝐻𝑖𝑠𝑡</m:t>
                    </m:r>
                    <m:r>
                      <a:rPr lang="en-US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sz="2600" i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6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d>
                                <m:r>
                                  <a:rPr lang="en-US" sz="26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6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br>
                  <a:rPr lang="en-US" sz="2600"/>
                </a:br>
                <a:endParaRPr lang="en-US" sz="260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71712"/>
                <a:ext cx="10972800" cy="982961"/>
              </a:xfrm>
              <a:prstGeom prst="rect">
                <a:avLst/>
              </a:prstGeom>
              <a:blipFill>
                <a:blip r:embed="rId4"/>
                <a:stretch>
                  <a:fillRect l="-1000" t="-2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38200" y="3111311"/>
                <a:ext cx="10972800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11311"/>
                <a:ext cx="1097280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922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575"/>
          </a:xfrm>
        </p:spPr>
        <p:txBody>
          <a:bodyPr/>
          <a:lstStyle/>
          <a:p>
            <a:r>
              <a:rPr lang="en-US"/>
              <a:t>Mapping into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4301"/>
                <a:ext cx="10515600" cy="55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Node 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𝑐𝑒𝑛𝑡𝑒𝑟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𝑖𝑠𝑡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/>
                  <a:t>và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𝑐𝑒𝑛𝑡𝑒𝑟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𝑖𝑠𝑡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𝑙𝑎𝑏𝑒𝑙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4301"/>
                <a:ext cx="10515600" cy="558800"/>
              </a:xfrm>
              <a:blipFill>
                <a:blip r:embed="rId3"/>
                <a:stretch>
                  <a:fillRect l="-1217" t="-17391" b="-16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8200" y="2044702"/>
                <a:ext cx="10972800" cy="13365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𝑜𝑏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𝑠𝑡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𝑜𝑏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𝑠𝑢𝑚</m:t>
                          </m:r>
                        </m:den>
                      </m:f>
                      <m:r>
                        <a:rPr lang="en-US" sz="2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𝑏𝑘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𝑠𝑡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𝑏𝑘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𝑠𝑢𝑚</m:t>
                          </m:r>
                        </m:den>
                      </m:f>
                    </m:oMath>
                  </m:oMathPara>
                </a14:m>
                <a:endParaRPr lang="en-US" sz="2600"/>
              </a:p>
              <a:p>
                <a:endParaRPr lang="en-US" sz="260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44702"/>
                <a:ext cx="10972800" cy="13365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38200" y="3381286"/>
                <a:ext cx="10972800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600"/>
                  <a:t>Nếu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𝑏𝑘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100000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∗−</m:t>
                    </m:r>
                    <m:func>
                      <m:func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𝑜𝑏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6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81286"/>
                <a:ext cx="10972800" cy="492443"/>
              </a:xfrm>
              <a:prstGeom prst="rect">
                <a:avLst/>
              </a:prstGeom>
              <a:blipFill>
                <a:blip r:embed="rId5"/>
                <a:stretch>
                  <a:fillRect l="-1000" t="-11250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38200" y="3897066"/>
                <a:ext cx="10972800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600"/>
                  <a:t>Nếu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𝑜𝑏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100000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∗−</m:t>
                    </m:r>
                    <m:func>
                      <m:func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𝑜𝑏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60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97066"/>
                <a:ext cx="10972800" cy="492443"/>
              </a:xfrm>
              <a:prstGeom prst="rect">
                <a:avLst/>
              </a:prstGeom>
              <a:blipFill>
                <a:blip r:embed="rId6"/>
                <a:stretch>
                  <a:fillRect l="-1000" t="-9877" b="-32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623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575"/>
          </a:xfrm>
        </p:spPr>
        <p:txBody>
          <a:bodyPr/>
          <a:lstStyle/>
          <a:p>
            <a:r>
              <a:rPr lang="en-US"/>
              <a:t>Mapping into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4301"/>
                <a:ext cx="10515600" cy="55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𝑐𝑒𝑛𝑡𝑒𝑟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𝑖𝑠𝑡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/>
                  <a:t>và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𝑐𝑒𝑛𝑡𝑒𝑟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𝑖𝑠𝑡</m:t>
                        </m:r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4301"/>
                <a:ext cx="10515600" cy="558800"/>
              </a:xfrm>
              <a:blipFill>
                <a:blip r:embed="rId3"/>
                <a:stretch>
                  <a:fillRect l="-1217" t="-17391" b="-16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8200" y="2044702"/>
                <a:ext cx="10972800" cy="1692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𝑙𝑎𝑏𝑒𝑙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𝑆𝑜𝑢𝑟𝑐𝑒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/>
                  <a:t>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𝑠𝑖𝑚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600" b="0"/>
              </a:p>
              <a:p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𝑙𝑎𝑏𝑒𝑙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𝑆𝑖𝑛𝑘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/>
                  <a:t>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𝑠𝑖𝑚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600"/>
              </a:p>
              <a:p>
                <a:endParaRPr lang="en-US" sz="2600"/>
              </a:p>
              <a:p>
                <a:endParaRPr lang="en-US" sz="260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44702"/>
                <a:ext cx="10972800" cy="1692771"/>
              </a:xfrm>
              <a:prstGeom prst="rect">
                <a:avLst/>
              </a:prstGeom>
              <a:blipFill>
                <a:blip r:embed="rId4"/>
                <a:stretch>
                  <a:fillRect t="-2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17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05" y="1640425"/>
            <a:ext cx="5894832" cy="4050191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574765"/>
            <a:ext cx="4405931" cy="5797744"/>
          </a:xfrm>
        </p:spPr>
      </p:pic>
    </p:spTree>
    <p:extLst>
      <p:ext uri="{BB962C8B-B14F-4D97-AF65-F5344CB8AC3E}">
        <p14:creationId xmlns:p14="http://schemas.microsoft.com/office/powerpoint/2010/main" val="200745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9" y="289221"/>
            <a:ext cx="5893837" cy="62795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74" y="1601633"/>
            <a:ext cx="5128913" cy="365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1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Find Symmetry &amp; rotate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214845"/>
            <a:ext cx="2547258" cy="1201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>
                <a:solidFill>
                  <a:schemeClr val="tx1"/>
                </a:solidFill>
              </a:rPr>
              <a:t>Image (RGB)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22651" y="1214845"/>
            <a:ext cx="2547258" cy="1201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>
                <a:solidFill>
                  <a:schemeClr val="tx1"/>
                </a:solidFill>
              </a:rPr>
              <a:t>Gray scale</a:t>
            </a:r>
          </a:p>
        </p:txBody>
      </p:sp>
      <p:sp>
        <p:nvSpPr>
          <p:cNvPr id="6" name="Rectangle 5"/>
          <p:cNvSpPr/>
          <p:nvPr/>
        </p:nvSpPr>
        <p:spPr>
          <a:xfrm>
            <a:off x="8249194" y="1214845"/>
            <a:ext cx="2547258" cy="1201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err="1">
                <a:solidFill>
                  <a:schemeClr val="tx1"/>
                </a:solidFill>
              </a:rPr>
              <a:t>FindContours</a:t>
            </a:r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22651" y="3067593"/>
            <a:ext cx="2547258" cy="1201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err="1">
                <a:solidFill>
                  <a:schemeClr val="tx1"/>
                </a:solidFill>
              </a:rPr>
              <a:t>FitEllipse</a:t>
            </a:r>
            <a:endParaRPr lang="en-US" sz="260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7069909" y="1815736"/>
            <a:ext cx="11792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</p:cNvCxnSpPr>
          <p:nvPr/>
        </p:nvCxnSpPr>
        <p:spPr>
          <a:xfrm>
            <a:off x="9522823" y="2416627"/>
            <a:ext cx="0" cy="650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38200" y="3067593"/>
            <a:ext cx="2547258" cy="1201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>
                <a:solidFill>
                  <a:schemeClr val="tx1"/>
                </a:solidFill>
              </a:rPr>
              <a:t>Find angle rotate</a:t>
            </a:r>
          </a:p>
        </p:txBody>
      </p:sp>
      <p:cxnSp>
        <p:nvCxnSpPr>
          <p:cNvPr id="14" name="Straight Arrow Connector 13"/>
          <p:cNvCxnSpPr>
            <a:stCxn id="15" idx="1"/>
            <a:endCxn id="7" idx="3"/>
          </p:cNvCxnSpPr>
          <p:nvPr/>
        </p:nvCxnSpPr>
        <p:spPr>
          <a:xfrm flipH="1">
            <a:off x="7069909" y="3668484"/>
            <a:ext cx="11792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374935" y="1815736"/>
            <a:ext cx="1158239" cy="14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249194" y="3067593"/>
            <a:ext cx="2547258" cy="1201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>
                <a:solidFill>
                  <a:schemeClr val="tx1"/>
                </a:solidFill>
              </a:rPr>
              <a:t>ConvexHull</a:t>
            </a:r>
          </a:p>
        </p:txBody>
      </p:sp>
      <p:cxnSp>
        <p:nvCxnSpPr>
          <p:cNvPr id="27" name="Straight Arrow Connector 26"/>
          <p:cNvCxnSpPr>
            <a:stCxn id="7" idx="1"/>
          </p:cNvCxnSpPr>
          <p:nvPr/>
        </p:nvCxnSpPr>
        <p:spPr>
          <a:xfrm flipH="1">
            <a:off x="3385459" y="3668484"/>
            <a:ext cx="1137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106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Automated Leaf Alignment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2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" y="1915033"/>
            <a:ext cx="4324954" cy="31585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981" y="1146073"/>
            <a:ext cx="6077798" cy="469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23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" y="2053858"/>
            <a:ext cx="4324954" cy="2880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981" y="1285204"/>
            <a:ext cx="6077798" cy="441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7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233" y="1476101"/>
            <a:ext cx="5864904" cy="38065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75" y="1937337"/>
            <a:ext cx="4602249" cy="288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9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8457" y="522514"/>
            <a:ext cx="2547258" cy="1201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>
                <a:solidFill>
                  <a:schemeClr val="tx1"/>
                </a:solidFill>
              </a:rPr>
              <a:t>Image (RGB)</a:t>
            </a:r>
          </a:p>
        </p:txBody>
      </p:sp>
      <p:sp>
        <p:nvSpPr>
          <p:cNvPr id="5" name="Rectangle 4"/>
          <p:cNvSpPr/>
          <p:nvPr/>
        </p:nvSpPr>
        <p:spPr>
          <a:xfrm>
            <a:off x="718457" y="2425336"/>
            <a:ext cx="2547258" cy="1201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>
                <a:solidFill>
                  <a:schemeClr val="tx1"/>
                </a:solidFill>
              </a:rPr>
              <a:t>Image (</a:t>
            </a:r>
            <a:r>
              <a:rPr lang="en-US" sz="2600" err="1">
                <a:solidFill>
                  <a:schemeClr val="tx1"/>
                </a:solidFill>
              </a:rPr>
              <a:t>CIELab</a:t>
            </a:r>
            <a:r>
              <a:rPr lang="en-US" sz="26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718457" y="4550228"/>
            <a:ext cx="2547258" cy="1201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err="1">
                <a:solidFill>
                  <a:schemeClr val="tx1"/>
                </a:solidFill>
              </a:rPr>
              <a:t>Superpixel</a:t>
            </a:r>
            <a:r>
              <a:rPr lang="en-US" sz="2600">
                <a:solidFill>
                  <a:schemeClr val="tx1"/>
                </a:solidFill>
              </a:rPr>
              <a:t> generation (SLIC)</a:t>
            </a:r>
          </a:p>
        </p:txBody>
      </p:sp>
      <p:sp>
        <p:nvSpPr>
          <p:cNvPr id="7" name="Rectangle 6"/>
          <p:cNvSpPr/>
          <p:nvPr/>
        </p:nvSpPr>
        <p:spPr>
          <a:xfrm>
            <a:off x="4423954" y="4550228"/>
            <a:ext cx="2547258" cy="1201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>
                <a:solidFill>
                  <a:schemeClr val="tx1"/>
                </a:solidFill>
              </a:rPr>
              <a:t>Mapping into Graph</a:t>
            </a:r>
          </a:p>
        </p:txBody>
      </p:sp>
      <p:sp>
        <p:nvSpPr>
          <p:cNvPr id="8" name="Rectangle 7"/>
          <p:cNvSpPr/>
          <p:nvPr/>
        </p:nvSpPr>
        <p:spPr>
          <a:xfrm>
            <a:off x="8286206" y="4550228"/>
            <a:ext cx="2547258" cy="1201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err="1">
                <a:solidFill>
                  <a:schemeClr val="tx1"/>
                </a:solidFill>
              </a:rPr>
              <a:t>Boykov</a:t>
            </a:r>
            <a:r>
              <a:rPr lang="en-US" sz="2600">
                <a:solidFill>
                  <a:schemeClr val="tx1"/>
                </a:solidFill>
              </a:rPr>
              <a:t>-Kolmogorov Min-Cut/Max-Flow </a:t>
            </a:r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1992086" y="1724296"/>
            <a:ext cx="0" cy="701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1992086" y="3627118"/>
            <a:ext cx="0" cy="9231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>
            <a:off x="3265715" y="5151119"/>
            <a:ext cx="11582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1"/>
          </p:cNvCxnSpPr>
          <p:nvPr/>
        </p:nvCxnSpPr>
        <p:spPr>
          <a:xfrm>
            <a:off x="6971212" y="5151119"/>
            <a:ext cx="13149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43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SLIC (simple linear Iterative cluster)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344205"/>
            <a:ext cx="2547258" cy="1201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err="1">
                <a:solidFill>
                  <a:schemeClr val="tx1"/>
                </a:solidFill>
              </a:rPr>
              <a:t>Init</a:t>
            </a:r>
            <a:endParaRPr lang="en-US" sz="2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94463" y="1213577"/>
                <a:ext cx="5003074" cy="1706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/>
                  <a:t>N: </a:t>
                </a:r>
                <a:r>
                  <a:rPr lang="en-US" sz="2600" err="1"/>
                  <a:t>số</a:t>
                </a:r>
                <a:r>
                  <a:rPr lang="en-US" sz="2600"/>
                  <a:t> pixel</a:t>
                </a:r>
              </a:p>
              <a:p>
                <a:r>
                  <a:rPr lang="en-US" sz="2600"/>
                  <a:t>K: </a:t>
                </a:r>
                <a:r>
                  <a:rPr lang="en-US" sz="2600" err="1"/>
                  <a:t>số</a:t>
                </a:r>
                <a:r>
                  <a:rPr lang="en-US" sz="2600"/>
                  <a:t> </a:t>
                </a:r>
                <a:r>
                  <a:rPr lang="en-US" sz="2600" err="1"/>
                  <a:t>superpixel</a:t>
                </a:r>
                <a:r>
                  <a:rPr lang="en-US" sz="2600"/>
                  <a:t> (SP)</a:t>
                </a:r>
              </a:p>
              <a:p>
                <a:r>
                  <a:rPr lang="en-US" sz="2600"/>
                  <a:t>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600"/>
                  <a:t>  </a:t>
                </a:r>
                <a:r>
                  <a:rPr lang="en-US" sz="2600" err="1"/>
                  <a:t>khoảng</a:t>
                </a:r>
                <a:r>
                  <a:rPr lang="en-US" sz="2600"/>
                  <a:t> </a:t>
                </a:r>
                <a:r>
                  <a:rPr lang="en-US" sz="2600" err="1"/>
                  <a:t>cách</a:t>
                </a:r>
                <a:r>
                  <a:rPr lang="en-US" sz="2600"/>
                  <a:t> </a:t>
                </a:r>
                <a:r>
                  <a:rPr lang="en-US" sz="2600" err="1"/>
                  <a:t>giữa</a:t>
                </a:r>
                <a:r>
                  <a:rPr lang="en-US" sz="2600"/>
                  <a:t> </a:t>
                </a:r>
                <a:r>
                  <a:rPr lang="en-US" sz="2600" err="1"/>
                  <a:t>các</a:t>
                </a:r>
                <a:r>
                  <a:rPr lang="en-US" sz="2600"/>
                  <a:t> SP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463" y="1213577"/>
                <a:ext cx="5003074" cy="1706749"/>
              </a:xfrm>
              <a:prstGeom prst="rect">
                <a:avLst/>
              </a:prstGeom>
              <a:blipFill>
                <a:blip r:embed="rId2"/>
                <a:stretch>
                  <a:fillRect l="-2195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38200" y="3965484"/>
                <a:ext cx="4948646" cy="15947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>
                    <a:solidFill>
                      <a:schemeClr val="tx1"/>
                    </a:solidFill>
                  </a:rPr>
                  <a:t>Foreach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26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600" err="1">
                    <a:solidFill>
                      <a:schemeClr val="tx1"/>
                    </a:solidFill>
                  </a:rPr>
                  <a:t>Tính</a:t>
                </a:r>
                <a:r>
                  <a:rPr lang="en-US" sz="260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𝐿𝑎𝑏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sSub>
                      <m:sSub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endParaRPr lang="en-US" sz="2600" b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65484"/>
                <a:ext cx="4948646" cy="15947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4" idx="2"/>
          </p:cNvCxnSpPr>
          <p:nvPr/>
        </p:nvCxnSpPr>
        <p:spPr>
          <a:xfrm flipH="1">
            <a:off x="2103120" y="2545987"/>
            <a:ext cx="8709" cy="14194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86845" y="3965485"/>
                <a:ext cx="6113417" cy="502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𝐿𝑎𝑏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20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845" y="3965485"/>
                <a:ext cx="6113417" cy="5023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61166" y="4467802"/>
                <a:ext cx="5839096" cy="530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20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166" y="4467802"/>
                <a:ext cx="5839096" cy="5300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061166" y="5011555"/>
            <a:ext cx="5839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i="0">
                <a:latin typeface="+mj-lt"/>
              </a:rPr>
              <a:t>m </a:t>
            </a:r>
            <a:r>
              <a:rPr lang="en-US" sz="2200" b="0" i="0" err="1">
                <a:latin typeface="+mj-lt"/>
              </a:rPr>
              <a:t>là</a:t>
            </a:r>
            <a:r>
              <a:rPr lang="en-US" sz="2200" b="0" i="0">
                <a:latin typeface="+mj-lt"/>
              </a:rPr>
              <a:t> </a:t>
            </a:r>
            <a:r>
              <a:rPr lang="en-US" sz="2200" b="0" i="0" err="1">
                <a:latin typeface="+mj-lt"/>
              </a:rPr>
              <a:t>tham</a:t>
            </a:r>
            <a:r>
              <a:rPr lang="en-US" sz="2200" b="0" i="0">
                <a:latin typeface="+mj-lt"/>
              </a:rPr>
              <a:t> </a:t>
            </a:r>
            <a:r>
              <a:rPr lang="en-US" sz="2200" b="0" i="0" err="1">
                <a:latin typeface="+mj-lt"/>
              </a:rPr>
              <a:t>số</a:t>
            </a:r>
            <a:r>
              <a:rPr lang="en-US" sz="2200" b="0" i="0">
                <a:latin typeface="+mj-lt"/>
              </a:rPr>
              <a:t> </a:t>
            </a:r>
            <a:r>
              <a:rPr lang="en-US" sz="2200" b="0" i="0" err="1">
                <a:latin typeface="+mj-lt"/>
              </a:rPr>
              <a:t>tỉ</a:t>
            </a:r>
            <a:r>
              <a:rPr lang="en-US" sz="2200" b="0" i="0">
                <a:latin typeface="+mj-lt"/>
              </a:rPr>
              <a:t> </a:t>
            </a:r>
            <a:r>
              <a:rPr lang="en-US" sz="2200" b="0" i="0" err="1">
                <a:latin typeface="+mj-lt"/>
              </a:rPr>
              <a:t>trọng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458351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SLIC (simple linear Iterative cluster)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38199" y="1344205"/>
                <a:ext cx="4948645" cy="12017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>
                    <a:solidFill>
                      <a:schemeClr val="tx1"/>
                    </a:solidFill>
                  </a:rPr>
                  <a:t>Tìm </a:t>
                </a:r>
                <a:r>
                  <a:rPr lang="en-US" sz="2600" err="1">
                    <a:solidFill>
                      <a:schemeClr val="tx1"/>
                    </a:solidFill>
                  </a:rPr>
                  <a:t>trong</a:t>
                </a:r>
                <a:r>
                  <a:rPr lang="en-US" sz="2600">
                    <a:solidFill>
                      <a:schemeClr val="tx1"/>
                    </a:solidFill>
                  </a:rPr>
                  <a:t> </a:t>
                </a:r>
                <a:r>
                  <a:rPr lang="en-US" sz="2600" err="1">
                    <a:solidFill>
                      <a:schemeClr val="tx1"/>
                    </a:solidFill>
                  </a:rPr>
                  <a:t>không</a:t>
                </a:r>
                <a:r>
                  <a:rPr lang="en-US" sz="2600">
                    <a:solidFill>
                      <a:schemeClr val="tx1"/>
                    </a:solidFill>
                  </a:rPr>
                  <a:t> </a:t>
                </a:r>
                <a:r>
                  <a:rPr lang="en-US" sz="2600" err="1">
                    <a:solidFill>
                      <a:schemeClr val="tx1"/>
                    </a:solidFill>
                  </a:rPr>
                  <a:t>gian</a:t>
                </a:r>
                <a:r>
                  <a:rPr lang="en-US" sz="2600">
                    <a:solidFill>
                      <a:schemeClr val="tx1"/>
                    </a:solidFill>
                  </a:rPr>
                  <a:t> 2S*2S </a:t>
                </a:r>
                <a:r>
                  <a:rPr lang="en-US" sz="2600" err="1">
                    <a:solidFill>
                      <a:schemeClr val="tx1"/>
                    </a:solidFill>
                  </a:rPr>
                  <a:t>xung</a:t>
                </a:r>
                <a:r>
                  <a:rPr lang="en-US" sz="2600">
                    <a:solidFill>
                      <a:schemeClr val="tx1"/>
                    </a:solidFill>
                  </a:rPr>
                  <a:t> </a:t>
                </a:r>
                <a:r>
                  <a:rPr lang="en-US" sz="2600" err="1">
                    <a:solidFill>
                      <a:schemeClr val="tx1"/>
                    </a:solidFill>
                  </a:rPr>
                  <a:t>quanh</a:t>
                </a:r>
                <a:r>
                  <a:rPr lang="en-US" sz="2600">
                    <a:solidFill>
                      <a:schemeClr val="tx1"/>
                    </a:solidFill>
                  </a:rPr>
                  <a:t> center N/K pixel </a:t>
                </a:r>
                <a:r>
                  <a:rPr lang="en-US" sz="2600" err="1">
                    <a:solidFill>
                      <a:schemeClr val="tx1"/>
                    </a:solidFill>
                  </a:rPr>
                  <a:t>có</a:t>
                </a:r>
                <a:r>
                  <a:rPr lang="en-US" sz="260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endParaRPr lang="en-US" sz="2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344205"/>
                <a:ext cx="4948645" cy="12017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38200" y="3965485"/>
            <a:ext cx="2571206" cy="76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err="1">
                <a:solidFill>
                  <a:schemeClr val="tx1"/>
                </a:solidFill>
              </a:rPr>
              <a:t>Tính</a:t>
            </a:r>
            <a:r>
              <a:rPr lang="en-US" sz="2600">
                <a:solidFill>
                  <a:schemeClr val="tx1"/>
                </a:solidFill>
              </a:rPr>
              <a:t> new center</a:t>
            </a:r>
            <a:endParaRPr lang="en-US" sz="2600" b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2"/>
          </p:cNvCxnSpPr>
          <p:nvPr/>
        </p:nvCxnSpPr>
        <p:spPr>
          <a:xfrm flipH="1">
            <a:off x="2103120" y="2545987"/>
            <a:ext cx="8709" cy="14194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38199" y="5384983"/>
            <a:ext cx="4948645" cy="10941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>
                <a:solidFill>
                  <a:schemeClr val="tx1"/>
                </a:solidFill>
              </a:rPr>
              <a:t>d(center, new center) &lt; threshold ?</a:t>
            </a:r>
            <a:endParaRPr lang="en-US" sz="2600" b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103120" y="4732693"/>
            <a:ext cx="2" cy="652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3"/>
          </p:cNvCxnSpPr>
          <p:nvPr/>
        </p:nvCxnSpPr>
        <p:spPr>
          <a:xfrm flipV="1">
            <a:off x="5786844" y="1828800"/>
            <a:ext cx="12700" cy="4103280"/>
          </a:xfrm>
          <a:prstGeom prst="bentConnector4">
            <a:avLst>
              <a:gd name="adj1" fmla="val 7868567"/>
              <a:gd name="adj2" fmla="val 999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91348" y="3474720"/>
            <a:ext cx="7315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No</a:t>
            </a:r>
          </a:p>
        </p:txBody>
      </p:sp>
      <p:cxnSp>
        <p:nvCxnSpPr>
          <p:cNvPr id="22" name="Straight Arrow Connector 21"/>
          <p:cNvCxnSpPr>
            <a:stCxn id="10" idx="3"/>
          </p:cNvCxnSpPr>
          <p:nvPr/>
        </p:nvCxnSpPr>
        <p:spPr>
          <a:xfrm>
            <a:off x="5786844" y="5932080"/>
            <a:ext cx="24427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51764" y="5384983"/>
            <a:ext cx="7315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31161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7188200" y="3863062"/>
            <a:ext cx="2032000" cy="19974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7188200" y="1181100"/>
            <a:ext cx="2032000" cy="19974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616074"/>
            <a:ext cx="5549900" cy="369686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267200" y="3898899"/>
            <a:ext cx="123825" cy="1206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29025" y="3464504"/>
            <a:ext cx="123825" cy="1206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94125" y="2270704"/>
            <a:ext cx="123825" cy="12065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340225" y="2486604"/>
            <a:ext cx="123825" cy="12065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endCxn id="10" idx="6"/>
          </p:cNvCxnSpPr>
          <p:nvPr/>
        </p:nvCxnSpPr>
        <p:spPr>
          <a:xfrm flipH="1">
            <a:off x="4464050" y="1714500"/>
            <a:ext cx="2724150" cy="8324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856038" y="1714500"/>
            <a:ext cx="3332162" cy="59171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99324" y="1468278"/>
            <a:ext cx="22383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sink node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629025" y="2651994"/>
            <a:ext cx="3559175" cy="8918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329113" y="2651994"/>
            <a:ext cx="2859087" cy="13072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99323" y="2032520"/>
            <a:ext cx="16891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source node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5758658" y="4897870"/>
            <a:ext cx="1429542" cy="164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804571" y="4355346"/>
            <a:ext cx="2383629" cy="180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188200" y="3278607"/>
            <a:ext cx="28447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Node (no label):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99323" y="4143635"/>
            <a:ext cx="22383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(ob) node 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99324" y="4989613"/>
            <a:ext cx="18192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(bk) node t</a:t>
            </a:r>
          </a:p>
        </p:txBody>
      </p:sp>
      <p:sp>
        <p:nvSpPr>
          <p:cNvPr id="2" name="TextBox 28">
            <a:extLst>
              <a:ext uri="{FF2B5EF4-FFF2-40B4-BE49-F238E27FC236}">
                <a16:creationId xmlns:a16="http://schemas.microsoft.com/office/drawing/2014/main" id="{9CDCA0BA-4D43-4017-AFEF-F9901E9AB391}"/>
              </a:ext>
            </a:extLst>
          </p:cNvPr>
          <p:cNvSpPr txBox="1"/>
          <p:nvPr/>
        </p:nvSpPr>
        <p:spPr>
          <a:xfrm>
            <a:off x="7175498" y="538756"/>
            <a:ext cx="28447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Node (labeled):</a:t>
            </a:r>
          </a:p>
        </p:txBody>
      </p:sp>
    </p:spTree>
    <p:extLst>
      <p:ext uri="{BB962C8B-B14F-4D97-AF65-F5344CB8AC3E}">
        <p14:creationId xmlns:p14="http://schemas.microsoft.com/office/powerpoint/2010/main" val="2700684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575"/>
          </a:xfrm>
        </p:spPr>
        <p:txBody>
          <a:bodyPr/>
          <a:lstStyle/>
          <a:p>
            <a:r>
              <a:rPr lang="en-US"/>
              <a:t>Mapping into Graph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4844143" cy="4763407"/>
          </a:xfrm>
        </p:spPr>
      </p:pic>
      <p:cxnSp>
        <p:nvCxnSpPr>
          <p:cNvPr id="6" name="Straight Arrow Connector 5"/>
          <p:cNvCxnSpPr/>
          <p:nvPr/>
        </p:nvCxnSpPr>
        <p:spPr>
          <a:xfrm flipH="1">
            <a:off x="4767944" y="1933303"/>
            <a:ext cx="2795450" cy="9274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33211" y="1690688"/>
            <a:ext cx="30175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W giữa s </a:t>
            </a:r>
            <a:r>
              <a:rPr lang="en-US" sz="2600" err="1"/>
              <a:t>và</a:t>
            </a:r>
            <a:r>
              <a:rPr lang="en-US" sz="2600"/>
              <a:t> 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225144" y="3762103"/>
            <a:ext cx="2338250" cy="26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33211" y="3508694"/>
            <a:ext cx="30175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W giữa s </a:t>
            </a:r>
            <a:r>
              <a:rPr lang="en-US" sz="2600" err="1"/>
              <a:t>và</a:t>
            </a:r>
            <a:r>
              <a:rPr lang="en-US" sz="2600"/>
              <a:t> 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056019" y="5655129"/>
            <a:ext cx="3677192" cy="288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33211" y="5697378"/>
            <a:ext cx="30175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W giữa t </a:t>
            </a:r>
            <a:r>
              <a:rPr lang="en-US" sz="2600" err="1"/>
              <a:t>và</a:t>
            </a:r>
            <a:r>
              <a:rPr lang="en-US" sz="2600"/>
              <a:t> n</a:t>
            </a:r>
          </a:p>
        </p:txBody>
      </p:sp>
    </p:spTree>
    <p:extLst>
      <p:ext uri="{BB962C8B-B14F-4D97-AF65-F5344CB8AC3E}">
        <p14:creationId xmlns:p14="http://schemas.microsoft.com/office/powerpoint/2010/main" val="3588842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</TotalTime>
  <Words>407</Words>
  <Application>Microsoft Office PowerPoint</Application>
  <PresentationFormat>Màn hình rộng</PresentationFormat>
  <Paragraphs>61</Paragraphs>
  <Slides>16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Fast Interactive Superpixel Based Image Region Generation </vt:lpstr>
      <vt:lpstr>Bản trình bày PowerPoint</vt:lpstr>
      <vt:lpstr>Bản trình bày PowerPoint</vt:lpstr>
      <vt:lpstr>Bản trình bày PowerPoint</vt:lpstr>
      <vt:lpstr>Bản trình bày PowerPoint</vt:lpstr>
      <vt:lpstr>SLIC (simple linear Iterative cluster)</vt:lpstr>
      <vt:lpstr>SLIC (simple linear Iterative cluster)</vt:lpstr>
      <vt:lpstr>Bản trình bày PowerPoint</vt:lpstr>
      <vt:lpstr>Mapping into Graph</vt:lpstr>
      <vt:lpstr>Mapping into Graph</vt:lpstr>
      <vt:lpstr>Mapping into Graph</vt:lpstr>
      <vt:lpstr>Mapping into Graph</vt:lpstr>
      <vt:lpstr>Bản trình bày PowerPoint</vt:lpstr>
      <vt:lpstr>Bản trình bày PowerPoint</vt:lpstr>
      <vt:lpstr>Find Symmetry &amp; rotate</vt:lpstr>
      <vt:lpstr>Automated Leaf Alignment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Interactive Superpixel Based Image Region Generation</dc:title>
  <dc:creator>Admin</dc:creator>
  <cp:lastModifiedBy>Tuan Hai</cp:lastModifiedBy>
  <cp:revision>26</cp:revision>
  <dcterms:created xsi:type="dcterms:W3CDTF">2019-10-26T01:04:15Z</dcterms:created>
  <dcterms:modified xsi:type="dcterms:W3CDTF">2020-07-23T07:30:51Z</dcterms:modified>
</cp:coreProperties>
</file>