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4" r:id="rId5"/>
    <p:sldId id="279" r:id="rId6"/>
    <p:sldId id="27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5" r:id="rId23"/>
    <p:sldId id="276" r:id="rId24"/>
    <p:sldId id="277" r:id="rId25"/>
    <p:sldId id="282" r:id="rId26"/>
    <p:sldId id="280" r:id="rId27"/>
    <p:sldId id="262" r:id="rId28"/>
    <p:sldId id="281" r:id="rId29"/>
    <p:sldId id="283" r:id="rId30"/>
    <p:sldId id="263" r:id="rId3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2T09:32:58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8691 7994 0,'25'0'62,"0"0"-62,-1 0 16,1 25-16,0 0 15,0 0-15,25 0 32,-25 24-17,0-49 1,-25 25-16,25-25 16,-25 25-1,0-50 173,0 0-188,0 0 15,0 1-15,0-1 16,0 0 0,0 0-16,0 0 15,0 0 1,0 0 31,0 0-47,25 25 125,0 0-110,-1 25 1,1 0 0,-25 0-1,25-25-15,-25 25 31,25-25-15,-25 25-16,25-25 16,-25 25 15,25-25 219,-25-25-234,0 0-1,0 0-15,0 0 16,25 0-1,-25 0 1,0 0 234,25 0-219,0 25-15,-25-24 0,74-1-16,-49-25 31,0 50-31,0-25 15</inkml:trace>
  <inkml:trace contextRef="#ctx0" brushRef="#br0" timeOffset="17198.28">11604 6824 0,'0'24'94,"0"1"-94,25 25 0,0 0 15,-25-25 1,25 25-16,0 24 16,-25-49-16,0 0 15,0 0-15,0 0 16,0 0-1,0 0-15,0 25 16,0-25 0,0-1-16,0 1 15,0-50 204,0-24-203,0 24-1,0 0 32,25 25-31,-25-25 15,25 25-31,0 0 31,0-25-15,-1 25 15,1 0-15,-25-25-1,25 25 1,0 0 93,0 25-30,-25 0-64,0 0 16,0 25 1,0-25-1,0-1 0,0 1-15,0 0 15,-50-25-15,25 0-1,-24 25 17,24-25-32,-25 0 15,25 0 1,-25 0-1,25 0 1,0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98136-09B9-47C3-AB1D-6D2F08CECE0D}" type="datetimeFigureOut">
              <a:rPr lang="vi-VN" smtClean="0"/>
              <a:t>22/10/2021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59B01-57C8-4335-8845-32D1752FD6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103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2E70B8-8772-409C-9567-712511CE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C89F2FB-9EDD-4EE8-9A92-D7423729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F1F998-DB4C-4EC8-8C1A-6C44304B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6B22-47A9-4BD6-B648-7471F2FBF3EE}" type="datetime1">
              <a:rPr lang="vi-VN" smtClean="0"/>
              <a:t>22/10/2021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021314-7D36-481A-A511-664844BC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3C3D3D-BD9C-4DC7-AF93-340D26B0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02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78DDBB-1E17-49E4-A77A-3DF18A21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A370469-8525-4001-8F4C-2B64224F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F4A983-9EDF-4573-B30F-1C128BB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D69A-8A71-472B-897A-C94EFF76C0C0}" type="datetime1">
              <a:rPr lang="vi-VN" smtClean="0"/>
              <a:t>22/10/2021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2DA15F-E822-4C35-A33B-7436A723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F75DBBE-2164-468E-B54A-FB338B88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66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AD4FB9B-0D0C-4DB6-B730-771C47F91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43EAAE1-3FD2-46AE-A89D-B05AF0EE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D997E8-2C6E-44DD-A4F6-73F72ED3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66A5-15E8-4B67-9FE0-03FABC2F5C41}" type="datetime1">
              <a:rPr lang="vi-VN" smtClean="0"/>
              <a:t>22/10/2021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439456-9C83-465C-9022-F6FFC5E7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085110E-726F-4623-9393-50DE724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85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23CF11-3125-496B-8305-59549E43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C05B56-4B58-4A2E-A686-C24A7B24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2D8B785-2B27-4A6B-863D-7EFB9845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6734-612D-459C-AE94-8A8EEEB78A65}" type="datetime1">
              <a:rPr lang="vi-VN" smtClean="0"/>
              <a:t>22/10/2021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D46FEA-C4A0-4A18-8868-DB419034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7668E1F-B031-43DC-9668-9A02EEFF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784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57D670-EC56-418F-AA9D-7AC0BA66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9C698AF-0F4C-4A08-8384-574D0698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0DC302E-08B3-4582-8D9B-A32622EC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9665-052D-4D8E-AD9E-34161BDDF224}" type="datetime1">
              <a:rPr lang="vi-VN" smtClean="0"/>
              <a:t>22/10/2021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70A5AE-0B2D-4B82-8DAA-694F4253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69DC0C-D3E9-49EE-BA77-2DC21054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21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5D0A8-F8D2-43AA-8F66-9874D915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847E-637A-47B4-8BD9-36D2AD781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E60F612-FF28-442A-9667-26500855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FB83FFA-54FB-43B8-8794-5B5D7709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78BF-C689-4B4E-9FB4-6B4B1121FBF2}" type="datetime1">
              <a:rPr lang="vi-VN" smtClean="0"/>
              <a:t>22/10/2021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5ECDE2-0CE5-4CA8-972E-90F5DC3D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E2F5BBE-35D8-46EE-A3CC-B53739B3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5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8EB635-928C-4F63-AE38-B91CDEA5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29E2EF8-1DF4-4673-ABFB-0190958D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88211D7-7153-4118-8D36-E0FC81321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A90044E-A713-4674-858E-A4B0B02C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BD00333-FD41-404E-B48F-043EA4078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C84843-CAA1-4F8F-86D8-DD02B9A1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C36-BEBF-407B-A181-1E06632418F4}" type="datetime1">
              <a:rPr lang="vi-VN" smtClean="0"/>
              <a:t>22/10/2021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6BCD7C7-F2F7-4FF9-87EB-FAC5E91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CF77DD2-DC63-4A24-8794-98DFF6B1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29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230E1E-B9C3-4307-889B-96BFA3B0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A8087DF-22EA-41A8-94D7-62A7E30F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7B7-BE93-4CFC-9767-497C8D279428}" type="datetime1">
              <a:rPr lang="vi-VN" smtClean="0"/>
              <a:t>22/10/2021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F59259D-D818-4EB3-B3F4-FD46603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FE49058-D799-4509-A847-4B6E9B2C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4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B6372D6-772D-4C5C-B2C5-AB4450FF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B796-C2F6-4570-BE7E-9B42E0D70FCB}" type="datetime1">
              <a:rPr lang="vi-VN" smtClean="0"/>
              <a:t>22/10/2021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D500DDD-17BC-44C1-826E-AC5B314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ABA5943-BBB5-480B-969D-05502C6A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4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608A7-684F-455D-A238-B4D698AE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D43634-201D-421F-B415-F7FA9F69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5B95254-8708-4770-B5B6-87AF0770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319BEF2-6B35-43DD-B745-5A48B7BA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2082-F56E-44E1-BBE4-2D0B02ADA0C6}" type="datetime1">
              <a:rPr lang="vi-VN" smtClean="0"/>
              <a:t>22/10/2021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BA89BEF-C46C-4EE9-9409-057D98E6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C830C5E-F735-4711-BCAF-7090585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29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8DD5CF-5EE3-4505-8C86-1B1455D9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092643D-5294-450C-8B57-26611B60E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1DFEBC8-610D-41B6-98A1-8E7DAC6C6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3365E1A-EE84-4020-AF16-329CD1F7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100D-EA06-4129-BBF5-22D135EE81B0}" type="datetime1">
              <a:rPr lang="vi-VN" smtClean="0"/>
              <a:t>22/10/2021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43C9852-97E5-478E-B95E-6E388D6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71FAAF5-4090-4BDF-8968-28347A1B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4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69F8FCC-7223-4828-BD2D-B87DD57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4A8C260-7713-46EF-B859-ACBE0F50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4860B9-B7E6-49B1-8BD7-DD3C497AF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8899-1E2B-41C7-B1BC-B38F96597CAB}" type="datetime1">
              <a:rPr lang="vi-VN" smtClean="0"/>
              <a:t>22/10/2021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93617C2-DEE4-4D34-BFD6-755565536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910F52-23FD-49AE-8AD2-11FE7A9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555D-1CA3-4BF9-896B-4C92AB1264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237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4.jpe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8C28D6-E9C2-4BC4-8A8A-0DD5DED8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</a:t>
            </a:r>
            <a:br>
              <a:rPr lang="en-US"/>
            </a:br>
            <a:r>
              <a:rPr lang="en-US"/>
              <a:t>Machine learning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422150B-832B-4929-9162-12168E71D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</a:p>
          <a:p>
            <a:r>
              <a:rPr lang="en-US"/>
              <a:t>University of Information technology, VNUHCM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5A7E35-3C27-44C7-A60C-35267E8E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624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BD6025-D699-40DA-9874-BD717DFD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 of learning in Machine learning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617CDA-5946-4464-B43A-3DF7D67D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Learning = Improving the performance P with experience E at task 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Task T: recognize, classify, predict, …</a:t>
            </a:r>
          </a:p>
          <a:p>
            <a:pPr marL="0" indent="0">
              <a:buNone/>
            </a:pPr>
            <a:r>
              <a:rPr lang="en-US"/>
              <a:t>Experience E: images, texts, time-series, …</a:t>
            </a:r>
          </a:p>
          <a:p>
            <a:pPr marL="0" indent="0">
              <a:buNone/>
            </a:pPr>
            <a:r>
              <a:rPr lang="en-US"/>
              <a:t>Performance P: accuracy, F1-score, IoU, MAPE, …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2D07B0B-B420-4129-97EB-7A065499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394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2A2F31-3F8C-4F19-9D5B-60EEF141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Filter spam email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9F2E9B-3933-44AC-9DAD-F461C1D9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 email will be classified as a normal email or spam email.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T: classify (or identify) </a:t>
            </a:r>
          </a:p>
          <a:p>
            <a:pPr marL="0" indent="0">
              <a:buNone/>
            </a:pPr>
            <a:r>
              <a:rPr lang="en-US"/>
              <a:t>E: database of email (text) that were labeled by user.</a:t>
            </a:r>
          </a:p>
          <a:p>
            <a:pPr marL="0" indent="0">
              <a:buNone/>
            </a:pPr>
            <a:r>
              <a:rPr lang="en-US"/>
              <a:t>P: accuracy (%) = |correct label| / |total email|  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DCB6980-1EBA-4932-9C84-BF1F27D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019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FA0E2A-A5BA-49F6-959A-94DD6E8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process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6A81B15-E6CB-4A14-B6FA-2C277BB15E26}"/>
              </a:ext>
            </a:extLst>
          </p:cNvPr>
          <p:cNvSpPr/>
          <p:nvPr/>
        </p:nvSpPr>
        <p:spPr>
          <a:xfrm>
            <a:off x="957943" y="1959429"/>
            <a:ext cx="1905908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set</a:t>
            </a: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35A60CB-66D5-46F6-A82C-1D37E7B4D624}"/>
              </a:ext>
            </a:extLst>
          </p:cNvPr>
          <p:cNvSpPr/>
          <p:nvPr/>
        </p:nvSpPr>
        <p:spPr>
          <a:xfrm>
            <a:off x="838200" y="4782458"/>
            <a:ext cx="2151741" cy="145868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Environment:</a:t>
            </a:r>
          </a:p>
          <a:p>
            <a:pPr algn="ctr"/>
            <a:r>
              <a:rPr lang="en-US"/>
              <a:t>Sensor, Database, Cam, …</a:t>
            </a:r>
            <a:endParaRPr lang="vi-VN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BF336AF6-DB63-451C-B772-14CFCC96138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1910897" y="3284992"/>
            <a:ext cx="3174" cy="14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6F0FB50-37C6-44AB-9D3F-3D319E2352D4}"/>
              </a:ext>
            </a:extLst>
          </p:cNvPr>
          <p:cNvSpPr txBox="1"/>
          <p:nvPr/>
        </p:nvSpPr>
        <p:spPr>
          <a:xfrm>
            <a:off x="492580" y="3791908"/>
            <a:ext cx="13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preparation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79F2FFE5-65FE-46F2-9B7C-6B76C2E7A0DD}"/>
              </a:ext>
            </a:extLst>
          </p:cNvPr>
          <p:cNvSpPr/>
          <p:nvPr/>
        </p:nvSpPr>
        <p:spPr>
          <a:xfrm>
            <a:off x="4833265" y="2103880"/>
            <a:ext cx="1770743" cy="10366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Clean dataset</a:t>
            </a:r>
            <a:endParaRPr lang="vi-VN"/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59BB7F93-DE68-4C58-83E1-B35FF5C2D1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863851" y="2622210"/>
            <a:ext cx="196941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BBEB5A07-F4AC-4DF1-84F5-267406EDE5FE}"/>
              </a:ext>
            </a:extLst>
          </p:cNvPr>
          <p:cNvSpPr txBox="1"/>
          <p:nvPr/>
        </p:nvSpPr>
        <p:spPr>
          <a:xfrm>
            <a:off x="3236688" y="2103880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Preprocessing</a:t>
            </a:r>
            <a:endParaRPr lang="vi-VN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6EB3FBB-1B62-42E6-89B5-52F8DFA72210}"/>
              </a:ext>
            </a:extLst>
          </p:cNvPr>
          <p:cNvSpPr txBox="1"/>
          <p:nvPr/>
        </p:nvSpPr>
        <p:spPr>
          <a:xfrm>
            <a:off x="3096079" y="2817356"/>
            <a:ext cx="205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Noise filtering</a:t>
            </a:r>
          </a:p>
          <a:p>
            <a:r>
              <a:rPr lang="en-US"/>
              <a:t>- Normalization</a:t>
            </a:r>
          </a:p>
          <a:p>
            <a:r>
              <a:rPr lang="en-US"/>
              <a:t>- Feature selection</a:t>
            </a:r>
          </a:p>
          <a:p>
            <a:r>
              <a:rPr lang="en-US"/>
              <a:t>- Dimensionality reduction</a:t>
            </a:r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41B6CEF8-60BC-4EC6-9379-986A17923C5C}"/>
              </a:ext>
            </a:extLst>
          </p:cNvPr>
          <p:cNvSpPr/>
          <p:nvPr/>
        </p:nvSpPr>
        <p:spPr>
          <a:xfrm>
            <a:off x="7561944" y="2017493"/>
            <a:ext cx="1219197" cy="12094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Model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842C7142-3A47-4222-8800-7762A9502081}"/>
              </a:ext>
            </a:extLst>
          </p:cNvPr>
          <p:cNvCxnSpPr>
            <a:cxnSpLocks/>
            <a:stCxn id="10" idx="3"/>
            <a:endCxn id="21" idx="2"/>
          </p:cNvCxnSpPr>
          <p:nvPr/>
        </p:nvCxnSpPr>
        <p:spPr>
          <a:xfrm>
            <a:off x="6604008" y="2622210"/>
            <a:ext cx="957936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ờng kết nối: Cong 27">
            <a:extLst>
              <a:ext uri="{FF2B5EF4-FFF2-40B4-BE49-F238E27FC236}">
                <a16:creationId xmlns:a16="http://schemas.microsoft.com/office/drawing/2014/main" id="{A28BF3AD-D4C6-46B9-8D09-BD4925955202}"/>
              </a:ext>
            </a:extLst>
          </p:cNvPr>
          <p:cNvCxnSpPr>
            <a:cxnSpLocks/>
            <a:stCxn id="21" idx="6"/>
            <a:endCxn id="21" idx="7"/>
          </p:cNvCxnSpPr>
          <p:nvPr/>
        </p:nvCxnSpPr>
        <p:spPr>
          <a:xfrm flipH="1" flipV="1">
            <a:off x="8602594" y="2194610"/>
            <a:ext cx="178547" cy="427600"/>
          </a:xfrm>
          <a:prstGeom prst="curvedConnector4">
            <a:avLst>
              <a:gd name="adj1" fmla="val -168679"/>
              <a:gd name="adj2" fmla="val 1168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8EC8E857-0670-4292-AC53-54A9282BC3F2}"/>
              </a:ext>
            </a:extLst>
          </p:cNvPr>
          <p:cNvSpPr txBox="1"/>
          <p:nvPr/>
        </p:nvSpPr>
        <p:spPr>
          <a:xfrm>
            <a:off x="9200401" y="2101223"/>
            <a:ext cx="124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Learning</a:t>
            </a:r>
            <a:endParaRPr lang="vi-VN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DBEAA4BA-1D7D-4C21-9915-872B5D1589FC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8171543" y="3226926"/>
            <a:ext cx="0" cy="1129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ưu đồ: Dữ liệu 41">
            <a:extLst>
              <a:ext uri="{FF2B5EF4-FFF2-40B4-BE49-F238E27FC236}">
                <a16:creationId xmlns:a16="http://schemas.microsoft.com/office/drawing/2014/main" id="{BE1BE91D-8293-472E-8CBA-5FCE18084EFE}"/>
              </a:ext>
            </a:extLst>
          </p:cNvPr>
          <p:cNvSpPr/>
          <p:nvPr/>
        </p:nvSpPr>
        <p:spPr>
          <a:xfrm>
            <a:off x="7170058" y="4356889"/>
            <a:ext cx="1768929" cy="833239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Model Testing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CE6EBAA2-1334-4382-BDBE-F506D96DF6E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877630" y="5190128"/>
            <a:ext cx="0" cy="404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1BE4B14-FCD0-4747-9C25-EC0B84B2AFE7}"/>
              </a:ext>
            </a:extLst>
          </p:cNvPr>
          <p:cNvSpPr txBox="1"/>
          <p:nvPr/>
        </p:nvSpPr>
        <p:spPr>
          <a:xfrm>
            <a:off x="7053036" y="570846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Analyze</a:t>
            </a:r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99B460E4-D169-4905-B85E-306D40F4AE4D}"/>
              </a:ext>
            </a:extLst>
          </p:cNvPr>
          <p:cNvSpPr txBox="1"/>
          <p:nvPr/>
        </p:nvSpPr>
        <p:spPr>
          <a:xfrm>
            <a:off x="4034973" y="5374800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Update</a:t>
            </a:r>
            <a:endParaRPr lang="vi-VN"/>
          </a:p>
        </p:txBody>
      </p:sp>
      <p:cxnSp>
        <p:nvCxnSpPr>
          <p:cNvPr id="53" name="Đường kết nối Mũi tên Thẳng 52">
            <a:extLst>
              <a:ext uri="{FF2B5EF4-FFF2-40B4-BE49-F238E27FC236}">
                <a16:creationId xmlns:a16="http://schemas.microsoft.com/office/drawing/2014/main" id="{A8547C2A-2848-45E5-8C88-F3ED16DB77C2}"/>
              </a:ext>
            </a:extLst>
          </p:cNvPr>
          <p:cNvCxnSpPr>
            <a:cxnSpLocks/>
            <a:stCxn id="21" idx="5"/>
            <a:endCxn id="54" idx="2"/>
          </p:cNvCxnSpPr>
          <p:nvPr/>
        </p:nvCxnSpPr>
        <p:spPr>
          <a:xfrm flipV="1">
            <a:off x="8602594" y="3032745"/>
            <a:ext cx="1764239" cy="17064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45E4FE3-26F1-4BC1-A624-0A207183A720}"/>
              </a:ext>
            </a:extLst>
          </p:cNvPr>
          <p:cNvSpPr/>
          <p:nvPr/>
        </p:nvSpPr>
        <p:spPr>
          <a:xfrm>
            <a:off x="10366833" y="1770805"/>
            <a:ext cx="1596566" cy="25238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91AA1760-B1F0-4710-A0D8-A8068F491C31}"/>
              </a:ext>
            </a:extLst>
          </p:cNvPr>
          <p:cNvSpPr txBox="1"/>
          <p:nvPr/>
        </p:nvSpPr>
        <p:spPr>
          <a:xfrm>
            <a:off x="9173029" y="3149351"/>
            <a:ext cx="102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Export</a:t>
            </a:r>
            <a:endParaRPr lang="vi-VN"/>
          </a:p>
        </p:txBody>
      </p:sp>
      <p:sp>
        <p:nvSpPr>
          <p:cNvPr id="65" name="Hình Bầu dục 64">
            <a:extLst>
              <a:ext uri="{FF2B5EF4-FFF2-40B4-BE49-F238E27FC236}">
                <a16:creationId xmlns:a16="http://schemas.microsoft.com/office/drawing/2014/main" id="{86D1DDCE-BC6A-4655-829D-D4E1735B3652}"/>
              </a:ext>
            </a:extLst>
          </p:cNvPr>
          <p:cNvSpPr/>
          <p:nvPr/>
        </p:nvSpPr>
        <p:spPr>
          <a:xfrm>
            <a:off x="10758719" y="3291218"/>
            <a:ext cx="853621" cy="8467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Model</a:t>
            </a:r>
            <a:endParaRPr lang="vi-VN" sz="1200">
              <a:solidFill>
                <a:schemeClr val="tx1"/>
              </a:solidFill>
            </a:endParaRP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79020425-8E9E-4D71-A9A0-9D3738C8E668}"/>
              </a:ext>
            </a:extLst>
          </p:cNvPr>
          <p:cNvSpPr txBox="1"/>
          <p:nvPr/>
        </p:nvSpPr>
        <p:spPr>
          <a:xfrm>
            <a:off x="10670723" y="2408410"/>
            <a:ext cx="118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Software Backend</a:t>
            </a:r>
            <a:endParaRPr lang="vi-VN">
              <a:solidFill>
                <a:schemeClr val="tx1"/>
              </a:solidFill>
            </a:endParaRPr>
          </a:p>
          <a:p>
            <a:endParaRPr lang="vi-VN"/>
          </a:p>
        </p:txBody>
      </p:sp>
      <p:cxnSp>
        <p:nvCxnSpPr>
          <p:cNvPr id="69" name="Đường kết nối Mũi tên Thẳng 68">
            <a:extLst>
              <a:ext uri="{FF2B5EF4-FFF2-40B4-BE49-F238E27FC236}">
                <a16:creationId xmlns:a16="http://schemas.microsoft.com/office/drawing/2014/main" id="{A08A0C9E-1701-4243-A56E-B053D87117E6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2989942" y="5893128"/>
            <a:ext cx="4063094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3234E8C1-4BAC-482B-9910-97DCF5BA8291}"/>
              </a:ext>
            </a:extLst>
          </p:cNvPr>
          <p:cNvCxnSpPr>
            <a:stCxn id="10" idx="2"/>
            <a:endCxn id="42" idx="2"/>
          </p:cNvCxnSpPr>
          <p:nvPr/>
        </p:nvCxnSpPr>
        <p:spPr>
          <a:xfrm rot="16200000" flipH="1">
            <a:off x="5716309" y="3142867"/>
            <a:ext cx="1632970" cy="1628314"/>
          </a:xfrm>
          <a:prstGeom prst="bentConnector2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ộp Văn bản 75">
            <a:extLst>
              <a:ext uri="{FF2B5EF4-FFF2-40B4-BE49-F238E27FC236}">
                <a16:creationId xmlns:a16="http://schemas.microsoft.com/office/drawing/2014/main" id="{3A262E30-656E-4AD1-A48E-E29CFFB627E5}"/>
              </a:ext>
            </a:extLst>
          </p:cNvPr>
          <p:cNvSpPr txBox="1"/>
          <p:nvPr/>
        </p:nvSpPr>
        <p:spPr>
          <a:xfrm>
            <a:off x="6032956" y="4248207"/>
            <a:ext cx="124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 set</a:t>
            </a:r>
            <a:endParaRPr lang="vi-VN"/>
          </a:p>
        </p:txBody>
      </p: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F5EF9E52-6082-4F6D-82C8-68DD9F8C582D}"/>
              </a:ext>
            </a:extLst>
          </p:cNvPr>
          <p:cNvSpPr txBox="1"/>
          <p:nvPr/>
        </p:nvSpPr>
        <p:spPr>
          <a:xfrm>
            <a:off x="6618527" y="2167433"/>
            <a:ext cx="103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 set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5B9A169-8645-4C41-B745-30A4C755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2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FA0E2A-A5BA-49F6-959A-94DD6E8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our example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6A81B15-E6CB-4A14-B6FA-2C277BB15E26}"/>
              </a:ext>
            </a:extLst>
          </p:cNvPr>
          <p:cNvSpPr/>
          <p:nvPr/>
        </p:nvSpPr>
        <p:spPr>
          <a:xfrm>
            <a:off x="957943" y="1959429"/>
            <a:ext cx="1905908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Mail content</a:t>
            </a:r>
          </a:p>
          <a:p>
            <a:pPr algn="ctr"/>
            <a:r>
              <a:rPr lang="en-US"/>
              <a:t>Mail attachments</a:t>
            </a:r>
          </a:p>
          <a:p>
            <a:pPr algn="ctr"/>
            <a:r>
              <a:rPr lang="en-US"/>
              <a:t>…</a:t>
            </a: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35A60CB-66D5-46F6-A82C-1D37E7B4D624}"/>
              </a:ext>
            </a:extLst>
          </p:cNvPr>
          <p:cNvSpPr/>
          <p:nvPr/>
        </p:nvSpPr>
        <p:spPr>
          <a:xfrm>
            <a:off x="838200" y="4782458"/>
            <a:ext cx="2151741" cy="145868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Mail server</a:t>
            </a:r>
            <a:endParaRPr lang="vi-VN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BF336AF6-DB63-451C-B772-14CFCC96138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1910897" y="3284992"/>
            <a:ext cx="3174" cy="14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6F0FB50-37C6-44AB-9D3F-3D319E2352D4}"/>
              </a:ext>
            </a:extLst>
          </p:cNvPr>
          <p:cNvSpPr txBox="1"/>
          <p:nvPr/>
        </p:nvSpPr>
        <p:spPr>
          <a:xfrm>
            <a:off x="567190" y="3721940"/>
            <a:ext cx="12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Query &amp; assign label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79F2FFE5-65FE-46F2-9B7C-6B76C2E7A0DD}"/>
              </a:ext>
            </a:extLst>
          </p:cNvPr>
          <p:cNvSpPr/>
          <p:nvPr/>
        </p:nvSpPr>
        <p:spPr>
          <a:xfrm>
            <a:off x="4105733" y="2112692"/>
            <a:ext cx="1770743" cy="10366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Mail content</a:t>
            </a:r>
            <a:endParaRPr lang="vi-VN"/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59BB7F93-DE68-4C58-83E1-B35FF5C2D1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863851" y="2622211"/>
            <a:ext cx="1241882" cy="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6EB3FBB-1B62-42E6-89B5-52F8DFA72210}"/>
              </a:ext>
            </a:extLst>
          </p:cNvPr>
          <p:cNvSpPr txBox="1"/>
          <p:nvPr/>
        </p:nvSpPr>
        <p:spPr>
          <a:xfrm>
            <a:off x="3027590" y="2782669"/>
            <a:ext cx="121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Feature selection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41B6CEF8-60BC-4EC6-9379-986A17923C5C}"/>
              </a:ext>
            </a:extLst>
          </p:cNvPr>
          <p:cNvSpPr/>
          <p:nvPr/>
        </p:nvSpPr>
        <p:spPr>
          <a:xfrm>
            <a:off x="7503887" y="2017493"/>
            <a:ext cx="1219197" cy="12094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Classifier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ờng kết nối: Cong 27">
            <a:extLst>
              <a:ext uri="{FF2B5EF4-FFF2-40B4-BE49-F238E27FC236}">
                <a16:creationId xmlns:a16="http://schemas.microsoft.com/office/drawing/2014/main" id="{A28BF3AD-D4C6-46B9-8D09-BD4925955202}"/>
              </a:ext>
            </a:extLst>
          </p:cNvPr>
          <p:cNvCxnSpPr>
            <a:cxnSpLocks/>
            <a:stCxn id="21" idx="6"/>
            <a:endCxn id="21" idx="7"/>
          </p:cNvCxnSpPr>
          <p:nvPr/>
        </p:nvCxnSpPr>
        <p:spPr>
          <a:xfrm flipH="1" flipV="1">
            <a:off x="8544537" y="2194610"/>
            <a:ext cx="178547" cy="427600"/>
          </a:xfrm>
          <a:prstGeom prst="curvedConnector4">
            <a:avLst>
              <a:gd name="adj1" fmla="val -168679"/>
              <a:gd name="adj2" fmla="val 1168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8EC8E857-0670-4292-AC53-54A9282BC3F2}"/>
              </a:ext>
            </a:extLst>
          </p:cNvPr>
          <p:cNvSpPr txBox="1"/>
          <p:nvPr/>
        </p:nvSpPr>
        <p:spPr>
          <a:xfrm>
            <a:off x="9153536" y="2095704"/>
            <a:ext cx="104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Learning</a:t>
            </a:r>
            <a:endParaRPr lang="vi-VN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DBEAA4BA-1D7D-4C21-9915-872B5D1589FC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8113486" y="3226926"/>
            <a:ext cx="0" cy="1129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ưu đồ: Dữ liệu 41">
            <a:extLst>
              <a:ext uri="{FF2B5EF4-FFF2-40B4-BE49-F238E27FC236}">
                <a16:creationId xmlns:a16="http://schemas.microsoft.com/office/drawing/2014/main" id="{BE1BE91D-8293-472E-8CBA-5FCE18084EFE}"/>
              </a:ext>
            </a:extLst>
          </p:cNvPr>
          <p:cNvSpPr/>
          <p:nvPr/>
        </p:nvSpPr>
        <p:spPr>
          <a:xfrm>
            <a:off x="7112001" y="4356889"/>
            <a:ext cx="1768929" cy="833239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Accuracy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CE6EBAA2-1334-4382-BDBE-F506D96DF6E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819573" y="5190128"/>
            <a:ext cx="0" cy="404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1BE4B14-FCD0-4747-9C25-EC0B84B2AFE7}"/>
              </a:ext>
            </a:extLst>
          </p:cNvPr>
          <p:cNvSpPr txBox="1"/>
          <p:nvPr/>
        </p:nvSpPr>
        <p:spPr>
          <a:xfrm>
            <a:off x="6994979" y="570846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Analyze</a:t>
            </a:r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99B460E4-D169-4905-B85E-306D40F4AE4D}"/>
              </a:ext>
            </a:extLst>
          </p:cNvPr>
          <p:cNvSpPr txBox="1"/>
          <p:nvPr/>
        </p:nvSpPr>
        <p:spPr>
          <a:xfrm>
            <a:off x="4020005" y="5339130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Update</a:t>
            </a:r>
            <a:endParaRPr lang="vi-VN"/>
          </a:p>
        </p:txBody>
      </p:sp>
      <p:cxnSp>
        <p:nvCxnSpPr>
          <p:cNvPr id="53" name="Đường kết nối Mũi tên Thẳng 52">
            <a:extLst>
              <a:ext uri="{FF2B5EF4-FFF2-40B4-BE49-F238E27FC236}">
                <a16:creationId xmlns:a16="http://schemas.microsoft.com/office/drawing/2014/main" id="{A8547C2A-2848-45E5-8C88-F3ED16DB77C2}"/>
              </a:ext>
            </a:extLst>
          </p:cNvPr>
          <p:cNvCxnSpPr>
            <a:cxnSpLocks/>
            <a:stCxn id="21" idx="5"/>
            <a:endCxn id="54" idx="2"/>
          </p:cNvCxnSpPr>
          <p:nvPr/>
        </p:nvCxnSpPr>
        <p:spPr>
          <a:xfrm flipV="1">
            <a:off x="8544537" y="3032745"/>
            <a:ext cx="1822296" cy="17064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45E4FE3-26F1-4BC1-A624-0A207183A720}"/>
              </a:ext>
            </a:extLst>
          </p:cNvPr>
          <p:cNvSpPr/>
          <p:nvPr/>
        </p:nvSpPr>
        <p:spPr>
          <a:xfrm>
            <a:off x="10366833" y="1770805"/>
            <a:ext cx="1596566" cy="25238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91AA1760-B1F0-4710-A0D8-A8068F491C31}"/>
              </a:ext>
            </a:extLst>
          </p:cNvPr>
          <p:cNvSpPr txBox="1"/>
          <p:nvPr/>
        </p:nvSpPr>
        <p:spPr>
          <a:xfrm>
            <a:off x="9114972" y="3149351"/>
            <a:ext cx="102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Export</a:t>
            </a:r>
            <a:endParaRPr lang="vi-VN"/>
          </a:p>
        </p:txBody>
      </p:sp>
      <p:sp>
        <p:nvSpPr>
          <p:cNvPr id="65" name="Hình Bầu dục 64">
            <a:extLst>
              <a:ext uri="{FF2B5EF4-FFF2-40B4-BE49-F238E27FC236}">
                <a16:creationId xmlns:a16="http://schemas.microsoft.com/office/drawing/2014/main" id="{86D1DDCE-BC6A-4655-829D-D4E1735B3652}"/>
              </a:ext>
            </a:extLst>
          </p:cNvPr>
          <p:cNvSpPr/>
          <p:nvPr/>
        </p:nvSpPr>
        <p:spPr>
          <a:xfrm>
            <a:off x="10758719" y="3291218"/>
            <a:ext cx="853621" cy="8467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Model</a:t>
            </a:r>
            <a:endParaRPr lang="vi-VN" sz="1200">
              <a:solidFill>
                <a:schemeClr val="tx1"/>
              </a:solidFill>
            </a:endParaRP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79020425-8E9E-4D71-A9A0-9D3738C8E668}"/>
              </a:ext>
            </a:extLst>
          </p:cNvPr>
          <p:cNvSpPr txBox="1"/>
          <p:nvPr/>
        </p:nvSpPr>
        <p:spPr>
          <a:xfrm>
            <a:off x="10537372" y="2228671"/>
            <a:ext cx="131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Mail Filtering system</a:t>
            </a:r>
            <a:endParaRPr lang="vi-VN">
              <a:solidFill>
                <a:schemeClr val="tx1"/>
              </a:solidFill>
            </a:endParaRPr>
          </a:p>
          <a:p>
            <a:pPr algn="ctr"/>
            <a:endParaRPr lang="vi-VN"/>
          </a:p>
        </p:txBody>
      </p:sp>
      <p:cxnSp>
        <p:nvCxnSpPr>
          <p:cNvPr id="69" name="Đường kết nối Mũi tên Thẳng 68">
            <a:extLst>
              <a:ext uri="{FF2B5EF4-FFF2-40B4-BE49-F238E27FC236}">
                <a16:creationId xmlns:a16="http://schemas.microsoft.com/office/drawing/2014/main" id="{A08A0C9E-1701-4243-A56E-B053D87117E6}"/>
              </a:ext>
            </a:extLst>
          </p:cNvPr>
          <p:cNvCxnSpPr>
            <a:cxnSpLocks/>
          </p:cNvCxnSpPr>
          <p:nvPr/>
        </p:nvCxnSpPr>
        <p:spPr>
          <a:xfrm flipH="1">
            <a:off x="2989941" y="5893128"/>
            <a:ext cx="3672116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63EFD27-01E6-4DF3-B8A7-587C22B55DC0}"/>
              </a:ext>
            </a:extLst>
          </p:cNvPr>
          <p:cNvCxnSpPr>
            <a:cxnSpLocks/>
            <a:stCxn id="10" idx="3"/>
            <a:endCxn id="21" idx="2"/>
          </p:cNvCxnSpPr>
          <p:nvPr/>
        </p:nvCxnSpPr>
        <p:spPr>
          <a:xfrm flipV="1">
            <a:off x="5876476" y="2622210"/>
            <a:ext cx="1627411" cy="8812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kết nối: Mũi tên Gấp khúc 29">
            <a:extLst>
              <a:ext uri="{FF2B5EF4-FFF2-40B4-BE49-F238E27FC236}">
                <a16:creationId xmlns:a16="http://schemas.microsoft.com/office/drawing/2014/main" id="{59625E7F-0F44-4991-A863-CF2806B25C63}"/>
              </a:ext>
            </a:extLst>
          </p:cNvPr>
          <p:cNvCxnSpPr>
            <a:cxnSpLocks/>
            <a:stCxn id="10" idx="2"/>
            <a:endCxn id="42" idx="2"/>
          </p:cNvCxnSpPr>
          <p:nvPr/>
        </p:nvCxnSpPr>
        <p:spPr>
          <a:xfrm rot="16200000" flipH="1">
            <a:off x="5327920" y="2812535"/>
            <a:ext cx="1624158" cy="2297789"/>
          </a:xfrm>
          <a:prstGeom prst="bentConnector2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EF71556-16FF-49AE-9A39-32FF03D9A6DA}"/>
              </a:ext>
            </a:extLst>
          </p:cNvPr>
          <p:cNvSpPr txBox="1"/>
          <p:nvPr/>
        </p:nvSpPr>
        <p:spPr>
          <a:xfrm>
            <a:off x="5977780" y="2059982"/>
            <a:ext cx="153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{content1, spam}</a:t>
            </a:r>
          </a:p>
          <a:p>
            <a:r>
              <a:rPr lang="en-US" sz="1200"/>
              <a:t>{content2, not-spam}</a:t>
            </a:r>
          </a:p>
          <a:p>
            <a:r>
              <a:rPr lang="en-US" sz="1200"/>
              <a:t>…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233B692F-C90D-496C-B721-B9697C1FB396}"/>
              </a:ext>
            </a:extLst>
          </p:cNvPr>
          <p:cNvSpPr txBox="1"/>
          <p:nvPr/>
        </p:nvSpPr>
        <p:spPr>
          <a:xfrm>
            <a:off x="5506292" y="4032274"/>
            <a:ext cx="153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{content8}</a:t>
            </a:r>
          </a:p>
          <a:p>
            <a:r>
              <a:rPr lang="en-US" sz="1200"/>
              <a:t>{content9}</a:t>
            </a:r>
          </a:p>
          <a:p>
            <a:r>
              <a:rPr lang="en-US" sz="1200"/>
              <a:t>…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7205BED-0B78-4C9A-86ED-2625AADB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751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CB0178-1F10-441A-87EB-49869B27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D228C4-5994-453B-8D77-C82818E3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410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dataset is splitted into train set and test set (or train – val – test)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/>
              <a:t>{content1, spam}</a:t>
            </a:r>
          </a:p>
          <a:p>
            <a:pPr marL="0" indent="0">
              <a:buNone/>
            </a:pPr>
            <a:r>
              <a:rPr lang="en-US" sz="2800"/>
              <a:t>{content2, not-spam}</a:t>
            </a:r>
          </a:p>
          <a:p>
            <a:pPr marL="0" indent="0">
              <a:buNone/>
            </a:pPr>
            <a:r>
              <a:rPr lang="en-US" sz="2800"/>
              <a:t>…</a:t>
            </a:r>
          </a:p>
          <a:p>
            <a:pPr marL="0" indent="0">
              <a:buNone/>
            </a:pPr>
            <a:r>
              <a:rPr lang="en-US" sz="2800"/>
              <a:t>{content8, spam}</a:t>
            </a:r>
          </a:p>
          <a:p>
            <a:pPr marL="0" indent="0">
              <a:buNone/>
            </a:pPr>
            <a:r>
              <a:rPr lang="en-US" sz="2800"/>
              <a:t>{content9, spam}</a:t>
            </a:r>
          </a:p>
          <a:p>
            <a:pPr marL="0" indent="0">
              <a:buNone/>
            </a:pPr>
            <a:r>
              <a:rPr lang="en-US" sz="2800"/>
              <a:t>{content10, spam}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B1C8AF6-10B8-4FCC-AE5E-2CECC6C25C7D}"/>
              </a:ext>
            </a:extLst>
          </p:cNvPr>
          <p:cNvSpPr txBox="1"/>
          <p:nvPr/>
        </p:nvSpPr>
        <p:spPr>
          <a:xfrm>
            <a:off x="5457370" y="2734457"/>
            <a:ext cx="5326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Train set:</a:t>
            </a:r>
          </a:p>
          <a:p>
            <a:pPr marL="0" indent="0">
              <a:buNone/>
            </a:pPr>
            <a:r>
              <a:rPr lang="en-US" sz="2800"/>
              <a:t>{content1, spam}</a:t>
            </a:r>
          </a:p>
          <a:p>
            <a:pPr marL="0" indent="0">
              <a:buNone/>
            </a:pPr>
            <a:r>
              <a:rPr lang="en-US" sz="2800"/>
              <a:t>{content2, not-spam}</a:t>
            </a:r>
          </a:p>
          <a:p>
            <a:pPr marL="0" indent="0">
              <a:buNone/>
            </a:pPr>
            <a:r>
              <a:rPr lang="en-US" sz="2800"/>
              <a:t>…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Test set:</a:t>
            </a:r>
          </a:p>
          <a:p>
            <a:pPr marL="0" indent="0">
              <a:buNone/>
            </a:pPr>
            <a:r>
              <a:rPr lang="en-US" sz="2800"/>
              <a:t>{content9}</a:t>
            </a:r>
          </a:p>
          <a:p>
            <a:pPr marL="0" indent="0">
              <a:buNone/>
            </a:pPr>
            <a:r>
              <a:rPr lang="en-US" sz="2800"/>
              <a:t>{content10}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B8D7E2C-210D-4A28-B97D-B18ECFFBA1E9}"/>
              </a:ext>
            </a:extLst>
          </p:cNvPr>
          <p:cNvSpPr txBox="1"/>
          <p:nvPr/>
        </p:nvSpPr>
        <p:spPr>
          <a:xfrm>
            <a:off x="7772398" y="4888892"/>
            <a:ext cx="5326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Test label:</a:t>
            </a:r>
          </a:p>
          <a:p>
            <a:r>
              <a:rPr lang="en-US" sz="2800"/>
              <a:t>{spam}</a:t>
            </a:r>
          </a:p>
          <a:p>
            <a:r>
              <a:rPr lang="en-US" sz="2800"/>
              <a:t>{spam}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2D178175-207E-431C-B2C1-3F5FCE94D2DE}"/>
              </a:ext>
            </a:extLst>
          </p:cNvPr>
          <p:cNvCxnSpPr>
            <a:cxnSpLocks/>
          </p:cNvCxnSpPr>
          <p:nvPr/>
        </p:nvCxnSpPr>
        <p:spPr>
          <a:xfrm>
            <a:off x="3844476" y="4252686"/>
            <a:ext cx="1177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B80180-9168-4C14-AED4-7FAFC7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569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01EC6E-0378-451C-AAF4-890E5748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classifier</a:t>
            </a:r>
            <a:endParaRPr lang="vi-VN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6D59EDFC-B48E-4BB0-805F-009B62C5397B}"/>
              </a:ext>
            </a:extLst>
          </p:cNvPr>
          <p:cNvCxnSpPr/>
          <p:nvPr/>
        </p:nvCxnSpPr>
        <p:spPr>
          <a:xfrm>
            <a:off x="1201058" y="1915886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EA7896E-FA59-40BC-9FAA-A2146EA068E2}"/>
              </a:ext>
            </a:extLst>
          </p:cNvPr>
          <p:cNvCxnSpPr>
            <a:cxnSpLocks/>
          </p:cNvCxnSpPr>
          <p:nvPr/>
        </p:nvCxnSpPr>
        <p:spPr>
          <a:xfrm flipH="1">
            <a:off x="1201058" y="5878286"/>
            <a:ext cx="47062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55C84C8A-34E5-4E9B-A247-215C4F5ED3E4}"/>
              </a:ext>
            </a:extLst>
          </p:cNvPr>
          <p:cNvCxnSpPr>
            <a:cxnSpLocks/>
          </p:cNvCxnSpPr>
          <p:nvPr/>
        </p:nvCxnSpPr>
        <p:spPr>
          <a:xfrm flipH="1">
            <a:off x="1756229" y="2514600"/>
            <a:ext cx="3066145" cy="263797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2A20D836-0324-4FA5-BCAD-E3C2BBF5A353}"/>
              </a:ext>
            </a:extLst>
          </p:cNvPr>
          <p:cNvSpPr/>
          <p:nvPr/>
        </p:nvSpPr>
        <p:spPr>
          <a:xfrm>
            <a:off x="2148114" y="3178629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0F933B5-46CC-437B-9CE1-FB65448FC7A0}"/>
              </a:ext>
            </a:extLst>
          </p:cNvPr>
          <p:cNvSpPr/>
          <p:nvPr/>
        </p:nvSpPr>
        <p:spPr>
          <a:xfrm>
            <a:off x="2576286" y="288471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BA5101B9-2BBD-4E69-89D1-045AAE4D30BD}"/>
              </a:ext>
            </a:extLst>
          </p:cNvPr>
          <p:cNvSpPr/>
          <p:nvPr/>
        </p:nvSpPr>
        <p:spPr>
          <a:xfrm>
            <a:off x="2576286" y="346165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3F713F9-4009-48BF-881C-20586191CE00}"/>
              </a:ext>
            </a:extLst>
          </p:cNvPr>
          <p:cNvSpPr/>
          <p:nvPr/>
        </p:nvSpPr>
        <p:spPr>
          <a:xfrm>
            <a:off x="2148114" y="3897085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F0E394FB-43BE-404D-BF1B-0EA613085719}"/>
              </a:ext>
            </a:extLst>
          </p:cNvPr>
          <p:cNvSpPr/>
          <p:nvPr/>
        </p:nvSpPr>
        <p:spPr>
          <a:xfrm>
            <a:off x="2910115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A69474C2-688D-4590-BCCA-610436886A2C}"/>
              </a:ext>
            </a:extLst>
          </p:cNvPr>
          <p:cNvSpPr/>
          <p:nvPr/>
        </p:nvSpPr>
        <p:spPr>
          <a:xfrm>
            <a:off x="3590474" y="4012973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1231F073-A9FB-45D8-883D-D6667903DCE2}"/>
              </a:ext>
            </a:extLst>
          </p:cNvPr>
          <p:cNvSpPr/>
          <p:nvPr/>
        </p:nvSpPr>
        <p:spPr>
          <a:xfrm>
            <a:off x="3452588" y="4403157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0BC2B074-A5C1-4C11-A6E6-25C8C78AE727}"/>
              </a:ext>
            </a:extLst>
          </p:cNvPr>
          <p:cNvSpPr/>
          <p:nvPr/>
        </p:nvSpPr>
        <p:spPr>
          <a:xfrm>
            <a:off x="3325586" y="5277644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1E51C279-A2B0-498B-B322-036E50B9BF2A}"/>
              </a:ext>
            </a:extLst>
          </p:cNvPr>
          <p:cNvSpPr/>
          <p:nvPr/>
        </p:nvSpPr>
        <p:spPr>
          <a:xfrm>
            <a:off x="4265391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749A3941-4220-4496-9CAC-B64AD45BC0B1}"/>
                  </a:ext>
                </a:extLst>
              </p:cNvPr>
              <p:cNvSpPr txBox="1"/>
              <p:nvPr/>
            </p:nvSpPr>
            <p:spPr>
              <a:xfrm>
                <a:off x="4822374" y="2204861"/>
                <a:ext cx="2010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749A3941-4220-4496-9CAC-B64AD45BC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74" y="2204861"/>
                <a:ext cx="2010228" cy="369332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02B5DBD3-6835-408B-93F0-DFF25E07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990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01EC6E-0378-451C-AAF4-890E5748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classifier</a:t>
            </a:r>
            <a:endParaRPr lang="vi-VN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6D59EDFC-B48E-4BB0-805F-009B62C5397B}"/>
              </a:ext>
            </a:extLst>
          </p:cNvPr>
          <p:cNvCxnSpPr/>
          <p:nvPr/>
        </p:nvCxnSpPr>
        <p:spPr>
          <a:xfrm>
            <a:off x="1201058" y="1915886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EA7896E-FA59-40BC-9FAA-A2146EA068E2}"/>
              </a:ext>
            </a:extLst>
          </p:cNvPr>
          <p:cNvCxnSpPr>
            <a:cxnSpLocks/>
          </p:cNvCxnSpPr>
          <p:nvPr/>
        </p:nvCxnSpPr>
        <p:spPr>
          <a:xfrm flipH="1">
            <a:off x="1201058" y="5878286"/>
            <a:ext cx="47062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55C84C8A-34E5-4E9B-A247-215C4F5ED3E4}"/>
              </a:ext>
            </a:extLst>
          </p:cNvPr>
          <p:cNvCxnSpPr>
            <a:cxnSpLocks/>
          </p:cNvCxnSpPr>
          <p:nvPr/>
        </p:nvCxnSpPr>
        <p:spPr>
          <a:xfrm flipH="1">
            <a:off x="1756229" y="2514600"/>
            <a:ext cx="3066145" cy="263797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2A20D836-0324-4FA5-BCAD-E3C2BBF5A353}"/>
              </a:ext>
            </a:extLst>
          </p:cNvPr>
          <p:cNvSpPr/>
          <p:nvPr/>
        </p:nvSpPr>
        <p:spPr>
          <a:xfrm>
            <a:off x="2148114" y="3178629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0F933B5-46CC-437B-9CE1-FB65448FC7A0}"/>
              </a:ext>
            </a:extLst>
          </p:cNvPr>
          <p:cNvSpPr/>
          <p:nvPr/>
        </p:nvSpPr>
        <p:spPr>
          <a:xfrm>
            <a:off x="2576286" y="288471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BA5101B9-2BBD-4E69-89D1-045AAE4D30BD}"/>
              </a:ext>
            </a:extLst>
          </p:cNvPr>
          <p:cNvSpPr/>
          <p:nvPr/>
        </p:nvSpPr>
        <p:spPr>
          <a:xfrm>
            <a:off x="2576286" y="346165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3F713F9-4009-48BF-881C-20586191CE00}"/>
              </a:ext>
            </a:extLst>
          </p:cNvPr>
          <p:cNvSpPr/>
          <p:nvPr/>
        </p:nvSpPr>
        <p:spPr>
          <a:xfrm>
            <a:off x="2148114" y="3897085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F0E394FB-43BE-404D-BF1B-0EA613085719}"/>
              </a:ext>
            </a:extLst>
          </p:cNvPr>
          <p:cNvSpPr/>
          <p:nvPr/>
        </p:nvSpPr>
        <p:spPr>
          <a:xfrm>
            <a:off x="2910115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A69474C2-688D-4590-BCCA-610436886A2C}"/>
              </a:ext>
            </a:extLst>
          </p:cNvPr>
          <p:cNvSpPr/>
          <p:nvPr/>
        </p:nvSpPr>
        <p:spPr>
          <a:xfrm>
            <a:off x="3590474" y="4012973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1231F073-A9FB-45D8-883D-D6667903DCE2}"/>
              </a:ext>
            </a:extLst>
          </p:cNvPr>
          <p:cNvSpPr/>
          <p:nvPr/>
        </p:nvSpPr>
        <p:spPr>
          <a:xfrm>
            <a:off x="3452588" y="4403157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0BC2B074-A5C1-4C11-A6E6-25C8C78AE727}"/>
              </a:ext>
            </a:extLst>
          </p:cNvPr>
          <p:cNvSpPr/>
          <p:nvPr/>
        </p:nvSpPr>
        <p:spPr>
          <a:xfrm>
            <a:off x="3325586" y="5277644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1E51C279-A2B0-498B-B322-036E50B9BF2A}"/>
              </a:ext>
            </a:extLst>
          </p:cNvPr>
          <p:cNvSpPr/>
          <p:nvPr/>
        </p:nvSpPr>
        <p:spPr>
          <a:xfrm>
            <a:off x="4265391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99910523-BE8D-44DB-AD28-57C16CD876B1}"/>
              </a:ext>
            </a:extLst>
          </p:cNvPr>
          <p:cNvCxnSpPr>
            <a:cxnSpLocks/>
          </p:cNvCxnSpPr>
          <p:nvPr/>
        </p:nvCxnSpPr>
        <p:spPr>
          <a:xfrm flipH="1">
            <a:off x="1959429" y="2380343"/>
            <a:ext cx="2699657" cy="301897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04D5FEC1-B3D2-4086-BAED-958BB6AD7750}"/>
              </a:ext>
            </a:extLst>
          </p:cNvPr>
          <p:cNvCxnSpPr>
            <a:cxnSpLocks/>
          </p:cNvCxnSpPr>
          <p:nvPr/>
        </p:nvCxnSpPr>
        <p:spPr>
          <a:xfrm flipH="1">
            <a:off x="1611086" y="2884716"/>
            <a:ext cx="3211289" cy="1904998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FFDD2C5F-1166-4621-A47D-1A44E0B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19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01EC6E-0378-451C-AAF4-890E5748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classifier – add more parameters</a:t>
            </a:r>
            <a:endParaRPr lang="vi-VN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6D59EDFC-B48E-4BB0-805F-009B62C5397B}"/>
              </a:ext>
            </a:extLst>
          </p:cNvPr>
          <p:cNvCxnSpPr/>
          <p:nvPr/>
        </p:nvCxnSpPr>
        <p:spPr>
          <a:xfrm>
            <a:off x="1201058" y="1915886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EA7896E-FA59-40BC-9FAA-A2146EA068E2}"/>
              </a:ext>
            </a:extLst>
          </p:cNvPr>
          <p:cNvCxnSpPr>
            <a:cxnSpLocks/>
          </p:cNvCxnSpPr>
          <p:nvPr/>
        </p:nvCxnSpPr>
        <p:spPr>
          <a:xfrm flipH="1">
            <a:off x="1201058" y="5878286"/>
            <a:ext cx="47062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2A20D836-0324-4FA5-BCAD-E3C2BBF5A353}"/>
              </a:ext>
            </a:extLst>
          </p:cNvPr>
          <p:cNvSpPr/>
          <p:nvPr/>
        </p:nvSpPr>
        <p:spPr>
          <a:xfrm>
            <a:off x="2148114" y="3178629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0F933B5-46CC-437B-9CE1-FB65448FC7A0}"/>
              </a:ext>
            </a:extLst>
          </p:cNvPr>
          <p:cNvSpPr/>
          <p:nvPr/>
        </p:nvSpPr>
        <p:spPr>
          <a:xfrm>
            <a:off x="2576286" y="288471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BA5101B9-2BBD-4E69-89D1-045AAE4D30BD}"/>
              </a:ext>
            </a:extLst>
          </p:cNvPr>
          <p:cNvSpPr/>
          <p:nvPr/>
        </p:nvSpPr>
        <p:spPr>
          <a:xfrm>
            <a:off x="2576286" y="346165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3F713F9-4009-48BF-881C-20586191CE00}"/>
              </a:ext>
            </a:extLst>
          </p:cNvPr>
          <p:cNvSpPr/>
          <p:nvPr/>
        </p:nvSpPr>
        <p:spPr>
          <a:xfrm>
            <a:off x="2148114" y="3897085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F0E394FB-43BE-404D-BF1B-0EA613085719}"/>
              </a:ext>
            </a:extLst>
          </p:cNvPr>
          <p:cNvSpPr/>
          <p:nvPr/>
        </p:nvSpPr>
        <p:spPr>
          <a:xfrm>
            <a:off x="2910115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A69474C2-688D-4590-BCCA-610436886A2C}"/>
              </a:ext>
            </a:extLst>
          </p:cNvPr>
          <p:cNvSpPr/>
          <p:nvPr/>
        </p:nvSpPr>
        <p:spPr>
          <a:xfrm>
            <a:off x="3590474" y="4012973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1231F073-A9FB-45D8-883D-D6667903DCE2}"/>
              </a:ext>
            </a:extLst>
          </p:cNvPr>
          <p:cNvSpPr/>
          <p:nvPr/>
        </p:nvSpPr>
        <p:spPr>
          <a:xfrm>
            <a:off x="3452588" y="4403157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0BC2B074-A5C1-4C11-A6E6-25C8C78AE727}"/>
              </a:ext>
            </a:extLst>
          </p:cNvPr>
          <p:cNvSpPr/>
          <p:nvPr/>
        </p:nvSpPr>
        <p:spPr>
          <a:xfrm>
            <a:off x="3325586" y="5277644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1E51C279-A2B0-498B-B322-036E50B9BF2A}"/>
              </a:ext>
            </a:extLst>
          </p:cNvPr>
          <p:cNvSpPr/>
          <p:nvPr/>
        </p:nvSpPr>
        <p:spPr>
          <a:xfrm>
            <a:off x="4265391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749A3941-4220-4496-9CAC-B64AD45BC0B1}"/>
                  </a:ext>
                </a:extLst>
              </p:cNvPr>
              <p:cNvSpPr txBox="1"/>
              <p:nvPr/>
            </p:nvSpPr>
            <p:spPr>
              <a:xfrm>
                <a:off x="4265391" y="2091454"/>
                <a:ext cx="201022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𝑚𝑎𝑟𝑔𝑖𝑛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749A3941-4220-4496-9CAC-B64AD45BC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91" y="2091454"/>
                <a:ext cx="2010228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548181C2-232B-41AC-87EA-27BCEC7BAF6F}"/>
              </a:ext>
            </a:extLst>
          </p:cNvPr>
          <p:cNvSpPr/>
          <p:nvPr/>
        </p:nvSpPr>
        <p:spPr>
          <a:xfrm rot="18609693">
            <a:off x="1480306" y="3670798"/>
            <a:ext cx="3203163" cy="5839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9DDDF9-78B1-47F0-BE5A-FB2922D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469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01EC6E-0378-451C-AAF4-890E5748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linear classifier can cover all instances</a:t>
            </a:r>
            <a:endParaRPr lang="vi-VN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6D59EDFC-B48E-4BB0-805F-009B62C5397B}"/>
              </a:ext>
            </a:extLst>
          </p:cNvPr>
          <p:cNvCxnSpPr/>
          <p:nvPr/>
        </p:nvCxnSpPr>
        <p:spPr>
          <a:xfrm>
            <a:off x="1201058" y="1915886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EA7896E-FA59-40BC-9FAA-A2146EA068E2}"/>
              </a:ext>
            </a:extLst>
          </p:cNvPr>
          <p:cNvCxnSpPr>
            <a:cxnSpLocks/>
          </p:cNvCxnSpPr>
          <p:nvPr/>
        </p:nvCxnSpPr>
        <p:spPr>
          <a:xfrm flipH="1">
            <a:off x="1201058" y="5878286"/>
            <a:ext cx="47062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2A20D836-0324-4FA5-BCAD-E3C2BBF5A353}"/>
              </a:ext>
            </a:extLst>
          </p:cNvPr>
          <p:cNvSpPr/>
          <p:nvPr/>
        </p:nvSpPr>
        <p:spPr>
          <a:xfrm>
            <a:off x="2148114" y="3178629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0F933B5-46CC-437B-9CE1-FB65448FC7A0}"/>
              </a:ext>
            </a:extLst>
          </p:cNvPr>
          <p:cNvSpPr/>
          <p:nvPr/>
        </p:nvSpPr>
        <p:spPr>
          <a:xfrm>
            <a:off x="2576286" y="288471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BA5101B9-2BBD-4E69-89D1-045AAE4D30BD}"/>
              </a:ext>
            </a:extLst>
          </p:cNvPr>
          <p:cNvSpPr/>
          <p:nvPr/>
        </p:nvSpPr>
        <p:spPr>
          <a:xfrm>
            <a:off x="2634345" y="5177970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3F713F9-4009-48BF-881C-20586191CE00}"/>
              </a:ext>
            </a:extLst>
          </p:cNvPr>
          <p:cNvSpPr/>
          <p:nvPr/>
        </p:nvSpPr>
        <p:spPr>
          <a:xfrm>
            <a:off x="2148114" y="3897085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F0E394FB-43BE-404D-BF1B-0EA613085719}"/>
              </a:ext>
            </a:extLst>
          </p:cNvPr>
          <p:cNvSpPr/>
          <p:nvPr/>
        </p:nvSpPr>
        <p:spPr>
          <a:xfrm>
            <a:off x="2910117" y="4328885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A69474C2-688D-4590-BCCA-610436886A2C}"/>
              </a:ext>
            </a:extLst>
          </p:cNvPr>
          <p:cNvSpPr/>
          <p:nvPr/>
        </p:nvSpPr>
        <p:spPr>
          <a:xfrm>
            <a:off x="3106057" y="3153228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1231F073-A9FB-45D8-883D-D6667903DCE2}"/>
              </a:ext>
            </a:extLst>
          </p:cNvPr>
          <p:cNvSpPr/>
          <p:nvPr/>
        </p:nvSpPr>
        <p:spPr>
          <a:xfrm>
            <a:off x="3452588" y="4403157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0BC2B074-A5C1-4C11-A6E6-25C8C78AE727}"/>
              </a:ext>
            </a:extLst>
          </p:cNvPr>
          <p:cNvSpPr/>
          <p:nvPr/>
        </p:nvSpPr>
        <p:spPr>
          <a:xfrm>
            <a:off x="3554187" y="5116285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1E51C279-A2B0-498B-B322-036E50B9BF2A}"/>
              </a:ext>
            </a:extLst>
          </p:cNvPr>
          <p:cNvSpPr/>
          <p:nvPr/>
        </p:nvSpPr>
        <p:spPr>
          <a:xfrm>
            <a:off x="4265391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8AFD210E-DA22-4E57-8B41-7AAA4FD9D1C7}"/>
                  </a:ext>
                </a:extLst>
              </p:cNvPr>
              <p:cNvSpPr txBox="1"/>
              <p:nvPr/>
            </p:nvSpPr>
            <p:spPr>
              <a:xfrm>
                <a:off x="7141031" y="1915886"/>
                <a:ext cx="384991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New model with higher degree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Issue of generalization</a:t>
                </a:r>
                <a:endParaRPr lang="vi-VN" sz="2800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8AFD210E-DA22-4E57-8B41-7AAA4FD9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31" y="1915886"/>
                <a:ext cx="3849911" cy="1384995"/>
              </a:xfrm>
              <a:prstGeom prst="rect">
                <a:avLst/>
              </a:prstGeom>
              <a:blipFill>
                <a:blip r:embed="rId2"/>
                <a:stretch>
                  <a:fillRect l="-3165" t="-3965" r="-1424" b="-1189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ình tự do: Hình 3">
            <a:extLst>
              <a:ext uri="{FF2B5EF4-FFF2-40B4-BE49-F238E27FC236}">
                <a16:creationId xmlns:a16="http://schemas.microsoft.com/office/drawing/2014/main" id="{0B275F03-0C52-4A00-B435-FE4959341E8F}"/>
              </a:ext>
            </a:extLst>
          </p:cNvPr>
          <p:cNvSpPr/>
          <p:nvPr/>
        </p:nvSpPr>
        <p:spPr>
          <a:xfrm>
            <a:off x="2569027" y="2772230"/>
            <a:ext cx="652902" cy="2888343"/>
          </a:xfrm>
          <a:custGeom>
            <a:avLst/>
            <a:gdLst>
              <a:gd name="connsiteX0" fmla="*/ 450111 w 507925"/>
              <a:gd name="connsiteY0" fmla="*/ 0 h 2888343"/>
              <a:gd name="connsiteX1" fmla="*/ 168 w 507925"/>
              <a:gd name="connsiteY1" fmla="*/ 1814286 h 2888343"/>
              <a:gd name="connsiteX2" fmla="*/ 493654 w 507925"/>
              <a:gd name="connsiteY2" fmla="*/ 2278743 h 2888343"/>
              <a:gd name="connsiteX3" fmla="*/ 377540 w 507925"/>
              <a:gd name="connsiteY3" fmla="*/ 2888343 h 288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925" h="2888343">
                <a:moveTo>
                  <a:pt x="450111" y="0"/>
                </a:moveTo>
                <a:cubicBezTo>
                  <a:pt x="221511" y="717248"/>
                  <a:pt x="-7089" y="1434496"/>
                  <a:pt x="168" y="1814286"/>
                </a:cubicBezTo>
                <a:cubicBezTo>
                  <a:pt x="7425" y="2194076"/>
                  <a:pt x="430759" y="2099734"/>
                  <a:pt x="493654" y="2278743"/>
                </a:cubicBezTo>
                <a:cubicBezTo>
                  <a:pt x="556549" y="2457752"/>
                  <a:pt x="392054" y="2810934"/>
                  <a:pt x="377540" y="2888343"/>
                </a:cubicBezTo>
              </a:path>
            </a:pathLst>
          </a:cu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F74D589-B30C-44E0-8941-C98575AB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638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954B3E-84A3-40EE-8180-6A9F9172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one?</a:t>
            </a:r>
            <a:endParaRPr lang="vi-VN"/>
          </a:p>
        </p:txBody>
      </p:sp>
      <p:sp>
        <p:nvSpPr>
          <p:cNvPr id="15" name="Hình tự do: Hình 14">
            <a:extLst>
              <a:ext uri="{FF2B5EF4-FFF2-40B4-BE49-F238E27FC236}">
                <a16:creationId xmlns:a16="http://schemas.microsoft.com/office/drawing/2014/main" id="{D8CCAD43-223B-44B7-87BB-A29A491167E8}"/>
              </a:ext>
            </a:extLst>
          </p:cNvPr>
          <p:cNvSpPr/>
          <p:nvPr/>
        </p:nvSpPr>
        <p:spPr>
          <a:xfrm>
            <a:off x="2501306" y="2791953"/>
            <a:ext cx="652902" cy="2888343"/>
          </a:xfrm>
          <a:custGeom>
            <a:avLst/>
            <a:gdLst>
              <a:gd name="connsiteX0" fmla="*/ 450111 w 507925"/>
              <a:gd name="connsiteY0" fmla="*/ 0 h 2888343"/>
              <a:gd name="connsiteX1" fmla="*/ 168 w 507925"/>
              <a:gd name="connsiteY1" fmla="*/ 1814286 h 2888343"/>
              <a:gd name="connsiteX2" fmla="*/ 493654 w 507925"/>
              <a:gd name="connsiteY2" fmla="*/ 2278743 h 2888343"/>
              <a:gd name="connsiteX3" fmla="*/ 377540 w 507925"/>
              <a:gd name="connsiteY3" fmla="*/ 2888343 h 288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925" h="2888343">
                <a:moveTo>
                  <a:pt x="450111" y="0"/>
                </a:moveTo>
                <a:cubicBezTo>
                  <a:pt x="221511" y="717248"/>
                  <a:pt x="-7089" y="1434496"/>
                  <a:pt x="168" y="1814286"/>
                </a:cubicBezTo>
                <a:cubicBezTo>
                  <a:pt x="7425" y="2194076"/>
                  <a:pt x="430759" y="2099734"/>
                  <a:pt x="493654" y="2278743"/>
                </a:cubicBezTo>
                <a:cubicBezTo>
                  <a:pt x="556549" y="2457752"/>
                  <a:pt x="392054" y="2810934"/>
                  <a:pt x="377540" y="2888343"/>
                </a:cubicBezTo>
              </a:path>
            </a:pathLst>
          </a:cu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676E1291-C3D2-496C-9BCC-8D9B334AB20B}"/>
              </a:ext>
            </a:extLst>
          </p:cNvPr>
          <p:cNvCxnSpPr/>
          <p:nvPr/>
        </p:nvCxnSpPr>
        <p:spPr>
          <a:xfrm>
            <a:off x="6275609" y="1915886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190113BF-291A-4E85-8036-4E15C05A40CC}"/>
              </a:ext>
            </a:extLst>
          </p:cNvPr>
          <p:cNvCxnSpPr>
            <a:cxnSpLocks/>
          </p:cNvCxnSpPr>
          <p:nvPr/>
        </p:nvCxnSpPr>
        <p:spPr>
          <a:xfrm flipH="1">
            <a:off x="6275609" y="5878286"/>
            <a:ext cx="47062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E6125DE2-F026-4F59-94FB-482FEF5F1AA4}"/>
              </a:ext>
            </a:extLst>
          </p:cNvPr>
          <p:cNvSpPr/>
          <p:nvPr/>
        </p:nvSpPr>
        <p:spPr>
          <a:xfrm>
            <a:off x="7222665" y="3178629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F58C7E48-78DB-4247-9B0C-F674BECC7238}"/>
              </a:ext>
            </a:extLst>
          </p:cNvPr>
          <p:cNvSpPr/>
          <p:nvPr/>
        </p:nvSpPr>
        <p:spPr>
          <a:xfrm>
            <a:off x="7650837" y="288471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2F6450E2-9215-4201-9327-FDB7C833B674}"/>
              </a:ext>
            </a:extLst>
          </p:cNvPr>
          <p:cNvSpPr/>
          <p:nvPr/>
        </p:nvSpPr>
        <p:spPr>
          <a:xfrm>
            <a:off x="7084779" y="3931792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0209793C-2C87-41C3-A793-6B06A8A713AA}"/>
              </a:ext>
            </a:extLst>
          </p:cNvPr>
          <p:cNvSpPr/>
          <p:nvPr/>
        </p:nvSpPr>
        <p:spPr>
          <a:xfrm>
            <a:off x="7734284" y="5177970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C1EF5850-8EFC-4536-BF93-BCA33A1655C4}"/>
              </a:ext>
            </a:extLst>
          </p:cNvPr>
          <p:cNvSpPr/>
          <p:nvPr/>
        </p:nvSpPr>
        <p:spPr>
          <a:xfrm>
            <a:off x="7984666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FD0BD17D-2638-49EE-A986-40DF680E255A}"/>
              </a:ext>
            </a:extLst>
          </p:cNvPr>
          <p:cNvSpPr/>
          <p:nvPr/>
        </p:nvSpPr>
        <p:spPr>
          <a:xfrm>
            <a:off x="8158593" y="2772230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FF4AAF9B-6516-4196-92F5-08BEF88C33D2}"/>
              </a:ext>
            </a:extLst>
          </p:cNvPr>
          <p:cNvSpPr/>
          <p:nvPr/>
        </p:nvSpPr>
        <p:spPr>
          <a:xfrm>
            <a:off x="8518929" y="47098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F8BCF478-63B7-413F-A6A1-B8CC12D44B7A}"/>
              </a:ext>
            </a:extLst>
          </p:cNvPr>
          <p:cNvSpPr/>
          <p:nvPr/>
        </p:nvSpPr>
        <p:spPr>
          <a:xfrm>
            <a:off x="8400137" y="5277644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C6806839-5AA6-4F96-8439-3C2B98930F0A}"/>
              </a:ext>
            </a:extLst>
          </p:cNvPr>
          <p:cNvSpPr/>
          <p:nvPr/>
        </p:nvSpPr>
        <p:spPr>
          <a:xfrm>
            <a:off x="9339942" y="4630056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6DB36CE-698E-4CC7-AD0F-4EF106885E7B}"/>
              </a:ext>
            </a:extLst>
          </p:cNvPr>
          <p:cNvSpPr/>
          <p:nvPr/>
        </p:nvSpPr>
        <p:spPr>
          <a:xfrm rot="18609693">
            <a:off x="6554857" y="3670798"/>
            <a:ext cx="3203163" cy="5839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BE058F6-CBDE-4D2E-AD9A-5DBF49C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19</a:t>
            </a:fld>
            <a:endParaRPr lang="vi-VN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9B49180F-F797-4FB6-9837-E3C6B4A1544C}"/>
              </a:ext>
            </a:extLst>
          </p:cNvPr>
          <p:cNvCxnSpPr/>
          <p:nvPr/>
        </p:nvCxnSpPr>
        <p:spPr>
          <a:xfrm>
            <a:off x="1238878" y="1915887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553CD005-9B46-42F6-BE14-9AC46061C085}"/>
              </a:ext>
            </a:extLst>
          </p:cNvPr>
          <p:cNvCxnSpPr>
            <a:cxnSpLocks/>
          </p:cNvCxnSpPr>
          <p:nvPr/>
        </p:nvCxnSpPr>
        <p:spPr>
          <a:xfrm flipH="1">
            <a:off x="1238878" y="5878287"/>
            <a:ext cx="47062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F8779AEF-0E2D-4C3D-AB64-9CE1881C19E5}"/>
              </a:ext>
            </a:extLst>
          </p:cNvPr>
          <p:cNvSpPr/>
          <p:nvPr/>
        </p:nvSpPr>
        <p:spPr>
          <a:xfrm>
            <a:off x="2185934" y="3178630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55B11382-2220-45DD-A1B5-643456D84798}"/>
              </a:ext>
            </a:extLst>
          </p:cNvPr>
          <p:cNvSpPr/>
          <p:nvPr/>
        </p:nvSpPr>
        <p:spPr>
          <a:xfrm>
            <a:off x="2614106" y="2884717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4587615D-C451-44B4-89B1-6DFD7DF798A7}"/>
              </a:ext>
            </a:extLst>
          </p:cNvPr>
          <p:cNvSpPr/>
          <p:nvPr/>
        </p:nvSpPr>
        <p:spPr>
          <a:xfrm>
            <a:off x="2048048" y="3931793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69EAE6D7-89D8-408B-AD5D-84759E0AA2B8}"/>
              </a:ext>
            </a:extLst>
          </p:cNvPr>
          <p:cNvSpPr/>
          <p:nvPr/>
        </p:nvSpPr>
        <p:spPr>
          <a:xfrm>
            <a:off x="2697553" y="5177971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091935AB-E166-422C-BC6A-2F20B08EC394}"/>
              </a:ext>
            </a:extLst>
          </p:cNvPr>
          <p:cNvSpPr/>
          <p:nvPr/>
        </p:nvSpPr>
        <p:spPr>
          <a:xfrm>
            <a:off x="2947935" y="4630057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4F8FD60F-1086-4D6E-BAB5-354AE1050EAB}"/>
              </a:ext>
            </a:extLst>
          </p:cNvPr>
          <p:cNvSpPr/>
          <p:nvPr/>
        </p:nvSpPr>
        <p:spPr>
          <a:xfrm>
            <a:off x="3121862" y="2772231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B9BAD4E6-68E2-493F-A0EB-E424589CC223}"/>
              </a:ext>
            </a:extLst>
          </p:cNvPr>
          <p:cNvSpPr/>
          <p:nvPr/>
        </p:nvSpPr>
        <p:spPr>
          <a:xfrm>
            <a:off x="3482198" y="4709857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F85EA2D6-BDF2-42BB-B2FC-89CC31D896A9}"/>
              </a:ext>
            </a:extLst>
          </p:cNvPr>
          <p:cNvSpPr/>
          <p:nvPr/>
        </p:nvSpPr>
        <p:spPr>
          <a:xfrm>
            <a:off x="3363406" y="5277645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A6718F8A-4B6D-44C6-AD9A-99C3254B35E5}"/>
              </a:ext>
            </a:extLst>
          </p:cNvPr>
          <p:cNvSpPr/>
          <p:nvPr/>
        </p:nvSpPr>
        <p:spPr>
          <a:xfrm>
            <a:off x="4303211" y="4630057"/>
            <a:ext cx="275772" cy="275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987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4A9DB4-5DFB-42D4-8C54-0398E94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endParaRPr lang="vi-VN"/>
          </a:p>
        </p:txBody>
      </p:sp>
      <p:pic>
        <p:nvPicPr>
          <p:cNvPr id="5" name="Chỗ dành sẵn cho Nội dung 4" descr="Ảnh có chứa người, trong nhà, đứng, tạo dáng&#10;&#10;Mô tả được tạo tự động">
            <a:extLst>
              <a:ext uri="{FF2B5EF4-FFF2-40B4-BE49-F238E27FC236}">
                <a16:creationId xmlns:a16="http://schemas.microsoft.com/office/drawing/2014/main" id="{4CF6024B-7144-48B5-BA24-C2B3B5728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3" b="98397" l="8728" r="89776">
                        <a14:foregroundMark x1="38404" y1="57143" x2="71820" y2="68367"/>
                        <a14:foregroundMark x1="63840" y1="51312" x2="94514" y2="68805"/>
                        <a14:foregroundMark x1="94514" y1="68805" x2="96259" y2="82653"/>
                        <a14:foregroundMark x1="96259" y1="82653" x2="88529" y2="95627"/>
                        <a14:foregroundMark x1="88529" y1="95627" x2="79551" y2="98542"/>
                        <a14:backgroundMark x1="32668" y1="20262" x2="32668" y2="20262"/>
                        <a14:backgroundMark x1="51870" y1="20554" x2="51870" y2="20554"/>
                        <a14:backgroundMark x1="24439" y1="27259" x2="24439" y2="27259"/>
                        <a14:backgroundMark x1="18703" y1="44898" x2="18703" y2="44898"/>
                        <a14:backgroundMark x1="22195" y1="51603" x2="24439" y2="51312"/>
                        <a14:backgroundMark x1="16958" y1="54665" x2="29426" y2="46210"/>
                        <a14:backgroundMark x1="29426" y1="46210" x2="19950" y2="34548"/>
                        <a14:backgroundMark x1="19950" y1="34548" x2="19701" y2="33090"/>
                        <a14:backgroundMark x1="9227" y1="96939" x2="11970" y2="54373"/>
                        <a14:backgroundMark x1="13466" y1="59475" x2="13466" y2="54665"/>
                        <a14:backgroundMark x1="9227" y1="98251" x2="5486" y2="93878"/>
                        <a14:backgroundMark x1="13965" y1="61662" x2="13965" y2="61662"/>
                        <a14:backgroundMark x1="8229" y1="95481" x2="8229" y2="95481"/>
                        <a14:backgroundMark x1="7232" y1="96356" x2="9227" y2="95190"/>
                        <a14:backgroundMark x1="8229" y1="94169" x2="9227" y2="98105"/>
                        <a14:backgroundMark x1="8229" y1="93003" x2="6733" y2="93878"/>
                        <a14:backgroundMark x1="6733" y1="90233" x2="5486" y2="98105"/>
                        <a14:backgroundMark x1="4489" y1="94461" x2="4239" y2="77405"/>
                        <a14:backgroundMark x1="4239" y1="77405" x2="6234" y2="97230"/>
                        <a14:backgroundMark x1="64589" y1="45190" x2="64589" y2="45190"/>
                        <a14:backgroundMark x1="62843" y1="45627" x2="62843" y2="45627"/>
                        <a14:backgroundMark x1="62843" y1="44752" x2="62843" y2="44752"/>
                        <a14:backgroundMark x1="68329" y1="27259" x2="68329" y2="27259"/>
                        <a14:backgroundMark x1="24439" y1="25364" x2="24439" y2="25364"/>
                        <a14:backgroundMark x1="20948" y1="28717" x2="31172" y2="23615"/>
                        <a14:backgroundMark x1="40150" y1="21574" x2="47382" y2="15598"/>
                        <a14:backgroundMark x1="31421" y1="19534" x2="32668" y2="10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924"/>
          <a:stretch/>
        </p:blipFill>
        <p:spPr>
          <a:xfrm>
            <a:off x="838200" y="1690688"/>
            <a:ext cx="2315817" cy="3172369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0FFDB59-D0B7-4856-9906-8C40CD7DD987}"/>
              </a:ext>
            </a:extLst>
          </p:cNvPr>
          <p:cNvSpPr txBox="1"/>
          <p:nvPr/>
        </p:nvSpPr>
        <p:spPr>
          <a:xfrm>
            <a:off x="3756073" y="1690688"/>
            <a:ext cx="82962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Bachelor’s degree in Software engineering from 4/2021.</a:t>
            </a:r>
          </a:p>
          <a:p>
            <a:r>
              <a:rPr lang="en-US" sz="2800"/>
              <a:t>Teaching assistant at UIT, VNUHCM.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Email: vutuanhai237@gmail.com</a:t>
            </a:r>
            <a:endParaRPr lang="vi-VN" sz="280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C8986D2A-EFBB-4638-BEDE-675006E1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748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0ACA35-6471-4152-91A4-FE84B801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Overfitting and underfitting</a:t>
            </a:r>
            <a:endParaRPr lang="vi-VN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9864E54F-E36D-40EC-81D6-3412ADFA8728}"/>
              </a:ext>
            </a:extLst>
          </p:cNvPr>
          <p:cNvCxnSpPr/>
          <p:nvPr/>
        </p:nvCxnSpPr>
        <p:spPr>
          <a:xfrm>
            <a:off x="2242061" y="2117430"/>
            <a:ext cx="0" cy="396240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89BB108F-0C21-489E-9D44-F9A7AF8E027A}"/>
              </a:ext>
            </a:extLst>
          </p:cNvPr>
          <p:cNvCxnSpPr>
            <a:cxnSpLocks/>
          </p:cNvCxnSpPr>
          <p:nvPr/>
        </p:nvCxnSpPr>
        <p:spPr>
          <a:xfrm flipH="1">
            <a:off x="2242061" y="6079830"/>
            <a:ext cx="7524239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ình tự do: Hình 7">
            <a:extLst>
              <a:ext uri="{FF2B5EF4-FFF2-40B4-BE49-F238E27FC236}">
                <a16:creationId xmlns:a16="http://schemas.microsoft.com/office/drawing/2014/main" id="{081AC250-069F-4D3A-9D37-501BC3F9881C}"/>
              </a:ext>
            </a:extLst>
          </p:cNvPr>
          <p:cNvSpPr/>
          <p:nvPr/>
        </p:nvSpPr>
        <p:spPr>
          <a:xfrm>
            <a:off x="2591507" y="2162866"/>
            <a:ext cx="4253948" cy="3485321"/>
          </a:xfrm>
          <a:custGeom>
            <a:avLst/>
            <a:gdLst>
              <a:gd name="connsiteX0" fmla="*/ 0 w 4253948"/>
              <a:gd name="connsiteY0" fmla="*/ 0 h 3485321"/>
              <a:gd name="connsiteX1" fmla="*/ 728870 w 4253948"/>
              <a:gd name="connsiteY1" fmla="*/ 2398643 h 3485321"/>
              <a:gd name="connsiteX2" fmla="*/ 4253948 w 4253948"/>
              <a:gd name="connsiteY2" fmla="*/ 3485321 h 34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3485321">
                <a:moveTo>
                  <a:pt x="0" y="0"/>
                </a:moveTo>
                <a:cubicBezTo>
                  <a:pt x="9939" y="908878"/>
                  <a:pt x="19879" y="1817756"/>
                  <a:pt x="728870" y="2398643"/>
                </a:cubicBezTo>
                <a:cubicBezTo>
                  <a:pt x="1437861" y="2979530"/>
                  <a:pt x="3600174" y="3297582"/>
                  <a:pt x="4253948" y="348532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tự do: Hình 9">
            <a:extLst>
              <a:ext uri="{FF2B5EF4-FFF2-40B4-BE49-F238E27FC236}">
                <a16:creationId xmlns:a16="http://schemas.microsoft.com/office/drawing/2014/main" id="{CD1BC7B9-3BB9-419A-BB6F-9CF3CC34116E}"/>
              </a:ext>
            </a:extLst>
          </p:cNvPr>
          <p:cNvSpPr/>
          <p:nvPr/>
        </p:nvSpPr>
        <p:spPr>
          <a:xfrm>
            <a:off x="2936064" y="2176117"/>
            <a:ext cx="5572936" cy="2490137"/>
          </a:xfrm>
          <a:custGeom>
            <a:avLst/>
            <a:gdLst>
              <a:gd name="connsiteX0" fmla="*/ 0 w 4717774"/>
              <a:gd name="connsiteY0" fmla="*/ 0 h 2245328"/>
              <a:gd name="connsiteX1" fmla="*/ 993913 w 4717774"/>
              <a:gd name="connsiteY1" fmla="*/ 2186609 h 2245328"/>
              <a:gd name="connsiteX2" fmla="*/ 4717774 w 4717774"/>
              <a:gd name="connsiteY2" fmla="*/ 1404730 h 2245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7774" h="2245328">
                <a:moveTo>
                  <a:pt x="0" y="0"/>
                </a:moveTo>
                <a:cubicBezTo>
                  <a:pt x="103808" y="976243"/>
                  <a:pt x="207617" y="1952487"/>
                  <a:pt x="993913" y="2186609"/>
                </a:cubicBezTo>
                <a:cubicBezTo>
                  <a:pt x="1780209" y="2420731"/>
                  <a:pt x="3248991" y="1912730"/>
                  <a:pt x="4717774" y="140473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405CA5A-C7C2-4CCF-A339-6F240BD94D60}"/>
              </a:ext>
            </a:extLst>
          </p:cNvPr>
          <p:cNvSpPr txBox="1"/>
          <p:nvPr/>
        </p:nvSpPr>
        <p:spPr>
          <a:xfrm>
            <a:off x="9163326" y="6308209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Epoch</a:t>
            </a:r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B44CD91-9A79-49B3-B0E1-F685A4591243}"/>
              </a:ext>
            </a:extLst>
          </p:cNvPr>
          <p:cNvSpPr txBox="1"/>
          <p:nvPr/>
        </p:nvSpPr>
        <p:spPr>
          <a:xfrm>
            <a:off x="838200" y="2117430"/>
            <a:ext cx="12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Loss value</a:t>
            </a:r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0B0937B-773C-4001-8817-D0765B625FE8}"/>
              </a:ext>
            </a:extLst>
          </p:cNvPr>
          <p:cNvSpPr txBox="1"/>
          <p:nvPr/>
        </p:nvSpPr>
        <p:spPr>
          <a:xfrm rot="779917">
            <a:off x="5582498" y="5037122"/>
            <a:ext cx="163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Training error</a:t>
            </a:r>
            <a:endParaRPr lang="vi-VN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08857B35-CF05-46B1-858B-0227B87CAFB1}"/>
              </a:ext>
            </a:extLst>
          </p:cNvPr>
          <p:cNvSpPr txBox="1"/>
          <p:nvPr/>
        </p:nvSpPr>
        <p:spPr>
          <a:xfrm rot="20605094">
            <a:off x="7150748" y="3455036"/>
            <a:ext cx="163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 error</a:t>
            </a:r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C3FD0FA0-86D5-495A-8A57-2E5929E0BA16}"/>
              </a:ext>
            </a:extLst>
          </p:cNvPr>
          <p:cNvSpPr/>
          <p:nvPr/>
        </p:nvSpPr>
        <p:spPr>
          <a:xfrm>
            <a:off x="4484479" y="4514793"/>
            <a:ext cx="221422" cy="2256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3712871-03D8-449B-A6BA-A4B9422C3B57}"/>
              </a:ext>
            </a:extLst>
          </p:cNvPr>
          <p:cNvSpPr txBox="1"/>
          <p:nvPr/>
        </p:nvSpPr>
        <p:spPr>
          <a:xfrm>
            <a:off x="4145003" y="4049351"/>
            <a:ext cx="9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Best fit</a:t>
            </a:r>
            <a:endParaRPr lang="vi-VN"/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475ACEBA-8C85-458C-8ABB-CF148DF89A5A}"/>
              </a:ext>
            </a:extLst>
          </p:cNvPr>
          <p:cNvCxnSpPr>
            <a:cxnSpLocks/>
          </p:cNvCxnSpPr>
          <p:nvPr/>
        </p:nvCxnSpPr>
        <p:spPr>
          <a:xfrm>
            <a:off x="4595190" y="1831123"/>
            <a:ext cx="0" cy="27978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86466EA-BA4D-426D-98CB-AD2B1CE6EC93}"/>
              </a:ext>
            </a:extLst>
          </p:cNvPr>
          <p:cNvSpPr txBox="1"/>
          <p:nvPr/>
        </p:nvSpPr>
        <p:spPr>
          <a:xfrm>
            <a:off x="4715328" y="2107403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Overfitting</a:t>
            </a:r>
            <a:endParaRPr lang="vi-VN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FF00D802-5231-46DB-8842-EA16E333AFBA}"/>
              </a:ext>
            </a:extLst>
          </p:cNvPr>
          <p:cNvSpPr txBox="1"/>
          <p:nvPr/>
        </p:nvSpPr>
        <p:spPr>
          <a:xfrm>
            <a:off x="3101751" y="2105211"/>
            <a:ext cx="139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Underfitting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F0D0A7D-C9D4-43DF-891F-4D1BF53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371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DDA26-C9D1-4B30-940A-C58D8295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testing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DCBE34-21C8-4B44-89ED-0CCF5AF2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699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Confusion matrix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D182DCEE-2F2A-4587-83F8-EBFA156184E1}"/>
              </a:ext>
            </a:extLst>
          </p:cNvPr>
          <p:cNvCxnSpPr/>
          <p:nvPr/>
        </p:nvCxnSpPr>
        <p:spPr>
          <a:xfrm>
            <a:off x="6126545" y="493486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8637DCE-BA06-4531-BCB3-505DEDFD65CD}"/>
              </a:ext>
            </a:extLst>
          </p:cNvPr>
          <p:cNvCxnSpPr>
            <a:cxnSpLocks/>
          </p:cNvCxnSpPr>
          <p:nvPr/>
        </p:nvCxnSpPr>
        <p:spPr>
          <a:xfrm flipH="1">
            <a:off x="6126545" y="4455886"/>
            <a:ext cx="47062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D1E41F3-6AC5-4AC7-A90B-248EE02490D9}"/>
              </a:ext>
            </a:extLst>
          </p:cNvPr>
          <p:cNvSpPr/>
          <p:nvPr/>
        </p:nvSpPr>
        <p:spPr>
          <a:xfrm>
            <a:off x="7073601" y="1756229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AD0408BC-2EF9-45A4-8557-8493D3C9B7EE}"/>
              </a:ext>
            </a:extLst>
          </p:cNvPr>
          <p:cNvSpPr/>
          <p:nvPr/>
        </p:nvSpPr>
        <p:spPr>
          <a:xfrm>
            <a:off x="7501773" y="1462316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6ACB8C80-7E61-4665-B6B2-379199A2B832}"/>
              </a:ext>
            </a:extLst>
          </p:cNvPr>
          <p:cNvSpPr/>
          <p:nvPr/>
        </p:nvSpPr>
        <p:spPr>
          <a:xfrm>
            <a:off x="6935715" y="2509392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C81CE85B-EE48-400D-BE6B-D75BD864DD63}"/>
              </a:ext>
            </a:extLst>
          </p:cNvPr>
          <p:cNvSpPr/>
          <p:nvPr/>
        </p:nvSpPr>
        <p:spPr>
          <a:xfrm>
            <a:off x="7585220" y="3755570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41B651F9-ADD4-4B23-A28E-22DAFF48DFE2}"/>
              </a:ext>
            </a:extLst>
          </p:cNvPr>
          <p:cNvSpPr/>
          <p:nvPr/>
        </p:nvSpPr>
        <p:spPr>
          <a:xfrm>
            <a:off x="7835602" y="3207656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E3863695-3BD8-45C8-AD2E-B8B3FF4FCACC}"/>
              </a:ext>
            </a:extLst>
          </p:cNvPr>
          <p:cNvSpPr/>
          <p:nvPr/>
        </p:nvSpPr>
        <p:spPr>
          <a:xfrm>
            <a:off x="8009529" y="1349830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0BF11AC5-A3B6-4325-B0D7-682DEF3520F3}"/>
              </a:ext>
            </a:extLst>
          </p:cNvPr>
          <p:cNvSpPr/>
          <p:nvPr/>
        </p:nvSpPr>
        <p:spPr>
          <a:xfrm>
            <a:off x="8369865" y="3287456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345E5E82-16CB-45E0-8816-9A65C7B014D9}"/>
              </a:ext>
            </a:extLst>
          </p:cNvPr>
          <p:cNvSpPr/>
          <p:nvPr/>
        </p:nvSpPr>
        <p:spPr>
          <a:xfrm>
            <a:off x="8251073" y="3855244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79F9175E-823A-4B2B-AF44-A4E7CF418984}"/>
              </a:ext>
            </a:extLst>
          </p:cNvPr>
          <p:cNvSpPr/>
          <p:nvPr/>
        </p:nvSpPr>
        <p:spPr>
          <a:xfrm>
            <a:off x="9190878" y="3207656"/>
            <a:ext cx="275772" cy="275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DB6DD1F-2CA4-4F7C-91DE-397C2ED6B0CD}"/>
              </a:ext>
            </a:extLst>
          </p:cNvPr>
          <p:cNvSpPr/>
          <p:nvPr/>
        </p:nvSpPr>
        <p:spPr>
          <a:xfrm rot="18609693">
            <a:off x="6405793" y="2248398"/>
            <a:ext cx="3203163" cy="5839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16" name="Bảng 16">
            <a:extLst>
              <a:ext uri="{FF2B5EF4-FFF2-40B4-BE49-F238E27FC236}">
                <a16:creationId xmlns:a16="http://schemas.microsoft.com/office/drawing/2014/main" id="{9803C945-C412-476D-8576-45F76FEAE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10991"/>
              </p:ext>
            </p:extLst>
          </p:nvPr>
        </p:nvGraphicFramePr>
        <p:xfrm>
          <a:off x="2160707" y="3128881"/>
          <a:ext cx="3194946" cy="2246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473">
                  <a:extLst>
                    <a:ext uri="{9D8B030D-6E8A-4147-A177-3AD203B41FA5}">
                      <a16:colId xmlns:a16="http://schemas.microsoft.com/office/drawing/2014/main" val="773807019"/>
                    </a:ext>
                  </a:extLst>
                </a:gridCol>
                <a:gridCol w="1597473">
                  <a:extLst>
                    <a:ext uri="{9D8B030D-6E8A-4147-A177-3AD203B41FA5}">
                      <a16:colId xmlns:a16="http://schemas.microsoft.com/office/drawing/2014/main" val="767913424"/>
                    </a:ext>
                  </a:extLst>
                </a:gridCol>
              </a:tblGrid>
              <a:tr h="11230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positive</a:t>
                      </a:r>
                    </a:p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 negative</a:t>
                      </a:r>
                    </a:p>
                    <a:p>
                      <a:pPr algn="ctr"/>
                      <a:r>
                        <a:rPr lang="en-US"/>
                        <a:t>1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5022"/>
                  </a:ext>
                </a:extLst>
              </a:tr>
              <a:tr h="1123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 positive</a:t>
                      </a:r>
                    </a:p>
                    <a:p>
                      <a:pPr algn="ctr"/>
                      <a:r>
                        <a:rPr lang="en-US"/>
                        <a:t>1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negative</a:t>
                      </a:r>
                    </a:p>
                    <a:p>
                      <a:pPr algn="ctr"/>
                      <a:r>
                        <a:rPr lang="en-US"/>
                        <a:t>4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48034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DC49BA9-FA38-4137-8F33-1F4940BD284C}"/>
              </a:ext>
            </a:extLst>
          </p:cNvPr>
          <p:cNvSpPr txBox="1"/>
          <p:nvPr/>
        </p:nvSpPr>
        <p:spPr>
          <a:xfrm>
            <a:off x="664554" y="3454401"/>
            <a:ext cx="141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Actual spam</a:t>
            </a:r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47BB4C8-89BF-40D9-BE10-B433847F29B9}"/>
              </a:ext>
            </a:extLst>
          </p:cNvPr>
          <p:cNvSpPr txBox="1"/>
          <p:nvPr/>
        </p:nvSpPr>
        <p:spPr>
          <a:xfrm>
            <a:off x="664554" y="4462946"/>
            <a:ext cx="120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Actual non-spam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BC2705B-D8D7-4B03-B900-D37B0A866EC3}"/>
              </a:ext>
            </a:extLst>
          </p:cNvPr>
          <p:cNvSpPr txBox="1"/>
          <p:nvPr/>
        </p:nvSpPr>
        <p:spPr>
          <a:xfrm>
            <a:off x="2259866" y="2653270"/>
            <a:ext cx="141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 spam</a:t>
            </a:r>
            <a:endParaRPr lang="vi-VN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C8D37E8E-7D24-4D9F-BBD3-3BB95C0B8750}"/>
              </a:ext>
            </a:extLst>
          </p:cNvPr>
          <p:cNvSpPr txBox="1"/>
          <p:nvPr/>
        </p:nvSpPr>
        <p:spPr>
          <a:xfrm>
            <a:off x="3784465" y="2628242"/>
            <a:ext cx="21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 non-spam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090909DF-ADC6-4D2D-9468-84A1DD4F6E10}"/>
                  </a:ext>
                </a:extLst>
              </p:cNvPr>
              <p:cNvSpPr txBox="1"/>
              <p:nvPr/>
            </p:nvSpPr>
            <p:spPr>
              <a:xfrm>
                <a:off x="5946821" y="4786112"/>
                <a:ext cx="5892801" cy="119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Accuray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/>
                  <a:t>,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/>
                  <a:t>,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F1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090909DF-ADC6-4D2D-9468-84A1DD4F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821" y="4786112"/>
                <a:ext cx="5892801" cy="1195968"/>
              </a:xfrm>
              <a:prstGeom prst="rect">
                <a:avLst/>
              </a:prstGeom>
              <a:blipFill>
                <a:blip r:embed="rId2"/>
                <a:stretch>
                  <a:fillRect l="-932" b="-20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hỗ dành sẵn cho Số hiệu Bản chiếu 21">
            <a:extLst>
              <a:ext uri="{FF2B5EF4-FFF2-40B4-BE49-F238E27FC236}">
                <a16:creationId xmlns:a16="http://schemas.microsoft.com/office/drawing/2014/main" id="{D4187453-2BD6-44B9-9974-13EC2C3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001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DDA26-C9D1-4B30-940A-C58D8295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testing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DCBE34-21C8-4B44-89ED-0CCF5AF2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699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Confusion matrix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D182DCEE-2F2A-4587-83F8-EBFA156184E1}"/>
              </a:ext>
            </a:extLst>
          </p:cNvPr>
          <p:cNvCxnSpPr/>
          <p:nvPr/>
        </p:nvCxnSpPr>
        <p:spPr>
          <a:xfrm>
            <a:off x="6126545" y="493486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8637DCE-BA06-4531-BCB3-505DEDFD65CD}"/>
              </a:ext>
            </a:extLst>
          </p:cNvPr>
          <p:cNvCxnSpPr>
            <a:cxnSpLocks/>
          </p:cNvCxnSpPr>
          <p:nvPr/>
        </p:nvCxnSpPr>
        <p:spPr>
          <a:xfrm flipH="1">
            <a:off x="6126545" y="4455886"/>
            <a:ext cx="47062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D1E41F3-6AC5-4AC7-A90B-248EE02490D9}"/>
              </a:ext>
            </a:extLst>
          </p:cNvPr>
          <p:cNvSpPr/>
          <p:nvPr/>
        </p:nvSpPr>
        <p:spPr>
          <a:xfrm>
            <a:off x="7073601" y="1756229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AD0408BC-2EF9-45A4-8557-8493D3C9B7EE}"/>
              </a:ext>
            </a:extLst>
          </p:cNvPr>
          <p:cNvSpPr/>
          <p:nvPr/>
        </p:nvSpPr>
        <p:spPr>
          <a:xfrm>
            <a:off x="7501773" y="146231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6ACB8C80-7E61-4665-B6B2-379199A2B832}"/>
              </a:ext>
            </a:extLst>
          </p:cNvPr>
          <p:cNvSpPr/>
          <p:nvPr/>
        </p:nvSpPr>
        <p:spPr>
          <a:xfrm>
            <a:off x="6935715" y="2509392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C81CE85B-EE48-400D-BE6B-D75BD864DD63}"/>
              </a:ext>
            </a:extLst>
          </p:cNvPr>
          <p:cNvSpPr/>
          <p:nvPr/>
        </p:nvSpPr>
        <p:spPr>
          <a:xfrm>
            <a:off x="7585220" y="3755570"/>
            <a:ext cx="275772" cy="275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41B651F9-ADD4-4B23-A28E-22DAFF48DFE2}"/>
              </a:ext>
            </a:extLst>
          </p:cNvPr>
          <p:cNvSpPr/>
          <p:nvPr/>
        </p:nvSpPr>
        <p:spPr>
          <a:xfrm>
            <a:off x="7835602" y="3207656"/>
            <a:ext cx="275772" cy="275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E3863695-3BD8-45C8-AD2E-B8B3FF4FCACC}"/>
              </a:ext>
            </a:extLst>
          </p:cNvPr>
          <p:cNvSpPr/>
          <p:nvPr/>
        </p:nvSpPr>
        <p:spPr>
          <a:xfrm>
            <a:off x="8009529" y="1349830"/>
            <a:ext cx="275772" cy="275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0BF11AC5-A3B6-4325-B0D7-682DEF3520F3}"/>
              </a:ext>
            </a:extLst>
          </p:cNvPr>
          <p:cNvSpPr/>
          <p:nvPr/>
        </p:nvSpPr>
        <p:spPr>
          <a:xfrm>
            <a:off x="8369865" y="3287456"/>
            <a:ext cx="275772" cy="275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345E5E82-16CB-45E0-8816-9A65C7B014D9}"/>
              </a:ext>
            </a:extLst>
          </p:cNvPr>
          <p:cNvSpPr/>
          <p:nvPr/>
        </p:nvSpPr>
        <p:spPr>
          <a:xfrm>
            <a:off x="8251073" y="3855244"/>
            <a:ext cx="275772" cy="275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79F9175E-823A-4B2B-AF44-A4E7CF418984}"/>
              </a:ext>
            </a:extLst>
          </p:cNvPr>
          <p:cNvSpPr/>
          <p:nvPr/>
        </p:nvSpPr>
        <p:spPr>
          <a:xfrm>
            <a:off x="9190878" y="3207656"/>
            <a:ext cx="275772" cy="275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DB6DD1F-2CA4-4F7C-91DE-397C2ED6B0CD}"/>
              </a:ext>
            </a:extLst>
          </p:cNvPr>
          <p:cNvSpPr/>
          <p:nvPr/>
        </p:nvSpPr>
        <p:spPr>
          <a:xfrm rot="18609693">
            <a:off x="6405793" y="2248398"/>
            <a:ext cx="3203163" cy="5839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16" name="Bảng 16">
            <a:extLst>
              <a:ext uri="{FF2B5EF4-FFF2-40B4-BE49-F238E27FC236}">
                <a16:creationId xmlns:a16="http://schemas.microsoft.com/office/drawing/2014/main" id="{9803C945-C412-476D-8576-45F76FEAECC3}"/>
              </a:ext>
            </a:extLst>
          </p:cNvPr>
          <p:cNvGraphicFramePr>
            <a:graphicFrameLocks noGrp="1"/>
          </p:cNvGraphicFramePr>
          <p:nvPr/>
        </p:nvGraphicFramePr>
        <p:xfrm>
          <a:off x="2160707" y="3128881"/>
          <a:ext cx="3194946" cy="2246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473">
                  <a:extLst>
                    <a:ext uri="{9D8B030D-6E8A-4147-A177-3AD203B41FA5}">
                      <a16:colId xmlns:a16="http://schemas.microsoft.com/office/drawing/2014/main" val="773807019"/>
                    </a:ext>
                  </a:extLst>
                </a:gridCol>
                <a:gridCol w="1597473">
                  <a:extLst>
                    <a:ext uri="{9D8B030D-6E8A-4147-A177-3AD203B41FA5}">
                      <a16:colId xmlns:a16="http://schemas.microsoft.com/office/drawing/2014/main" val="767913424"/>
                    </a:ext>
                  </a:extLst>
                </a:gridCol>
              </a:tblGrid>
              <a:tr h="11230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positive</a:t>
                      </a:r>
                    </a:p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 negative</a:t>
                      </a:r>
                    </a:p>
                    <a:p>
                      <a:pPr algn="ctr"/>
                      <a:r>
                        <a:rPr lang="en-US"/>
                        <a:t>1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5022"/>
                  </a:ext>
                </a:extLst>
              </a:tr>
              <a:tr h="1123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 positive</a:t>
                      </a:r>
                    </a:p>
                    <a:p>
                      <a:pPr algn="ctr"/>
                      <a:r>
                        <a:rPr lang="en-US"/>
                        <a:t>1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negative</a:t>
                      </a:r>
                    </a:p>
                    <a:p>
                      <a:pPr algn="ctr"/>
                      <a:r>
                        <a:rPr lang="en-US"/>
                        <a:t>4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48034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DC49BA9-FA38-4137-8F33-1F4940BD284C}"/>
              </a:ext>
            </a:extLst>
          </p:cNvPr>
          <p:cNvSpPr txBox="1"/>
          <p:nvPr/>
        </p:nvSpPr>
        <p:spPr>
          <a:xfrm>
            <a:off x="664554" y="3454401"/>
            <a:ext cx="141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Actual spam</a:t>
            </a:r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47BB4C8-89BF-40D9-BE10-B433847F29B9}"/>
              </a:ext>
            </a:extLst>
          </p:cNvPr>
          <p:cNvSpPr txBox="1"/>
          <p:nvPr/>
        </p:nvSpPr>
        <p:spPr>
          <a:xfrm>
            <a:off x="664554" y="4462946"/>
            <a:ext cx="120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Actual non-spam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BC2705B-D8D7-4B03-B900-D37B0A866EC3}"/>
              </a:ext>
            </a:extLst>
          </p:cNvPr>
          <p:cNvSpPr txBox="1"/>
          <p:nvPr/>
        </p:nvSpPr>
        <p:spPr>
          <a:xfrm>
            <a:off x="2259866" y="2653270"/>
            <a:ext cx="141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 spam</a:t>
            </a:r>
            <a:endParaRPr lang="vi-VN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C8D37E8E-7D24-4D9F-BBD3-3BB95C0B8750}"/>
              </a:ext>
            </a:extLst>
          </p:cNvPr>
          <p:cNvSpPr txBox="1"/>
          <p:nvPr/>
        </p:nvSpPr>
        <p:spPr>
          <a:xfrm>
            <a:off x="3784465" y="2628242"/>
            <a:ext cx="21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 non-spam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090909DF-ADC6-4D2D-9468-84A1DD4F6E10}"/>
                  </a:ext>
                </a:extLst>
              </p:cNvPr>
              <p:cNvSpPr txBox="1"/>
              <p:nvPr/>
            </p:nvSpPr>
            <p:spPr>
              <a:xfrm>
                <a:off x="5946821" y="4786112"/>
                <a:ext cx="5892801" cy="119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Accuray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/>
                  <a:t>,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/>
                  <a:t>,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F1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090909DF-ADC6-4D2D-9468-84A1DD4F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821" y="4786112"/>
                <a:ext cx="5892801" cy="1195968"/>
              </a:xfrm>
              <a:prstGeom prst="rect">
                <a:avLst/>
              </a:prstGeom>
              <a:blipFill>
                <a:blip r:embed="rId2"/>
                <a:stretch>
                  <a:fillRect l="-932" b="-20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hỗ dành sẵn cho Số hiệu Bản chiếu 21">
            <a:extLst>
              <a:ext uri="{FF2B5EF4-FFF2-40B4-BE49-F238E27FC236}">
                <a16:creationId xmlns:a16="http://schemas.microsoft.com/office/drawing/2014/main" id="{D4187453-2BD6-44B9-9974-13EC2C3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5184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D76BAC-0F3C-448D-9327-5EA8B964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learning – Neural network</a:t>
            </a:r>
            <a:endParaRPr lang="vi-VN"/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7EA98DC2-0269-4DB6-B662-DDFE7994F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90" y="2166145"/>
            <a:ext cx="7326310" cy="366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BB80D5A-3565-4319-8398-4FC110AFD932}"/>
              </a:ext>
            </a:extLst>
          </p:cNvPr>
          <p:cNvSpPr txBox="1"/>
          <p:nvPr/>
        </p:nvSpPr>
        <p:spPr>
          <a:xfrm>
            <a:off x="2197100" y="24706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57F637D-AEF2-4477-8508-A4E10499FF61}"/>
              </a:ext>
            </a:extLst>
          </p:cNvPr>
          <p:cNvSpPr txBox="1"/>
          <p:nvPr/>
        </p:nvSpPr>
        <p:spPr>
          <a:xfrm>
            <a:off x="8547100" y="30596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</a:t>
            </a:r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9C5DE7B-ACEC-4F6F-87CA-649BE4D786B3}"/>
              </a:ext>
            </a:extLst>
          </p:cNvPr>
          <p:cNvSpPr txBox="1"/>
          <p:nvPr/>
        </p:nvSpPr>
        <p:spPr>
          <a:xfrm>
            <a:off x="5004594" y="2101334"/>
            <a:ext cx="168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Hidden layer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B7671E8-D344-41F3-BDA1-FB589A80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23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4FE88A10-795D-4178-9E88-FF19B882E4C2}"/>
                  </a:ext>
                </a:extLst>
              </p14:cNvPr>
              <p14:cNvContentPartPr/>
              <p14:nvPr/>
            </p14:nvContentPartPr>
            <p14:xfrm>
              <a:off x="3128760" y="2456640"/>
              <a:ext cx="1165680" cy="49320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4FE88A10-795D-4178-9E88-FF19B882E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9400" y="2447280"/>
                <a:ext cx="1184400" cy="5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4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D4FA0F-5BC5-46B2-8BF2-06FFE8D0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5EC27774-012D-4B42-B02A-7EC4297B3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41" t="21963" r="-129" b="14119"/>
          <a:stretch/>
        </p:blipFill>
        <p:spPr>
          <a:xfrm>
            <a:off x="838200" y="1690688"/>
            <a:ext cx="9347200" cy="441171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EA6DEC1-1818-4DDB-A13F-988ABE503554}"/>
              </a:ext>
            </a:extLst>
          </p:cNvPr>
          <p:cNvSpPr txBox="1"/>
          <p:nvPr/>
        </p:nvSpPr>
        <p:spPr>
          <a:xfrm>
            <a:off x="6324600" y="1603376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Non-linear function</a:t>
            </a:r>
            <a:endParaRPr lang="vi-VN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A2318D85-48D9-4B24-B2A9-BA70FCF2E12C}"/>
              </a:ext>
            </a:extLst>
          </p:cNvPr>
          <p:cNvCxnSpPr>
            <a:stCxn id="5" idx="2"/>
          </p:cNvCxnSpPr>
          <p:nvPr/>
        </p:nvCxnSpPr>
        <p:spPr>
          <a:xfrm flipH="1">
            <a:off x="6959600" y="2249707"/>
            <a:ext cx="152400" cy="76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0F7B272-0348-4B7B-8092-4F7ABDED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541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B4D9F6-9317-4E34-B4C8-03F29A9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DNN</a:t>
            </a:r>
            <a:endParaRPr lang="vi-VN"/>
          </a:p>
        </p:txBody>
      </p:sp>
      <p:pic>
        <p:nvPicPr>
          <p:cNvPr id="5122" name="Picture 2" descr="The Neural Network Zoo - The Asimov Institute">
            <a:extLst>
              <a:ext uri="{FF2B5EF4-FFF2-40B4-BE49-F238E27FC236}">
                <a16:creationId xmlns:a16="http://schemas.microsoft.com/office/drawing/2014/main" id="{F8CF7F9E-ABDB-4030-866C-432B84A914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65125"/>
            <a:ext cx="3718205" cy="63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728BFD6-71FE-4877-A0B3-21A34C54F637}"/>
              </a:ext>
            </a:extLst>
          </p:cNvPr>
          <p:cNvSpPr txBox="1"/>
          <p:nvPr/>
        </p:nvSpPr>
        <p:spPr>
          <a:xfrm>
            <a:off x="1016000" y="1879600"/>
            <a:ext cx="65151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Some famous architechtures:</a:t>
            </a:r>
          </a:p>
          <a:p>
            <a:endParaRPr lang="en-US" sz="2000"/>
          </a:p>
          <a:p>
            <a:r>
              <a:rPr lang="en-US" sz="2000"/>
              <a:t>Computer vision: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Alexnet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Resnet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CNN</a:t>
            </a:r>
          </a:p>
          <a:p>
            <a:r>
              <a:rPr lang="en-US" sz="2000"/>
              <a:t>Natural language 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LSTM</a:t>
            </a:r>
          </a:p>
          <a:p>
            <a:r>
              <a:rPr lang="en-US" sz="2000"/>
              <a:t>Generating 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Auto-encoder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GAN: WGAN, CycleGAN, Pix2Pix</a:t>
            </a:r>
          </a:p>
          <a:p>
            <a:endParaRPr lang="en-US" sz="200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018A8DE-49F4-49C3-9124-F9A356B1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520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6B3F1E-AEA6-4FF0-9A49-5D4296F6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learning task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5C0867-FEBE-40C0-B3D3-06A1D15C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Supervised learning</a:t>
            </a:r>
          </a:p>
          <a:p>
            <a:pPr marL="0" indent="0">
              <a:buNone/>
            </a:pPr>
            <a:r>
              <a:rPr lang="en-US"/>
              <a:t>Unsupervised learning</a:t>
            </a:r>
          </a:p>
          <a:p>
            <a:pPr marL="0" indent="0">
              <a:buNone/>
            </a:pPr>
            <a:r>
              <a:rPr lang="en-US"/>
              <a:t>Transfer learning</a:t>
            </a:r>
          </a:p>
          <a:p>
            <a:pPr marL="0" indent="0">
              <a:buNone/>
            </a:pPr>
            <a:r>
              <a:rPr lang="en-US"/>
              <a:t>Online learning</a:t>
            </a:r>
          </a:p>
          <a:p>
            <a:pPr marL="0" indent="0">
              <a:buNone/>
            </a:pPr>
            <a:r>
              <a:rPr lang="en-US"/>
              <a:t>Federated learning</a:t>
            </a:r>
          </a:p>
          <a:p>
            <a:pPr marL="0" indent="0">
              <a:buNone/>
            </a:pPr>
            <a:r>
              <a:rPr lang="en-US"/>
              <a:t>…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A65AD0-5D4B-4208-914D-E92B9BC1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274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Azure Machine Learning Service: Part 1 — An Introduction | by Pankaj  Jainani | Towards Data Science">
            <a:extLst>
              <a:ext uri="{FF2B5EF4-FFF2-40B4-BE49-F238E27FC236}">
                <a16:creationId xmlns:a16="http://schemas.microsoft.com/office/drawing/2014/main" id="{C7773AF4-67C4-449A-98DD-C8FCB554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69" y="5108263"/>
            <a:ext cx="2583808" cy="12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6132798-E99C-44C6-8FAD-50DB923C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CC0B47-11CE-4A98-9CB4-3AC1FCC0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Framework (Python):</a:t>
            </a:r>
          </a:p>
          <a:p>
            <a:pPr>
              <a:buFontTx/>
              <a:buChar char="-"/>
            </a:pPr>
            <a:r>
              <a:rPr lang="en-US"/>
              <a:t>Tensorflow, Keras</a:t>
            </a:r>
          </a:p>
          <a:p>
            <a:pPr>
              <a:buFontTx/>
              <a:buChar char="-"/>
            </a:pPr>
            <a:r>
              <a:rPr lang="en-US"/>
              <a:t>Pytorch</a:t>
            </a:r>
          </a:p>
          <a:p>
            <a:pPr marL="0" indent="0">
              <a:buNone/>
            </a:pPr>
            <a:r>
              <a:rPr lang="en-US"/>
              <a:t>Computational services:</a:t>
            </a:r>
          </a:p>
          <a:p>
            <a:pPr>
              <a:buFontTx/>
              <a:buChar char="-"/>
            </a:pPr>
            <a:r>
              <a:rPr lang="en-US"/>
              <a:t>Google Colab</a:t>
            </a:r>
          </a:p>
          <a:p>
            <a:pPr>
              <a:buFontTx/>
              <a:buChar char="-"/>
            </a:pPr>
            <a:r>
              <a:rPr lang="en-US"/>
              <a:t>MS Azure</a:t>
            </a:r>
          </a:p>
          <a:p>
            <a:pPr>
              <a:buFontTx/>
              <a:buChar char="-"/>
            </a:pPr>
            <a:r>
              <a:rPr lang="en-US"/>
              <a:t>AWS</a:t>
            </a:r>
          </a:p>
        </p:txBody>
      </p:sp>
      <p:pic>
        <p:nvPicPr>
          <p:cNvPr id="1026" name="Picture 2" descr="TensorBoard | TensorFlow">
            <a:extLst>
              <a:ext uri="{FF2B5EF4-FFF2-40B4-BE49-F238E27FC236}">
                <a16:creationId xmlns:a16="http://schemas.microsoft.com/office/drawing/2014/main" id="{B3B3EC55-BB9C-47E4-BC11-87FA8486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28" y="258082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ule: tfq | TensorFlow Quantum">
            <a:extLst>
              <a:ext uri="{FF2B5EF4-FFF2-40B4-BE49-F238E27FC236}">
                <a16:creationId xmlns:a16="http://schemas.microsoft.com/office/drawing/2014/main" id="{322E7BF4-89BE-4AB8-AAA4-54F15ECF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25808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keras-team/keras: Deep Learning for humans">
            <a:extLst>
              <a:ext uri="{FF2B5EF4-FFF2-40B4-BE49-F238E27FC236}">
                <a16:creationId xmlns:a16="http://schemas.microsoft.com/office/drawing/2014/main" id="{31C90318-E3F6-4C7A-869F-177867C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8" y="1771650"/>
            <a:ext cx="2857501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hững lý do nên chọn PyTorch để học sâu">
            <a:extLst>
              <a:ext uri="{FF2B5EF4-FFF2-40B4-BE49-F238E27FC236}">
                <a16:creationId xmlns:a16="http://schemas.microsoft.com/office/drawing/2014/main" id="{9ED5C35C-A079-411C-8B17-B6F23C69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13" y="2654300"/>
            <a:ext cx="2919186" cy="14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lcome To Colaboratory - Colaboratory">
            <a:extLst>
              <a:ext uri="{FF2B5EF4-FFF2-40B4-BE49-F238E27FC236}">
                <a16:creationId xmlns:a16="http://schemas.microsoft.com/office/drawing/2014/main" id="{118E9D7C-4961-446B-A63D-22BA4497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15" y="392486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công bố 5 dịch vụ Machine learning mới">
            <a:extLst>
              <a:ext uri="{FF2B5EF4-FFF2-40B4-BE49-F238E27FC236}">
                <a16:creationId xmlns:a16="http://schemas.microsoft.com/office/drawing/2014/main" id="{1BBD4AE0-6ED5-4AE6-B19D-7CF67E78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61" y="4358169"/>
            <a:ext cx="25622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B72218-04A9-4417-9884-B5BC875C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972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8" name="Picture 22" descr="Sử Dụng Thư Viện SciPy Trong Python (P1)?">
            <a:extLst>
              <a:ext uri="{FF2B5EF4-FFF2-40B4-BE49-F238E27FC236}">
                <a16:creationId xmlns:a16="http://schemas.microsoft.com/office/drawing/2014/main" id="{0C214652-8879-421A-97DD-5D2A8C21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95" y="4771142"/>
            <a:ext cx="1892231" cy="11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AEED857-5247-455E-80EB-46CE610A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A11B5801-BFAD-4489-9177-5F64F8452660}"/>
              </a:ext>
            </a:extLst>
          </p:cNvPr>
          <p:cNvCxnSpPr/>
          <p:nvPr/>
        </p:nvCxnSpPr>
        <p:spPr>
          <a:xfrm>
            <a:off x="939800" y="3594100"/>
            <a:ext cx="1005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EE2DB58-EFB3-4207-ABF5-5DB05C31B187}"/>
              </a:ext>
            </a:extLst>
          </p:cNvPr>
          <p:cNvSpPr txBox="1"/>
          <p:nvPr/>
        </p:nvSpPr>
        <p:spPr>
          <a:xfrm>
            <a:off x="10502900" y="3949700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Higher-level</a:t>
            </a:r>
          </a:p>
          <a:p>
            <a:r>
              <a:rPr lang="en-US"/>
              <a:t>interface</a:t>
            </a:r>
            <a:endParaRPr lang="vi-VN"/>
          </a:p>
        </p:txBody>
      </p:sp>
      <p:pic>
        <p:nvPicPr>
          <p:cNvPr id="4098" name="Picture 2" descr="NumPy - Wikipedia">
            <a:extLst>
              <a:ext uri="{FF2B5EF4-FFF2-40B4-BE49-F238E27FC236}">
                <a16:creationId xmlns:a16="http://schemas.microsoft.com/office/drawing/2014/main" id="{80B768F8-96A5-46A1-BD69-7D03E3DD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714625"/>
            <a:ext cx="1595437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earn Python Series (#10) - Matplotlib Part 1 — Steemit">
            <a:extLst>
              <a:ext uri="{FF2B5EF4-FFF2-40B4-BE49-F238E27FC236}">
                <a16:creationId xmlns:a16="http://schemas.microsoft.com/office/drawing/2014/main" id="{B56B420D-FA99-4050-99BD-3DDE3CB3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759201"/>
            <a:ext cx="1544637" cy="5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Discussion of seaborn logo · Issue #2243 · mwaskom/seaborn · GitHub">
            <a:extLst>
              <a:ext uri="{FF2B5EF4-FFF2-40B4-BE49-F238E27FC236}">
                <a16:creationId xmlns:a16="http://schemas.microsoft.com/office/drawing/2014/main" id="{4DB637E8-4FD3-4BA7-A69E-C876C6FA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335809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A5C3747-CDF1-43F9-8F1E-6D6DC071546A}"/>
              </a:ext>
            </a:extLst>
          </p:cNvPr>
          <p:cNvCxnSpPr/>
          <p:nvPr/>
        </p:nvCxnSpPr>
        <p:spPr>
          <a:xfrm>
            <a:off x="3035300" y="1921027"/>
            <a:ext cx="0" cy="39116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7683CBE-E490-40D6-A9C4-5BA35D1C1344}"/>
              </a:ext>
            </a:extLst>
          </p:cNvPr>
          <p:cNvSpPr txBox="1"/>
          <p:nvPr/>
        </p:nvSpPr>
        <p:spPr>
          <a:xfrm>
            <a:off x="1089818" y="6127729"/>
            <a:ext cx="2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package</a:t>
            </a:r>
            <a:endParaRPr lang="vi-VN"/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1C41CA5E-C715-4946-9573-502E6A74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40" y="2086294"/>
            <a:ext cx="1712118" cy="6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scikit-learn - Wikipedia">
            <a:extLst>
              <a:ext uri="{FF2B5EF4-FFF2-40B4-BE49-F238E27FC236}">
                <a16:creationId xmlns:a16="http://schemas.microsoft.com/office/drawing/2014/main" id="{72B9DC6E-ED61-4ED2-8FF8-5058E126F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86" y="3845271"/>
            <a:ext cx="182243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919A4080-3E95-473F-8C51-0BDF3FE14DD8}"/>
              </a:ext>
            </a:extLst>
          </p:cNvPr>
          <p:cNvSpPr txBox="1"/>
          <p:nvPr/>
        </p:nvSpPr>
        <p:spPr>
          <a:xfrm>
            <a:off x="3733800" y="6123543"/>
            <a:ext cx="2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library</a:t>
            </a:r>
            <a:endParaRPr lang="vi-VN"/>
          </a:p>
        </p:txBody>
      </p:sp>
      <p:pic>
        <p:nvPicPr>
          <p:cNvPr id="4116" name="Picture 20" descr="opencv python – Kiến Tạo Tương Lai | Code | Linux | Network | Security">
            <a:extLst>
              <a:ext uri="{FF2B5EF4-FFF2-40B4-BE49-F238E27FC236}">
                <a16:creationId xmlns:a16="http://schemas.microsoft.com/office/drawing/2014/main" id="{2B670AC4-9627-401C-96B3-23467F5E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30" y="2086294"/>
            <a:ext cx="1515906" cy="133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8F4ED3FE-550C-4531-B8D6-F34FD66A666A}"/>
              </a:ext>
            </a:extLst>
          </p:cNvPr>
          <p:cNvCxnSpPr/>
          <p:nvPr/>
        </p:nvCxnSpPr>
        <p:spPr>
          <a:xfrm>
            <a:off x="5600700" y="1889471"/>
            <a:ext cx="0" cy="39116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TensorBoard | TensorFlow">
            <a:extLst>
              <a:ext uri="{FF2B5EF4-FFF2-40B4-BE49-F238E27FC236}">
                <a16:creationId xmlns:a16="http://schemas.microsoft.com/office/drawing/2014/main" id="{5DAE4222-EEDE-42E0-AA7B-330EC848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89" y="2216991"/>
            <a:ext cx="1745247" cy="98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GitHub - keras-team/keras: Deep Learning for humans">
            <a:extLst>
              <a:ext uri="{FF2B5EF4-FFF2-40B4-BE49-F238E27FC236}">
                <a16:creationId xmlns:a16="http://schemas.microsoft.com/office/drawing/2014/main" id="{D413B895-BA82-45FF-9E97-F3A0C4C2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95" y="4298849"/>
            <a:ext cx="1751084" cy="5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Những lý do nên chọn PyTorch để học sâu">
            <a:extLst>
              <a:ext uri="{FF2B5EF4-FFF2-40B4-BE49-F238E27FC236}">
                <a16:creationId xmlns:a16="http://schemas.microsoft.com/office/drawing/2014/main" id="{7625BCC6-169D-41BE-945E-45EEFE3A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51" y="4890928"/>
            <a:ext cx="1788885" cy="8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8EF8581-EFD5-48DC-ADFB-55DE94106232}"/>
              </a:ext>
            </a:extLst>
          </p:cNvPr>
          <p:cNvSpPr txBox="1"/>
          <p:nvPr/>
        </p:nvSpPr>
        <p:spPr>
          <a:xfrm>
            <a:off x="5969000" y="6123543"/>
            <a:ext cx="2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framework</a:t>
            </a:r>
            <a:endParaRPr lang="vi-VN"/>
          </a:p>
        </p:txBody>
      </p:sp>
      <p:pic>
        <p:nvPicPr>
          <p:cNvPr id="4120" name="Picture 24" descr="Google AI Blog: Machine Learning in the Cloud, with TensorFlow">
            <a:extLst>
              <a:ext uri="{FF2B5EF4-FFF2-40B4-BE49-F238E27FC236}">
                <a16:creationId xmlns:a16="http://schemas.microsoft.com/office/drawing/2014/main" id="{09A9B958-49CC-4C79-998D-438BEB60F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77" y="2027644"/>
            <a:ext cx="1237423" cy="123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FF07E276-39B2-4480-9EAD-40E7987B63E8}"/>
              </a:ext>
            </a:extLst>
          </p:cNvPr>
          <p:cNvCxnSpPr/>
          <p:nvPr/>
        </p:nvCxnSpPr>
        <p:spPr>
          <a:xfrm>
            <a:off x="8026400" y="1885149"/>
            <a:ext cx="0" cy="39116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22" name="Picture 26" descr="BERT Series] Chương 2. Nghịch một chút với Hugging Face - Mì AI">
            <a:extLst>
              <a:ext uri="{FF2B5EF4-FFF2-40B4-BE49-F238E27FC236}">
                <a16:creationId xmlns:a16="http://schemas.microsoft.com/office/drawing/2014/main" id="{67DC930E-37D4-4A4E-ACF3-7A145D53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411" y="3845271"/>
            <a:ext cx="2423551" cy="16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EF5A3EE4-F870-40E0-9E3A-270C0F15991E}"/>
              </a:ext>
            </a:extLst>
          </p:cNvPr>
          <p:cNvSpPr txBox="1"/>
          <p:nvPr/>
        </p:nvSpPr>
        <p:spPr>
          <a:xfrm>
            <a:off x="8915399" y="612354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ML API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1E9864A-77F0-4BE5-B687-90AD53F9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693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C89748-ACB0-4396-BF2F-198B6C68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need to do?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D6F8044-7F17-4725-B87C-2FBA07810303}"/>
              </a:ext>
            </a:extLst>
          </p:cNvPr>
          <p:cNvSpPr/>
          <p:nvPr/>
        </p:nvSpPr>
        <p:spPr>
          <a:xfrm>
            <a:off x="957943" y="1959429"/>
            <a:ext cx="1905908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set</a:t>
            </a: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EEE513A-8D26-47DA-BD7D-03128E921D90}"/>
              </a:ext>
            </a:extLst>
          </p:cNvPr>
          <p:cNvSpPr/>
          <p:nvPr/>
        </p:nvSpPr>
        <p:spPr>
          <a:xfrm>
            <a:off x="838200" y="4782458"/>
            <a:ext cx="2151741" cy="145868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Environment:</a:t>
            </a:r>
          </a:p>
          <a:p>
            <a:pPr algn="ctr"/>
            <a:r>
              <a:rPr lang="en-US"/>
              <a:t>Sensor, Database, Cam, …</a:t>
            </a:r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E6BBF346-9ABD-4AD1-B3FE-B8C5FCD9505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1910897" y="3284992"/>
            <a:ext cx="3174" cy="14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6E9B333-3A12-44CC-B39C-32D814153A57}"/>
              </a:ext>
            </a:extLst>
          </p:cNvPr>
          <p:cNvSpPr txBox="1"/>
          <p:nvPr/>
        </p:nvSpPr>
        <p:spPr>
          <a:xfrm>
            <a:off x="492580" y="3791908"/>
            <a:ext cx="13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preparation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607333E-48FA-464D-83B9-0DC7A7DFE43C}"/>
              </a:ext>
            </a:extLst>
          </p:cNvPr>
          <p:cNvSpPr/>
          <p:nvPr/>
        </p:nvSpPr>
        <p:spPr>
          <a:xfrm>
            <a:off x="4833265" y="2103880"/>
            <a:ext cx="1770743" cy="10366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Clean dataset</a:t>
            </a:r>
            <a:endParaRPr lang="vi-VN"/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5EFC8947-C1C1-4372-96D8-B30CA6E7926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863851" y="2622210"/>
            <a:ext cx="196941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7E47214-4D25-430A-B4E5-6F42532E2FB3}"/>
              </a:ext>
            </a:extLst>
          </p:cNvPr>
          <p:cNvSpPr txBox="1"/>
          <p:nvPr/>
        </p:nvSpPr>
        <p:spPr>
          <a:xfrm>
            <a:off x="3236688" y="2103880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Preprocessing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CF78058-3C00-4263-AECA-360BF21D5165}"/>
              </a:ext>
            </a:extLst>
          </p:cNvPr>
          <p:cNvSpPr txBox="1"/>
          <p:nvPr/>
        </p:nvSpPr>
        <p:spPr>
          <a:xfrm>
            <a:off x="3096079" y="2817356"/>
            <a:ext cx="205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Noise filtering</a:t>
            </a:r>
          </a:p>
          <a:p>
            <a:r>
              <a:rPr lang="en-US"/>
              <a:t>- Normalization</a:t>
            </a:r>
          </a:p>
          <a:p>
            <a:r>
              <a:rPr lang="en-US"/>
              <a:t>- Feature selection</a:t>
            </a:r>
          </a:p>
          <a:p>
            <a:r>
              <a:rPr lang="en-US"/>
              <a:t>- Dimensionality reduction</a:t>
            </a:r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F4DB3D0-A06B-4E5D-8BB6-18D27F66D6DE}"/>
              </a:ext>
            </a:extLst>
          </p:cNvPr>
          <p:cNvSpPr txBox="1"/>
          <p:nvPr/>
        </p:nvSpPr>
        <p:spPr>
          <a:xfrm>
            <a:off x="4034973" y="5374800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Update</a:t>
            </a:r>
            <a:endParaRPr lang="vi-VN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A6C89E8C-8033-491F-A520-87C6F59681D8}"/>
              </a:ext>
            </a:extLst>
          </p:cNvPr>
          <p:cNvCxnSpPr>
            <a:cxnSpLocks/>
          </p:cNvCxnSpPr>
          <p:nvPr/>
        </p:nvCxnSpPr>
        <p:spPr>
          <a:xfrm flipH="1">
            <a:off x="2989942" y="5893128"/>
            <a:ext cx="4063094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108C6148-A354-4FD7-89D1-EA247FB47241}"/>
              </a:ext>
            </a:extLst>
          </p:cNvPr>
          <p:cNvSpPr/>
          <p:nvPr/>
        </p:nvSpPr>
        <p:spPr>
          <a:xfrm>
            <a:off x="7076622" y="1816100"/>
            <a:ext cx="4350657" cy="43306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E8F4E104-257E-4012-B7E2-FA27568E0F5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04008" y="2610760"/>
            <a:ext cx="472614" cy="11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E06146F-AA0B-47A6-9BEF-F53FEF04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424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208B3-DE53-420B-848B-99A34B0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0A0B7A-5902-44D4-9457-1885958E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“Learning is any process by which a system improves performance from experience.”</a:t>
            </a:r>
          </a:p>
          <a:p>
            <a:pPr marL="0" indent="0">
              <a:buNone/>
            </a:pPr>
            <a:r>
              <a:rPr lang="en-US"/>
              <a:t>“Machine learning is concerned with computer programs that automatically improve their performance through experience.”</a:t>
            </a:r>
          </a:p>
          <a:p>
            <a:pPr marL="0" indent="0">
              <a:buNone/>
            </a:pPr>
            <a:r>
              <a:rPr lang="en-US"/>
              <a:t>- Herbert Alexander Simon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EB7F953-0E9F-4671-AC0A-BF42DC92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1341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50B116-1F0B-4716-9C9B-BE271CE6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listening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EE9360-9090-4197-8F62-9E45DC1F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Q&amp;A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E9C0D44-3417-499A-97A9-DCE0CAD0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954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0749A6-C136-429F-AFA8-A746FAAF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educational perspective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CDA615C-FE30-4DDB-A6EF-5EB484EA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4</a:t>
            </a:fld>
            <a:endParaRPr lang="vi-VN"/>
          </a:p>
        </p:txBody>
      </p:sp>
      <p:pic>
        <p:nvPicPr>
          <p:cNvPr id="1028" name="Picture 4" descr="Maker Faire | [Young Makers] The Magic of Machine Learning in Your Projects">
            <a:extLst>
              <a:ext uri="{FF2B5EF4-FFF2-40B4-BE49-F238E27FC236}">
                <a16:creationId xmlns:a16="http://schemas.microsoft.com/office/drawing/2014/main" id="{DD385DF2-3546-46AD-B40E-64E4658C8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2" t="16522" r="8957" b="13895"/>
          <a:stretch/>
        </p:blipFill>
        <p:spPr bwMode="auto">
          <a:xfrm>
            <a:off x="7330930" y="1902825"/>
            <a:ext cx="143123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Bảng 9">
            <a:extLst>
              <a:ext uri="{FF2B5EF4-FFF2-40B4-BE49-F238E27FC236}">
                <a16:creationId xmlns:a16="http://schemas.microsoft.com/office/drawing/2014/main" id="{EE6FFB00-36D6-4F3D-BC7D-2D5296267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13103"/>
              </p:ext>
            </p:extLst>
          </p:nvPr>
        </p:nvGraphicFramePr>
        <p:xfrm>
          <a:off x="993912" y="1540124"/>
          <a:ext cx="8332293" cy="495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431">
                  <a:extLst>
                    <a:ext uri="{9D8B030D-6E8A-4147-A177-3AD203B41FA5}">
                      <a16:colId xmlns:a16="http://schemas.microsoft.com/office/drawing/2014/main" val="430630825"/>
                    </a:ext>
                  </a:extLst>
                </a:gridCol>
                <a:gridCol w="2777431">
                  <a:extLst>
                    <a:ext uri="{9D8B030D-6E8A-4147-A177-3AD203B41FA5}">
                      <a16:colId xmlns:a16="http://schemas.microsoft.com/office/drawing/2014/main" val="2090694568"/>
                    </a:ext>
                  </a:extLst>
                </a:gridCol>
                <a:gridCol w="2777431">
                  <a:extLst>
                    <a:ext uri="{9D8B030D-6E8A-4147-A177-3AD203B41FA5}">
                      <a16:colId xmlns:a16="http://schemas.microsoft.com/office/drawing/2014/main" val="1484622732"/>
                    </a:ext>
                  </a:extLst>
                </a:gridCol>
              </a:tblGrid>
              <a:tr h="1977235"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12714"/>
                  </a:ext>
                </a:extLst>
              </a:tr>
              <a:tr h="5241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Energy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Food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Computation power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29885"/>
                  </a:ext>
                </a:extLst>
              </a:tr>
              <a:tr h="765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Book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91490"/>
                  </a:ext>
                </a:extLst>
              </a:tr>
              <a:tr h="8407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Training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18571"/>
                  </a:ext>
                </a:extLst>
              </a:tr>
              <a:tr h="8447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Testing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72783"/>
                  </a:ext>
                </a:extLst>
              </a:tr>
            </a:tbl>
          </a:graphicData>
        </a:graphic>
      </p:graphicFrame>
      <p:pic>
        <p:nvPicPr>
          <p:cNvPr id="13" name="Picture 2" descr="Little Baby Icon Clipart&amp;quot; iPad Case &amp;amp; Skin by AaronIsBack | Redbubble">
            <a:extLst>
              <a:ext uri="{FF2B5EF4-FFF2-40B4-BE49-F238E27FC236}">
                <a16:creationId xmlns:a16="http://schemas.microsoft.com/office/drawing/2014/main" id="{679D13B7-4EC8-4030-A5F6-A91E0C9D37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800" y1="39130" x2="42800" y2="39130"/>
                        <a14:foregroundMark x1="50533" y1="46957" x2="50533" y2="46957"/>
                        <a14:foregroundMark x1="58533" y1="38587" x2="58533" y2="38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83" t="17014" r="17761" b="18269"/>
          <a:stretch/>
        </p:blipFill>
        <p:spPr bwMode="auto">
          <a:xfrm>
            <a:off x="4497451" y="1638127"/>
            <a:ext cx="1325217" cy="15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CD7D1B-EA11-4467-A692-50744B46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vi-V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D1DB29-9758-4ED6-9CF9-2569A34B0D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66647"/>
            <a:ext cx="7587085" cy="48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9E6067F-D6D2-4D6F-9B55-5E1BECAA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995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385B46-5010-4C6C-8067-F32CD0DC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vi-V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0CC393-EC9E-4CE7-9B76-0DE25EA23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61" y="1825625"/>
            <a:ext cx="92628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6C4E1AD-A258-4D22-8CAF-5246BE69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26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927A3F-42D7-41E4-B62E-AF6E3EE3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B8EA57-B215-4884-9B3A-11A00699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Data mining: get new knowledge from big data</a:t>
            </a:r>
          </a:p>
          <a:p>
            <a:pPr marL="0" indent="0">
              <a:buNone/>
            </a:pPr>
            <a:r>
              <a:rPr lang="en-US"/>
              <a:t>Ex: Predict stock prices</a:t>
            </a:r>
          </a:p>
          <a:p>
            <a:pPr marL="0" indent="0">
              <a:buNone/>
            </a:pPr>
            <a:r>
              <a:rPr lang="en-US"/>
              <a:t>A software that can automatically upgrade and adapt to individual users.</a:t>
            </a:r>
          </a:p>
          <a:p>
            <a:pPr marL="0" indent="0">
              <a:buNone/>
            </a:pPr>
            <a:r>
              <a:rPr lang="en-US"/>
              <a:t>Ex: Facebook newfeed</a:t>
            </a:r>
          </a:p>
          <a:p>
            <a:pPr marL="0" indent="0">
              <a:buNone/>
            </a:pPr>
            <a:r>
              <a:rPr lang="en-US"/>
              <a:t>Mimic human which require some intelligence</a:t>
            </a:r>
          </a:p>
          <a:p>
            <a:pPr marL="0" indent="0">
              <a:buNone/>
            </a:pPr>
            <a:r>
              <a:rPr lang="en-US"/>
              <a:t>Ex: Recognize, classification, …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35A81B3-7F3B-40BE-A4F5-537B213C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133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541191-CD25-4323-8510-7428A2B7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Why’s it hot now?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CFD9B4-FA78-4751-BE69-D56FA7D7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Computational power: NVIDIA, AMD, Intel, …</a:t>
            </a:r>
          </a:p>
          <a:p>
            <a:pPr marL="0" indent="0">
              <a:buNone/>
            </a:pPr>
            <a:r>
              <a:rPr lang="en-US"/>
              <a:t>The increasing of big data: from huge of the internet user.</a:t>
            </a:r>
          </a:p>
          <a:p>
            <a:pPr marL="0" indent="0">
              <a:buNone/>
            </a:pPr>
            <a:r>
              <a:rPr lang="en-US"/>
              <a:t>New algorithms and techniques</a:t>
            </a:r>
          </a:p>
          <a:p>
            <a:pPr marL="0" indent="0">
              <a:buNone/>
            </a:pPr>
            <a:r>
              <a:rPr lang="en-US"/>
              <a:t>Support from governments and industries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A299D64-0F6D-487D-9BB4-A61FC83B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431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BF5640-C42F-45A1-9CD9-EEA18F0A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Its applications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94562CB-4F44-445C-9F80-0E66B529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Computer vision: recognition, human - machine interaction, …</a:t>
            </a:r>
          </a:p>
          <a:p>
            <a:r>
              <a:rPr lang="en-US"/>
              <a:t>Natural language processing (NLP): text mining, recommend system, artificial voice, …</a:t>
            </a:r>
          </a:p>
          <a:p>
            <a:r>
              <a:rPr lang="en-US"/>
              <a:t>Other: fin-tech, bioinformation, physis, chemistry,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C9AEA8-D16B-466A-BAEC-0B9D4DB9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555D-1CA3-4BF9-896B-4C92AB1264BB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441594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769</Words>
  <Application>Microsoft Office PowerPoint</Application>
  <PresentationFormat>Màn hình rộng</PresentationFormat>
  <Paragraphs>257</Paragraphs>
  <Slides>30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Chủ đề Office</vt:lpstr>
      <vt:lpstr>Introduction to  Machine learning</vt:lpstr>
      <vt:lpstr>About me</vt:lpstr>
      <vt:lpstr>Machine learning</vt:lpstr>
      <vt:lpstr>From educational perspective</vt:lpstr>
      <vt:lpstr>History</vt:lpstr>
      <vt:lpstr>History</vt:lpstr>
      <vt:lpstr>Why machine learning?</vt:lpstr>
      <vt:lpstr>Why’s it hot now?</vt:lpstr>
      <vt:lpstr>Its applications</vt:lpstr>
      <vt:lpstr>The concept of learning in Machine learning</vt:lpstr>
      <vt:lpstr>Example: Filter spam email</vt:lpstr>
      <vt:lpstr>Learning process</vt:lpstr>
      <vt:lpstr>In our example</vt:lpstr>
      <vt:lpstr>Dataset</vt:lpstr>
      <vt:lpstr>Linear classifier</vt:lpstr>
      <vt:lpstr>Linear classifier</vt:lpstr>
      <vt:lpstr>Linear classifier – add more parameters</vt:lpstr>
      <vt:lpstr>No linear classifier can cover all instances</vt:lpstr>
      <vt:lpstr>Which one?</vt:lpstr>
      <vt:lpstr>Overfitting and underfitting</vt:lpstr>
      <vt:lpstr>Model testing</vt:lpstr>
      <vt:lpstr>Model testing</vt:lpstr>
      <vt:lpstr>Deep learning – Neural network</vt:lpstr>
      <vt:lpstr>Neural network</vt:lpstr>
      <vt:lpstr>DNN</vt:lpstr>
      <vt:lpstr>Other learning task</vt:lpstr>
      <vt:lpstr>Software</vt:lpstr>
      <vt:lpstr>Software</vt:lpstr>
      <vt:lpstr>What we need to do?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Tuan Hai</dc:creator>
  <cp:lastModifiedBy>Tuan Hai</cp:lastModifiedBy>
  <cp:revision>21</cp:revision>
  <dcterms:created xsi:type="dcterms:W3CDTF">2021-10-12T12:40:02Z</dcterms:created>
  <dcterms:modified xsi:type="dcterms:W3CDTF">2021-10-22T09:58:58Z</dcterms:modified>
</cp:coreProperties>
</file>