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8" r:id="rId2"/>
    <p:sldId id="1581" r:id="rId3"/>
    <p:sldId id="1595" r:id="rId4"/>
    <p:sldId id="1594" r:id="rId5"/>
    <p:sldId id="1582" r:id="rId6"/>
    <p:sldId id="1596" r:id="rId7"/>
    <p:sldId id="1597" r:id="rId8"/>
    <p:sldId id="1584" r:id="rId9"/>
    <p:sldId id="1592" r:id="rId10"/>
    <p:sldId id="1598" r:id="rId11"/>
    <p:sldId id="1599" r:id="rId12"/>
    <p:sldId id="1600" r:id="rId13"/>
    <p:sldId id="1580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9933"/>
    <a:srgbClr val="008000"/>
    <a:srgbClr val="000099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02" autoAdjust="0"/>
    <p:restoredTop sz="70816" autoAdjust="0"/>
  </p:normalViewPr>
  <p:slideViewPr>
    <p:cSldViewPr>
      <p:cViewPr varScale="1">
        <p:scale>
          <a:sx n="70" d="100"/>
          <a:sy n="70" d="100"/>
        </p:scale>
        <p:origin x="3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62741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2183618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5/21/2022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5/21/2022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78312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26738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91" r:id="rId4"/>
    <p:sldLayoutId id="2147483692" r:id="rId5"/>
    <p:sldLayoutId id="2147483690" r:id="rId6"/>
    <p:sldLayoutId id="2147483689" r:id="rId7"/>
    <p:sldLayoutId id="2147483651" r:id="rId8"/>
    <p:sldLayoutId id="2147483652" r:id="rId9"/>
    <p:sldLayoutId id="2147483662" r:id="rId10"/>
    <p:sldLayoutId id="2147483678" r:id="rId11"/>
    <p:sldLayoutId id="2147483676" r:id="rId12"/>
    <p:sldLayoutId id="2147483663" r:id="rId13"/>
    <p:sldLayoutId id="2147483653" r:id="rId14"/>
    <p:sldLayoutId id="2147483679" r:id="rId15"/>
    <p:sldLayoutId id="2147483697" r:id="rId16"/>
    <p:sldLayoutId id="2147483698" r:id="rId17"/>
    <p:sldLayoutId id="2147483684" r:id="rId18"/>
    <p:sldLayoutId id="2147483695" r:id="rId19"/>
    <p:sldLayoutId id="2147483696" r:id="rId20"/>
    <p:sldLayoutId id="2147483694" r:id="rId21"/>
    <p:sldLayoutId id="2147483686" r:id="rId22"/>
    <p:sldLayoutId id="2147483688" r:id="rId23"/>
    <p:sldLayoutId id="2147483687" r:id="rId24"/>
    <p:sldLayoutId id="2147483654" r:id="rId25"/>
    <p:sldLayoutId id="2147483681" r:id="rId26"/>
    <p:sldLayoutId id="2147483680" r:id="rId27"/>
    <p:sldLayoutId id="2147483682" r:id="rId28"/>
    <p:sldLayoutId id="2147483683" r:id="rId29"/>
    <p:sldLayoutId id="2147483655" r:id="rId30"/>
    <p:sldLayoutId id="2147483656" r:id="rId31"/>
    <p:sldLayoutId id="2147483657" r:id="rId32"/>
    <p:sldLayoutId id="2147483658" r:id="rId33"/>
    <p:sldLayoutId id="2147483659" r:id="rId34"/>
    <p:sldLayoutId id="2147483660" r:id="rId35"/>
    <p:sldLayoutId id="2147483661" r:id="rId36"/>
    <p:sldLayoutId id="2147483693" r:id="rId37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E7300-DFDE-428A-A065-67964711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11582400" cy="1470025"/>
          </a:xfrm>
        </p:spPr>
        <p:txBody>
          <a:bodyPr/>
          <a:lstStyle/>
          <a:p>
            <a:r>
              <a:rPr lang="en-US" sz="4400"/>
              <a:t>Seminar</a:t>
            </a:r>
            <a:br>
              <a:rPr lang="vi-VN"/>
            </a:br>
            <a:r>
              <a:rPr lang="vi-VN" b="0"/>
              <a:t>Dự báo nồng độ PM2.5 tại Tp.HCM bằng Univariate time series analysis</a:t>
            </a:r>
            <a:br>
              <a:rPr lang="vi-VN" b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3. Kết quả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ADEA9950-6D16-2184-F635-1B4F1D1E54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/>
          <a:stretch/>
        </p:blipFill>
        <p:spPr>
          <a:xfrm>
            <a:off x="0" y="1417638"/>
            <a:ext cx="9296400" cy="1935480"/>
          </a:xfrm>
        </p:spPr>
      </p:pic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9BB53F5-5E8B-0845-8405-C849653D8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/>
          <a:stretch/>
        </p:blipFill>
        <p:spPr>
          <a:xfrm>
            <a:off x="0" y="3769678"/>
            <a:ext cx="9296400" cy="1935480"/>
          </a:xfr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6DF9639-380A-28AA-7B25-072DC83EB2DB}"/>
              </a:ext>
            </a:extLst>
          </p:cNvPr>
          <p:cNvSpPr txBox="1"/>
          <p:nvPr/>
        </p:nvSpPr>
        <p:spPr>
          <a:xfrm>
            <a:off x="8763000" y="1508233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>
                <a:solidFill>
                  <a:srgbClr val="0066FF"/>
                </a:solidFill>
                <a:latin typeface="+mn-lt"/>
              </a:rPr>
              <a:t>Dữ liệu dự đoán 100 ngày đầu tiên</a:t>
            </a:r>
            <a:r>
              <a:rPr lang="vi-VN" sz="2400">
                <a:solidFill>
                  <a:srgbClr val="00B0F0"/>
                </a:solidFill>
                <a:latin typeface="+mn-lt"/>
              </a:rPr>
              <a:t> </a:t>
            </a:r>
            <a:r>
              <a:rPr lang="vi-VN" sz="2400">
                <a:solidFill>
                  <a:srgbClr val="0066FF"/>
                </a:solidFill>
                <a:latin typeface="+mn-lt"/>
              </a:rPr>
              <a:t>năm 2021. Mỗi điểm dữ liệu là 0h hàng ngày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4FFF1D64-4558-394E-E9D4-991A67F8E6F2}"/>
              </a:ext>
            </a:extLst>
          </p:cNvPr>
          <p:cNvSpPr txBox="1"/>
          <p:nvPr/>
        </p:nvSpPr>
        <p:spPr>
          <a:xfrm>
            <a:off x="8763000" y="3895953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>
                <a:solidFill>
                  <a:srgbClr val="0066FF"/>
                </a:solidFill>
                <a:latin typeface="+mn-lt"/>
              </a:rPr>
              <a:t>Dữ liệu dự đoán ngày thứ 100 - 200 năm 2021.</a:t>
            </a:r>
          </a:p>
        </p:txBody>
      </p:sp>
    </p:spTree>
    <p:extLst>
      <p:ext uri="{BB962C8B-B14F-4D97-AF65-F5344CB8AC3E}">
        <p14:creationId xmlns:p14="http://schemas.microsoft.com/office/powerpoint/2010/main" val="28319963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49A0DF-413A-18CA-267B-12DDAEF9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3184BEDC-3E12-47B6-6B93-E3C2B26A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Thông số MAPE = 14.82875% &lt; 15% khá tốt.</a:t>
            </a:r>
          </a:p>
          <a:p>
            <a:r>
              <a:rPr lang="vi-VN"/>
              <a:t>Mô hình dự đoán hụt tại các đỉnh.  </a:t>
            </a:r>
          </a:p>
        </p:txBody>
      </p:sp>
    </p:spTree>
    <p:extLst>
      <p:ext uri="{BB962C8B-B14F-4D97-AF65-F5344CB8AC3E}">
        <p14:creationId xmlns:p14="http://schemas.microsoft.com/office/powerpoint/2010/main" val="16768317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49A0DF-413A-18CA-267B-12DDAEF9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3184BEDC-3E12-47B6-6B93-E3C2B26A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các mô hình khác.</a:t>
            </a:r>
          </a:p>
          <a:p>
            <a:r>
              <a:rPr lang="vi-VN"/>
              <a:t>Dự đoán trong tương lai xa hơn.</a:t>
            </a:r>
          </a:p>
        </p:txBody>
      </p:sp>
    </p:spTree>
    <p:extLst>
      <p:ext uri="{BB962C8B-B14F-4D97-AF65-F5344CB8AC3E}">
        <p14:creationId xmlns:p14="http://schemas.microsoft.com/office/powerpoint/2010/main" val="10528193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674813"/>
            <a:ext cx="11811000" cy="3508374"/>
          </a:xfrm>
        </p:spPr>
        <p:txBody>
          <a:bodyPr/>
          <a:lstStyle/>
          <a:p>
            <a:r>
              <a:rPr lang="vi-VN" sz="4000" dirty="0"/>
              <a:t>Cảm </a:t>
            </a:r>
            <a:r>
              <a:rPr lang="vi-VN" sz="4000"/>
              <a:t>ơn quý thầy cô đã </a:t>
            </a:r>
            <a:r>
              <a:rPr lang="vi-VN" sz="4000" dirty="0"/>
              <a:t>lắng nghe!</a:t>
            </a:r>
            <a:br>
              <a:rPr lang="en-US" sz="4000" dirty="0"/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0066FF"/>
                </a:solidFill>
              </a:rPr>
              <a:t>ĐẠI HỌC QUỐC GIA TP.HCM</a:t>
            </a:r>
            <a:br>
              <a:rPr lang="en-US" sz="4000" dirty="0"/>
            </a:br>
            <a:r>
              <a:rPr lang="en-US" sz="3600" dirty="0">
                <a:solidFill>
                  <a:srgbClr val="FF0000"/>
                </a:solidFill>
              </a:rPr>
              <a:t>TR</a:t>
            </a:r>
            <a:r>
              <a:rPr lang="vi-VN" sz="3600" dirty="0">
                <a:solidFill>
                  <a:srgbClr val="FF0000"/>
                </a:solidFill>
              </a:rPr>
              <a:t>Ư</a:t>
            </a:r>
            <a:r>
              <a:rPr lang="en-US" sz="3600" dirty="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CA2-9D23-BB44-B601-101DE378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10972800" cy="1143000"/>
          </a:xfrm>
        </p:spPr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ADBC8-621E-814E-96EC-6E9DBB1A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362200"/>
                <a:ext cx="10972800" cy="4678363"/>
              </a:xfrm>
            </p:spPr>
            <p:txBody>
              <a:bodyPr/>
              <a:lstStyle/>
              <a:p>
                <a:r>
                  <a:rPr lang="vi-VN"/>
                  <a:t>Bụi PM2.5 là loại bụi mịn có đường kính nhỏ hơn 2.5 micron, gây hại đến sức khỏe con người nếu nồng độ vượt mức cho phép.</a:t>
                </a:r>
              </a:p>
              <a:p>
                <a:r>
                  <a:rPr lang="vi-VN"/>
                  <a:t>Chất lượng không khí tại trung tâm TP. HCM thường xuyên đạt mức kém (100 – 150 theo thang đo AQI hay PM2.5 từ 35.4 – 55.4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vi-VN"/>
                  <a:t>). </a:t>
                </a:r>
              </a:p>
              <a:p>
                <a:r>
                  <a:rPr lang="vi-VN"/>
                  <a:t>Do đó, cần phải dự báo nồng độ PM2.5 để đưa ra khuyến cáo cho người dân.</a:t>
                </a:r>
                <a:endParaRPr lang="vi-V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ADBC8-621E-814E-96EC-6E9DBB1A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362200"/>
                <a:ext cx="10972800" cy="4678363"/>
              </a:xfrm>
              <a:blipFill>
                <a:blip r:embed="rId2"/>
                <a:stretch>
                  <a:fillRect l="-1000" t="-1434" r="-1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988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9896BB-BC4B-DECA-D4C4-11625DE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Giới thiệu bài toán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E5CC41-9DD0-97A7-027D-7CD894333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1676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/>
                  <a:t>Đầu vào: nồng độ PM2.5 (đơn vị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/>
                  <a:t> từ thời điểm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vi-VN"/>
                  <a:t> đến thời điểm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/>
                  <a:t> với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/>
                  <a:t> là timestep (đơn vị giờ).</a:t>
                </a:r>
              </a:p>
              <a:p>
                <a:pPr marL="0" indent="0">
                  <a:buNone/>
                </a:pPr>
                <a:r>
                  <a:rPr lang="vi-VN"/>
                  <a:t>Đầu ra: nồng độ PM2.5 (đơn vị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/>
                  <a:t> tại thời điểm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vi-VN"/>
                  <a:t>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E5CC41-9DD0-97A7-027D-7CD894333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1676399"/>
              </a:xfrm>
              <a:blipFill>
                <a:blip r:embed="rId2"/>
                <a:stretch>
                  <a:fillRect l="-1111" t="-4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8B0FF66-DB0A-DADC-4580-8A454252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78033"/>
              </p:ext>
            </p:extLst>
          </p:nvPr>
        </p:nvGraphicFramePr>
        <p:xfrm>
          <a:off x="762001" y="3429000"/>
          <a:ext cx="47243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8">
                  <a:extLst>
                    <a:ext uri="{9D8B030D-6E8A-4147-A177-3AD203B41FA5}">
                      <a16:colId xmlns:a16="http://schemas.microsoft.com/office/drawing/2014/main" val="9540496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781575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74732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1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1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Nồng độ PM2.5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3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1/17/2018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0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1/17/2018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1/17/2018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73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4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1/17/2018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24:00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67442"/>
                  </a:ext>
                </a:extLst>
              </a:tr>
            </a:tbl>
          </a:graphicData>
        </a:graphic>
      </p:graphicFrame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301E588-6545-B5DD-98A8-7522A2346520}"/>
              </a:ext>
            </a:extLst>
          </p:cNvPr>
          <p:cNvCxnSpPr/>
          <p:nvPr/>
        </p:nvCxnSpPr>
        <p:spPr>
          <a:xfrm>
            <a:off x="5715000" y="4572000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Bảng 4">
            <a:extLst>
              <a:ext uri="{FF2B5EF4-FFF2-40B4-BE49-F238E27FC236}">
                <a16:creationId xmlns:a16="http://schemas.microsoft.com/office/drawing/2014/main" id="{52321994-7B25-08E7-BABF-682C9A45F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2055"/>
              </p:ext>
            </p:extLst>
          </p:nvPr>
        </p:nvGraphicFramePr>
        <p:xfrm>
          <a:off x="6858002" y="4201160"/>
          <a:ext cx="490068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14">
                  <a:extLst>
                    <a:ext uri="{9D8B030D-6E8A-4147-A177-3AD203B41FA5}">
                      <a16:colId xmlns:a16="http://schemas.microsoft.com/office/drawing/2014/main" val="954049612"/>
                    </a:ext>
                  </a:extLst>
                </a:gridCol>
                <a:gridCol w="1027752">
                  <a:extLst>
                    <a:ext uri="{9D8B030D-6E8A-4147-A177-3AD203B41FA5}">
                      <a16:colId xmlns:a16="http://schemas.microsoft.com/office/drawing/2014/main" val="578157538"/>
                    </a:ext>
                  </a:extLst>
                </a:gridCol>
                <a:gridCol w="2384116">
                  <a:extLst>
                    <a:ext uri="{9D8B030D-6E8A-4147-A177-3AD203B41FA5}">
                      <a16:colId xmlns:a16="http://schemas.microsoft.com/office/drawing/2014/main" val="1374732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1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1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1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Nồng độ PM2.5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3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1/18/2018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000" b="0" kern="120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00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758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E0DB26-45D4-C961-87C0-92002886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 trình bày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36633C-415F-C97E-F55A-EE7AD2F6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1. Dữ liệu đầu vào</a:t>
            </a:r>
          </a:p>
          <a:p>
            <a:pPr marL="0" indent="0">
              <a:buNone/>
            </a:pPr>
            <a:r>
              <a:rPr lang="vi-VN"/>
              <a:t>2. Mô hình dự báo</a:t>
            </a:r>
          </a:p>
          <a:p>
            <a:pPr marL="0" indent="0">
              <a:buNone/>
            </a:pPr>
            <a:r>
              <a:rPr lang="vi-VN"/>
              <a:t>3. Kết quả</a:t>
            </a:r>
          </a:p>
          <a:p>
            <a:pPr marL="0" indent="0">
              <a:buNone/>
            </a:pPr>
            <a:r>
              <a:rPr lang="vi-VN"/>
              <a:t>4. Kết luận</a:t>
            </a:r>
          </a:p>
        </p:txBody>
      </p:sp>
    </p:spTree>
    <p:extLst>
      <p:ext uri="{BB962C8B-B14F-4D97-AF65-F5344CB8AC3E}">
        <p14:creationId xmlns:p14="http://schemas.microsoft.com/office/powerpoint/2010/main" val="26463892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Dữ liệu đầu vào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5521-11C0-D144-9EC5-2E82F6DB2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Nồng độ PM2.5 quan trắc tại Lãnh sự quán Mỹ, 4 Lê Duẩn, Bến Nghé, quận 1, TP. Hồ Chí Minh.</a:t>
            </a:r>
          </a:p>
        </p:txBody>
      </p:sp>
      <p:pic>
        <p:nvPicPr>
          <p:cNvPr id="7" name="Picture 2" descr="Lãnh sự quán Mỹ | Mapio.net">
            <a:extLst>
              <a:ext uri="{FF2B5EF4-FFF2-40B4-BE49-F238E27FC236}">
                <a16:creationId xmlns:a16="http://schemas.microsoft.com/office/drawing/2014/main" id="{BFE16DAB-DDEA-24C1-93BE-8BAD9EE619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97600" y="1843881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1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Dữ liệu đầu vào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5521-11C0-D144-9EC5-2E82F6DB2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Phương pháp quan trắc: </a:t>
            </a:r>
          </a:p>
          <a:p>
            <a:pPr marL="0" indent="0">
              <a:buNone/>
            </a:pPr>
            <a:r>
              <a:rPr lang="vi-VN"/>
              <a:t>Beta attenuation measurement (Metone instrument), nồng độ bụi được đo và trả về mỗi 60 phút.</a:t>
            </a:r>
            <a:endParaRPr lang="en-VN" dirty="0"/>
          </a:p>
        </p:txBody>
      </p:sp>
      <p:pic>
        <p:nvPicPr>
          <p:cNvPr id="2050" name="Picture 2" descr="Đại lý Met One tại Việt Nam, Đại lý phân phối Metone Instruments Viet nam">
            <a:extLst>
              <a:ext uri="{FF2B5EF4-FFF2-40B4-BE49-F238E27FC236}">
                <a16:creationId xmlns:a16="http://schemas.microsoft.com/office/drawing/2014/main" id="{46EA7EBE-87ED-58CB-D8E8-0660380B9A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884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Dữ liệu đầu vào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5521-11C0-D144-9EC5-2E82F6DB2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Dữ liệu PM2.5 được đo theo giờ, từ 06/02/2016 đến 31/12/2021 (đơn vị: </a:t>
            </a:r>
            <a:r>
              <a:rPr lang="el-GR"/>
              <a:t>μ</a:t>
            </a:r>
            <a:r>
              <a:rPr lang="vi-VN"/>
              <a:t>g/m3)</a:t>
            </a:r>
            <a:endParaRPr lang="en-VN" dirty="0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7C66BF90-747B-CB11-4C02-401D122ED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4721355"/>
              </p:ext>
            </p:extLst>
          </p:nvPr>
        </p:nvGraphicFramePr>
        <p:xfrm>
          <a:off x="6197600" y="1600200"/>
          <a:ext cx="5384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18350132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60797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25.489604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16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std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16.530051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7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167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b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4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181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Mô hình dự báo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DD4F-A259-C847-8E4C-223D06FB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0559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Hyperparameter:</a:t>
            </a:r>
          </a:p>
          <a:p>
            <a:r>
              <a:rPr lang="vi-VN"/>
              <a:t>Time step: 24, dùng dữ liệu của 1 ngày trước đó để predict giờ hiện tại.</a:t>
            </a:r>
          </a:p>
          <a:p>
            <a:r>
              <a:rPr lang="vi-VN"/>
              <a:t>Feature: dữ liệu quá khứ của PM2.5. </a:t>
            </a:r>
          </a:p>
          <a:p>
            <a:r>
              <a:rPr lang="vi-VN"/>
              <a:t>Mô hình: LSTM 50 unit (Keras).</a:t>
            </a:r>
          </a:p>
          <a:p>
            <a:r>
              <a:rPr lang="vi-VN"/>
              <a:t>Train + Validation: dữ liệu từ 2016 đến hết 2020, tỉ lệ chia 3/1.</a:t>
            </a:r>
          </a:p>
          <a:p>
            <a:r>
              <a:rPr lang="vi-VN"/>
              <a:t>Test: dữ liệu trong năm 2021.</a:t>
            </a:r>
          </a:p>
        </p:txBody>
      </p:sp>
    </p:spTree>
    <p:extLst>
      <p:ext uri="{BB962C8B-B14F-4D97-AF65-F5344CB8AC3E}">
        <p14:creationId xmlns:p14="http://schemas.microsoft.com/office/powerpoint/2010/main" val="427846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3. Kết quả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3B3747B-C7E4-7AE9-4CC3-FB2EAFB7E6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" y="1843881"/>
            <a:ext cx="5384800" cy="4038600"/>
          </a:xfrm>
        </p:spPr>
      </p:pic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291CF3E-4963-83AB-6EF0-D71588020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MAE (trung bình): 2.066358333</a:t>
            </a:r>
          </a:p>
          <a:p>
            <a:pPr marL="0" indent="0">
              <a:buNone/>
            </a:pPr>
            <a:r>
              <a:rPr lang="vi-VN"/>
              <a:t>RMSE (trung bình): 3.8834</a:t>
            </a:r>
          </a:p>
          <a:p>
            <a:pPr marL="0" indent="0">
              <a:buNone/>
            </a:pPr>
            <a:r>
              <a:rPr lang="vi-VN"/>
              <a:t>MAPE (trung bình): 14.82875%</a:t>
            </a:r>
          </a:p>
          <a:p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34968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523</Words>
  <Application>Microsoft Office PowerPoint</Application>
  <PresentationFormat>Màn hình rộng</PresentationFormat>
  <Paragraphs>74</Paragraphs>
  <Slides>13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Courier New</vt:lpstr>
      <vt:lpstr>Default Design</vt:lpstr>
      <vt:lpstr>Seminar Dự báo nồng độ PM2.5 tại Tp.HCM bằng Univariate time series analysis </vt:lpstr>
      <vt:lpstr>Giới thiệu bài toán</vt:lpstr>
      <vt:lpstr>Giới thiệu bài toán</vt:lpstr>
      <vt:lpstr>Nội dung trình bày</vt:lpstr>
      <vt:lpstr>1. Dữ liệu đầu vào</vt:lpstr>
      <vt:lpstr>1. Dữ liệu đầu vào</vt:lpstr>
      <vt:lpstr>1. Dữ liệu đầu vào</vt:lpstr>
      <vt:lpstr>2. Mô hình dự báo</vt:lpstr>
      <vt:lpstr>3. Kết quả</vt:lpstr>
      <vt:lpstr>3. Kết quả</vt:lpstr>
      <vt:lpstr>4. Kết luận</vt:lpstr>
      <vt:lpstr>4. Kết luận</vt:lpstr>
      <vt:lpstr>Cảm ơn quý thầy cô đã lắng nghe!  ĐẠI HỌC QUỐC GIA TP.HCM TRƯỜNG ĐẠI HỌC CÔNG NGHỆ THÔNG TIN TP.HCM TOÀN DIỆN – SÁNG TẠO – PHỤNG SỰ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Tuan Hai</cp:lastModifiedBy>
  <cp:revision>898</cp:revision>
  <cp:lastPrinted>2013-08-30T01:32:34Z</cp:lastPrinted>
  <dcterms:created xsi:type="dcterms:W3CDTF">2008-06-14T04:13:27Z</dcterms:created>
  <dcterms:modified xsi:type="dcterms:W3CDTF">2022-05-21T10:10:26Z</dcterms:modified>
</cp:coreProperties>
</file>