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2" r:id="rId6"/>
    <p:sldId id="264" r:id="rId7"/>
    <p:sldId id="263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4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6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9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5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A7E3-239B-4299-B8A7-338E870A206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72E3-13BB-4B58-885D-F23C4810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Deep Learning for plant identiﬁcation using vein morphological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Guillermo L</a:t>
            </a:r>
            <a:r>
              <a:rPr lang="en-US"/>
              <a:t>. </a:t>
            </a:r>
            <a:r>
              <a:rPr lang="en-US" smtClean="0"/>
              <a:t>Grinblat, </a:t>
            </a:r>
            <a:r>
              <a:rPr lang="en-US"/>
              <a:t>Lucas C</a:t>
            </a:r>
            <a:r>
              <a:rPr lang="en-US"/>
              <a:t>. </a:t>
            </a:r>
            <a:r>
              <a:rPr lang="en-US" smtClean="0"/>
              <a:t>Uzal, </a:t>
            </a:r>
            <a:r>
              <a:rPr lang="en-US"/>
              <a:t>M´onica G</a:t>
            </a:r>
            <a:r>
              <a:rPr lang="en-US"/>
              <a:t>. </a:t>
            </a:r>
            <a:r>
              <a:rPr lang="en-US" smtClean="0"/>
              <a:t>Larese </a:t>
            </a:r>
            <a:r>
              <a:rPr lang="en-US"/>
              <a:t>and Pablo M</a:t>
            </a:r>
            <a:r>
              <a:rPr lang="en-US"/>
              <a:t>. </a:t>
            </a:r>
            <a:r>
              <a:rPr lang="en-US" smtClean="0"/>
              <a:t>Granitto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3.3. Training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parameters were optimized using stochastic gradient descent (SGD) over a training set using minibatches of </a:t>
            </a:r>
            <a:r>
              <a:rPr lang="en-US"/>
              <a:t>20 </a:t>
            </a:r>
            <a:r>
              <a:rPr lang="en-US" smtClean="0"/>
              <a:t>samples.</a:t>
            </a:r>
          </a:p>
          <a:p>
            <a:pPr marL="0" indent="0">
              <a:buNone/>
            </a:pPr>
            <a:r>
              <a:rPr lang="en-US" smtClean="0"/>
              <a:t>Dropout: 50 %</a:t>
            </a:r>
          </a:p>
          <a:p>
            <a:pPr marL="0" indent="0">
              <a:buNone/>
            </a:pPr>
            <a:r>
              <a:rPr lang="en-US" smtClean="0"/>
              <a:t>Learning rate: 0.01</a:t>
            </a:r>
          </a:p>
        </p:txBody>
      </p:sp>
    </p:spTree>
    <p:extLst>
      <p:ext uri="{BB962C8B-B14F-4D97-AF65-F5344CB8AC3E}">
        <p14:creationId xmlns:p14="http://schemas.microsoft.com/office/powerpoint/2010/main" val="28573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41700" cy="1325563"/>
          </a:xfrm>
        </p:spPr>
        <p:txBody>
          <a:bodyPr/>
          <a:lstStyle/>
          <a:p>
            <a:r>
              <a:rPr lang="en-US" smtClean="0"/>
              <a:t>1. Pipeline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3" y="1782128"/>
            <a:ext cx="11282613" cy="4501106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2032363" y="4992438"/>
            <a:ext cx="968466" cy="595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8353" y="489466"/>
            <a:ext cx="553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A central patch (100x100 pixels) of the binary image is cropped and the rest of the image is discarded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75729" y="1361089"/>
            <a:ext cx="440871" cy="84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5679440"/>
            <a:ext cx="2298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Binary image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4673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54500" cy="1325563"/>
          </a:xfrm>
        </p:spPr>
        <p:txBody>
          <a:bodyPr/>
          <a:lstStyle/>
          <a:p>
            <a:r>
              <a:rPr lang="en-US" smtClean="0"/>
              <a:t>2. Central pacth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32082" y="4674069"/>
            <a:ext cx="12518" cy="79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48828" y="2454254"/>
            <a:ext cx="57494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S1 were be scaled 100</a:t>
            </a:r>
            <a:r>
              <a:rPr lang="en-US" sz="2600"/>
              <a:t>% </a:t>
            </a:r>
            <a:r>
              <a:rPr lang="en-US" sz="2600" smtClean="0"/>
              <a:t>(no resize), </a:t>
            </a:r>
            <a:r>
              <a:rPr lang="en-US" sz="2600"/>
              <a:t>80%, and </a:t>
            </a:r>
            <a:r>
              <a:rPr lang="en-US" sz="2600"/>
              <a:t>60</a:t>
            </a:r>
            <a:r>
              <a:rPr lang="en-US" sz="2600" smtClean="0"/>
              <a:t>% by (hit and miss algorithm). </a:t>
            </a:r>
            <a:r>
              <a:rPr lang="en-US" sz="2600"/>
              <a:t>The processed images were resized back to the </a:t>
            </a:r>
            <a:r>
              <a:rPr lang="en-US" sz="2600"/>
              <a:t>original </a:t>
            </a:r>
            <a:r>
              <a:rPr lang="en-US" sz="2600" smtClean="0"/>
              <a:t>size</a:t>
            </a:r>
            <a:endParaRPr lang="en-US" sz="2600"/>
          </a:p>
        </p:txBody>
      </p:sp>
      <p:sp>
        <p:nvSpPr>
          <p:cNvPr id="15" name="TextBox 14"/>
          <p:cNvSpPr txBox="1"/>
          <p:nvPr/>
        </p:nvSpPr>
        <p:spPr>
          <a:xfrm>
            <a:off x="838200" y="5643552"/>
            <a:ext cx="88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S1</a:t>
            </a:r>
            <a:endParaRPr lang="en-US" sz="26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91479" cy="2819794"/>
          </a:xfrm>
        </p:spPr>
      </p:pic>
      <p:sp>
        <p:nvSpPr>
          <p:cNvPr id="21" name="Left Bracket 20"/>
          <p:cNvSpPr/>
          <p:nvPr/>
        </p:nvSpPr>
        <p:spPr>
          <a:xfrm rot="16200000">
            <a:off x="2641838" y="3568934"/>
            <a:ext cx="291630" cy="25019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20950" y="5069479"/>
            <a:ext cx="88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S2</a:t>
            </a:r>
            <a:endParaRPr lang="en-US" sz="2600"/>
          </a:p>
        </p:txBody>
      </p:sp>
      <p:sp>
        <p:nvSpPr>
          <p:cNvPr id="23" name="Left Bracket 22"/>
          <p:cNvSpPr/>
          <p:nvPr/>
        </p:nvSpPr>
        <p:spPr>
          <a:xfrm rot="10800000">
            <a:off x="4867307" y="2171699"/>
            <a:ext cx="450786" cy="19812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9" y="2451100"/>
            <a:ext cx="10140196" cy="277908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54500" cy="1325563"/>
          </a:xfrm>
        </p:spPr>
        <p:txBody>
          <a:bodyPr/>
          <a:lstStyle/>
          <a:p>
            <a:r>
              <a:rPr lang="en-US" smtClean="0"/>
              <a:t>2. Central pacth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97400" cy="1325563"/>
          </a:xfrm>
        </p:spPr>
        <p:txBody>
          <a:bodyPr/>
          <a:lstStyle/>
          <a:p>
            <a:r>
              <a:rPr lang="en-US" smtClean="0"/>
              <a:t>3. Vein measures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3" y="1782128"/>
            <a:ext cx="11282613" cy="4501106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6988630" y="1657787"/>
            <a:ext cx="440870" cy="464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77876" y="365125"/>
            <a:ext cx="48477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Total </a:t>
            </a:r>
            <a:r>
              <a:rPr lang="en-US" sz="2600"/>
              <a:t>number of veins, total number of nodes, mean vein width, among others</a:t>
            </a:r>
          </a:p>
        </p:txBody>
      </p:sp>
    </p:spTree>
    <p:extLst>
      <p:ext uri="{BB962C8B-B14F-4D97-AF65-F5344CB8AC3E}">
        <p14:creationId xmlns:p14="http://schemas.microsoft.com/office/powerpoint/2010/main" val="27753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13200" cy="1325563"/>
          </a:xfrm>
        </p:spPr>
        <p:txBody>
          <a:bodyPr>
            <a:normAutofit/>
          </a:bodyPr>
          <a:lstStyle/>
          <a:p>
            <a:r>
              <a:rPr lang="en-US"/>
              <a:t>3. Vein measures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3" y="1782128"/>
            <a:ext cx="11282613" cy="4501106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6988629" y="1280160"/>
            <a:ext cx="0" cy="84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16600" y="536733"/>
            <a:ext cx="2298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Using LEAF GUI</a:t>
            </a:r>
            <a:endParaRPr lang="en-US" sz="260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701661" y="1269649"/>
            <a:ext cx="440871" cy="84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71131" y="365125"/>
            <a:ext cx="33212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52 features for one patch / sample</a:t>
            </a:r>
          </a:p>
          <a:p>
            <a:r>
              <a:rPr lang="en-US" sz="2600" smtClean="0"/>
              <a:t>208 features for 4 patchs / sample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2712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88326" cy="1325563"/>
          </a:xfrm>
        </p:spPr>
        <p:txBody>
          <a:bodyPr/>
          <a:lstStyle/>
          <a:p>
            <a:r>
              <a:rPr lang="en-US" smtClean="0"/>
              <a:t>3. CNN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3" y="1782128"/>
            <a:ext cx="11282613" cy="4501106"/>
          </a:xfrm>
        </p:spPr>
      </p:pic>
    </p:spTree>
    <p:extLst>
      <p:ext uri="{BB962C8B-B14F-4D97-AF65-F5344CB8AC3E}">
        <p14:creationId xmlns:p14="http://schemas.microsoft.com/office/powerpoint/2010/main" val="12715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3.1 Datasets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For </a:t>
            </a:r>
            <a:r>
              <a:rPr lang="en-US" smtClean="0"/>
              <a:t>the S1 setup, one channel (100 x 100 x 1)</a:t>
            </a:r>
          </a:p>
          <a:p>
            <a:pPr marL="0" indent="0">
              <a:buNone/>
            </a:pPr>
            <a:r>
              <a:rPr lang="en-US" smtClean="0"/>
              <a:t>For </a:t>
            </a:r>
            <a:r>
              <a:rPr lang="en-US"/>
              <a:t>the </a:t>
            </a:r>
            <a:r>
              <a:rPr lang="en-US" smtClean="0"/>
              <a:t>S2 </a:t>
            </a:r>
            <a:r>
              <a:rPr lang="en-US"/>
              <a:t>setup</a:t>
            </a:r>
            <a:r>
              <a:rPr lang="en-US"/>
              <a:t>, </a:t>
            </a:r>
            <a:r>
              <a:rPr lang="en-US" smtClean="0"/>
              <a:t>four channels (100 x 100 x 4)</a:t>
            </a:r>
          </a:p>
          <a:p>
            <a:pPr marL="0" indent="0">
              <a:buNone/>
            </a:pPr>
            <a:r>
              <a:rPr lang="en-US"/>
              <a:t>422 images correspond to soybean leaves, 272 to red bean leaves and 172 to white </a:t>
            </a:r>
            <a:r>
              <a:rPr lang="en-US"/>
              <a:t>bean </a:t>
            </a:r>
            <a:r>
              <a:rPr lang="en-US" smtClean="0"/>
              <a:t>leaves (12 days grow)</a:t>
            </a:r>
          </a:p>
          <a:p>
            <a:pPr marL="0" indent="0">
              <a:buNone/>
            </a:pPr>
            <a:r>
              <a:rPr lang="en-US"/>
              <a:t>The images were acquired using a standard ﬂatbed scanner (Hewlett Packard Scanjet-G 3110) at a resolution of </a:t>
            </a:r>
            <a:r>
              <a:rPr lang="en-US"/>
              <a:t>200 </a:t>
            </a:r>
            <a:r>
              <a:rPr lang="en-US" smtClean="0"/>
              <a:t>ppi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 Model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510345"/>
            <a:ext cx="10570225" cy="2794956"/>
          </a:xfrm>
        </p:spPr>
      </p:pic>
    </p:spTree>
    <p:extLst>
      <p:ext uri="{BB962C8B-B14F-4D97-AF65-F5344CB8AC3E}">
        <p14:creationId xmlns:p14="http://schemas.microsoft.com/office/powerpoint/2010/main" val="24462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Deep Learning for plant identiﬁcation using vein morphological patterns</vt:lpstr>
      <vt:lpstr>1. Pipeline</vt:lpstr>
      <vt:lpstr>2. Central pacth</vt:lpstr>
      <vt:lpstr>2. Central pacth</vt:lpstr>
      <vt:lpstr>3. Vein measures</vt:lpstr>
      <vt:lpstr>3. Vein measures</vt:lpstr>
      <vt:lpstr>3. CNN</vt:lpstr>
      <vt:lpstr>3.1 Datasets</vt:lpstr>
      <vt:lpstr>3.2 Model</vt:lpstr>
      <vt:lpstr>3.3.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Segmenting and Analyzing the Structure of Leaf Veins and Areoles</dc:title>
  <dc:creator>Admin</dc:creator>
  <cp:lastModifiedBy>Admin</cp:lastModifiedBy>
  <cp:revision>7</cp:revision>
  <dcterms:created xsi:type="dcterms:W3CDTF">2019-12-06T08:24:48Z</dcterms:created>
  <dcterms:modified xsi:type="dcterms:W3CDTF">2019-12-06T15:48:34Z</dcterms:modified>
</cp:coreProperties>
</file>