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61" r:id="rId3"/>
    <p:sldId id="269" r:id="rId4"/>
    <p:sldId id="274" r:id="rId5"/>
    <p:sldId id="270" r:id="rId6"/>
    <p:sldId id="271" r:id="rId7"/>
    <p:sldId id="280" r:id="rId8"/>
    <p:sldId id="273" r:id="rId9"/>
    <p:sldId id="272" r:id="rId10"/>
    <p:sldId id="275" r:id="rId11"/>
    <p:sldId id="276" r:id="rId12"/>
    <p:sldId id="277" r:id="rId13"/>
    <p:sldId id="278" r:id="rId14"/>
    <p:sldId id="281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A7E2-8289-41B6-BFE4-65594078C3A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BFB9-8CDC-4B92-B8AC-437783B7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Shapelet là</a:t>
            </a:r>
            <a:r>
              <a:rPr lang="en-US" baseline="0" smtClean="0"/>
              <a:t> feature cần tìm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6BFB9-8CDC-4B92-B8AC-437783B7E0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Nhiễu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6BFB9-8CDC-4B92-B8AC-437783B7E0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Easy overloading if the problem provides too many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The calculation time increases slowly while the dataset size increases quickly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6BFB9-8CDC-4B92-B8AC-437783B7E0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3EF-D132-4AA9-8AB5-AE78410CB58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263"/>
            <a:ext cx="9144000" cy="1658938"/>
          </a:xfrm>
        </p:spPr>
        <p:txBody>
          <a:bodyPr>
            <a:normAutofit fontScale="90000"/>
          </a:bodyPr>
          <a:lstStyle/>
          <a:p>
            <a:r>
              <a:rPr lang="en-US"/>
              <a:t>Time Series Shapelets: A New Primitive for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35201"/>
            <a:ext cx="9144000" cy="1655762"/>
          </a:xfrm>
        </p:spPr>
        <p:txBody>
          <a:bodyPr/>
          <a:lstStyle/>
          <a:p>
            <a:r>
              <a:rPr lang="en-US"/>
              <a:t>Lexiang </a:t>
            </a:r>
            <a:r>
              <a:rPr lang="en-US" smtClean="0"/>
              <a:t>Ye, Eamonn Keogh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Shaplet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62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Generate candidates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188"/>
            <a:ext cx="8324688" cy="31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Shaplet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75"/>
            <a:ext cx="10515600" cy="51262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Check candidates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09" y="1306285"/>
            <a:ext cx="7143078" cy="5551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1947001"/>
                <a:ext cx="3838303" cy="33592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mtClean="0"/>
                  <a:t> average length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 elements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The size of candidate: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Check for one candidate: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)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001"/>
                <a:ext cx="3838303" cy="3359290"/>
              </a:xfrm>
              <a:prstGeom prst="rect">
                <a:avLst/>
              </a:prstGeom>
              <a:blipFill>
                <a:blip r:embed="rId3"/>
                <a:stretch>
                  <a:fillRect l="-3339" t="-2904" r="-3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Subsequence Distance Early Abandon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24713"/>
            <a:ext cx="7713691" cy="1642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8199" y="4450893"/>
                <a:ext cx="7156270" cy="2207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latin typeface="Cambria Math" panose="02040503050406030204" pitchFamily="18" charset="0"/>
                  </a:rPr>
                  <a:t>for each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smtClean="0">
                    <a:latin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smtClean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stop</m:t>
                      </m:r>
                    </m:oMath>
                  </m:oMathPara>
                </a14:m>
                <a:endParaRPr lang="en-US" sz="280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stop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𝑠𝑢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450893"/>
                <a:ext cx="7156270" cy="2207912"/>
              </a:xfrm>
              <a:prstGeom prst="rect">
                <a:avLst/>
              </a:prstGeom>
              <a:blipFill>
                <a:blip r:embed="rId3"/>
                <a:stretch>
                  <a:fillRect l="-1704" t="-3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181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Admissible Entropy Pruning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2503"/>
            <a:ext cx="10058400" cy="8295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339304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Assume that we calculated the first candidate and its corresponding Gain Information G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818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82367"/>
            <a:ext cx="9886951" cy="12948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728024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For next candidate, we don’t need to calculate all distance, </a:t>
            </a:r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assume </a:t>
            </a:r>
            <a:r>
              <a:rPr lang="en-US" sz="2400">
                <a:latin typeface="Segoe UI" panose="020B0502040204020203" pitchFamily="34" charset="0"/>
                <a:cs typeface="Segoe UI" panose="020B0502040204020203" pitchFamily="34" charset="0"/>
              </a:rPr>
              <a:t>that all remaining cases are the best and </a:t>
            </a:r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recalculate gain.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comments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8891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Advantages:</a:t>
            </a:r>
          </a:p>
          <a:p>
            <a:r>
              <a:rPr lang="en-US" smtClean="0"/>
              <a:t>Good method for shape features</a:t>
            </a:r>
          </a:p>
          <a:p>
            <a:pPr marL="0" indent="0">
              <a:buNone/>
            </a:pPr>
            <a:r>
              <a:rPr lang="en-US" smtClean="0"/>
              <a:t>Disadvantages</a:t>
            </a:r>
            <a:r>
              <a:rPr lang="en-US" smtClean="0"/>
              <a:t>:</a:t>
            </a:r>
          </a:p>
          <a:p>
            <a:r>
              <a:rPr lang="en-US" smtClean="0"/>
              <a:t>Difference </a:t>
            </a:r>
            <a:r>
              <a:rPr lang="en-US"/>
              <a:t>species may have the same </a:t>
            </a:r>
            <a:r>
              <a:rPr lang="en-US" smtClean="0"/>
              <a:t>shapelet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smtClean="0"/>
              <a:t>Timeseries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0"/>
            <a:ext cx="10515600" cy="96656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Way to convert </a:t>
            </a:r>
            <a:r>
              <a:rPr lang="en-US"/>
              <a:t>each leaf into a one-dimensional representation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8971"/>
            <a:ext cx="5549537" cy="2457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36" y="2298971"/>
            <a:ext cx="5539358" cy="30694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03566" y="5538153"/>
            <a:ext cx="3396343" cy="95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Angel - based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41326" y="5538153"/>
            <a:ext cx="4396468" cy="1047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751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Shapelet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0"/>
            <a:ext cx="10515600" cy="96656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A subsection </a:t>
            </a:r>
            <a:r>
              <a:rPr lang="en-US"/>
              <a:t>of the </a:t>
            </a:r>
            <a:r>
              <a:rPr lang="en-US" smtClean="0"/>
              <a:t>time 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0313"/>
            <a:ext cx="9581043" cy="41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Subsequence &amp; Distance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6208" cy="41963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Subsequence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1 ≤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US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smtClean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𝐷𝑖𝑠𝑡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’) </m:t>
                    </m:r>
                  </m:oMath>
                </a14:m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= similarity between 2 time series S &amp; S’. </a:t>
                </a:r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Including </a:t>
                </a:r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2 method:</a:t>
                </a:r>
              </a:p>
              <a:p>
                <a:pPr marL="0" indent="0">
                  <a:buNone/>
                </a:pPr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+ Euclidean</a:t>
                </a:r>
              </a:p>
              <a:p>
                <a:pPr marL="0" indent="0">
                  <a:buNone/>
                </a:pPr>
                <a:r>
                  <a:rPr lang="en-US">
                    <a:latin typeface="Segoe UI" panose="020B0502040204020203" pitchFamily="34" charset="0"/>
                    <a:cs typeface="Segoe UI" panose="020B0502040204020203" pitchFamily="34" charset="0"/>
                  </a:rPr>
                  <a:t>+ Dynamic Time Warping</a:t>
                </a:r>
              </a:p>
              <a:p>
                <a:pPr marL="0" indent="0">
                  <a:buNone/>
                </a:pPr>
                <a:endParaRPr lang="en-US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𝑆𝑢𝑏𝑠𝑒𝑞𝑢𝑒𝑛𝑐𝑒𝐷𝑖𝑠𝑡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)),</m:t>
                      </m:r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′∈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i="1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6208" cy="4196352"/>
              </a:xfrm>
              <a:blipFill>
                <a:blip r:embed="rId2"/>
                <a:stretch>
                  <a:fillRect l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07" y="0"/>
            <a:ext cx="4837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Gain Infomation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53801" cy="29237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mtClean="0"/>
                  <a:t>Dataset D consists 2 class A &amp; B, p(A), p(B) – the propotion of object in class: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Dataset D can split into 2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),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) – the fraction of object: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 smtClean="0"/>
                  <a:t>A split strategy is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53801" cy="2923743"/>
              </a:xfrm>
              <a:blipFill>
                <a:blip r:embed="rId3"/>
                <a:stretch>
                  <a:fillRect l="-1074" t="-3333" r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749368"/>
            <a:ext cx="10058400" cy="829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5578926"/>
                <a:ext cx="1188720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78926"/>
                <a:ext cx="11887200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61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OSP – Optimal split point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For every shapelet S in timeseries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>
                    <a:latin typeface="Segoe UI" panose="020B0502040204020203" pitchFamily="34" charset="0"/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𝑆𝑢𝑏𝑠𝑒𝑞𝑢𝑒𝑛𝑐𝑒𝐷𝑖𝑠𝑡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𝑆𝑢𝑏𝑠𝑒𝑞𝑢𝑒𝑛𝑐𝑒𝐷𝑖𝑠𝑡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An Optimal Split Point is a distance threshold that: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𝑂𝑆𝑃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 ≥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0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Shapelet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Subsequence Shapelet(D), with its correspond OSP: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𝑆h𝑎𝑝𝑒𝑙𝑒𝑡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𝑂𝑆𝑃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𝑂𝑆𝑃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smtClean="0"/>
                  <a:t> </a:t>
                </a:r>
                <a:r>
                  <a:rPr lang="en-US" smtClean="0"/>
                  <a:t>for any other subsequence S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3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34560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Number of candidates is too many: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𝑀𝐼𝑁𝐿𝐸𝑁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𝑀𝐴𝑋𝐿𝐸𝑁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𝑀𝐴𝑋𝐿𝐸𝑁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𝑀𝐼𝑁𝐿𝐸𝑁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)∗(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3456078"/>
              </a:xfrm>
              <a:blipFill>
                <a:blip r:embed="rId2"/>
                <a:stretch>
                  <a:fillRect l="-1217" t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7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Shaplet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62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Brute – Force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188"/>
            <a:ext cx="827838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223</Words>
  <Application>Microsoft Office PowerPoint</Application>
  <PresentationFormat>Widescreen</PresentationFormat>
  <Paragraphs>71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UI</vt:lpstr>
      <vt:lpstr>Office Theme</vt:lpstr>
      <vt:lpstr>Time Series Shapelets: A New Primitive for Data Mining</vt:lpstr>
      <vt:lpstr>Timeseries</vt:lpstr>
      <vt:lpstr>Shapelet</vt:lpstr>
      <vt:lpstr>Subsequence &amp; Distance</vt:lpstr>
      <vt:lpstr>Gain Infomation</vt:lpstr>
      <vt:lpstr>OSP – Optimal split point</vt:lpstr>
      <vt:lpstr>Shapelet</vt:lpstr>
      <vt:lpstr>Problem</vt:lpstr>
      <vt:lpstr>Finding Shaplet</vt:lpstr>
      <vt:lpstr>Finding Shaplet</vt:lpstr>
      <vt:lpstr>Finding Shaplet</vt:lpstr>
      <vt:lpstr>Resolving</vt:lpstr>
      <vt:lpstr>Resolving</vt:lpstr>
      <vt:lpstr>Resolving</vt:lpstr>
      <vt:lpstr>My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Admin</cp:lastModifiedBy>
  <cp:revision>47</cp:revision>
  <dcterms:created xsi:type="dcterms:W3CDTF">2019-10-07T03:39:41Z</dcterms:created>
  <dcterms:modified xsi:type="dcterms:W3CDTF">2019-11-16T07:37:59Z</dcterms:modified>
</cp:coreProperties>
</file>