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7" r:id="rId2"/>
    <p:sldId id="278" r:id="rId3"/>
    <p:sldId id="256" r:id="rId4"/>
    <p:sldId id="275" r:id="rId5"/>
    <p:sldId id="269" r:id="rId6"/>
    <p:sldId id="271" r:id="rId7"/>
    <p:sldId id="274" r:id="rId8"/>
    <p:sldId id="265" r:id="rId9"/>
    <p:sldId id="267" r:id="rId10"/>
    <p:sldId id="266" r:id="rId11"/>
    <p:sldId id="268" r:id="rId12"/>
    <p:sldId id="261" r:id="rId13"/>
    <p:sldId id="262" r:id="rId14"/>
    <p:sldId id="263" r:id="rId15"/>
    <p:sldId id="276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364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8A7E2-8289-41B6-BFE4-65594078C3AC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6BFB9-8CDC-4B92-B8AC-437783B7E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8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-&gt; Bỏ</a:t>
            </a:r>
            <a:r>
              <a:rPr lang="en-US" baseline="0" smtClean="0"/>
              <a:t> saturation -&gt; bỏ độ đậm đà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6D9B3-1620-4B02-82EC-53B9412D7E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23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3EF-D132-4AA9-8AB5-AE78410CB589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4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3EF-D132-4AA9-8AB5-AE78410CB589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0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3EF-D132-4AA9-8AB5-AE78410CB589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8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3EF-D132-4AA9-8AB5-AE78410CB589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9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3EF-D132-4AA9-8AB5-AE78410CB589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4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3EF-D132-4AA9-8AB5-AE78410CB589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2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3EF-D132-4AA9-8AB5-AE78410CB589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5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3EF-D132-4AA9-8AB5-AE78410CB589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2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3EF-D132-4AA9-8AB5-AE78410CB589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7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3EF-D132-4AA9-8AB5-AE78410CB589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5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3EF-D132-4AA9-8AB5-AE78410CB589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0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043EF-D132-4AA9-8AB5-AE78410CB589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5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443" y="365125"/>
            <a:ext cx="3593113" cy="6123473"/>
          </a:xfrm>
        </p:spPr>
      </p:pic>
    </p:spTree>
    <p:extLst>
      <p:ext uri="{BB962C8B-B14F-4D97-AF65-F5344CB8AC3E}">
        <p14:creationId xmlns:p14="http://schemas.microsoft.com/office/powerpoint/2010/main" val="6570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</a:t>
            </a:r>
            <a:r>
              <a:rPr lang="en-US" smtClean="0"/>
              <a:t>Quantization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mtClean="0"/>
                  <a:t>To reduces the number of gray tones (256)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mtClean="0"/>
                  <a:t> … 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46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4035" y="1358538"/>
            <a:ext cx="2677885" cy="979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Leaf image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4034" y="2843349"/>
            <a:ext cx="2677886" cy="979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Gray image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4033" y="4524103"/>
            <a:ext cx="2677887" cy="979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Quantization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72594" y="1358538"/>
            <a:ext cx="2590801" cy="979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Normalization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72594" y="2843349"/>
            <a:ext cx="2590801" cy="979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Symmetry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72593" y="4524103"/>
            <a:ext cx="2590801" cy="9797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Co-occurrence Matrix</a:t>
            </a: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flipH="1">
            <a:off x="2592977" y="2338252"/>
            <a:ext cx="1" cy="5050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0"/>
          </p:cNvCxnSpPr>
          <p:nvPr/>
        </p:nvCxnSpPr>
        <p:spPr>
          <a:xfrm>
            <a:off x="2592977" y="3823063"/>
            <a:ext cx="0" cy="701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31920" y="5027023"/>
            <a:ext cx="10406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8" idx="2"/>
          </p:cNvCxnSpPr>
          <p:nvPr/>
        </p:nvCxnSpPr>
        <p:spPr>
          <a:xfrm flipV="1">
            <a:off x="6267994" y="3823063"/>
            <a:ext cx="1" cy="701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0"/>
            <a:endCxn id="7" idx="2"/>
          </p:cNvCxnSpPr>
          <p:nvPr/>
        </p:nvCxnSpPr>
        <p:spPr>
          <a:xfrm flipV="1">
            <a:off x="6267995" y="2338252"/>
            <a:ext cx="0" cy="5050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23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Gray-Level Co-Occurrence Matrix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732818" cy="440839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590903" y="5837472"/>
                <a:ext cx="30436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903" y="5837472"/>
                <a:ext cx="304364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93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Gray-Level Co-Occurrence Matrix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732818" cy="359868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6468" y="5654592"/>
                <a:ext cx="30436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68" y="5654592"/>
                <a:ext cx="304364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88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58055" cy="1325563"/>
          </a:xfrm>
        </p:spPr>
        <p:txBody>
          <a:bodyPr/>
          <a:lstStyle/>
          <a:p>
            <a:r>
              <a:rPr lang="en-US" smtClean="0"/>
              <a:t>2. Grey Tone Spatial Dependency Matrix(GTSDM)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mtClean="0"/>
                  <a:t>Với mỗi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mtClean="0"/>
                  <a:t> chúng ta có ma trận k x 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mtClean="0"/>
                  <a:t> tần suất xuất hiện pixel có grey level j tình từ pixel grey level i (k: number of grey levels).</a:t>
                </a:r>
              </a:p>
              <a:p>
                <a:pPr marL="0" indent="0">
                  <a:buNone/>
                </a:pPr>
                <a:r>
                  <a:rPr lang="en-US" smtClean="0"/>
                  <a:t>VD: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=1..4,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=0°,45°,90°,13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5°</m:t>
                    </m:r>
                  </m:oMath>
                </a14:m>
                <a:r>
                  <a:rPr lang="en-US" smtClean="0"/>
                  <a:t>. Input image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𝐺𝑠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50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4035" y="1358538"/>
            <a:ext cx="2677885" cy="979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Leaf image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4034" y="2843349"/>
            <a:ext cx="2677886" cy="979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Gray image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4033" y="4524103"/>
            <a:ext cx="2677887" cy="979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Quantization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72594" y="1358538"/>
            <a:ext cx="2590801" cy="979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Normalization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72594" y="2843349"/>
            <a:ext cx="2590801" cy="9797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bg1"/>
                </a:solidFill>
              </a:rPr>
              <a:t>Symmetry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72593" y="4524103"/>
            <a:ext cx="2590801" cy="979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Co-occurrence Matrix</a:t>
            </a: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flipH="1">
            <a:off x="2592977" y="2338252"/>
            <a:ext cx="1" cy="5050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0"/>
          </p:cNvCxnSpPr>
          <p:nvPr/>
        </p:nvCxnSpPr>
        <p:spPr>
          <a:xfrm>
            <a:off x="2592977" y="3823063"/>
            <a:ext cx="0" cy="701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31920" y="5027023"/>
            <a:ext cx="10406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8" idx="2"/>
          </p:cNvCxnSpPr>
          <p:nvPr/>
        </p:nvCxnSpPr>
        <p:spPr>
          <a:xfrm flipV="1">
            <a:off x="6267994" y="3823063"/>
            <a:ext cx="1" cy="701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0"/>
            <a:endCxn id="7" idx="2"/>
          </p:cNvCxnSpPr>
          <p:nvPr/>
        </p:nvCxnSpPr>
        <p:spPr>
          <a:xfrm flipV="1">
            <a:off x="6267995" y="2338252"/>
            <a:ext cx="0" cy="5050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79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58055" cy="1325563"/>
          </a:xfrm>
        </p:spPr>
        <p:txBody>
          <a:bodyPr/>
          <a:lstStyle/>
          <a:p>
            <a:r>
              <a:rPr lang="en-US" smtClean="0"/>
              <a:t>3. Symmetry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mtClean="0"/>
                  <a:t>To make G symmetrical, transposed G into G’: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mtClean="0"/>
              </a:p>
              <a:p>
                <a:pPr marL="0" indent="0">
                  <a:buNone/>
                </a:pPr>
                <a:r>
                  <a:rPr lang="en-US" smtClean="0"/>
                  <a:t>Normalised: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smtClean="0"/>
              </a:p>
              <a:p>
                <a:pPr marL="0" indent="0">
                  <a:buNone/>
                </a:pPr>
                <a:r>
                  <a:rPr lang="en-US" smtClean="0"/>
                  <a:t>Entropy: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mtClean="0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421086" y="4153989"/>
                <a:ext cx="4402183" cy="1533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800"/>
                  <a:t>Mean feature vector: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n-NO" sz="2800" i="1" smtClean="0">
                          <a:latin typeface="Cambria Math" panose="02040503050406030204" pitchFamily="18" charset="0"/>
                        </a:rPr>
                        <m:t>𝑀𝐹</m:t>
                      </m:r>
                      <m:r>
                        <a:rPr lang="nn-NO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nn-NO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nn-NO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nn-NO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n-NO" sz="2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n-NO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nn-NO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nn-NO" sz="280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086" y="4153989"/>
                <a:ext cx="4402183" cy="1533177"/>
              </a:xfrm>
              <a:prstGeom prst="rect">
                <a:avLst/>
              </a:prstGeom>
              <a:blipFill>
                <a:blip r:embed="rId3"/>
                <a:stretch>
                  <a:fillRect l="-2770" t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52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Gray transformation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6124303" cy="2746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In RGB color space:</a:t>
            </a:r>
          </a:p>
          <a:p>
            <a:pPr marL="0" indent="0">
              <a:buNone/>
            </a:pPr>
            <a:r>
              <a:rPr lang="en-US" smtClean="0"/>
              <a:t>Y = 0.299R + 0.587G + 0.114B</a:t>
            </a:r>
          </a:p>
          <a:p>
            <a:pPr marL="0" indent="0">
              <a:buNone/>
            </a:pPr>
            <a:r>
              <a:rPr lang="en-US" smtClean="0"/>
              <a:t>In HSV color space: </a:t>
            </a:r>
          </a:p>
          <a:p>
            <a:pPr marL="0" indent="0">
              <a:buNone/>
            </a:pPr>
            <a:r>
              <a:rPr lang="en-US" smtClean="0"/>
              <a:t>Y = (((H+90) % 360) / 90 + 1 – V) / 2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669" y="365125"/>
            <a:ext cx="2902131" cy="612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7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Texture Feature Extraction for Identification of Medicinal Plants and Comparison of Different Classifiers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C. H. Arun, W. R. Sam Emmanuel, D. Christopher </a:t>
            </a:r>
            <a:r>
              <a:rPr lang="en-US" smtClean="0"/>
              <a:t>Duraira, 2010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7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First order statistical </a:t>
            </a:r>
            <a:r>
              <a:rPr lang="en-US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The distribution of gray levels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8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First order statistical </a:t>
            </a:r>
            <a:r>
              <a:rPr lang="en-US"/>
              <a:t>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là biến ngẫu nhiên kí hiệu cho mức xám trong ảnh và L là số mức xám khác nhau.</a:t>
                </a:r>
              </a:p>
              <a:p>
                <a:pPr marL="0" indent="0">
                  <a:buNone/>
                </a:pPr>
                <a:r>
                  <a:rPr lang="en-US" smtClean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) là xác suất xuất hiện pixel có giá trị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, </a:t>
                </a:r>
                <a:r>
                  <a:rPr lang="en-US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b="0" smtClean="0"/>
                  <a:t> (N là tổng số pixel trong region, k là số pixel có mức xám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smtClean="0"/>
                  <a:t>)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85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order statistical features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mtClean="0"/>
                  <a:t>Trung vị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mtClean="0"/>
              </a:p>
              <a:p>
                <a:pPr marL="0" indent="0">
                  <a:buNone/>
                </a:pPr>
                <a:r>
                  <a:rPr lang="en-US" smtClean="0"/>
                  <a:t>Phương sai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mtClean="0"/>
              </a:p>
              <a:p>
                <a:pPr marL="0" indent="0">
                  <a:buNone/>
                </a:pPr>
                <a:r>
                  <a:rPr lang="en-US" smtClean="0"/>
                  <a:t>Skewness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mtClean="0"/>
              </a:p>
              <a:p>
                <a:pPr marL="0" indent="0">
                  <a:buNone/>
                </a:pPr>
                <a:r>
                  <a:rPr lang="en-US" smtClean="0"/>
                  <a:t>Độ lệch chuẩn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86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Second order statistical </a:t>
            </a:r>
            <a:r>
              <a:rPr lang="en-US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The </a:t>
            </a:r>
            <a:r>
              <a:rPr lang="en-US"/>
              <a:t>relative positions of the various gray levels</a:t>
            </a:r>
          </a:p>
        </p:txBody>
      </p:sp>
    </p:spTree>
    <p:extLst>
      <p:ext uri="{BB962C8B-B14F-4D97-AF65-F5344CB8AC3E}">
        <p14:creationId xmlns:p14="http://schemas.microsoft.com/office/powerpoint/2010/main" val="253723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4035" y="1358538"/>
            <a:ext cx="2677885" cy="979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Leaf image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4034" y="2843349"/>
            <a:ext cx="2677886" cy="979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Gray image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4033" y="4524103"/>
            <a:ext cx="2677887" cy="979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Quantization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72594" y="1358538"/>
            <a:ext cx="2590801" cy="979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Normalization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72594" y="2843349"/>
            <a:ext cx="2590801" cy="979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Symmetry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72593" y="4524103"/>
            <a:ext cx="2590801" cy="979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Co-occurrence </a:t>
            </a:r>
            <a:r>
              <a:rPr lang="en-US" sz="3200" smtClean="0">
                <a:solidFill>
                  <a:schemeClr val="tx1"/>
                </a:solidFill>
              </a:rPr>
              <a:t>Matrix</a:t>
            </a:r>
            <a:endParaRPr lang="en-US" sz="320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flipH="1">
            <a:off x="2592977" y="2338252"/>
            <a:ext cx="1" cy="5050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0"/>
          </p:cNvCxnSpPr>
          <p:nvPr/>
        </p:nvCxnSpPr>
        <p:spPr>
          <a:xfrm>
            <a:off x="2592977" y="3823063"/>
            <a:ext cx="0" cy="701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3931920" y="5013960"/>
            <a:ext cx="10406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8" idx="2"/>
          </p:cNvCxnSpPr>
          <p:nvPr/>
        </p:nvCxnSpPr>
        <p:spPr>
          <a:xfrm flipV="1">
            <a:off x="6267994" y="3823063"/>
            <a:ext cx="1" cy="701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0"/>
            <a:endCxn id="7" idx="2"/>
          </p:cNvCxnSpPr>
          <p:nvPr/>
        </p:nvCxnSpPr>
        <p:spPr>
          <a:xfrm flipV="1">
            <a:off x="6267995" y="2338252"/>
            <a:ext cx="0" cy="5050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60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4035" y="1358538"/>
            <a:ext cx="2677885" cy="979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Leaf image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4034" y="2843349"/>
            <a:ext cx="2677886" cy="979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Gray image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4033" y="4524103"/>
            <a:ext cx="2677887" cy="9797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bg1"/>
                </a:solidFill>
              </a:rPr>
              <a:t>Quantization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72594" y="1358538"/>
            <a:ext cx="2590801" cy="979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Normalization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72594" y="2843349"/>
            <a:ext cx="2590801" cy="979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Symmetry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72593" y="4524103"/>
            <a:ext cx="2590801" cy="979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Co-occurrence </a:t>
            </a:r>
            <a:r>
              <a:rPr lang="en-US" sz="3200" smtClean="0">
                <a:solidFill>
                  <a:schemeClr val="tx1"/>
                </a:solidFill>
              </a:rPr>
              <a:t>Matrix</a:t>
            </a:r>
            <a:endParaRPr lang="en-US" sz="320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flipH="1">
            <a:off x="2592977" y="2338252"/>
            <a:ext cx="1" cy="5050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0"/>
          </p:cNvCxnSpPr>
          <p:nvPr/>
        </p:nvCxnSpPr>
        <p:spPr>
          <a:xfrm>
            <a:off x="2592977" y="3823063"/>
            <a:ext cx="0" cy="701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3931920" y="5013960"/>
            <a:ext cx="10406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8" idx="2"/>
          </p:cNvCxnSpPr>
          <p:nvPr/>
        </p:nvCxnSpPr>
        <p:spPr>
          <a:xfrm flipV="1">
            <a:off x="6267994" y="3823063"/>
            <a:ext cx="1" cy="701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0"/>
            <a:endCxn id="7" idx="2"/>
          </p:cNvCxnSpPr>
          <p:nvPr/>
        </p:nvCxnSpPr>
        <p:spPr>
          <a:xfrm flipV="1">
            <a:off x="6267995" y="2338252"/>
            <a:ext cx="0" cy="5050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21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2226</TotalTime>
  <Words>224</Words>
  <Application>Microsoft Office PowerPoint</Application>
  <PresentationFormat>Widescreen</PresentationFormat>
  <Paragraphs>64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Method</vt:lpstr>
      <vt:lpstr>1. Gray transformation </vt:lpstr>
      <vt:lpstr>Texture Feature Extraction for Identification of Medicinal Plants and Comparison of Different Classifiers</vt:lpstr>
      <vt:lpstr>First order statistical features</vt:lpstr>
      <vt:lpstr>First order statistical features</vt:lpstr>
      <vt:lpstr>First order statistical features</vt:lpstr>
      <vt:lpstr>Second order statistical features</vt:lpstr>
      <vt:lpstr>PowerPoint Presentation</vt:lpstr>
      <vt:lpstr>PowerPoint Presentation</vt:lpstr>
      <vt:lpstr>1. Quantization</vt:lpstr>
      <vt:lpstr>PowerPoint Presentation</vt:lpstr>
      <vt:lpstr>2. Gray-Level Co-Occurrence Matrix</vt:lpstr>
      <vt:lpstr>2. Gray-Level Co-Occurrence Matrix</vt:lpstr>
      <vt:lpstr>2. Grey Tone Spatial Dependency Matrix(GTSDM)</vt:lpstr>
      <vt:lpstr>PowerPoint Presentation</vt:lpstr>
      <vt:lpstr>3. Symmetry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Vũ Tuấn Hải</dc:creator>
  <cp:lastModifiedBy>Admin</cp:lastModifiedBy>
  <cp:revision>64</cp:revision>
  <dcterms:created xsi:type="dcterms:W3CDTF">2019-10-07T03:39:41Z</dcterms:created>
  <dcterms:modified xsi:type="dcterms:W3CDTF">2019-11-30T07:05:34Z</dcterms:modified>
</cp:coreProperties>
</file>