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349" r:id="rId4"/>
    <p:sldId id="288" r:id="rId5"/>
    <p:sldId id="347" r:id="rId6"/>
    <p:sldId id="348" r:id="rId7"/>
    <p:sldId id="289" r:id="rId8"/>
    <p:sldId id="350" r:id="rId9"/>
    <p:sldId id="264" r:id="rId10"/>
    <p:sldId id="322" r:id="rId11"/>
    <p:sldId id="351" r:id="rId12"/>
    <p:sldId id="361" r:id="rId13"/>
    <p:sldId id="353" r:id="rId14"/>
    <p:sldId id="354" r:id="rId15"/>
    <p:sldId id="362" r:id="rId16"/>
    <p:sldId id="370" r:id="rId17"/>
    <p:sldId id="355" r:id="rId18"/>
    <p:sldId id="356" r:id="rId19"/>
    <p:sldId id="357" r:id="rId20"/>
    <p:sldId id="358" r:id="rId21"/>
    <p:sldId id="359" r:id="rId22"/>
    <p:sldId id="360" r:id="rId23"/>
    <p:sldId id="265" r:id="rId24"/>
    <p:sldId id="267" r:id="rId25"/>
    <p:sldId id="364" r:id="rId26"/>
    <p:sldId id="365" r:id="rId27"/>
    <p:sldId id="323" r:id="rId28"/>
    <p:sldId id="363" r:id="rId29"/>
    <p:sldId id="343" r:id="rId30"/>
    <p:sldId id="324" r:id="rId31"/>
    <p:sldId id="344" r:id="rId32"/>
    <p:sldId id="325" r:id="rId33"/>
    <p:sldId id="270" r:id="rId34"/>
    <p:sldId id="345" r:id="rId35"/>
    <p:sldId id="366" r:id="rId36"/>
    <p:sldId id="367" r:id="rId37"/>
    <p:sldId id="368" r:id="rId38"/>
    <p:sldId id="369" r:id="rId39"/>
    <p:sldId id="326" r:id="rId40"/>
    <p:sldId id="346" r:id="rId4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E2E6BC7-BFAC-4E77-8B43-1F8E25DAEB62}">
          <p14:sldIdLst>
            <p14:sldId id="256"/>
            <p14:sldId id="263"/>
            <p14:sldId id="349"/>
            <p14:sldId id="288"/>
            <p14:sldId id="347"/>
            <p14:sldId id="348"/>
            <p14:sldId id="289"/>
            <p14:sldId id="350"/>
            <p14:sldId id="264"/>
            <p14:sldId id="322"/>
          </p14:sldIdLst>
        </p14:section>
        <p14:section name="Animation DTM" id="{575F1D01-9049-46F7-AF66-7DFDC1C1C5FC}">
          <p14:sldIdLst>
            <p14:sldId id="351"/>
            <p14:sldId id="361"/>
            <p14:sldId id="353"/>
            <p14:sldId id="354"/>
            <p14:sldId id="362"/>
            <p14:sldId id="370"/>
            <p14:sldId id="355"/>
            <p14:sldId id="356"/>
            <p14:sldId id="357"/>
            <p14:sldId id="358"/>
            <p14:sldId id="359"/>
          </p14:sldIdLst>
        </p14:section>
        <p14:section name="Animation NTM" id="{9C13C044-1CB5-4B8E-8F44-C1AE0C1BDDBC}">
          <p14:sldIdLst>
            <p14:sldId id="360"/>
            <p14:sldId id="265"/>
            <p14:sldId id="267"/>
            <p14:sldId id="364"/>
            <p14:sldId id="365"/>
            <p14:sldId id="323"/>
            <p14:sldId id="363"/>
            <p14:sldId id="343"/>
            <p14:sldId id="324"/>
            <p14:sldId id="344"/>
            <p14:sldId id="325"/>
            <p14:sldId id="270"/>
            <p14:sldId id="345"/>
            <p14:sldId id="366"/>
            <p14:sldId id="367"/>
            <p14:sldId id="368"/>
            <p14:sldId id="369"/>
            <p14:sldId id="326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CAF24-FB94-4574-A55E-47923F811846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FF2AF-AE97-47EC-BF90-7C189517B7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26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 x xichma x {L, R} is a function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 x xichma x {L, R} is a function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 x xichma x {L, R} is a function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8EB9-2BA2-44D5-82C9-5C7C352621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5E904E-41B9-4DD6-BAB5-28F7902F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F8FDC21-C9D2-4D8B-BA4F-FFA40733F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8506C0-0991-4C67-8AAF-2F887359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20F-554A-4D96-B4E2-D2CF84C3B608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65E96CA-891A-4CCC-BC52-18DD7B8E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68B738-9303-4A10-88A4-EA8F9D0A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3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48A3B-6307-40D0-96EB-181F2AA5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0B97-CA27-48AD-AB6F-DAD0087F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1363E3-5B87-4BE7-9F4F-1AB0AC1A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0B5A-882B-4D55-A946-2C17B7ED0364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25A6C4-8769-47D1-BDF6-1EE2BB0F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2C0EA36-4FD0-4F5E-9498-7684B462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787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4598D20-4EE5-4907-8FEE-E708324ED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9BF4EE9-29FD-4313-AD93-EAA2A0D0E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56228A-1F68-4361-93C1-EC730174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2ECF-03C5-4FD7-83C3-211A4374A6E0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24AB81-4025-4491-8817-8A72122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AEB6C2-9629-4E83-92D9-024BE1CC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6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60016D-5B52-4234-BC0A-FE9DD0A1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B8D1A-6BDB-409E-8F1D-2A541E1A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F57D82-B6E2-472A-A438-E995CF13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D380E-E649-48DF-A257-75BF96F48B59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24E5EE0-78DF-4679-B974-F35C875A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06FC9C-2A33-4D7E-8BA9-42AE1224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99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32BF96-75A9-4309-B97E-416DE93C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A54D760-175C-4D60-A6B7-B0E0211E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517207-A19A-4986-A06E-FDB65A8E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7613-28DF-48E3-B7BE-1E08485F151C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B7D328D-2295-41B4-B237-7F0038A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F4941B-C677-469E-A982-3EB98119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6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B65592-0E39-42A2-BBA6-DB2281F9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FAB6E9-CA43-4D1C-BE63-96EE16151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CE1A1C4-D894-44A8-A0A1-C176CF7E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1C63561-0A49-49E4-894D-A96683B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284E-9110-4BE1-A370-B994B46C90B9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E0000F3-F2AB-40DC-9405-4657C385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0AB07AF-FACD-4A3E-8395-ECC04E3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8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DB6D23-D093-4CF5-921E-EFE3E861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E4B3F8-D5DD-461D-B5AE-021398E7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498957D-793D-4C4F-B0E0-81FBF4C16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9E3C53E-2268-45AD-862F-C80C2B727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6D123D2-A316-449E-9E3E-60B762785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1A19DF4-B0B4-4CF0-8507-98BBD6EB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FEA-240E-4FCB-9D1E-FA8B3DCA4107}" type="datetime1">
              <a:rPr lang="vi-VN" smtClean="0"/>
              <a:t>17/09/2023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D0FA5C0-9486-43DE-9E3C-32759820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74E3331-F568-4CB9-B8A8-F0F1417A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09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85D22D-32C9-4EF9-ACCB-629C9BB4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091912A-AF4A-437C-A7B7-C4E16EFF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377E-49A1-42CE-9EF6-CFF24B12823A}" type="datetime1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740B77C-9563-4798-9039-660B1B6B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3D2C2D9-E801-44FB-8D0D-7B1F6400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9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B003107-C8D2-4DA5-ACDD-75D1C681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C755-0E19-4490-A8F9-FB381E54D176}" type="datetime1">
              <a:rPr lang="vi-VN" smtClean="0"/>
              <a:t>17/09/2023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E5CE142-8C1D-48D0-9039-ACCE3DC7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C99DE61-EB0E-4D84-A14B-F09267A7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77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FFE773-0A98-4F90-9793-5F128B4D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59BA4B-49B8-4CE4-AC0F-BCEA5EBE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AEC98B4-7280-4E8B-BA87-D330A7428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F44C9D-0E9D-43D7-A4D2-F545786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DA61A-65FB-4656-9924-0B0A0F62022C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054A1BB-7F40-445A-B707-C724EC78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F9B801-A18D-4AFF-92EC-911FC4B7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9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B74EBE-EA89-41A3-BDAA-239BF01A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9C3348C-AF36-4122-813E-AD2CA96FA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F959C4A-4991-4D11-B311-BDD91589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EF698C9-2BFE-4A2D-9EDA-2D635163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CACD-4A31-4457-A5C8-6C5E2262C000}" type="datetime1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A861632-76A4-4F78-920E-C732CEC2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A815982-5CE3-498C-9858-6F4D4D73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361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E55C26B-671E-4921-B552-0FC2C1AE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EF0498-038E-4CA3-A007-A1E4FACC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3A460A-77F9-4A3E-89BD-F0C826F2C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DA88-E22B-4E1B-86A9-EB4377FEE542}" type="datetime1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4847D1-A749-4C01-8A44-ABFFE65A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9EF462B-2F70-4C09-ABF5-7EC6E6BF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7CBD-B9A5-4D53-9D65-FFCCF7EF12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95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97.png"/><Relationship Id="rId4" Type="http://schemas.openxmlformats.org/officeDocument/2006/relationships/image" Target="../media/image18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0.png"/><Relationship Id="rId7" Type="http://schemas.openxmlformats.org/officeDocument/2006/relationships/image" Target="../media/image472.png"/><Relationship Id="rId12" Type="http://schemas.openxmlformats.org/officeDocument/2006/relationships/image" Target="../media/image5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11" Type="http://schemas.openxmlformats.org/officeDocument/2006/relationships/image" Target="../media/image51.png"/><Relationship Id="rId5" Type="http://schemas.openxmlformats.org/officeDocument/2006/relationships/image" Target="../media/image441.png"/><Relationship Id="rId10" Type="http://schemas.openxmlformats.org/officeDocument/2006/relationships/image" Target="../media/image50.png"/><Relationship Id="rId4" Type="http://schemas.openxmlformats.org/officeDocument/2006/relationships/image" Target="../media/image400.png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D6EE3C-28C5-4E84-9EF0-5F8CDDE25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complexity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AEF7168-F8D5-4C61-9736-0AD0501EB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25/9/2021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6056B53-C03F-48A7-B3A3-12748DC9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3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Deterministic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Deterministic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  <a:blipFill>
                <a:blip r:embed="rId3"/>
                <a:stretch>
                  <a:fillRect l="-1125" t="-15116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71477E4-3708-4A92-A28D-D61C54414C5C}"/>
                  </a:ext>
                </a:extLst>
              </p:cNvPr>
              <p:cNvSpPr txBox="1"/>
              <p:nvPr/>
            </p:nvSpPr>
            <p:spPr>
              <a:xfrm>
                <a:off x="838199" y="2350831"/>
                <a:ext cx="2481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71477E4-3708-4A92-A28D-D61C5441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50831"/>
                <a:ext cx="24817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B9F29AF-B7ED-4B76-B36D-16CD3FA94208}"/>
                  </a:ext>
                </a:extLst>
              </p:cNvPr>
              <p:cNvSpPr txBox="1"/>
              <p:nvPr/>
            </p:nvSpPr>
            <p:spPr>
              <a:xfrm>
                <a:off x="3029828" y="2380171"/>
                <a:ext cx="4282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𝐴𝑙𝑝h𝑎𝑏𝑒𝑙𝑡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={0,1,#}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6B9F29AF-B7ED-4B76-B36D-16CD3FA94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28" y="2380171"/>
                <a:ext cx="428244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B7807655-C20D-45AE-8DEF-0EEFB1B2077F}"/>
                  </a:ext>
                </a:extLst>
              </p:cNvPr>
              <p:cNvSpPr txBox="1"/>
              <p:nvPr/>
            </p:nvSpPr>
            <p:spPr>
              <a:xfrm>
                <a:off x="839665" y="2932731"/>
                <a:ext cx="79465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{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/>
                  <a:t> (transition function)</a:t>
                </a: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B7807655-C20D-45AE-8DEF-0EEFB1B2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5" y="2932731"/>
                <a:ext cx="7946526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Hình ảnh 28">
            <a:extLst>
              <a:ext uri="{FF2B5EF4-FFF2-40B4-BE49-F238E27FC236}">
                <a16:creationId xmlns:a16="http://schemas.microsoft.com/office/drawing/2014/main" id="{16B9172C-B5D1-4CBD-A08A-342A1E56F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74" y="3648348"/>
            <a:ext cx="6969520" cy="1721615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000624-780D-4752-9231-01CF20EC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70170"/>
              </p:ext>
            </p:extLst>
          </p:nvPr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72619" y="316739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5148699" y="3429000"/>
            <a:ext cx="723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222435" y="3105834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35" y="3105834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12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658674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73298" y="2920284"/>
            <a:ext cx="7239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247034" y="2597118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34" y="2597118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3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124625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386235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96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160464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186625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71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15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574060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109728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1358890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883973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883973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7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16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160464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186625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391341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17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124625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386235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911318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6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58629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847900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372983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372983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3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3180642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3442252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967335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967335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6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quảng trường&#10;&#10;Mô tả được tạo tự động">
            <a:extLst>
              <a:ext uri="{FF2B5EF4-FFF2-40B4-BE49-F238E27FC236}">
                <a16:creationId xmlns:a16="http://schemas.microsoft.com/office/drawing/2014/main" id="{D8A0B0F4-C03C-4CE4-8DF0-9FC3F382A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9" t="28023" r="25652" b="21918"/>
          <a:stretch/>
        </p:blipFill>
        <p:spPr>
          <a:xfrm>
            <a:off x="4903304" y="1273400"/>
            <a:ext cx="6917635" cy="3431347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Classical (Many marbles)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838198" y="4935469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[6, 2, 1, 5, 3, 10]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35469"/>
                <a:ext cx="6337497" cy="523220"/>
              </a:xfrm>
              <a:prstGeom prst="rect">
                <a:avLst/>
              </a:prstGeom>
              <a:blipFill>
                <a:blip r:embed="rId3"/>
                <a:stretch>
                  <a:fillRect l="-1923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178105" cy="287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m>
                                                        <m:mPr>
                                                          <m:mcs>
                                                            <m:mc>
                                                              <m:mcPr>
                                                                <m:count m:val="2"/>
                                                                <m:mcJc m:val="center"/>
                                                              </m:mcPr>
                                                            </m:mc>
                                                          </m:mcs>
                                                          <m:ctrlPr>
                                                            <a:rPr lang="en-US" sz="28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mPr>
                                                        <m:m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  <m:e>
                                                            <m:r>
                                                              <a:rPr lang="en-US" sz="2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e>
                                                        </m:mr>
                                                      </m:m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78105" cy="2879122"/>
              </a:xfrm>
              <a:prstGeom prst="rect">
                <a:avLst/>
              </a:prstGeom>
              <a:blipFill>
                <a:blip r:embed="rId4"/>
                <a:stretch>
                  <a:fillRect l="-3066" t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838198" y="5689411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0</m:t>
                        </m:r>
                        <m:r>
                          <m:rPr>
                            <m:nor/>
                          </m:rPr>
                          <a:rPr lang="en-US" sz="2800" smtClean="0"/>
                          <m:t>,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0</m:t>
                        </m:r>
                        <m:r>
                          <m:rPr>
                            <m:nor/>
                          </m:rPr>
                          <a:rPr lang="en-US" sz="2800" smtClean="0"/>
                          <m:t>, 12, 5,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1</m:t>
                        </m:r>
                        <m:r>
                          <m:rPr>
                            <m:nor/>
                          </m:rPr>
                          <a:rPr lang="en-US" sz="2800" smtClean="0"/>
                          <m:t>, 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9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689411"/>
                <a:ext cx="6337497" cy="523220"/>
              </a:xfrm>
              <a:prstGeom prst="rect">
                <a:avLst/>
              </a:prstGeom>
              <a:blipFill>
                <a:blip r:embed="rId5"/>
                <a:stretch>
                  <a:fillRect l="-192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559A6E9-FB34-4903-BE38-6073882C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3642307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3903917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3429000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3429000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7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21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4172394"/>
            <a:ext cx="1146085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Reader</a:t>
            </a:r>
            <a:endParaRPr lang="vi-VN" b="1">
              <a:solidFill>
                <a:schemeClr val="bg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4434004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7" y="3959087"/>
                <a:ext cx="256052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7" y="3959087"/>
                <a:ext cx="2560525" cy="944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61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1AF477-930E-4302-B3EE-9AC4ED3C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Nondeterministic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9DCE85-C6C8-403C-92D6-725D61FA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22</a:t>
            </a:fld>
            <a:endParaRPr lang="vi-VN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29AE3E99-5E65-443F-95B2-2872B6A3E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18207"/>
              </p:ext>
            </p:extLst>
          </p:nvPr>
        </p:nvGraphicFramePr>
        <p:xfrm>
          <a:off x="838200" y="3891218"/>
          <a:ext cx="8128000" cy="50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317092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532800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898535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36457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16987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42759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28261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1833016"/>
                    </a:ext>
                  </a:extLst>
                </a:gridCol>
              </a:tblGrid>
              <a:tr h="50850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#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#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49240"/>
                  </a:ext>
                </a:extLst>
              </a:tr>
            </a:tbl>
          </a:graphicData>
        </a:graphic>
      </p:graphicFrame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43682D6-8910-4935-9A06-DF553F395132}"/>
              </a:ext>
            </a:extLst>
          </p:cNvPr>
          <p:cNvSpPr/>
          <p:nvPr/>
        </p:nvSpPr>
        <p:spPr>
          <a:xfrm>
            <a:off x="3909391" y="2004807"/>
            <a:ext cx="980661" cy="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D3008B2A-DC2F-4DB0-8C7C-1F99089AF5E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99722" y="2636961"/>
            <a:ext cx="0" cy="125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550DC39-AE65-4D24-9C2F-7B8D6B25E375}"/>
              </a:ext>
            </a:extLst>
          </p:cNvPr>
          <p:cNvSpPr txBox="1"/>
          <p:nvPr/>
        </p:nvSpPr>
        <p:spPr>
          <a:xfrm>
            <a:off x="4562613" y="3207767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 – write head</a:t>
            </a:r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1D9C9DEA-308A-47C8-88E0-64DA73646AA9}"/>
              </a:ext>
            </a:extLst>
          </p:cNvPr>
          <p:cNvSpPr/>
          <p:nvPr/>
        </p:nvSpPr>
        <p:spPr>
          <a:xfrm>
            <a:off x="1921565" y="2004807"/>
            <a:ext cx="1398105" cy="63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Guessing module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E367457E-BDA6-411D-853E-C240825DBEF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3319670" y="2320884"/>
            <a:ext cx="5897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0A6FDE9-2CE4-429B-AD94-5863FBAE274C}"/>
              </a:ext>
            </a:extLst>
          </p:cNvPr>
          <p:cNvSpPr txBox="1"/>
          <p:nvPr/>
        </p:nvSpPr>
        <p:spPr>
          <a:xfrm>
            <a:off x="9114734" y="3960804"/>
            <a:ext cx="69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Tape</a:t>
            </a:r>
            <a:endParaRPr lang="vi-VN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85BCC914-0851-429F-B6B6-19621D5D327B}"/>
              </a:ext>
            </a:extLst>
          </p:cNvPr>
          <p:cNvCxnSpPr>
            <a:stCxn id="14" idx="2"/>
          </p:cNvCxnSpPr>
          <p:nvPr/>
        </p:nvCxnSpPr>
        <p:spPr>
          <a:xfrm>
            <a:off x="2620618" y="2636961"/>
            <a:ext cx="1487556" cy="125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79E155EA-EEBF-49B0-BA92-8AFBB0C39ABD}"/>
              </a:ext>
            </a:extLst>
          </p:cNvPr>
          <p:cNvSpPr txBox="1"/>
          <p:nvPr/>
        </p:nvSpPr>
        <p:spPr>
          <a:xfrm>
            <a:off x="1356692" y="32640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Write - only head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32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Nondeterministic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Nondeterministic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  <a:blipFill>
                <a:blip r:embed="rId2"/>
                <a:stretch>
                  <a:fillRect l="-1043" t="-31507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8F89BA8-C804-49F1-AF16-C98ACEB3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/>
              <p:nvPr/>
            </p:nvSpPr>
            <p:spPr>
              <a:xfrm>
                <a:off x="838200" y="2405485"/>
                <a:ext cx="10306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l-GR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sz="280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sz="2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denotes for power set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5485"/>
                <a:ext cx="10306878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21B9B49-9838-45E7-BE03-0CC167A0C02C}"/>
              </a:ext>
            </a:extLst>
          </p:cNvPr>
          <p:cNvSpPr txBox="1"/>
          <p:nvPr/>
        </p:nvSpPr>
        <p:spPr>
          <a:xfrm>
            <a:off x="838200" y="3190064"/>
            <a:ext cx="10730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000000"/>
                </a:solidFill>
                <a:effectLst/>
                <a:latin typeface="Calibri (Thân)"/>
              </a:rPr>
              <a:t>If the problem is solvable in polynomial time by a non-deterministic Turing machine, the problem belongs to NP class</a:t>
            </a:r>
            <a:endParaRPr lang="vi-VN" sz="28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33782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98C885DC-C1BB-44B4-BED5-368EDF7ECB8A}"/>
              </a:ext>
            </a:extLst>
          </p:cNvPr>
          <p:cNvCxnSpPr>
            <a:cxnSpLocks/>
          </p:cNvCxnSpPr>
          <p:nvPr/>
        </p:nvCxnSpPr>
        <p:spPr>
          <a:xfrm>
            <a:off x="5570806" y="661182"/>
            <a:ext cx="0" cy="4614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6542C27-5933-4543-A6EC-BE2B06C6A6DD}"/>
              </a:ext>
            </a:extLst>
          </p:cNvPr>
          <p:cNvSpPr txBox="1"/>
          <p:nvPr/>
        </p:nvSpPr>
        <p:spPr>
          <a:xfrm>
            <a:off x="2096087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Deterministic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B5464A6-3670-4D09-AFCA-D31B740FB6DD}"/>
              </a:ext>
            </a:extLst>
          </p:cNvPr>
          <p:cNvSpPr txBox="1"/>
          <p:nvPr/>
        </p:nvSpPr>
        <p:spPr>
          <a:xfrm>
            <a:off x="6096000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Nondeterministic</a:t>
            </a:r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EB26EA95-6673-4865-843C-5E7D8BD08EAC}"/>
              </a:ext>
            </a:extLst>
          </p:cNvPr>
          <p:cNvCxnSpPr>
            <a:cxnSpLocks/>
          </p:cNvCxnSpPr>
          <p:nvPr/>
        </p:nvCxnSpPr>
        <p:spPr>
          <a:xfrm flipH="1">
            <a:off x="1596098" y="661182"/>
            <a:ext cx="4923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D926BDF1-53C3-4E5E-B535-154D8439F2B9}"/>
              </a:ext>
            </a:extLst>
          </p:cNvPr>
          <p:cNvCxnSpPr>
            <a:cxnSpLocks/>
          </p:cNvCxnSpPr>
          <p:nvPr/>
        </p:nvCxnSpPr>
        <p:spPr>
          <a:xfrm flipH="1">
            <a:off x="1614855" y="5275385"/>
            <a:ext cx="4923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71046D7-D684-43AB-9E56-7142AB5E1C78}"/>
              </a:ext>
            </a:extLst>
          </p:cNvPr>
          <p:cNvCxnSpPr/>
          <p:nvPr/>
        </p:nvCxnSpPr>
        <p:spPr>
          <a:xfrm>
            <a:off x="1842282" y="661182"/>
            <a:ext cx="0" cy="46142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35CA6449-6970-43A8-A34C-2FB64E42A74E}"/>
              </a:ext>
            </a:extLst>
          </p:cNvPr>
          <p:cNvSpPr/>
          <p:nvPr/>
        </p:nvSpPr>
        <p:spPr>
          <a:xfrm>
            <a:off x="3334042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2502F663-AFF8-4D6A-8C6F-68F258F5EACE}"/>
              </a:ext>
            </a:extLst>
          </p:cNvPr>
          <p:cNvCxnSpPr/>
          <p:nvPr/>
        </p:nvCxnSpPr>
        <p:spPr>
          <a:xfrm>
            <a:off x="3411414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56A85EC9-422A-47E4-B0A7-832A7F683AEF}"/>
              </a:ext>
            </a:extLst>
          </p:cNvPr>
          <p:cNvSpPr/>
          <p:nvPr/>
        </p:nvSpPr>
        <p:spPr>
          <a:xfrm>
            <a:off x="3334042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102FB7B-626F-4CCD-B447-01826C94DEB9}"/>
              </a:ext>
            </a:extLst>
          </p:cNvPr>
          <p:cNvCxnSpPr/>
          <p:nvPr/>
        </p:nvCxnSpPr>
        <p:spPr>
          <a:xfrm>
            <a:off x="3411414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40251EC-3A24-4C5B-A3AC-FD094CC2A81F}"/>
              </a:ext>
            </a:extLst>
          </p:cNvPr>
          <p:cNvSpPr txBox="1"/>
          <p:nvPr/>
        </p:nvSpPr>
        <p:spPr>
          <a:xfrm>
            <a:off x="2060917" y="2947309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9C45E2D-2766-485D-AC86-AB4640FD5CFC}"/>
              </a:ext>
            </a:extLst>
          </p:cNvPr>
          <p:cNvSpPr/>
          <p:nvPr/>
        </p:nvSpPr>
        <p:spPr>
          <a:xfrm>
            <a:off x="3322321" y="340814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7197D440-AC18-4984-A38C-0E0C2B7FC8CB}"/>
              </a:ext>
            </a:extLst>
          </p:cNvPr>
          <p:cNvCxnSpPr/>
          <p:nvPr/>
        </p:nvCxnSpPr>
        <p:spPr>
          <a:xfrm>
            <a:off x="3399693" y="366839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6566661C-E04F-452B-9476-BA510BEFC87A}"/>
              </a:ext>
            </a:extLst>
          </p:cNvPr>
          <p:cNvSpPr/>
          <p:nvPr/>
        </p:nvSpPr>
        <p:spPr>
          <a:xfrm>
            <a:off x="3322321" y="420679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/>
              <p:nvPr/>
            </p:nvSpPr>
            <p:spPr>
              <a:xfrm>
                <a:off x="3147652" y="4079245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52" y="4079245"/>
                <a:ext cx="2423154" cy="395045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325C2661-97EA-4516-9A0A-A2F21FB4E879}"/>
              </a:ext>
            </a:extLst>
          </p:cNvPr>
          <p:cNvSpPr/>
          <p:nvPr/>
        </p:nvSpPr>
        <p:spPr>
          <a:xfrm>
            <a:off x="7380845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C58C3E4-897E-4A15-9BEB-17295D8344F9}"/>
              </a:ext>
            </a:extLst>
          </p:cNvPr>
          <p:cNvCxnSpPr/>
          <p:nvPr/>
        </p:nvCxnSpPr>
        <p:spPr>
          <a:xfrm>
            <a:off x="7458217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90D7F1BD-5445-4564-B3FA-579C692A04F3}"/>
              </a:ext>
            </a:extLst>
          </p:cNvPr>
          <p:cNvSpPr/>
          <p:nvPr/>
        </p:nvSpPr>
        <p:spPr>
          <a:xfrm>
            <a:off x="7380845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CFDF060B-E9E1-4017-9A43-706323FEFB6D}"/>
              </a:ext>
            </a:extLst>
          </p:cNvPr>
          <p:cNvCxnSpPr/>
          <p:nvPr/>
        </p:nvCxnSpPr>
        <p:spPr>
          <a:xfrm>
            <a:off x="7458217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885114B-9D68-474D-862D-7D34B9536C66}"/>
              </a:ext>
            </a:extLst>
          </p:cNvPr>
          <p:cNvSpPr/>
          <p:nvPr/>
        </p:nvSpPr>
        <p:spPr>
          <a:xfrm>
            <a:off x="7369124" y="403679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E613FF65-91EB-45A3-BF49-AF4EAC4C7840}"/>
              </a:ext>
            </a:extLst>
          </p:cNvPr>
          <p:cNvCxnSpPr/>
          <p:nvPr/>
        </p:nvCxnSpPr>
        <p:spPr>
          <a:xfrm>
            <a:off x="7446496" y="429704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8CA780A9-8CF9-499E-83C2-E445D315576A}"/>
              </a:ext>
            </a:extLst>
          </p:cNvPr>
          <p:cNvSpPr/>
          <p:nvPr/>
        </p:nvSpPr>
        <p:spPr>
          <a:xfrm>
            <a:off x="7369124" y="483544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9D9B1284-CD8A-4063-841F-69E5F5AFC010}"/>
              </a:ext>
            </a:extLst>
          </p:cNvPr>
          <p:cNvCxnSpPr>
            <a:cxnSpLocks/>
          </p:cNvCxnSpPr>
          <p:nvPr/>
        </p:nvCxnSpPr>
        <p:spPr>
          <a:xfrm>
            <a:off x="7613103" y="1631852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2F0FC994-B3D9-40D4-A60F-AC750D2F250F}"/>
              </a:ext>
            </a:extLst>
          </p:cNvPr>
          <p:cNvSpPr/>
          <p:nvPr/>
        </p:nvSpPr>
        <p:spPr>
          <a:xfrm>
            <a:off x="7993961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C78F5842-CA3E-4364-83D2-C97C56D124DB}"/>
              </a:ext>
            </a:extLst>
          </p:cNvPr>
          <p:cNvCxnSpPr>
            <a:cxnSpLocks/>
          </p:cNvCxnSpPr>
          <p:nvPr/>
        </p:nvCxnSpPr>
        <p:spPr>
          <a:xfrm>
            <a:off x="8242341" y="2400603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930BFBEB-B1E6-4C07-B713-50B19569385D}"/>
              </a:ext>
            </a:extLst>
          </p:cNvPr>
          <p:cNvSpPr/>
          <p:nvPr/>
        </p:nvSpPr>
        <p:spPr>
          <a:xfrm>
            <a:off x="8648839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ABD51419-3BAD-45F9-A956-81DC7F531BB3}"/>
              </a:ext>
            </a:extLst>
          </p:cNvPr>
          <p:cNvCxnSpPr>
            <a:cxnSpLocks/>
          </p:cNvCxnSpPr>
          <p:nvPr/>
        </p:nvCxnSpPr>
        <p:spPr>
          <a:xfrm flipH="1">
            <a:off x="6723908" y="2389292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EB763FB4-A8B8-4601-97B2-366B1B629733}"/>
              </a:ext>
            </a:extLst>
          </p:cNvPr>
          <p:cNvSpPr/>
          <p:nvPr/>
        </p:nvSpPr>
        <p:spPr>
          <a:xfrm>
            <a:off x="7380845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431AEF0E-812A-4D14-8ABA-1FC3530E8486}"/>
              </a:ext>
            </a:extLst>
          </p:cNvPr>
          <p:cNvSpPr/>
          <p:nvPr/>
        </p:nvSpPr>
        <p:spPr>
          <a:xfrm>
            <a:off x="6555318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9EA18BD4-60E6-4189-91EE-BC7E3939A5EE}"/>
              </a:ext>
            </a:extLst>
          </p:cNvPr>
          <p:cNvSpPr txBox="1"/>
          <p:nvPr/>
        </p:nvSpPr>
        <p:spPr>
          <a:xfrm>
            <a:off x="6107720" y="3542390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C0BE01FB-C9AB-4F61-99E9-75058299AC5D}"/>
              </a:ext>
            </a:extLst>
          </p:cNvPr>
          <p:cNvCxnSpPr/>
          <p:nvPr/>
        </p:nvCxnSpPr>
        <p:spPr>
          <a:xfrm>
            <a:off x="7458217" y="3131975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78CB9E21-3C4F-4F0C-9EBF-855950F3B346}"/>
                  </a:ext>
                </a:extLst>
              </p:cNvPr>
              <p:cNvSpPr txBox="1"/>
              <p:nvPr/>
            </p:nvSpPr>
            <p:spPr>
              <a:xfrm>
                <a:off x="8134051" y="2749786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59" name="Hộp Văn bản 58">
                <a:extLst>
                  <a:ext uri="{FF2B5EF4-FFF2-40B4-BE49-F238E27FC236}">
                    <a16:creationId xmlns:a16="http://schemas.microsoft.com/office/drawing/2014/main" id="{78CB9E21-3C4F-4F0C-9EBF-855950F3B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51" y="2749786"/>
                <a:ext cx="2423154" cy="395045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/>
              <p:nvPr/>
            </p:nvSpPr>
            <p:spPr>
              <a:xfrm>
                <a:off x="6859756" y="4710953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756" y="4710953"/>
                <a:ext cx="2423154" cy="395045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DA483DAA-C2DF-4319-A0A3-772B36F1737D}"/>
                  </a:ext>
                </a:extLst>
              </p:cNvPr>
              <p:cNvSpPr txBox="1"/>
              <p:nvPr/>
            </p:nvSpPr>
            <p:spPr>
              <a:xfrm>
                <a:off x="4901345" y="2732469"/>
                <a:ext cx="242315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3" name="Hộp Văn bản 62">
                <a:extLst>
                  <a:ext uri="{FF2B5EF4-FFF2-40B4-BE49-F238E27FC236}">
                    <a16:creationId xmlns:a16="http://schemas.microsoft.com/office/drawing/2014/main" id="{DA483DAA-C2DF-4319-A0A3-772B36F1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345" y="2732469"/>
                <a:ext cx="2423154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/>
              <p:nvPr/>
            </p:nvSpPr>
            <p:spPr>
              <a:xfrm>
                <a:off x="262600" y="2743626"/>
                <a:ext cx="233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" y="2743626"/>
                <a:ext cx="233926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F4F34DB-85AE-444C-A414-B156C67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24</a:t>
            </a:fld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1DEE39F-21A2-4712-B59A-A857340A934B}"/>
              </a:ext>
            </a:extLst>
          </p:cNvPr>
          <p:cNvSpPr txBox="1"/>
          <p:nvPr/>
        </p:nvSpPr>
        <p:spPr>
          <a:xfrm>
            <a:off x="2511744" y="5275385"/>
            <a:ext cx="22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 computation path</a:t>
            </a:r>
            <a:endParaRPr lang="vi-VN"/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A22AFEA1-8CA9-4BD2-BE15-C6D025568D8B}"/>
              </a:ext>
            </a:extLst>
          </p:cNvPr>
          <p:cNvSpPr txBox="1"/>
          <p:nvPr/>
        </p:nvSpPr>
        <p:spPr>
          <a:xfrm>
            <a:off x="6723908" y="5287375"/>
            <a:ext cx="223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 computation path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9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03CF82-CE53-40AD-9D89-6216C2FD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Sub-set sum probel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A9E0ED7-BAE1-44DA-89F7-48FB9D912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set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{1,−2, 5,3}</m:t>
                    </m:r>
                  </m:oMath>
                </a14:m>
                <a:r>
                  <a:rPr lang="en-US"/>
                  <a:t>. What sub-set of S has sum equal 7?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A9E0ED7-BAE1-44DA-89F7-48FB9D91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82ABA6-3A1B-4C50-8824-990A625E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79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98C885DC-C1BB-44B4-BED5-368EDF7ECB8A}"/>
              </a:ext>
            </a:extLst>
          </p:cNvPr>
          <p:cNvCxnSpPr>
            <a:cxnSpLocks/>
          </p:cNvCxnSpPr>
          <p:nvPr/>
        </p:nvCxnSpPr>
        <p:spPr>
          <a:xfrm>
            <a:off x="5570806" y="661182"/>
            <a:ext cx="0" cy="46142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6542C27-5933-4543-A6EC-BE2B06C6A6DD}"/>
              </a:ext>
            </a:extLst>
          </p:cNvPr>
          <p:cNvSpPr txBox="1"/>
          <p:nvPr/>
        </p:nvSpPr>
        <p:spPr>
          <a:xfrm>
            <a:off x="2096087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Deterministic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B5464A6-3670-4D09-AFCA-D31B740FB6DD}"/>
              </a:ext>
            </a:extLst>
          </p:cNvPr>
          <p:cNvSpPr txBox="1"/>
          <p:nvPr/>
        </p:nvSpPr>
        <p:spPr>
          <a:xfrm>
            <a:off x="7686260" y="661182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Nondeterministic</a:t>
            </a:r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35CA6449-6970-43A8-A34C-2FB64E42A74E}"/>
              </a:ext>
            </a:extLst>
          </p:cNvPr>
          <p:cNvSpPr/>
          <p:nvPr/>
        </p:nvSpPr>
        <p:spPr>
          <a:xfrm>
            <a:off x="3334042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2502F663-AFF8-4D6A-8C6F-68F258F5EACE}"/>
              </a:ext>
            </a:extLst>
          </p:cNvPr>
          <p:cNvCxnSpPr/>
          <p:nvPr/>
        </p:nvCxnSpPr>
        <p:spPr>
          <a:xfrm>
            <a:off x="3411414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56A85EC9-422A-47E4-B0A7-832A7F683AEF}"/>
              </a:ext>
            </a:extLst>
          </p:cNvPr>
          <p:cNvSpPr/>
          <p:nvPr/>
        </p:nvSpPr>
        <p:spPr>
          <a:xfrm>
            <a:off x="3334042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102FB7B-626F-4CCD-B447-01826C94DEB9}"/>
              </a:ext>
            </a:extLst>
          </p:cNvPr>
          <p:cNvCxnSpPr/>
          <p:nvPr/>
        </p:nvCxnSpPr>
        <p:spPr>
          <a:xfrm>
            <a:off x="3411414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40251EC-3A24-4C5B-A3AC-FD094CC2A81F}"/>
              </a:ext>
            </a:extLst>
          </p:cNvPr>
          <p:cNvSpPr txBox="1"/>
          <p:nvPr/>
        </p:nvSpPr>
        <p:spPr>
          <a:xfrm>
            <a:off x="2060917" y="2947309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6" name="Hình Bầu dục 25">
            <a:extLst>
              <a:ext uri="{FF2B5EF4-FFF2-40B4-BE49-F238E27FC236}">
                <a16:creationId xmlns:a16="http://schemas.microsoft.com/office/drawing/2014/main" id="{49C45E2D-2766-485D-AC86-AB4640FD5CFC}"/>
              </a:ext>
            </a:extLst>
          </p:cNvPr>
          <p:cNvSpPr/>
          <p:nvPr/>
        </p:nvSpPr>
        <p:spPr>
          <a:xfrm>
            <a:off x="3322321" y="340814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7197D440-AC18-4984-A38C-0E0C2B7FC8CB}"/>
              </a:ext>
            </a:extLst>
          </p:cNvPr>
          <p:cNvCxnSpPr/>
          <p:nvPr/>
        </p:nvCxnSpPr>
        <p:spPr>
          <a:xfrm>
            <a:off x="3399693" y="366839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Hình Bầu dục 28">
            <a:extLst>
              <a:ext uri="{FF2B5EF4-FFF2-40B4-BE49-F238E27FC236}">
                <a16:creationId xmlns:a16="http://schemas.microsoft.com/office/drawing/2014/main" id="{6566661C-E04F-452B-9476-BA510BEFC87A}"/>
              </a:ext>
            </a:extLst>
          </p:cNvPr>
          <p:cNvSpPr/>
          <p:nvPr/>
        </p:nvSpPr>
        <p:spPr>
          <a:xfrm>
            <a:off x="3322321" y="420679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/>
              <p:nvPr/>
            </p:nvSpPr>
            <p:spPr>
              <a:xfrm>
                <a:off x="3147652" y="4079245"/>
                <a:ext cx="1753693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EA2263D8-C584-44F7-9430-F3E032A0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52" y="4079245"/>
                <a:ext cx="1753693" cy="395045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325C2661-97EA-4516-9A0A-A2F21FB4E879}"/>
              </a:ext>
            </a:extLst>
          </p:cNvPr>
          <p:cNvSpPr/>
          <p:nvPr/>
        </p:nvSpPr>
        <p:spPr>
          <a:xfrm>
            <a:off x="8971105" y="1371607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C58C3E4-897E-4A15-9BEB-17295D8344F9}"/>
              </a:ext>
            </a:extLst>
          </p:cNvPr>
          <p:cNvCxnSpPr/>
          <p:nvPr/>
        </p:nvCxnSpPr>
        <p:spPr>
          <a:xfrm>
            <a:off x="9048477" y="1631852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Hình Bầu dục 33">
            <a:extLst>
              <a:ext uri="{FF2B5EF4-FFF2-40B4-BE49-F238E27FC236}">
                <a16:creationId xmlns:a16="http://schemas.microsoft.com/office/drawing/2014/main" id="{90D7F1BD-5445-4564-B3FA-579C692A04F3}"/>
              </a:ext>
            </a:extLst>
          </p:cNvPr>
          <p:cNvSpPr/>
          <p:nvPr/>
        </p:nvSpPr>
        <p:spPr>
          <a:xfrm>
            <a:off x="8971105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CFDF060B-E9E1-4017-9A43-706323FEFB6D}"/>
              </a:ext>
            </a:extLst>
          </p:cNvPr>
          <p:cNvCxnSpPr/>
          <p:nvPr/>
        </p:nvCxnSpPr>
        <p:spPr>
          <a:xfrm>
            <a:off x="9048477" y="241970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885114B-9D68-474D-862D-7D34B9536C66}"/>
              </a:ext>
            </a:extLst>
          </p:cNvPr>
          <p:cNvSpPr/>
          <p:nvPr/>
        </p:nvSpPr>
        <p:spPr>
          <a:xfrm>
            <a:off x="8959384" y="403679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E613FF65-91EB-45A3-BF49-AF4EAC4C7840}"/>
              </a:ext>
            </a:extLst>
          </p:cNvPr>
          <p:cNvCxnSpPr/>
          <p:nvPr/>
        </p:nvCxnSpPr>
        <p:spPr>
          <a:xfrm>
            <a:off x="9036756" y="4297043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ình Bầu dục 37">
            <a:extLst>
              <a:ext uri="{FF2B5EF4-FFF2-40B4-BE49-F238E27FC236}">
                <a16:creationId xmlns:a16="http://schemas.microsoft.com/office/drawing/2014/main" id="{8CA780A9-8CF9-499E-83C2-E445D315576A}"/>
              </a:ext>
            </a:extLst>
          </p:cNvPr>
          <p:cNvSpPr/>
          <p:nvPr/>
        </p:nvSpPr>
        <p:spPr>
          <a:xfrm>
            <a:off x="8959384" y="483544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9D9B1284-CD8A-4063-841F-69E5F5AFC010}"/>
              </a:ext>
            </a:extLst>
          </p:cNvPr>
          <p:cNvCxnSpPr>
            <a:cxnSpLocks/>
          </p:cNvCxnSpPr>
          <p:nvPr/>
        </p:nvCxnSpPr>
        <p:spPr>
          <a:xfrm>
            <a:off x="9203363" y="1631852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Hình Bầu dục 42">
            <a:extLst>
              <a:ext uri="{FF2B5EF4-FFF2-40B4-BE49-F238E27FC236}">
                <a16:creationId xmlns:a16="http://schemas.microsoft.com/office/drawing/2014/main" id="{2F0FC994-B3D9-40D4-A60F-AC750D2F250F}"/>
              </a:ext>
            </a:extLst>
          </p:cNvPr>
          <p:cNvSpPr/>
          <p:nvPr/>
        </p:nvSpPr>
        <p:spPr>
          <a:xfrm>
            <a:off x="9584221" y="2159458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C78F5842-CA3E-4364-83D2-C97C56D124DB}"/>
              </a:ext>
            </a:extLst>
          </p:cNvPr>
          <p:cNvCxnSpPr>
            <a:cxnSpLocks/>
          </p:cNvCxnSpPr>
          <p:nvPr/>
        </p:nvCxnSpPr>
        <p:spPr>
          <a:xfrm>
            <a:off x="9832601" y="2400603"/>
            <a:ext cx="391555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930BFBEB-B1E6-4C07-B713-50B19569385D}"/>
              </a:ext>
            </a:extLst>
          </p:cNvPr>
          <p:cNvSpPr/>
          <p:nvPr/>
        </p:nvSpPr>
        <p:spPr>
          <a:xfrm>
            <a:off x="10239099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ABD51419-3BAD-45F9-A956-81DC7F531BB3}"/>
              </a:ext>
            </a:extLst>
          </p:cNvPr>
          <p:cNvCxnSpPr>
            <a:cxnSpLocks/>
          </p:cNvCxnSpPr>
          <p:nvPr/>
        </p:nvCxnSpPr>
        <p:spPr>
          <a:xfrm flipH="1">
            <a:off x="8314168" y="2389292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EB763FB4-A8B8-4601-97B2-366B1B629733}"/>
              </a:ext>
            </a:extLst>
          </p:cNvPr>
          <p:cNvSpPr/>
          <p:nvPr/>
        </p:nvSpPr>
        <p:spPr>
          <a:xfrm>
            <a:off x="8971105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431AEF0E-812A-4D14-8ABA-1FC3530E8486}"/>
              </a:ext>
            </a:extLst>
          </p:cNvPr>
          <p:cNvSpPr/>
          <p:nvPr/>
        </p:nvSpPr>
        <p:spPr>
          <a:xfrm>
            <a:off x="8145578" y="2890915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9EA18BD4-60E6-4189-91EE-BC7E3939A5EE}"/>
              </a:ext>
            </a:extLst>
          </p:cNvPr>
          <p:cNvSpPr txBox="1"/>
          <p:nvPr/>
        </p:nvSpPr>
        <p:spPr>
          <a:xfrm>
            <a:off x="7697980" y="3542390"/>
            <a:ext cx="270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C0BE01FB-C9AB-4F61-99E9-75058299AC5D}"/>
              </a:ext>
            </a:extLst>
          </p:cNvPr>
          <p:cNvCxnSpPr/>
          <p:nvPr/>
        </p:nvCxnSpPr>
        <p:spPr>
          <a:xfrm>
            <a:off x="9048477" y="3131975"/>
            <a:ext cx="0" cy="436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/>
              <p:nvPr/>
            </p:nvSpPr>
            <p:spPr>
              <a:xfrm>
                <a:off x="8450016" y="4710953"/>
                <a:ext cx="2423154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61" name="Hộp Văn bản 60">
                <a:extLst>
                  <a:ext uri="{FF2B5EF4-FFF2-40B4-BE49-F238E27FC236}">
                    <a16:creationId xmlns:a16="http://schemas.microsoft.com/office/drawing/2014/main" id="{3255920D-B384-4052-99C8-A89F47648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016" y="4710953"/>
                <a:ext cx="2423154" cy="395045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/>
              <p:nvPr/>
            </p:nvSpPr>
            <p:spPr>
              <a:xfrm>
                <a:off x="1844112" y="1264309"/>
                <a:ext cx="121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C35F36B6-B1C0-4B0B-8843-5EFC2CAE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12" y="1264309"/>
                <a:ext cx="121868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F4F34DB-85AE-444C-A414-B156C67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5485D25E-9CDA-46D6-999B-1F452381E793}"/>
                  </a:ext>
                </a:extLst>
              </p:cNvPr>
              <p:cNvSpPr txBox="1"/>
              <p:nvPr/>
            </p:nvSpPr>
            <p:spPr>
              <a:xfrm>
                <a:off x="262600" y="632366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{1,−2, 5,3}</m:t>
                    </m:r>
                  </m:oMath>
                </a14:m>
                <a:r>
                  <a:rPr lang="en-US"/>
                  <a:t>. </a:t>
                </a:r>
                <a:endParaRPr lang="vi-VN"/>
              </a:p>
            </p:txBody>
          </p:sp>
        </mc:Choice>
        <mc:Fallback xmlns="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5485D25E-9CDA-46D6-999B-1F452381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" y="6323665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D96A668F-8641-4105-B6EB-77E071EB2BA8}"/>
                  </a:ext>
                </a:extLst>
              </p:cNvPr>
              <p:cNvSpPr txBox="1"/>
              <p:nvPr/>
            </p:nvSpPr>
            <p:spPr>
              <a:xfrm>
                <a:off x="1844112" y="2026015"/>
                <a:ext cx="1218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{−2}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D96A668F-8641-4105-B6EB-77E071EB2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12" y="2026015"/>
                <a:ext cx="121868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DDC1A039-87F2-4449-A5BC-387FC447AC22}"/>
                  </a:ext>
                </a:extLst>
              </p:cNvPr>
              <p:cNvSpPr txBox="1"/>
              <p:nvPr/>
            </p:nvSpPr>
            <p:spPr>
              <a:xfrm>
                <a:off x="1800747" y="3306278"/>
                <a:ext cx="1262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{1,5,3}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DDC1A039-87F2-4449-A5BC-387FC447A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747" y="3306278"/>
                <a:ext cx="126205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3C1DDFB9-EFB3-4C37-8E02-030667349452}"/>
                  </a:ext>
                </a:extLst>
              </p:cNvPr>
              <p:cNvSpPr txBox="1"/>
              <p:nvPr/>
            </p:nvSpPr>
            <p:spPr>
              <a:xfrm>
                <a:off x="1434911" y="4106165"/>
                <a:ext cx="17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{1,−2,5,3}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3C1DDFB9-EFB3-4C37-8E02-030667349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11" y="4106165"/>
                <a:ext cx="17127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2C4EC7CD-C5A4-49F3-9361-39391B0C0A7F}"/>
                  </a:ext>
                </a:extLst>
              </p:cNvPr>
              <p:cNvSpPr txBox="1"/>
              <p:nvPr/>
            </p:nvSpPr>
            <p:spPr>
              <a:xfrm>
                <a:off x="8290172" y="1853420"/>
                <a:ext cx="691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{−2}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2C4EC7CD-C5A4-49F3-9361-39391B0C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72" y="1853420"/>
                <a:ext cx="691809" cy="369332"/>
              </a:xfrm>
              <a:prstGeom prst="rect">
                <a:avLst/>
              </a:prstGeom>
              <a:blipFill>
                <a:blip r:embed="rId9"/>
                <a:stretch>
                  <a:fillRect l="-4425"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94C6036A-413B-4882-A840-630805F5FEE3}"/>
                  </a:ext>
                </a:extLst>
              </p:cNvPr>
              <p:cNvSpPr txBox="1"/>
              <p:nvPr/>
            </p:nvSpPr>
            <p:spPr>
              <a:xfrm>
                <a:off x="9568414" y="1874170"/>
                <a:ext cx="79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{5}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94C6036A-413B-4882-A840-630805F5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414" y="1874170"/>
                <a:ext cx="798894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9FF72441-5101-4454-83F8-3CA453D680C4}"/>
              </a:ext>
            </a:extLst>
          </p:cNvPr>
          <p:cNvCxnSpPr>
            <a:cxnSpLocks/>
          </p:cNvCxnSpPr>
          <p:nvPr/>
        </p:nvCxnSpPr>
        <p:spPr>
          <a:xfrm flipH="1">
            <a:off x="8078814" y="1610367"/>
            <a:ext cx="835946" cy="41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9A225D5B-DD69-4E74-90A4-40370BB1C1F2}"/>
              </a:ext>
            </a:extLst>
          </p:cNvPr>
          <p:cNvSpPr/>
          <p:nvPr/>
        </p:nvSpPr>
        <p:spPr>
          <a:xfrm>
            <a:off x="7946355" y="2179992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D751FFFD-EB53-47AD-849F-8F1674BCCC2E}"/>
                  </a:ext>
                </a:extLst>
              </p:cNvPr>
              <p:cNvSpPr txBox="1"/>
              <p:nvPr/>
            </p:nvSpPr>
            <p:spPr>
              <a:xfrm>
                <a:off x="7209359" y="1859977"/>
                <a:ext cx="61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D751FFFD-EB53-47AD-849F-8F1674BC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59" y="1859977"/>
                <a:ext cx="615146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C25BB3C1-BE7B-4F4A-AB58-4153B1ACF79B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9353923" y="1526343"/>
            <a:ext cx="1013385" cy="532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Hình Bầu dục 59">
            <a:extLst>
              <a:ext uri="{FF2B5EF4-FFF2-40B4-BE49-F238E27FC236}">
                <a16:creationId xmlns:a16="http://schemas.microsoft.com/office/drawing/2014/main" id="{A84F3858-5A2F-4814-B927-B75709F5F00E}"/>
              </a:ext>
            </a:extLst>
          </p:cNvPr>
          <p:cNvSpPr/>
          <p:nvPr/>
        </p:nvSpPr>
        <p:spPr>
          <a:xfrm>
            <a:off x="10404509" y="2166134"/>
            <a:ext cx="154744" cy="154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7FC78DF3-BA87-4475-BFED-9296E2D31C28}"/>
                  </a:ext>
                </a:extLst>
              </p:cNvPr>
              <p:cNvSpPr txBox="1"/>
              <p:nvPr/>
            </p:nvSpPr>
            <p:spPr>
              <a:xfrm>
                <a:off x="10412103" y="1890780"/>
                <a:ext cx="79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Hộp Văn bản 61">
                <a:extLst>
                  <a:ext uri="{FF2B5EF4-FFF2-40B4-BE49-F238E27FC236}">
                    <a16:creationId xmlns:a16="http://schemas.microsoft.com/office/drawing/2014/main" id="{7FC78DF3-BA87-4475-BFED-9296E2D3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2103" y="1890780"/>
                <a:ext cx="798894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8E1FBC0B-F1D9-4DBD-B2C2-FD30F6776CFA}"/>
                  </a:ext>
                </a:extLst>
              </p:cNvPr>
              <p:cNvSpPr txBox="1"/>
              <p:nvPr/>
            </p:nvSpPr>
            <p:spPr>
              <a:xfrm>
                <a:off x="7414364" y="4693655"/>
                <a:ext cx="17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{1,−2,5,3}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Hộp Văn bản 63">
                <a:extLst>
                  <a:ext uri="{FF2B5EF4-FFF2-40B4-BE49-F238E27FC236}">
                    <a16:creationId xmlns:a16="http://schemas.microsoft.com/office/drawing/2014/main" id="{8E1FBC0B-F1D9-4DBD-B2C2-FD30F677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4" y="4693655"/>
                <a:ext cx="1712739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Đường kết nối Mũi tên Thẳng 65">
            <a:extLst>
              <a:ext uri="{FF2B5EF4-FFF2-40B4-BE49-F238E27FC236}">
                <a16:creationId xmlns:a16="http://schemas.microsoft.com/office/drawing/2014/main" id="{5BFAC735-3EA9-434F-A978-A8F1473B37AE}"/>
              </a:ext>
            </a:extLst>
          </p:cNvPr>
          <p:cNvCxnSpPr>
            <a:cxnSpLocks/>
          </p:cNvCxnSpPr>
          <p:nvPr/>
        </p:nvCxnSpPr>
        <p:spPr>
          <a:xfrm flipH="1">
            <a:off x="7516932" y="3121112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kết nối Mũi tên Thẳng 66">
            <a:extLst>
              <a:ext uri="{FF2B5EF4-FFF2-40B4-BE49-F238E27FC236}">
                <a16:creationId xmlns:a16="http://schemas.microsoft.com/office/drawing/2014/main" id="{1F249832-6DDA-4E51-A016-D8EDD18D8B1D}"/>
              </a:ext>
            </a:extLst>
          </p:cNvPr>
          <p:cNvCxnSpPr>
            <a:cxnSpLocks/>
          </p:cNvCxnSpPr>
          <p:nvPr/>
        </p:nvCxnSpPr>
        <p:spPr>
          <a:xfrm flipH="1">
            <a:off x="9661593" y="3184443"/>
            <a:ext cx="524617" cy="447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0C8569F8-01D6-4597-8DED-C5194E50C5DC}"/>
              </a:ext>
            </a:extLst>
          </p:cNvPr>
          <p:cNvCxnSpPr>
            <a:cxnSpLocks/>
          </p:cNvCxnSpPr>
          <p:nvPr/>
        </p:nvCxnSpPr>
        <p:spPr>
          <a:xfrm>
            <a:off x="10473415" y="3177457"/>
            <a:ext cx="338135" cy="490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Đường kết nối Mũi tên Thẳng 68">
            <a:extLst>
              <a:ext uri="{FF2B5EF4-FFF2-40B4-BE49-F238E27FC236}">
                <a16:creationId xmlns:a16="http://schemas.microsoft.com/office/drawing/2014/main" id="{FDCE744D-74E2-46AD-B1BE-9F3DDC526EC5}"/>
              </a:ext>
            </a:extLst>
          </p:cNvPr>
          <p:cNvCxnSpPr>
            <a:cxnSpLocks/>
          </p:cNvCxnSpPr>
          <p:nvPr/>
        </p:nvCxnSpPr>
        <p:spPr>
          <a:xfrm>
            <a:off x="8266294" y="3158130"/>
            <a:ext cx="338135" cy="490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41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3">
            <a:extLst>
              <a:ext uri="{FF2B5EF4-FFF2-40B4-BE49-F238E27FC236}">
                <a16:creationId xmlns:a16="http://schemas.microsoft.com/office/drawing/2014/main" id="{4899650B-827B-4A4A-8A8E-D2939D513AF3}"/>
              </a:ext>
            </a:extLst>
          </p:cNvPr>
          <p:cNvSpPr txBox="1"/>
          <p:nvPr/>
        </p:nvSpPr>
        <p:spPr>
          <a:xfrm>
            <a:off x="5335862" y="13145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PSPACE</a:t>
            </a:r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3BE36AF5-A4AD-4883-9B2D-DE5A3D3748EF}"/>
              </a:ext>
            </a:extLst>
          </p:cNvPr>
          <p:cNvSpPr txBox="1"/>
          <p:nvPr/>
        </p:nvSpPr>
        <p:spPr>
          <a:xfrm>
            <a:off x="3359938" y="3561600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5C7464-A932-4FB0-8EB8-7693BC9A186E}"/>
              </a:ext>
            </a:extLst>
          </p:cNvPr>
          <p:cNvSpPr txBox="1"/>
          <p:nvPr/>
        </p:nvSpPr>
        <p:spPr>
          <a:xfrm>
            <a:off x="7240277" y="3561600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coNP</a:t>
            </a:r>
          </a:p>
        </p:txBody>
      </p:sp>
      <p:sp>
        <p:nvSpPr>
          <p:cNvPr id="9" name="Hộp Văn bản 9">
            <a:extLst>
              <a:ext uri="{FF2B5EF4-FFF2-40B4-BE49-F238E27FC236}">
                <a16:creationId xmlns:a16="http://schemas.microsoft.com/office/drawing/2014/main" id="{69B0EA51-C736-47B0-9846-0C6061CB3F2D}"/>
              </a:ext>
            </a:extLst>
          </p:cNvPr>
          <p:cNvSpPr txBox="1"/>
          <p:nvPr/>
        </p:nvSpPr>
        <p:spPr>
          <a:xfrm>
            <a:off x="5335862" y="462600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 = coP</a:t>
            </a:r>
          </a:p>
        </p:txBody>
      </p:sp>
      <p:cxnSp>
        <p:nvCxnSpPr>
          <p:cNvPr id="10" name="Đường nối Thẳng 11">
            <a:extLst>
              <a:ext uri="{FF2B5EF4-FFF2-40B4-BE49-F238E27FC236}">
                <a16:creationId xmlns:a16="http://schemas.microsoft.com/office/drawing/2014/main" id="{5A907E54-FE09-4559-ADB9-851D6826B0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873409" y="1683873"/>
            <a:ext cx="1975924" cy="1877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12">
            <a:extLst>
              <a:ext uri="{FF2B5EF4-FFF2-40B4-BE49-F238E27FC236}">
                <a16:creationId xmlns:a16="http://schemas.microsoft.com/office/drawing/2014/main" id="{443D0DA4-990F-43E0-9B8C-38A2BD4EA19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849333" y="1683873"/>
            <a:ext cx="1904415" cy="1877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5">
            <a:extLst>
              <a:ext uri="{FF2B5EF4-FFF2-40B4-BE49-F238E27FC236}">
                <a16:creationId xmlns:a16="http://schemas.microsoft.com/office/drawing/2014/main" id="{502D5CC6-A8C1-4C7E-BA0B-D47FEBEE9BB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3873409" y="3930932"/>
            <a:ext cx="1975924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18">
            <a:extLst>
              <a:ext uri="{FF2B5EF4-FFF2-40B4-BE49-F238E27FC236}">
                <a16:creationId xmlns:a16="http://schemas.microsoft.com/office/drawing/2014/main" id="{179866E4-94B3-416F-9738-9FBA2BD0346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849333" y="3930932"/>
            <a:ext cx="1904415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51DC0F0-6D17-48B8-B24E-DCFBB15DCF29}"/>
              </a:ext>
            </a:extLst>
          </p:cNvPr>
          <p:cNvSpPr txBox="1"/>
          <p:nvPr/>
        </p:nvSpPr>
        <p:spPr>
          <a:xfrm>
            <a:off x="4705747" y="5063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olynomial number of step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564330D-7689-406B-8A9E-29046928DE0F}"/>
              </a:ext>
            </a:extLst>
          </p:cNvPr>
          <p:cNvSpPr txBox="1"/>
          <p:nvPr/>
        </p:nvSpPr>
        <p:spPr>
          <a:xfrm>
            <a:off x="4386879" y="797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olynomial number of </a:t>
            </a:r>
            <a:r>
              <a:rPr lang="en-US" b="1"/>
              <a:t>SPACE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528D65A1-9899-4286-9F68-7771F26C957A}"/>
              </a:ext>
            </a:extLst>
          </p:cNvPr>
          <p:cNvSpPr txBox="1"/>
          <p:nvPr/>
        </p:nvSpPr>
        <p:spPr>
          <a:xfrm>
            <a:off x="1039784" y="3355136"/>
            <a:ext cx="3035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onderterministic Turing machine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vi-VN">
                <a:latin typeface="Calibri" panose="020F0502020204030204" pitchFamily="34" charset="0"/>
                <a:cs typeface="Calibri" panose="020F0502020204030204" pitchFamily="34" charset="0"/>
              </a:rPr>
              <a:t>olynomial number of step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F25A91E-BDB0-493A-8229-2ABE891879EF}"/>
              </a:ext>
            </a:extLst>
          </p:cNvPr>
          <p:cNvSpPr txBox="1"/>
          <p:nvPr/>
        </p:nvSpPr>
        <p:spPr>
          <a:xfrm>
            <a:off x="8104216" y="3513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b="1"/>
              <a:t>co</a:t>
            </a:r>
            <a:r>
              <a:rPr lang="en-US"/>
              <a:t>mplement of </a:t>
            </a:r>
            <a:r>
              <a:rPr lang="en-US" b="1"/>
              <a:t>NP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4DA6B99-48C1-4EEE-B84C-595268F5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27</a:t>
            </a:fld>
            <a:endParaRPr lang="en-US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7DB7CAF-2ECD-40A0-8814-9DAF602FE61A}"/>
              </a:ext>
            </a:extLst>
          </p:cNvPr>
          <p:cNvSpPr txBox="1"/>
          <p:nvPr/>
        </p:nvSpPr>
        <p:spPr>
          <a:xfrm>
            <a:off x="1039783" y="4300264"/>
            <a:ext cx="3035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Cho một tập hợp các số nguyên, tồn tại hay không một tập hợp con có tổng bằng T không?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D2ACE9-0056-43F3-A892-7A082DA3A157}"/>
              </a:ext>
            </a:extLst>
          </p:cNvPr>
          <p:cNvSpPr txBox="1"/>
          <p:nvPr/>
        </p:nvSpPr>
        <p:spPr>
          <a:xfrm>
            <a:off x="4861371" y="5500359"/>
            <a:ext cx="303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Tồn tại lời giải trong thời gian đa thức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266F116-CFAF-4EAB-A338-8785887B097D}"/>
              </a:ext>
            </a:extLst>
          </p:cNvPr>
          <p:cNvSpPr txBox="1"/>
          <p:nvPr/>
        </p:nvSpPr>
        <p:spPr>
          <a:xfrm>
            <a:off x="1039782" y="2656860"/>
            <a:ext cx="303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Kiểm tra lời giải trong thời gian đa thức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44E8B89-CCF2-4EBF-9C07-3462AEFBDEB2}"/>
              </a:ext>
            </a:extLst>
          </p:cNvPr>
          <p:cNvSpPr txBox="1"/>
          <p:nvPr/>
        </p:nvSpPr>
        <p:spPr>
          <a:xfrm>
            <a:off x="8212067" y="3978985"/>
            <a:ext cx="3035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Cho một tập hợp các số nguyên, có phải tất cả tập hợp con đều có tổng khác T không?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9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Nondeterministic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923"/>
              </a:xfrm>
              <a:blipFill>
                <a:blip r:embed="rId2"/>
                <a:stretch>
                  <a:fillRect l="-1043" t="-31507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8F89BA8-C804-49F1-AF16-C98ACEB3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/>
              <p:nvPr/>
            </p:nvSpPr>
            <p:spPr>
              <a:xfrm>
                <a:off x="838200" y="2405485"/>
                <a:ext cx="10306878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l-GR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m:rPr>
                              <m:sty m:val="p"/>
                            </m:rPr>
                            <a:rPr lang="el-GR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 ×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l-G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5497540-82E5-44C4-88E3-34180F35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05485"/>
                <a:ext cx="10306878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Hình ảnh 6">
            <a:extLst>
              <a:ext uri="{FF2B5EF4-FFF2-40B4-BE49-F238E27FC236}">
                <a16:creationId xmlns:a16="http://schemas.microsoft.com/office/drawing/2014/main" id="{60A31778-4DD9-4ED2-A19B-29111639A2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09" t="24653" r="24684" b="26570"/>
          <a:stretch/>
        </p:blipFill>
        <p:spPr>
          <a:xfrm>
            <a:off x="848357" y="3193774"/>
            <a:ext cx="6466844" cy="29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2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Hộp Văn bản 4">
                <a:extLst>
                  <a:ext uri="{FF2B5EF4-FFF2-40B4-BE49-F238E27FC236}">
                    <a16:creationId xmlns:a16="http://schemas.microsoft.com/office/drawing/2014/main" id="{812456B0-C35E-4B63-8355-F7A16793307F}"/>
                  </a:ext>
                </a:extLst>
              </p:cNvPr>
              <p:cNvSpPr txBox="1"/>
              <p:nvPr/>
            </p:nvSpPr>
            <p:spPr>
              <a:xfrm>
                <a:off x="109330" y="4068723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Hộp Văn bản 4">
                <a:extLst>
                  <a:ext uri="{FF2B5EF4-FFF2-40B4-BE49-F238E27FC236}">
                    <a16:creationId xmlns:a16="http://schemas.microsoft.com/office/drawing/2014/main" id="{812456B0-C35E-4B63-8355-F7A167933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" y="4068723"/>
                <a:ext cx="130829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ộp Văn bản 6">
                <a:extLst>
                  <a:ext uri="{FF2B5EF4-FFF2-40B4-BE49-F238E27FC236}">
                    <a16:creationId xmlns:a16="http://schemas.microsoft.com/office/drawing/2014/main" id="{15A9794A-28F9-48F8-8E48-6185A87CF852}"/>
                  </a:ext>
                </a:extLst>
              </p:cNvPr>
              <p:cNvSpPr txBox="1"/>
              <p:nvPr/>
            </p:nvSpPr>
            <p:spPr>
              <a:xfrm>
                <a:off x="3113761" y="288402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Hộp Văn bản 6">
                <a:extLst>
                  <a:ext uri="{FF2B5EF4-FFF2-40B4-BE49-F238E27FC236}">
                    <a16:creationId xmlns:a16="http://schemas.microsoft.com/office/drawing/2014/main" id="{15A9794A-28F9-48F8-8E48-6185A87CF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1" y="2884024"/>
                <a:ext cx="130829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Hộp Văn bản 10">
                <a:extLst>
                  <a:ext uri="{FF2B5EF4-FFF2-40B4-BE49-F238E27FC236}">
                    <a16:creationId xmlns:a16="http://schemas.microsoft.com/office/drawing/2014/main" id="{0F78B7B3-6C60-4602-A2AC-DC616FAC65FD}"/>
                  </a:ext>
                </a:extLst>
              </p:cNvPr>
              <p:cNvSpPr txBox="1"/>
              <p:nvPr/>
            </p:nvSpPr>
            <p:spPr>
              <a:xfrm>
                <a:off x="3113760" y="3514725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Hộp Văn bản 10">
                <a:extLst>
                  <a:ext uri="{FF2B5EF4-FFF2-40B4-BE49-F238E27FC236}">
                    <a16:creationId xmlns:a16="http://schemas.microsoft.com/office/drawing/2014/main" id="{0F78B7B3-6C60-4602-A2AC-DC616FAC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0" y="3514725"/>
                <a:ext cx="1308295" cy="369332"/>
              </a:xfrm>
              <a:prstGeom prst="rect">
                <a:avLst/>
              </a:prstGeom>
              <a:blipFill>
                <a:blip r:embed="rId4"/>
                <a:stretch>
                  <a:fillRect l="-1402" r="-3738"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Hộp Văn bản 12">
                <a:extLst>
                  <a:ext uri="{FF2B5EF4-FFF2-40B4-BE49-F238E27FC236}">
                    <a16:creationId xmlns:a16="http://schemas.microsoft.com/office/drawing/2014/main" id="{718814C1-FA0B-4428-B434-AE5DC099D2EC}"/>
                  </a:ext>
                </a:extLst>
              </p:cNvPr>
              <p:cNvSpPr txBox="1"/>
              <p:nvPr/>
            </p:nvSpPr>
            <p:spPr>
              <a:xfrm>
                <a:off x="3113760" y="4145426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Hộp Văn bản 12">
                <a:extLst>
                  <a:ext uri="{FF2B5EF4-FFF2-40B4-BE49-F238E27FC236}">
                    <a16:creationId xmlns:a16="http://schemas.microsoft.com/office/drawing/2014/main" id="{718814C1-FA0B-4428-B434-AE5DC099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60" y="4145426"/>
                <a:ext cx="1308295" cy="369332"/>
              </a:xfrm>
              <a:prstGeom prst="rect">
                <a:avLst/>
              </a:prstGeom>
              <a:blipFill>
                <a:blip r:embed="rId5"/>
                <a:stretch>
                  <a:fillRect l="-1402" r="-3738"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14">
                <a:extLst>
                  <a:ext uri="{FF2B5EF4-FFF2-40B4-BE49-F238E27FC236}">
                    <a16:creationId xmlns:a16="http://schemas.microsoft.com/office/drawing/2014/main" id="{DC0E278D-5285-47B8-8073-ACF4FB819305}"/>
                  </a:ext>
                </a:extLst>
              </p:cNvPr>
              <p:cNvSpPr txBox="1"/>
              <p:nvPr/>
            </p:nvSpPr>
            <p:spPr>
              <a:xfrm>
                <a:off x="3159481" y="4796858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Hộp Văn bản 14">
                <a:extLst>
                  <a:ext uri="{FF2B5EF4-FFF2-40B4-BE49-F238E27FC236}">
                    <a16:creationId xmlns:a16="http://schemas.microsoft.com/office/drawing/2014/main" id="{DC0E278D-5285-47B8-8073-ACF4FB819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481" y="4796858"/>
                <a:ext cx="1308295" cy="369332"/>
              </a:xfrm>
              <a:prstGeom prst="rect">
                <a:avLst/>
              </a:prstGeom>
              <a:blipFill>
                <a:blip r:embed="rId6"/>
                <a:stretch>
                  <a:fillRect l="-1395" r="-1860" b="-133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Đường kết nối Mũi tên Thẳng 16">
            <a:extLst>
              <a:ext uri="{FF2B5EF4-FFF2-40B4-BE49-F238E27FC236}">
                <a16:creationId xmlns:a16="http://schemas.microsoft.com/office/drawing/2014/main" id="{9601C23A-172B-4E59-A10A-5CBAD2AC9DD7}"/>
              </a:ext>
            </a:extLst>
          </p:cNvPr>
          <p:cNvCxnSpPr/>
          <p:nvPr/>
        </p:nvCxnSpPr>
        <p:spPr>
          <a:xfrm>
            <a:off x="1925432" y="3387726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kết nối Mũi tên Thẳng 17">
            <a:extLst>
              <a:ext uri="{FF2B5EF4-FFF2-40B4-BE49-F238E27FC236}">
                <a16:creationId xmlns:a16="http://schemas.microsoft.com/office/drawing/2014/main" id="{B1A83D17-BC83-4A1F-9913-96C1F7BEB4B9}"/>
              </a:ext>
            </a:extLst>
          </p:cNvPr>
          <p:cNvCxnSpPr/>
          <p:nvPr/>
        </p:nvCxnSpPr>
        <p:spPr>
          <a:xfrm>
            <a:off x="1904720" y="4068723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18">
            <a:extLst>
              <a:ext uri="{FF2B5EF4-FFF2-40B4-BE49-F238E27FC236}">
                <a16:creationId xmlns:a16="http://schemas.microsoft.com/office/drawing/2014/main" id="{21D822B5-504A-43C0-8D9A-26B708CCF172}"/>
              </a:ext>
            </a:extLst>
          </p:cNvPr>
          <p:cNvCxnSpPr/>
          <p:nvPr/>
        </p:nvCxnSpPr>
        <p:spPr>
          <a:xfrm>
            <a:off x="1904720" y="4759426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Hộp Văn bản 20">
                <a:extLst>
                  <a:ext uri="{FF2B5EF4-FFF2-40B4-BE49-F238E27FC236}">
                    <a16:creationId xmlns:a16="http://schemas.microsoft.com/office/drawing/2014/main" id="{DE347BB2-00ED-4533-83CB-A20B449DAC66}"/>
                  </a:ext>
                </a:extLst>
              </p:cNvPr>
              <p:cNvSpPr txBox="1"/>
              <p:nvPr/>
            </p:nvSpPr>
            <p:spPr>
              <a:xfrm>
                <a:off x="1474874" y="2900431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Hộp Văn bản 20">
                <a:extLst>
                  <a:ext uri="{FF2B5EF4-FFF2-40B4-BE49-F238E27FC236}">
                    <a16:creationId xmlns:a16="http://schemas.microsoft.com/office/drawing/2014/main" id="{DE347BB2-00ED-4533-83CB-A20B449D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74" y="2900431"/>
                <a:ext cx="13082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Hộp Văn bản 22">
                <a:extLst>
                  <a:ext uri="{FF2B5EF4-FFF2-40B4-BE49-F238E27FC236}">
                    <a16:creationId xmlns:a16="http://schemas.microsoft.com/office/drawing/2014/main" id="{548402DE-069D-488F-A8FC-B69F9149631F}"/>
                  </a:ext>
                </a:extLst>
              </p:cNvPr>
              <p:cNvSpPr txBox="1"/>
              <p:nvPr/>
            </p:nvSpPr>
            <p:spPr>
              <a:xfrm>
                <a:off x="1474874" y="3572393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Hộp Văn bản 22">
                <a:extLst>
                  <a:ext uri="{FF2B5EF4-FFF2-40B4-BE49-F238E27FC236}">
                    <a16:creationId xmlns:a16="http://schemas.microsoft.com/office/drawing/2014/main" id="{548402DE-069D-488F-A8FC-B69F91496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74" y="3572393"/>
                <a:ext cx="1308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Hộp Văn bản 24">
                <a:extLst>
                  <a:ext uri="{FF2B5EF4-FFF2-40B4-BE49-F238E27FC236}">
                    <a16:creationId xmlns:a16="http://schemas.microsoft.com/office/drawing/2014/main" id="{DCCFA05C-A32B-42B6-8837-75238F0FE1D8}"/>
                  </a:ext>
                </a:extLst>
              </p:cNvPr>
              <p:cNvSpPr txBox="1"/>
              <p:nvPr/>
            </p:nvSpPr>
            <p:spPr>
              <a:xfrm>
                <a:off x="1474874" y="4276463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1" name="Hộp Văn bản 24">
                <a:extLst>
                  <a:ext uri="{FF2B5EF4-FFF2-40B4-BE49-F238E27FC236}">
                    <a16:creationId xmlns:a16="http://schemas.microsoft.com/office/drawing/2014/main" id="{DCCFA05C-A32B-42B6-8837-75238F0F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874" y="4276463"/>
                <a:ext cx="13082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Đường kết nối Mũi tên Thẳng 25">
            <a:extLst>
              <a:ext uri="{FF2B5EF4-FFF2-40B4-BE49-F238E27FC236}">
                <a16:creationId xmlns:a16="http://schemas.microsoft.com/office/drawing/2014/main" id="{D5DDF98E-7329-4CCE-8909-B81D717E02D1}"/>
              </a:ext>
            </a:extLst>
          </p:cNvPr>
          <p:cNvCxnSpPr/>
          <p:nvPr/>
        </p:nvCxnSpPr>
        <p:spPr>
          <a:xfrm>
            <a:off x="1925432" y="5432526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Hộp Văn bản 27">
                <a:extLst>
                  <a:ext uri="{FF2B5EF4-FFF2-40B4-BE49-F238E27FC236}">
                    <a16:creationId xmlns:a16="http://schemas.microsoft.com/office/drawing/2014/main" id="{D3CA02B6-BD8B-4260-94E2-4EF2EFDE66B8}"/>
                  </a:ext>
                </a:extLst>
              </p:cNvPr>
              <p:cNvSpPr txBox="1"/>
              <p:nvPr/>
            </p:nvSpPr>
            <p:spPr>
              <a:xfrm>
                <a:off x="1495977" y="497794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Hộp Văn bản 27">
                <a:extLst>
                  <a:ext uri="{FF2B5EF4-FFF2-40B4-BE49-F238E27FC236}">
                    <a16:creationId xmlns:a16="http://schemas.microsoft.com/office/drawing/2014/main" id="{D3CA02B6-BD8B-4260-94E2-4EF2EFDE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77" y="4977944"/>
                <a:ext cx="13082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29">
            <a:extLst>
              <a:ext uri="{FF2B5EF4-FFF2-40B4-BE49-F238E27FC236}">
                <a16:creationId xmlns:a16="http://schemas.microsoft.com/office/drawing/2014/main" id="{7FDD6D6A-1139-41F4-818B-6AC902A82DBC}"/>
              </a:ext>
            </a:extLst>
          </p:cNvPr>
          <p:cNvCxnSpPr>
            <a:endCxn id="51" idx="3"/>
          </p:cNvCxnSpPr>
          <p:nvPr/>
        </p:nvCxnSpPr>
        <p:spPr>
          <a:xfrm flipH="1">
            <a:off x="1417625" y="3387726"/>
            <a:ext cx="507807" cy="8656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30">
            <a:extLst>
              <a:ext uri="{FF2B5EF4-FFF2-40B4-BE49-F238E27FC236}">
                <a16:creationId xmlns:a16="http://schemas.microsoft.com/office/drawing/2014/main" id="{CB8B904F-291F-4929-A330-3630E476F1B3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417625" y="4060826"/>
            <a:ext cx="507807" cy="192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36">
            <a:extLst>
              <a:ext uri="{FF2B5EF4-FFF2-40B4-BE49-F238E27FC236}">
                <a16:creationId xmlns:a16="http://schemas.microsoft.com/office/drawing/2014/main" id="{942B4C86-68FC-4083-85BD-A0D2C7160BEB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1417625" y="4253389"/>
            <a:ext cx="487095" cy="516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Đường nối Thẳng 40">
            <a:extLst>
              <a:ext uri="{FF2B5EF4-FFF2-40B4-BE49-F238E27FC236}">
                <a16:creationId xmlns:a16="http://schemas.microsoft.com/office/drawing/2014/main" id="{ADBC72EC-3E7B-4257-8AE7-EA2A88391C39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1417625" y="4253389"/>
            <a:ext cx="507808" cy="11791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8855A97-1F69-46DC-8F29-E5AB51D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29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F4A38D8-B0AF-49B6-8568-E5368FFBEE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3743" y="136525"/>
            <a:ext cx="6753714" cy="248464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66E0A68-98C4-41AA-8F31-721F64B7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63" y="2642093"/>
            <a:ext cx="6727593" cy="2565035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6A06B8D-2317-4D43-A32C-DA19024A8213}"/>
              </a:ext>
            </a:extLst>
          </p:cNvPr>
          <p:cNvSpPr txBox="1"/>
          <p:nvPr/>
        </p:nvSpPr>
        <p:spPr>
          <a:xfrm>
            <a:off x="5936974" y="1126435"/>
            <a:ext cx="728869" cy="366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FCE8099-47DB-40D5-A990-B1A8B5D6FD97}"/>
              </a:ext>
            </a:extLst>
          </p:cNvPr>
          <p:cNvSpPr txBox="1"/>
          <p:nvPr/>
        </p:nvSpPr>
        <p:spPr>
          <a:xfrm>
            <a:off x="6818244" y="1126435"/>
            <a:ext cx="1689652" cy="366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B2A4C77-6D5A-4D48-ACD4-BDF80185F64E}"/>
              </a:ext>
            </a:extLst>
          </p:cNvPr>
          <p:cNvSpPr txBox="1"/>
          <p:nvPr/>
        </p:nvSpPr>
        <p:spPr>
          <a:xfrm>
            <a:off x="3557375" y="1657905"/>
            <a:ext cx="137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Lời giải đúng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91E29CCE-C7E4-4E98-A38A-B867E99FD64F}"/>
              </a:ext>
            </a:extLst>
          </p:cNvPr>
          <p:cNvSpPr txBox="1"/>
          <p:nvPr/>
        </p:nvSpPr>
        <p:spPr>
          <a:xfrm>
            <a:off x="2491409" y="2026259"/>
            <a:ext cx="243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Calibri (Thân)"/>
              </a:rPr>
              <a:t>Chấp nhận lời giải đúng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94F4A55E-62B7-4685-854C-CB37FA514011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4929273" y="1492871"/>
            <a:ext cx="1372136" cy="34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A7D80986-88E4-47AB-8D59-40238C81BA2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929272" y="1504123"/>
            <a:ext cx="2719176" cy="70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3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Classical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10041835" cy="276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Note that the marbles must be in somewhere 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is a unita:</a:t>
                </a:r>
              </a:p>
              <a:p>
                <a:endParaRPr lang="en-US" sz="28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2800"/>
                  <a:t> is still a unita</a:t>
                </a:r>
              </a:p>
              <a:p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041835" cy="2764668"/>
              </a:xfrm>
              <a:prstGeom prst="rect">
                <a:avLst/>
              </a:prstGeom>
              <a:blipFill>
                <a:blip r:embed="rId2"/>
                <a:stretch>
                  <a:fillRect l="-1275" t="-19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559A6E9-FB34-4903-BE38-6073882C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99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Probability</a:t>
            </a:r>
            <a:endParaRPr lang="en-US" dirty="0"/>
          </a:p>
        </p:txBody>
      </p:sp>
      <p:sp>
        <p:nvSpPr>
          <p:cNvPr id="6" name="Hộp Văn bản 35">
            <a:extLst>
              <a:ext uri="{FF2B5EF4-FFF2-40B4-BE49-F238E27FC236}">
                <a16:creationId xmlns:a16="http://schemas.microsoft.com/office/drawing/2014/main" id="{6BB01E60-7200-4A0D-8F37-6D0E676E6F46}"/>
              </a:ext>
            </a:extLst>
          </p:cNvPr>
          <p:cNvSpPr txBox="1"/>
          <p:nvPr/>
        </p:nvSpPr>
        <p:spPr>
          <a:xfrm>
            <a:off x="4111379" y="246175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BPP</a:t>
            </a:r>
          </a:p>
        </p:txBody>
      </p:sp>
      <p:sp>
        <p:nvSpPr>
          <p:cNvPr id="7" name="Hộp Văn bản 36">
            <a:extLst>
              <a:ext uri="{FF2B5EF4-FFF2-40B4-BE49-F238E27FC236}">
                <a16:creationId xmlns:a16="http://schemas.microsoft.com/office/drawing/2014/main" id="{64D1F4EF-4076-49B7-BE66-4A42AB0C2C73}"/>
              </a:ext>
            </a:extLst>
          </p:cNvPr>
          <p:cNvSpPr txBox="1"/>
          <p:nvPr/>
        </p:nvSpPr>
        <p:spPr>
          <a:xfrm>
            <a:off x="2135455" y="354262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RP</a:t>
            </a:r>
          </a:p>
        </p:txBody>
      </p:sp>
      <p:sp>
        <p:nvSpPr>
          <p:cNvPr id="8" name="Hộp Văn bản 37">
            <a:extLst>
              <a:ext uri="{FF2B5EF4-FFF2-40B4-BE49-F238E27FC236}">
                <a16:creationId xmlns:a16="http://schemas.microsoft.com/office/drawing/2014/main" id="{ACFB5F97-D996-427A-83C2-C90C003069C3}"/>
              </a:ext>
            </a:extLst>
          </p:cNvPr>
          <p:cNvSpPr txBox="1"/>
          <p:nvPr/>
        </p:nvSpPr>
        <p:spPr>
          <a:xfrm>
            <a:off x="6015794" y="354262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38">
                <a:extLst>
                  <a:ext uri="{FF2B5EF4-FFF2-40B4-BE49-F238E27FC236}">
                    <a16:creationId xmlns:a16="http://schemas.microsoft.com/office/drawing/2014/main" id="{33995811-D71E-4305-A2F9-DF1BAA3351C0}"/>
                  </a:ext>
                </a:extLst>
              </p:cNvPr>
              <p:cNvSpPr txBox="1"/>
              <p:nvPr/>
            </p:nvSpPr>
            <p:spPr>
              <a:xfrm>
                <a:off x="3162396" y="4607028"/>
                <a:ext cx="29249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latin typeface="Cambria" panose="02040503050406030204" pitchFamily="18" charset="0"/>
                    <a:ea typeface="Cambria" panose="02040503050406030204" pitchFamily="18" charset="0"/>
                  </a:rPr>
                  <a:t>ZPP = RP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b="1">
                    <a:latin typeface="Cambria" panose="02040503050406030204" pitchFamily="18" charset="0"/>
                    <a:ea typeface="Cambria" panose="02040503050406030204" pitchFamily="18" charset="0"/>
                  </a:rPr>
                  <a:t> coRP</a:t>
                </a:r>
              </a:p>
            </p:txBody>
          </p:sp>
        </mc:Choice>
        <mc:Fallback xmlns="">
          <p:sp>
            <p:nvSpPr>
              <p:cNvPr id="9" name="Hộp Văn bản 38">
                <a:extLst>
                  <a:ext uri="{FF2B5EF4-FFF2-40B4-BE49-F238E27FC236}">
                    <a16:creationId xmlns:a16="http://schemas.microsoft.com/office/drawing/2014/main" id="{33995811-D71E-4305-A2F9-DF1BAA335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96" y="4607028"/>
                <a:ext cx="2924907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nối Thẳng 39">
            <a:extLst>
              <a:ext uri="{FF2B5EF4-FFF2-40B4-BE49-F238E27FC236}">
                <a16:creationId xmlns:a16="http://schemas.microsoft.com/office/drawing/2014/main" id="{64E97606-DF47-48B8-80EA-CED041388C0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648926" y="2831091"/>
            <a:ext cx="1975924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nối Thẳng 40">
            <a:extLst>
              <a:ext uri="{FF2B5EF4-FFF2-40B4-BE49-F238E27FC236}">
                <a16:creationId xmlns:a16="http://schemas.microsoft.com/office/drawing/2014/main" id="{BAE2A05C-BED8-488A-B679-4BDA387ACE3C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4624850" y="2831091"/>
            <a:ext cx="1904415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41">
            <a:extLst>
              <a:ext uri="{FF2B5EF4-FFF2-40B4-BE49-F238E27FC236}">
                <a16:creationId xmlns:a16="http://schemas.microsoft.com/office/drawing/2014/main" id="{9A70A531-26C8-4572-B5EE-F9B8B44351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648926" y="3911959"/>
            <a:ext cx="1975924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Đường nối Thẳng 42">
            <a:extLst>
              <a:ext uri="{FF2B5EF4-FFF2-40B4-BE49-F238E27FC236}">
                <a16:creationId xmlns:a16="http://schemas.microsoft.com/office/drawing/2014/main" id="{C57E1D4E-8C15-4CF2-A6DC-B6C91ABB266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624850" y="3911959"/>
            <a:ext cx="1904415" cy="69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57F8D259-0F2F-4C83-97CA-DFD0E6FD5B8F}"/>
              </a:ext>
            </a:extLst>
          </p:cNvPr>
          <p:cNvSpPr txBox="1"/>
          <p:nvPr/>
        </p:nvSpPr>
        <p:spPr>
          <a:xfrm>
            <a:off x="2908130" y="1699522"/>
            <a:ext cx="3814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robabilistic Turing Machine in </a:t>
            </a:r>
            <a:r>
              <a:rPr lang="en-US" b="1"/>
              <a:t>P</a:t>
            </a:r>
            <a:r>
              <a:rPr lang="en-US"/>
              <a:t>olynomial time với khả năng xảy ra lỗi</a:t>
            </a:r>
          </a:p>
        </p:txBody>
      </p:sp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521D1BA4-5C11-481F-9F2E-3B8ABDEA9337}"/>
              </a:ext>
            </a:extLst>
          </p:cNvPr>
          <p:cNvSpPr txBox="1"/>
          <p:nvPr/>
        </p:nvSpPr>
        <p:spPr>
          <a:xfrm>
            <a:off x="61651" y="3119384"/>
            <a:ext cx="2222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Probabilistic / </a:t>
            </a:r>
            <a:r>
              <a:rPr lang="en-US" b="1"/>
              <a:t>R</a:t>
            </a:r>
            <a:r>
              <a:rPr lang="en-US"/>
              <a:t>andom Turing Machine in </a:t>
            </a:r>
            <a:r>
              <a:rPr lang="en-US" b="1"/>
              <a:t>P</a:t>
            </a:r>
            <a:r>
              <a:rPr lang="en-US"/>
              <a:t>olynomial time with false negative only</a:t>
            </a:r>
          </a:p>
        </p:txBody>
      </p:sp>
      <p:sp>
        <p:nvSpPr>
          <p:cNvPr id="73" name="Hộp Văn bản 72">
            <a:extLst>
              <a:ext uri="{FF2B5EF4-FFF2-40B4-BE49-F238E27FC236}">
                <a16:creationId xmlns:a16="http://schemas.microsoft.com/office/drawing/2014/main" id="{55B088EB-589C-4691-99C5-3CEAEA0370F3}"/>
              </a:ext>
            </a:extLst>
          </p:cNvPr>
          <p:cNvSpPr txBox="1"/>
          <p:nvPr/>
        </p:nvSpPr>
        <p:spPr>
          <a:xfrm>
            <a:off x="7042735" y="2988629"/>
            <a:ext cx="2222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Probabilistic / </a:t>
            </a:r>
            <a:r>
              <a:rPr lang="en-US" b="1"/>
              <a:t>R</a:t>
            </a:r>
            <a:r>
              <a:rPr lang="en-US"/>
              <a:t>andom Turing Machine in </a:t>
            </a:r>
            <a:r>
              <a:rPr lang="en-US" b="1"/>
              <a:t>P</a:t>
            </a:r>
            <a:r>
              <a:rPr lang="en-US"/>
              <a:t>olynomial time with false positive only</a:t>
            </a:r>
          </a:p>
        </p:txBody>
      </p:sp>
      <p:sp>
        <p:nvSpPr>
          <p:cNvPr id="75" name="Hộp Văn bản 74">
            <a:extLst>
              <a:ext uri="{FF2B5EF4-FFF2-40B4-BE49-F238E27FC236}">
                <a16:creationId xmlns:a16="http://schemas.microsoft.com/office/drawing/2014/main" id="{9A135786-D991-4979-B009-960D493A947B}"/>
              </a:ext>
            </a:extLst>
          </p:cNvPr>
          <p:cNvSpPr txBox="1"/>
          <p:nvPr/>
        </p:nvSpPr>
        <p:spPr>
          <a:xfrm>
            <a:off x="2908130" y="5053511"/>
            <a:ext cx="3341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</a:t>
            </a:r>
            <a:r>
              <a:rPr lang="en-US"/>
              <a:t>robabilistic / Random Turing Machine in </a:t>
            </a:r>
            <a:r>
              <a:rPr lang="en-US" b="1"/>
              <a:t>P</a:t>
            </a:r>
            <a:r>
              <a:rPr lang="en-US"/>
              <a:t>olynomial time with </a:t>
            </a:r>
            <a:r>
              <a:rPr lang="en-US" b="1"/>
              <a:t>Z</a:t>
            </a:r>
            <a:r>
              <a:rPr lang="en-US"/>
              <a:t>ero error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4857F7C-0AB3-446F-B314-0D3B48F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ộp Văn bản 57">
            <a:extLst>
              <a:ext uri="{FF2B5EF4-FFF2-40B4-BE49-F238E27FC236}">
                <a16:creationId xmlns:a16="http://schemas.microsoft.com/office/drawing/2014/main" id="{9BBE9475-127F-4D38-98F1-2AA8E9B7042F}"/>
              </a:ext>
            </a:extLst>
          </p:cNvPr>
          <p:cNvSpPr txBox="1"/>
          <p:nvPr/>
        </p:nvSpPr>
        <p:spPr>
          <a:xfrm>
            <a:off x="5410837" y="152287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PSPACE</a:t>
            </a:r>
          </a:p>
        </p:txBody>
      </p:sp>
      <p:sp>
        <p:nvSpPr>
          <p:cNvPr id="15" name="Hộp Văn bản 58">
            <a:extLst>
              <a:ext uri="{FF2B5EF4-FFF2-40B4-BE49-F238E27FC236}">
                <a16:creationId xmlns:a16="http://schemas.microsoft.com/office/drawing/2014/main" id="{222B77C1-8DFC-4466-957D-2B2F70024324}"/>
              </a:ext>
            </a:extLst>
          </p:cNvPr>
          <p:cNvSpPr txBox="1"/>
          <p:nvPr/>
        </p:nvSpPr>
        <p:spPr>
          <a:xfrm>
            <a:off x="3434913" y="26037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</a:p>
        </p:txBody>
      </p:sp>
      <p:sp>
        <p:nvSpPr>
          <p:cNvPr id="16" name="Hộp Văn bản 59">
            <a:extLst>
              <a:ext uri="{FF2B5EF4-FFF2-40B4-BE49-F238E27FC236}">
                <a16:creationId xmlns:a16="http://schemas.microsoft.com/office/drawing/2014/main" id="{012C7071-45A6-4B4B-A8B8-4BA44CA0F109}"/>
              </a:ext>
            </a:extLst>
          </p:cNvPr>
          <p:cNvSpPr txBox="1"/>
          <p:nvPr/>
        </p:nvSpPr>
        <p:spPr>
          <a:xfrm>
            <a:off x="7315252" y="26037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coNP</a:t>
            </a:r>
          </a:p>
        </p:txBody>
      </p:sp>
      <p:sp>
        <p:nvSpPr>
          <p:cNvPr id="17" name="Hộp Văn bản 60">
            <a:extLst>
              <a:ext uri="{FF2B5EF4-FFF2-40B4-BE49-F238E27FC236}">
                <a16:creationId xmlns:a16="http://schemas.microsoft.com/office/drawing/2014/main" id="{71CD7921-3556-4B22-A223-B732AD231130}"/>
              </a:ext>
            </a:extLst>
          </p:cNvPr>
          <p:cNvSpPr txBox="1"/>
          <p:nvPr/>
        </p:nvSpPr>
        <p:spPr>
          <a:xfrm>
            <a:off x="5427836" y="541227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cxnSp>
        <p:nvCxnSpPr>
          <p:cNvPr id="18" name="Đường nối Thẳng 61">
            <a:extLst>
              <a:ext uri="{FF2B5EF4-FFF2-40B4-BE49-F238E27FC236}">
                <a16:creationId xmlns:a16="http://schemas.microsoft.com/office/drawing/2014/main" id="{5EAE0A1E-C4D4-42D1-8AE7-17A54B24155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948384" y="1892205"/>
            <a:ext cx="1975924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62">
            <a:extLst>
              <a:ext uri="{FF2B5EF4-FFF2-40B4-BE49-F238E27FC236}">
                <a16:creationId xmlns:a16="http://schemas.microsoft.com/office/drawing/2014/main" id="{97634E41-C1B4-490A-BF1E-3E998601C6C7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5924308" y="1892205"/>
            <a:ext cx="1904415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63">
            <a:extLst>
              <a:ext uri="{FF2B5EF4-FFF2-40B4-BE49-F238E27FC236}">
                <a16:creationId xmlns:a16="http://schemas.microsoft.com/office/drawing/2014/main" id="{8EE471D7-CAC7-4D46-BBBC-08C20BF78716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3948384" y="2973073"/>
            <a:ext cx="1992923" cy="2439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64">
            <a:extLst>
              <a:ext uri="{FF2B5EF4-FFF2-40B4-BE49-F238E27FC236}">
                <a16:creationId xmlns:a16="http://schemas.microsoft.com/office/drawing/2014/main" id="{686ED4F0-75C0-4274-B1B4-2BBD758B6626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5941307" y="2973073"/>
            <a:ext cx="1887416" cy="2439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ộp Văn bản 75">
            <a:extLst>
              <a:ext uri="{FF2B5EF4-FFF2-40B4-BE49-F238E27FC236}">
                <a16:creationId xmlns:a16="http://schemas.microsoft.com/office/drawing/2014/main" id="{91C874B7-88BC-4763-8975-FE982715BE27}"/>
              </a:ext>
            </a:extLst>
          </p:cNvPr>
          <p:cNvSpPr txBox="1"/>
          <p:nvPr/>
        </p:nvSpPr>
        <p:spPr>
          <a:xfrm>
            <a:off x="5410836" y="260374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BPP</a:t>
            </a:r>
          </a:p>
        </p:txBody>
      </p:sp>
      <p:cxnSp>
        <p:nvCxnSpPr>
          <p:cNvPr id="23" name="Đường nối Thẳng 76">
            <a:extLst>
              <a:ext uri="{FF2B5EF4-FFF2-40B4-BE49-F238E27FC236}">
                <a16:creationId xmlns:a16="http://schemas.microsoft.com/office/drawing/2014/main" id="{B3EB6BE2-A4F4-4595-AAA8-8D3DAA11EA58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5924307" y="1892205"/>
            <a:ext cx="1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85">
            <a:extLst>
              <a:ext uri="{FF2B5EF4-FFF2-40B4-BE49-F238E27FC236}">
                <a16:creationId xmlns:a16="http://schemas.microsoft.com/office/drawing/2014/main" id="{656E72DC-59B9-4093-8162-5A3549E142D9}"/>
              </a:ext>
            </a:extLst>
          </p:cNvPr>
          <p:cNvSpPr txBox="1"/>
          <p:nvPr/>
        </p:nvSpPr>
        <p:spPr>
          <a:xfrm>
            <a:off x="4655775" y="325848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RP</a:t>
            </a:r>
          </a:p>
        </p:txBody>
      </p:sp>
      <p:sp>
        <p:nvSpPr>
          <p:cNvPr id="25" name="Hộp Văn bản 87">
            <a:extLst>
              <a:ext uri="{FF2B5EF4-FFF2-40B4-BE49-F238E27FC236}">
                <a16:creationId xmlns:a16="http://schemas.microsoft.com/office/drawing/2014/main" id="{574C125F-B633-44F1-80C3-E8844B9B3FEA}"/>
              </a:ext>
            </a:extLst>
          </p:cNvPr>
          <p:cNvSpPr txBox="1"/>
          <p:nvPr/>
        </p:nvSpPr>
        <p:spPr>
          <a:xfrm>
            <a:off x="6113149" y="325848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coRP</a:t>
            </a:r>
          </a:p>
        </p:txBody>
      </p:sp>
      <p:sp>
        <p:nvSpPr>
          <p:cNvPr id="26" name="Hộp Văn bản 89">
            <a:extLst>
              <a:ext uri="{FF2B5EF4-FFF2-40B4-BE49-F238E27FC236}">
                <a16:creationId xmlns:a16="http://schemas.microsoft.com/office/drawing/2014/main" id="{3F313E95-5C9A-4FF2-B8BA-4E52DCA2A251}"/>
              </a:ext>
            </a:extLst>
          </p:cNvPr>
          <p:cNvSpPr txBox="1"/>
          <p:nvPr/>
        </p:nvSpPr>
        <p:spPr>
          <a:xfrm>
            <a:off x="5427836" y="417143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ZPP</a:t>
            </a:r>
          </a:p>
        </p:txBody>
      </p:sp>
      <p:cxnSp>
        <p:nvCxnSpPr>
          <p:cNvPr id="27" name="Đường nối Thẳng 91">
            <a:extLst>
              <a:ext uri="{FF2B5EF4-FFF2-40B4-BE49-F238E27FC236}">
                <a16:creationId xmlns:a16="http://schemas.microsoft.com/office/drawing/2014/main" id="{6B84342B-3170-4094-84A7-46D47D32E6EC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169246" y="2973073"/>
            <a:ext cx="755061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94">
            <a:extLst>
              <a:ext uri="{FF2B5EF4-FFF2-40B4-BE49-F238E27FC236}">
                <a16:creationId xmlns:a16="http://schemas.microsoft.com/office/drawing/2014/main" id="{AEB418DE-E85E-40DA-BCF6-1D488ECA0042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924307" y="2973073"/>
            <a:ext cx="702313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97">
            <a:extLst>
              <a:ext uri="{FF2B5EF4-FFF2-40B4-BE49-F238E27FC236}">
                <a16:creationId xmlns:a16="http://schemas.microsoft.com/office/drawing/2014/main" id="{A5B6D4E1-06FF-47F7-8A6E-8E686710348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5941307" y="3627817"/>
            <a:ext cx="685313" cy="5436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100">
            <a:extLst>
              <a:ext uri="{FF2B5EF4-FFF2-40B4-BE49-F238E27FC236}">
                <a16:creationId xmlns:a16="http://schemas.microsoft.com/office/drawing/2014/main" id="{9866A777-06F0-43F8-B4A2-42CF9423E0F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169246" y="3627817"/>
            <a:ext cx="772061" cy="5436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103">
            <a:extLst>
              <a:ext uri="{FF2B5EF4-FFF2-40B4-BE49-F238E27FC236}">
                <a16:creationId xmlns:a16="http://schemas.microsoft.com/office/drawing/2014/main" id="{8D384362-5BA9-4736-99D8-088D82E90CB7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5941307" y="4540768"/>
            <a:ext cx="0" cy="8715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Đường nối Thẳng 106">
            <a:extLst>
              <a:ext uri="{FF2B5EF4-FFF2-40B4-BE49-F238E27FC236}">
                <a16:creationId xmlns:a16="http://schemas.microsoft.com/office/drawing/2014/main" id="{44E6BF6E-5755-44C7-A7C0-0FC75C0F64CB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>
            <a:off x="3948384" y="2973073"/>
            <a:ext cx="1220862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109">
            <a:extLst>
              <a:ext uri="{FF2B5EF4-FFF2-40B4-BE49-F238E27FC236}">
                <a16:creationId xmlns:a16="http://schemas.microsoft.com/office/drawing/2014/main" id="{5FAA672B-B6C5-47C8-81B4-B6FC453A4902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6626620" y="2973073"/>
            <a:ext cx="1202103" cy="2854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5AA79B6-AFD5-4965-A4FD-CF6445D6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dirty="0"/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Quantum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EB697F9B-229F-4F77-8417-6960F27DA648}"/>
                  </a:ext>
                </a:extLst>
              </p:cNvPr>
              <p:cNvSpPr txBox="1"/>
              <p:nvPr/>
            </p:nvSpPr>
            <p:spPr>
              <a:xfrm>
                <a:off x="838200" y="2474893"/>
                <a:ext cx="609600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2800"/>
                  <a:t>𝑄𝑇𝑀 = {𝑄, Σ,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l-GR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𝑎𝑐𝑐𝑒𝑝𝑡</m:t>
                        </m:r>
                      </m:sub>
                    </m:sSub>
                  </m:oMath>
                </a14:m>
                <a:r>
                  <a:rPr lang="el-GR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𝑟𝑒𝑗𝑒𝑐𝑡</m:t>
                        </m:r>
                      </m:sub>
                    </m:sSub>
                  </m:oMath>
                </a14:m>
                <a:r>
                  <a:rPr lang="el-GR" sz="2800"/>
                  <a:t>, 𝛿′}</a:t>
                </a:r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EB697F9B-229F-4F77-8417-6960F27D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4893"/>
                <a:ext cx="6096000" cy="557910"/>
              </a:xfrm>
              <a:prstGeom prst="rect">
                <a:avLst/>
              </a:prstGeom>
              <a:blipFill>
                <a:blip r:embed="rId3"/>
                <a:stretch>
                  <a:fillRect l="-2100" t="-1304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BA585BF-8BC1-485B-BD62-BC514802A0D8}"/>
              </a:ext>
            </a:extLst>
          </p:cNvPr>
          <p:cNvSpPr txBox="1"/>
          <p:nvPr/>
        </p:nvSpPr>
        <p:spPr>
          <a:xfrm>
            <a:off x="838200" y="324693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𝛿′: 𝑄 × 𝛴 × 𝑄 × 𝛴 × {𝐿, 𝑅} → ℂ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AF9AEF5-84F2-4F5E-87BD-0441BF7DA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0156"/>
            <a:ext cx="7883181" cy="114108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2E371DA-E0CA-4F0F-BD5E-32BB488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08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5DF2EF2-FE93-4D59-AA87-D586C434AC45}"/>
                  </a:ext>
                </a:extLst>
              </p:cNvPr>
              <p:cNvSpPr txBox="1"/>
              <p:nvPr/>
            </p:nvSpPr>
            <p:spPr>
              <a:xfrm>
                <a:off x="1111348" y="3052689"/>
                <a:ext cx="4586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ạ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F5DF2EF2-FE93-4D59-AA87-D586C434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48" y="3052689"/>
                <a:ext cx="4586067" cy="369332"/>
              </a:xfrm>
              <a:prstGeom prst="rect">
                <a:avLst/>
              </a:prstGeom>
              <a:blipFill>
                <a:blip r:embed="rId3"/>
                <a:stretch>
                  <a:fillRect l="-1062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F51077E-B994-4567-AAC3-B98B4EE242D3}"/>
                  </a:ext>
                </a:extLst>
              </p:cNvPr>
              <p:cNvSpPr txBox="1"/>
              <p:nvPr/>
            </p:nvSpPr>
            <p:spPr>
              <a:xfrm>
                <a:off x="4259776" y="1856935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5F51077E-B994-4567-AAC3-B98B4EE24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76" y="1856935"/>
                <a:ext cx="1308295" cy="369332"/>
              </a:xfrm>
              <a:prstGeom prst="rect">
                <a:avLst/>
              </a:prstGeom>
              <a:blipFill>
                <a:blip r:embed="rId4"/>
                <a:stretch>
                  <a:fillRect l="-1402" r="-1308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9C3888FA-38CD-4802-A40C-4A582305BE90}"/>
                  </a:ext>
                </a:extLst>
              </p:cNvPr>
              <p:cNvSpPr txBox="1"/>
              <p:nvPr/>
            </p:nvSpPr>
            <p:spPr>
              <a:xfrm>
                <a:off x="4259775" y="2487636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9C3888FA-38CD-4802-A40C-4A582305B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75" y="2487636"/>
                <a:ext cx="1308295" cy="369332"/>
              </a:xfrm>
              <a:prstGeom prst="rect">
                <a:avLst/>
              </a:prstGeom>
              <a:blipFill>
                <a:blip r:embed="rId5"/>
                <a:stretch>
                  <a:fillRect l="-1402" r="-2056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83CBBC6A-9112-473B-87AA-BF143D751C20}"/>
                  </a:ext>
                </a:extLst>
              </p:cNvPr>
              <p:cNvSpPr txBox="1"/>
              <p:nvPr/>
            </p:nvSpPr>
            <p:spPr>
              <a:xfrm>
                <a:off x="4284691" y="3845969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/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ạ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83CBBC6A-9112-473B-87AA-BF143D7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91" y="3845969"/>
                <a:ext cx="1308295" cy="369332"/>
              </a:xfrm>
              <a:prstGeom prst="rect">
                <a:avLst/>
              </a:prstGeom>
              <a:blipFill>
                <a:blip r:embed="rId6"/>
                <a:stretch>
                  <a:fillRect l="-1402" r="-1355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1907F834-968B-46D4-B2B1-F8D6483D1522}"/>
              </a:ext>
            </a:extLst>
          </p:cNvPr>
          <p:cNvCxnSpPr/>
          <p:nvPr/>
        </p:nvCxnSpPr>
        <p:spPr>
          <a:xfrm>
            <a:off x="3071447" y="2360637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75AC8795-72FB-43F9-95E1-2B89262BC0B2}"/>
              </a:ext>
            </a:extLst>
          </p:cNvPr>
          <p:cNvCxnSpPr/>
          <p:nvPr/>
        </p:nvCxnSpPr>
        <p:spPr>
          <a:xfrm>
            <a:off x="3050735" y="3041634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54230B59-C26C-4171-BDC8-92ECF11251D1}"/>
              </a:ext>
            </a:extLst>
          </p:cNvPr>
          <p:cNvCxnSpPr/>
          <p:nvPr/>
        </p:nvCxnSpPr>
        <p:spPr>
          <a:xfrm>
            <a:off x="3050735" y="3732337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7200702-8B36-46FF-976E-6789A07688A1}"/>
                  </a:ext>
                </a:extLst>
              </p:cNvPr>
              <p:cNvSpPr txBox="1"/>
              <p:nvPr/>
            </p:nvSpPr>
            <p:spPr>
              <a:xfrm>
                <a:off x="2620889" y="1873342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27200702-8B36-46FF-976E-6789A076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9" y="1873342"/>
                <a:ext cx="13082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8018421-0686-4417-B1BF-B98CCDDF4D3B}"/>
                  </a:ext>
                </a:extLst>
              </p:cNvPr>
              <p:cNvSpPr txBox="1"/>
              <p:nvPr/>
            </p:nvSpPr>
            <p:spPr>
              <a:xfrm>
                <a:off x="2620889" y="254530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8018421-0686-4417-B1BF-B98CCDDF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9" y="2545304"/>
                <a:ext cx="13082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87471B81-5085-4649-9B26-6CF495055C69}"/>
                  </a:ext>
                </a:extLst>
              </p:cNvPr>
              <p:cNvSpPr txBox="1"/>
              <p:nvPr/>
            </p:nvSpPr>
            <p:spPr>
              <a:xfrm>
                <a:off x="2620889" y="3249374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87471B81-5085-4649-9B26-6CF49505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9" y="3249374"/>
                <a:ext cx="13082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320651DD-D100-4A28-B21C-B0772AFCA83F}"/>
              </a:ext>
            </a:extLst>
          </p:cNvPr>
          <p:cNvCxnSpPr/>
          <p:nvPr/>
        </p:nvCxnSpPr>
        <p:spPr>
          <a:xfrm>
            <a:off x="3071447" y="4405437"/>
            <a:ext cx="30245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75F389D-09F6-4EE1-B796-7AAE8C4AF413}"/>
                  </a:ext>
                </a:extLst>
              </p:cNvPr>
              <p:cNvSpPr txBox="1"/>
              <p:nvPr/>
            </p:nvSpPr>
            <p:spPr>
              <a:xfrm>
                <a:off x="2740466" y="3949300"/>
                <a:ext cx="130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F75F389D-09F6-4EE1-B796-7AAE8C4A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466" y="3949300"/>
                <a:ext cx="130829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788865B5-67EF-4727-A6DF-8B6350871A60}"/>
              </a:ext>
            </a:extLst>
          </p:cNvPr>
          <p:cNvCxnSpPr/>
          <p:nvPr/>
        </p:nvCxnSpPr>
        <p:spPr>
          <a:xfrm flipH="1">
            <a:off x="2563640" y="2360637"/>
            <a:ext cx="507807" cy="8656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D9C60642-299E-4E3E-8518-C45B7F9743D2}"/>
              </a:ext>
            </a:extLst>
          </p:cNvPr>
          <p:cNvCxnSpPr>
            <a:cxnSpLocks/>
          </p:cNvCxnSpPr>
          <p:nvPr/>
        </p:nvCxnSpPr>
        <p:spPr>
          <a:xfrm flipH="1">
            <a:off x="2563640" y="3033737"/>
            <a:ext cx="507807" cy="192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27DB38EA-4025-4A0B-A14D-F9C6F90126DD}"/>
              </a:ext>
            </a:extLst>
          </p:cNvPr>
          <p:cNvCxnSpPr>
            <a:cxnSpLocks/>
          </p:cNvCxnSpPr>
          <p:nvPr/>
        </p:nvCxnSpPr>
        <p:spPr>
          <a:xfrm flipH="1" flipV="1">
            <a:off x="2563640" y="3226300"/>
            <a:ext cx="487095" cy="5167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1530B5FC-9E9B-4027-98ED-6F42CC8689D1}"/>
              </a:ext>
            </a:extLst>
          </p:cNvPr>
          <p:cNvCxnSpPr>
            <a:cxnSpLocks/>
          </p:cNvCxnSpPr>
          <p:nvPr/>
        </p:nvCxnSpPr>
        <p:spPr>
          <a:xfrm flipH="1" flipV="1">
            <a:off x="2563640" y="3226300"/>
            <a:ext cx="507808" cy="11791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5FB5FB4-4129-4CD9-A605-A118C3F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Quantum</a:t>
            </a: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FBE3D19-6A1C-48C5-AF34-97C9CB19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456583" cy="2712993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16FF15A8-2064-430B-B40C-BE4FEC89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673553"/>
            <a:ext cx="5305425" cy="1962150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4771D7D-CFE2-4F45-813C-F1D21020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35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3167390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3429000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954083"/>
                <a:ext cx="2146852" cy="1213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954083"/>
                <a:ext cx="2146852" cy="1213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7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36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62334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88495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241004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2410041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965A58C-6F36-4435-8470-4495C535FFA7}"/>
              </a:ext>
            </a:extLst>
          </p:cNvPr>
          <p:cNvSpPr/>
          <p:nvPr/>
        </p:nvSpPr>
        <p:spPr>
          <a:xfrm>
            <a:off x="5897218" y="3695058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CACF6923-08CE-4756-91D1-DB63571A542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60998" y="3956668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/>
              <p:nvPr/>
            </p:nvSpPr>
            <p:spPr>
              <a:xfrm>
                <a:off x="7153318" y="3481751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3481751"/>
                <a:ext cx="214685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6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4EE2B5-EAB7-4437-9BFE-45AC32C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37</a:t>
            </a:fld>
            <a:endParaRPr lang="vi-VN"/>
          </a:p>
        </p:txBody>
      </p:sp>
      <p:graphicFrame>
        <p:nvGraphicFramePr>
          <p:cNvPr id="5" name="Bảng 8">
            <a:extLst>
              <a:ext uri="{FF2B5EF4-FFF2-40B4-BE49-F238E27FC236}">
                <a16:creationId xmlns:a16="http://schemas.microsoft.com/office/drawing/2014/main" id="{7AD89E5A-59D7-4F51-B08C-FE655B855B85}"/>
              </a:ext>
            </a:extLst>
          </p:cNvPr>
          <p:cNvGraphicFramePr>
            <a:graphicFrameLocks noGrp="1"/>
          </p:cNvGraphicFramePr>
          <p:nvPr/>
        </p:nvGraphicFramePr>
        <p:xfrm>
          <a:off x="3904295" y="1097280"/>
          <a:ext cx="12444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>
                  <a:extLst>
                    <a:ext uri="{9D8B030D-6E8A-4147-A177-3AD203B41FA5}">
                      <a16:colId xmlns:a16="http://schemas.microsoft.com/office/drawing/2014/main" val="4226716743"/>
                    </a:ext>
                  </a:extLst>
                </a:gridCol>
              </a:tblGrid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66298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5367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41734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0719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0527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74870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75856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04128"/>
                  </a:ext>
                </a:extLst>
              </a:tr>
              <a:tr h="5026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71949"/>
                  </a:ext>
                </a:extLst>
              </a:tr>
            </a:tbl>
          </a:graphicData>
        </a:graphic>
      </p:graphicFrame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ADAA793-8D49-4BBF-A9A3-89A84AEAA47B}"/>
              </a:ext>
            </a:extLst>
          </p:cNvPr>
          <p:cNvSpPr txBox="1"/>
          <p:nvPr/>
        </p:nvSpPr>
        <p:spPr>
          <a:xfrm>
            <a:off x="5390780" y="96215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121E8D0-F59D-4A5D-951D-14E18835A720}"/>
              </a:ext>
            </a:extLst>
          </p:cNvPr>
          <p:cNvSpPr txBox="1"/>
          <p:nvPr/>
        </p:nvSpPr>
        <p:spPr>
          <a:xfrm>
            <a:off x="5323568" y="5107248"/>
            <a:ext cx="50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875EE7E-687F-41ED-8F12-2681C6EBE0B1}"/>
              </a:ext>
            </a:extLst>
          </p:cNvPr>
          <p:cNvSpPr/>
          <p:nvPr/>
        </p:nvSpPr>
        <p:spPr>
          <a:xfrm>
            <a:off x="5897218" y="2117492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D3518D8B-7BF6-453B-ABC3-BD339DF82E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60998" y="2379102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/>
              <p:nvPr/>
            </p:nvSpPr>
            <p:spPr>
              <a:xfrm>
                <a:off x="7153318" y="1904185"/>
                <a:ext cx="21468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5E1624B9-355F-4622-B5E2-DFFDC03CC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1904185"/>
                <a:ext cx="21468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965A58C-6F36-4435-8470-4495C535FFA7}"/>
              </a:ext>
            </a:extLst>
          </p:cNvPr>
          <p:cNvSpPr/>
          <p:nvPr/>
        </p:nvSpPr>
        <p:spPr>
          <a:xfrm>
            <a:off x="5897218" y="4196157"/>
            <a:ext cx="1146085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Reader</a:t>
            </a:r>
            <a:endParaRPr lang="vi-VN" b="1">
              <a:solidFill>
                <a:schemeClr val="tx1"/>
              </a:solidFill>
            </a:endParaRP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CACF6923-08CE-4756-91D1-DB63571A542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60998" y="4457767"/>
            <a:ext cx="736220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/>
              <p:nvPr/>
            </p:nvSpPr>
            <p:spPr>
              <a:xfrm>
                <a:off x="7153318" y="3982850"/>
                <a:ext cx="2308182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𝑎𝑐𝑐𝑒𝑝𝑡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=1∈{0,1,#}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AFF0BFA7-CAAF-4AD2-87B7-01916AD4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8" y="3982850"/>
                <a:ext cx="2308182" cy="944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01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8F44C9-F3A7-4881-9CAF-A147B54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Quantum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092590-C6FC-4AC2-B353-34CC98DD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38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7929C97-214B-41CC-96F5-1F51D01C2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5" t="33149" r="12876" b="18888"/>
          <a:stretch/>
        </p:blipFill>
        <p:spPr>
          <a:xfrm>
            <a:off x="5963479" y="136525"/>
            <a:ext cx="6008756" cy="235085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D37776E-F5F9-41FF-82B9-7B749D3EC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2" t="21449" r="10388" b="30048"/>
          <a:stretch/>
        </p:blipFill>
        <p:spPr>
          <a:xfrm>
            <a:off x="5963479" y="2487383"/>
            <a:ext cx="6008756" cy="215982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04D6DB95-9B2A-4210-BB71-1CED7702EE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12" t="38841" r="9952" b="15752"/>
          <a:stretch/>
        </p:blipFill>
        <p:spPr>
          <a:xfrm>
            <a:off x="5963479" y="4647207"/>
            <a:ext cx="6032449" cy="2018421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5D743A1-7A7B-46D7-BCD9-822EFAB6B585}"/>
              </a:ext>
            </a:extLst>
          </p:cNvPr>
          <p:cNvSpPr txBox="1"/>
          <p:nvPr/>
        </p:nvSpPr>
        <p:spPr>
          <a:xfrm>
            <a:off x="838200" y="1827425"/>
            <a:ext cx="421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𝑬𝑸𝑷 ⊆ 𝒁𝑸𝑷 ⊆ 𝑩𝑸𝑷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E0E2C50-2275-45DC-BAAA-78F45A84C5C0}"/>
              </a:ext>
            </a:extLst>
          </p:cNvPr>
          <p:cNvSpPr txBox="1"/>
          <p:nvPr/>
        </p:nvSpPr>
        <p:spPr>
          <a:xfrm>
            <a:off x="3949148" y="5194752"/>
            <a:ext cx="176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QP-algorithm for solving Simon’s problem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71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US" dirty="0"/>
              <a:t>Quantum</a:t>
            </a:r>
          </a:p>
        </p:txBody>
      </p:sp>
      <p:sp>
        <p:nvSpPr>
          <p:cNvPr id="32" name="Hộp Văn bản 57">
            <a:extLst>
              <a:ext uri="{FF2B5EF4-FFF2-40B4-BE49-F238E27FC236}">
                <a16:creationId xmlns:a16="http://schemas.microsoft.com/office/drawing/2014/main" id="{232CADA4-D0F0-422E-8F50-7D00CE5AB7F1}"/>
              </a:ext>
            </a:extLst>
          </p:cNvPr>
          <p:cNvSpPr txBox="1"/>
          <p:nvPr/>
        </p:nvSpPr>
        <p:spPr>
          <a:xfrm>
            <a:off x="7882621" y="576775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PSPACE</a:t>
            </a:r>
          </a:p>
        </p:txBody>
      </p:sp>
      <p:sp>
        <p:nvSpPr>
          <p:cNvPr id="33" name="Hộp Văn bản 58">
            <a:extLst>
              <a:ext uri="{FF2B5EF4-FFF2-40B4-BE49-F238E27FC236}">
                <a16:creationId xmlns:a16="http://schemas.microsoft.com/office/drawing/2014/main" id="{2F534D8C-F0A5-47F6-AB4C-A177BEA34A5D}"/>
              </a:ext>
            </a:extLst>
          </p:cNvPr>
          <p:cNvSpPr txBox="1"/>
          <p:nvPr/>
        </p:nvSpPr>
        <p:spPr>
          <a:xfrm>
            <a:off x="5288331" y="165764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</a:p>
        </p:txBody>
      </p:sp>
      <p:sp>
        <p:nvSpPr>
          <p:cNvPr id="34" name="Hộp Văn bản 59">
            <a:extLst>
              <a:ext uri="{FF2B5EF4-FFF2-40B4-BE49-F238E27FC236}">
                <a16:creationId xmlns:a16="http://schemas.microsoft.com/office/drawing/2014/main" id="{59B35F93-CA0F-4281-8D97-95ECB68847E2}"/>
              </a:ext>
            </a:extLst>
          </p:cNvPr>
          <p:cNvSpPr txBox="1"/>
          <p:nvPr/>
        </p:nvSpPr>
        <p:spPr>
          <a:xfrm>
            <a:off x="10324218" y="165764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coNP</a:t>
            </a:r>
          </a:p>
        </p:txBody>
      </p:sp>
      <p:sp>
        <p:nvSpPr>
          <p:cNvPr id="35" name="Hộp Văn bản 60">
            <a:extLst>
              <a:ext uri="{FF2B5EF4-FFF2-40B4-BE49-F238E27FC236}">
                <a16:creationId xmlns:a16="http://schemas.microsoft.com/office/drawing/2014/main" id="{3D880954-0A29-42D2-82AB-9710B92A226F}"/>
              </a:ext>
            </a:extLst>
          </p:cNvPr>
          <p:cNvSpPr txBox="1"/>
          <p:nvPr/>
        </p:nvSpPr>
        <p:spPr>
          <a:xfrm>
            <a:off x="7882619" y="625846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</a:p>
        </p:txBody>
      </p:sp>
      <p:cxnSp>
        <p:nvCxnSpPr>
          <p:cNvPr id="36" name="Đường nối Thẳng 61">
            <a:extLst>
              <a:ext uri="{FF2B5EF4-FFF2-40B4-BE49-F238E27FC236}">
                <a16:creationId xmlns:a16="http://schemas.microsoft.com/office/drawing/2014/main" id="{AD2D291B-4367-42D3-815B-61484D0EED0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801802" y="946107"/>
            <a:ext cx="2594290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nối Thẳng 62">
            <a:extLst>
              <a:ext uri="{FF2B5EF4-FFF2-40B4-BE49-F238E27FC236}">
                <a16:creationId xmlns:a16="http://schemas.microsoft.com/office/drawing/2014/main" id="{FFEF63AC-19D5-4683-BB61-38F42DC9DF66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8396092" y="946107"/>
            <a:ext cx="2441597" cy="7115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63">
            <a:extLst>
              <a:ext uri="{FF2B5EF4-FFF2-40B4-BE49-F238E27FC236}">
                <a16:creationId xmlns:a16="http://schemas.microsoft.com/office/drawing/2014/main" id="{F51F30A2-2B2C-4281-ADF1-BC7539311D02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H="1" flipV="1">
            <a:off x="5801802" y="2026975"/>
            <a:ext cx="2594288" cy="423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nối Thẳng 64">
            <a:extLst>
              <a:ext uri="{FF2B5EF4-FFF2-40B4-BE49-F238E27FC236}">
                <a16:creationId xmlns:a16="http://schemas.microsoft.com/office/drawing/2014/main" id="{22927535-D4ED-4FDC-9426-5A26BBD13A2B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8396090" y="2026975"/>
            <a:ext cx="2441599" cy="4231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Hộp Văn bản 75">
            <a:extLst>
              <a:ext uri="{FF2B5EF4-FFF2-40B4-BE49-F238E27FC236}">
                <a16:creationId xmlns:a16="http://schemas.microsoft.com/office/drawing/2014/main" id="{0EC4E1DE-35B6-4D07-AE59-EECAECE162A5}"/>
              </a:ext>
            </a:extLst>
          </p:cNvPr>
          <p:cNvSpPr txBox="1"/>
          <p:nvPr/>
        </p:nvSpPr>
        <p:spPr>
          <a:xfrm>
            <a:off x="6756524" y="23200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BPP</a:t>
            </a:r>
          </a:p>
        </p:txBody>
      </p:sp>
      <p:cxnSp>
        <p:nvCxnSpPr>
          <p:cNvPr id="41" name="Đường nối Thẳng 76">
            <a:extLst>
              <a:ext uri="{FF2B5EF4-FFF2-40B4-BE49-F238E27FC236}">
                <a16:creationId xmlns:a16="http://schemas.microsoft.com/office/drawing/2014/main" id="{55570F54-C16E-4F11-8004-84313CB07331}"/>
              </a:ext>
            </a:extLst>
          </p:cNvPr>
          <p:cNvCxnSpPr>
            <a:cxnSpLocks/>
            <a:stCxn id="52" idx="2"/>
            <a:endCxn id="40" idx="0"/>
          </p:cNvCxnSpPr>
          <p:nvPr/>
        </p:nvCxnSpPr>
        <p:spPr>
          <a:xfrm flipH="1">
            <a:off x="7269995" y="1764735"/>
            <a:ext cx="1118612" cy="5553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ộp Văn bản 85">
            <a:extLst>
              <a:ext uri="{FF2B5EF4-FFF2-40B4-BE49-F238E27FC236}">
                <a16:creationId xmlns:a16="http://schemas.microsoft.com/office/drawing/2014/main" id="{F882B1EA-FB5B-41BA-9564-753D00F834E0}"/>
              </a:ext>
            </a:extLst>
          </p:cNvPr>
          <p:cNvSpPr txBox="1"/>
          <p:nvPr/>
        </p:nvSpPr>
        <p:spPr>
          <a:xfrm>
            <a:off x="7013259" y="395805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RP</a:t>
            </a:r>
          </a:p>
        </p:txBody>
      </p:sp>
      <p:sp>
        <p:nvSpPr>
          <p:cNvPr id="43" name="Hộp Văn bản 87">
            <a:extLst>
              <a:ext uri="{FF2B5EF4-FFF2-40B4-BE49-F238E27FC236}">
                <a16:creationId xmlns:a16="http://schemas.microsoft.com/office/drawing/2014/main" id="{0CF5A416-DADE-49E0-B566-778237358E20}"/>
              </a:ext>
            </a:extLst>
          </p:cNvPr>
          <p:cNvSpPr txBox="1"/>
          <p:nvPr/>
        </p:nvSpPr>
        <p:spPr>
          <a:xfrm>
            <a:off x="7899620" y="402249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coRP</a:t>
            </a:r>
          </a:p>
        </p:txBody>
      </p:sp>
      <p:sp>
        <p:nvSpPr>
          <p:cNvPr id="44" name="Hộp Văn bản 89">
            <a:extLst>
              <a:ext uri="{FF2B5EF4-FFF2-40B4-BE49-F238E27FC236}">
                <a16:creationId xmlns:a16="http://schemas.microsoft.com/office/drawing/2014/main" id="{DFB0F095-AD77-485F-8008-1CA647D76310}"/>
              </a:ext>
            </a:extLst>
          </p:cNvPr>
          <p:cNvSpPr txBox="1"/>
          <p:nvPr/>
        </p:nvSpPr>
        <p:spPr>
          <a:xfrm>
            <a:off x="7899620" y="4851830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ZPP</a:t>
            </a:r>
          </a:p>
        </p:txBody>
      </p:sp>
      <p:cxnSp>
        <p:nvCxnSpPr>
          <p:cNvPr id="45" name="Đường nối Thẳng 91">
            <a:extLst>
              <a:ext uri="{FF2B5EF4-FFF2-40B4-BE49-F238E27FC236}">
                <a16:creationId xmlns:a16="http://schemas.microsoft.com/office/drawing/2014/main" id="{D8E2A341-4780-441B-B64D-D82F2C049E89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7269995" y="2689393"/>
            <a:ext cx="256735" cy="12686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94">
            <a:extLst>
              <a:ext uri="{FF2B5EF4-FFF2-40B4-BE49-F238E27FC236}">
                <a16:creationId xmlns:a16="http://schemas.microsoft.com/office/drawing/2014/main" id="{76A604EC-3B48-491F-8AAD-6C8E00C55A6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269995" y="2689393"/>
            <a:ext cx="1143096" cy="1333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97">
            <a:extLst>
              <a:ext uri="{FF2B5EF4-FFF2-40B4-BE49-F238E27FC236}">
                <a16:creationId xmlns:a16="http://schemas.microsoft.com/office/drawing/2014/main" id="{0627547A-EF77-48E9-B764-4BA1311AE2A2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8413091" y="4391829"/>
            <a:ext cx="0" cy="4600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100">
            <a:extLst>
              <a:ext uri="{FF2B5EF4-FFF2-40B4-BE49-F238E27FC236}">
                <a16:creationId xmlns:a16="http://schemas.microsoft.com/office/drawing/2014/main" id="{F5104D3D-A610-40DB-BC30-5EB991548EEC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7526730" y="4327388"/>
            <a:ext cx="886361" cy="524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nối Thẳng 103">
            <a:extLst>
              <a:ext uri="{FF2B5EF4-FFF2-40B4-BE49-F238E27FC236}">
                <a16:creationId xmlns:a16="http://schemas.microsoft.com/office/drawing/2014/main" id="{5DBA1211-0D45-4683-830C-B98D6886FDE8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8396090" y="5221162"/>
            <a:ext cx="17001" cy="1037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106">
            <a:extLst>
              <a:ext uri="{FF2B5EF4-FFF2-40B4-BE49-F238E27FC236}">
                <a16:creationId xmlns:a16="http://schemas.microsoft.com/office/drawing/2014/main" id="{70F0B276-13C8-4B04-9D19-2A4381BFFAF9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5801802" y="2026975"/>
            <a:ext cx="1724928" cy="1931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109">
            <a:extLst>
              <a:ext uri="{FF2B5EF4-FFF2-40B4-BE49-F238E27FC236}">
                <a16:creationId xmlns:a16="http://schemas.microsoft.com/office/drawing/2014/main" id="{0A917821-E4F5-4FC3-BE7A-7A4B082EFAFC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flipH="1">
            <a:off x="8413091" y="2026975"/>
            <a:ext cx="2424598" cy="19955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Hộp Văn bản 34">
            <a:extLst>
              <a:ext uri="{FF2B5EF4-FFF2-40B4-BE49-F238E27FC236}">
                <a16:creationId xmlns:a16="http://schemas.microsoft.com/office/drawing/2014/main" id="{CB53AB43-8C26-4AAF-9CC5-003868497CD5}"/>
              </a:ext>
            </a:extLst>
          </p:cNvPr>
          <p:cNvSpPr txBox="1"/>
          <p:nvPr/>
        </p:nvSpPr>
        <p:spPr>
          <a:xfrm>
            <a:off x="7875136" y="1395403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BQP</a:t>
            </a:r>
          </a:p>
        </p:txBody>
      </p:sp>
      <p:cxnSp>
        <p:nvCxnSpPr>
          <p:cNvPr id="53" name="Đường nối Thẳng 66">
            <a:extLst>
              <a:ext uri="{FF2B5EF4-FFF2-40B4-BE49-F238E27FC236}">
                <a16:creationId xmlns:a16="http://schemas.microsoft.com/office/drawing/2014/main" id="{C337DE81-D9CF-43BF-AA07-98CD4532527B}"/>
              </a:ext>
            </a:extLst>
          </p:cNvPr>
          <p:cNvCxnSpPr>
            <a:cxnSpLocks/>
            <a:stCxn id="52" idx="0"/>
            <a:endCxn id="32" idx="2"/>
          </p:cNvCxnSpPr>
          <p:nvPr/>
        </p:nvCxnSpPr>
        <p:spPr>
          <a:xfrm flipV="1">
            <a:off x="8388607" y="946107"/>
            <a:ext cx="7485" cy="449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ộp Văn bản 47">
            <a:extLst>
              <a:ext uri="{FF2B5EF4-FFF2-40B4-BE49-F238E27FC236}">
                <a16:creationId xmlns:a16="http://schemas.microsoft.com/office/drawing/2014/main" id="{780348F1-4920-498A-83BA-A5DFDC975EF5}"/>
              </a:ext>
            </a:extLst>
          </p:cNvPr>
          <p:cNvSpPr txBox="1"/>
          <p:nvPr/>
        </p:nvSpPr>
        <p:spPr>
          <a:xfrm>
            <a:off x="8773436" y="231238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ZQP</a:t>
            </a:r>
          </a:p>
        </p:txBody>
      </p:sp>
      <p:sp>
        <p:nvSpPr>
          <p:cNvPr id="55" name="Hộp Văn bản 48">
            <a:extLst>
              <a:ext uri="{FF2B5EF4-FFF2-40B4-BE49-F238E27FC236}">
                <a16:creationId xmlns:a16="http://schemas.microsoft.com/office/drawing/2014/main" id="{C376342D-A64D-4C29-B9C7-8B4F5B86D39F}"/>
              </a:ext>
            </a:extLst>
          </p:cNvPr>
          <p:cNvSpPr txBox="1"/>
          <p:nvPr/>
        </p:nvSpPr>
        <p:spPr>
          <a:xfrm>
            <a:off x="8773704" y="36116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EQP</a:t>
            </a:r>
          </a:p>
        </p:txBody>
      </p:sp>
      <p:cxnSp>
        <p:nvCxnSpPr>
          <p:cNvPr id="56" name="Đường nối Thẳng 73">
            <a:extLst>
              <a:ext uri="{FF2B5EF4-FFF2-40B4-BE49-F238E27FC236}">
                <a16:creationId xmlns:a16="http://schemas.microsoft.com/office/drawing/2014/main" id="{83733A3A-ABCE-4B45-B819-0C7FF88841C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8388607" y="1764735"/>
            <a:ext cx="898300" cy="5476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77">
            <a:extLst>
              <a:ext uri="{FF2B5EF4-FFF2-40B4-BE49-F238E27FC236}">
                <a16:creationId xmlns:a16="http://schemas.microsoft.com/office/drawing/2014/main" id="{017D9973-55BD-4EA6-826A-AF1F28E8035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9286907" y="2681718"/>
            <a:ext cx="268" cy="9299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nối Thẳng 80">
            <a:extLst>
              <a:ext uri="{FF2B5EF4-FFF2-40B4-BE49-F238E27FC236}">
                <a16:creationId xmlns:a16="http://schemas.microsoft.com/office/drawing/2014/main" id="{3B09B0E1-88A6-417F-9D1D-86C2654D62FF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flipH="1">
            <a:off x="8396090" y="3980953"/>
            <a:ext cx="891085" cy="22775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Hộp Văn bản 76">
            <a:extLst>
              <a:ext uri="{FF2B5EF4-FFF2-40B4-BE49-F238E27FC236}">
                <a16:creationId xmlns:a16="http://schemas.microsoft.com/office/drawing/2014/main" id="{0E912871-008A-4544-AC8A-46C00357851C}"/>
              </a:ext>
            </a:extLst>
          </p:cNvPr>
          <p:cNvSpPr txBox="1"/>
          <p:nvPr/>
        </p:nvSpPr>
        <p:spPr>
          <a:xfrm>
            <a:off x="833687" y="1918584"/>
            <a:ext cx="3720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Q</a:t>
            </a:r>
            <a:r>
              <a:rPr lang="en-US"/>
              <a:t>uantum Turing Machine in </a:t>
            </a:r>
            <a:r>
              <a:rPr lang="en-US" b="1"/>
              <a:t>P</a:t>
            </a:r>
            <a:r>
              <a:rPr lang="en-US"/>
              <a:t>olynomial time with </a:t>
            </a:r>
            <a:r>
              <a:rPr lang="en-US" b="1"/>
              <a:t>B</a:t>
            </a:r>
            <a:r>
              <a:rPr lang="en-US"/>
              <a:t>ounded error (sai số bị chặn)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74130E4-08DE-459C-9A6B-BB6878E429B3}"/>
              </a:ext>
            </a:extLst>
          </p:cNvPr>
          <p:cNvCxnSpPr>
            <a:stCxn id="77" idx="3"/>
            <a:endCxn id="52" idx="1"/>
          </p:cNvCxnSpPr>
          <p:nvPr/>
        </p:nvCxnSpPr>
        <p:spPr>
          <a:xfrm flipV="1">
            <a:off x="4554235" y="1580069"/>
            <a:ext cx="3320901" cy="80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9BED436-FF0C-466B-B2C5-F95489EB6E20}"/>
              </a:ext>
            </a:extLst>
          </p:cNvPr>
          <p:cNvSpPr txBox="1"/>
          <p:nvPr/>
        </p:nvSpPr>
        <p:spPr>
          <a:xfrm>
            <a:off x="833687" y="3064492"/>
            <a:ext cx="372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Q</a:t>
            </a:r>
            <a:r>
              <a:rPr lang="en-US"/>
              <a:t>uantum Turing Machine in </a:t>
            </a:r>
            <a:r>
              <a:rPr lang="en-US" b="1"/>
              <a:t>P</a:t>
            </a:r>
            <a:r>
              <a:rPr lang="en-US"/>
              <a:t>olynomial time with </a:t>
            </a:r>
            <a:r>
              <a:rPr lang="en-US" b="1"/>
              <a:t>Z</a:t>
            </a:r>
            <a:r>
              <a:rPr lang="en-US"/>
              <a:t>ero error</a:t>
            </a:r>
          </a:p>
        </p:txBody>
      </p:sp>
      <p:cxnSp>
        <p:nvCxnSpPr>
          <p:cNvPr id="79" name="Đường kết nối Mũi tên Thẳng 78">
            <a:extLst>
              <a:ext uri="{FF2B5EF4-FFF2-40B4-BE49-F238E27FC236}">
                <a16:creationId xmlns:a16="http://schemas.microsoft.com/office/drawing/2014/main" id="{126E8A83-A87F-4EC8-BF69-7D3D5716BB38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 flipV="1">
            <a:off x="4554235" y="2497052"/>
            <a:ext cx="4219201" cy="89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7051BF4-0975-4B1D-915A-5B9D9055FE59}"/>
              </a:ext>
            </a:extLst>
          </p:cNvPr>
          <p:cNvSpPr txBox="1"/>
          <p:nvPr/>
        </p:nvSpPr>
        <p:spPr>
          <a:xfrm>
            <a:off x="833687" y="4510298"/>
            <a:ext cx="372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Q</a:t>
            </a:r>
            <a:r>
              <a:rPr lang="en-US"/>
              <a:t>uantum Turing Machine in </a:t>
            </a:r>
            <a:r>
              <a:rPr lang="en-US" b="1"/>
              <a:t>P</a:t>
            </a:r>
            <a:r>
              <a:rPr lang="en-US"/>
              <a:t>olynomial </a:t>
            </a:r>
            <a:r>
              <a:rPr lang="en-US" b="1"/>
              <a:t>E</a:t>
            </a:r>
            <a:r>
              <a:rPr lang="en-US"/>
              <a:t>xactly time with no error</a:t>
            </a:r>
          </a:p>
        </p:txBody>
      </p:sp>
      <p:cxnSp>
        <p:nvCxnSpPr>
          <p:cNvPr id="81" name="Đường kết nối Mũi tên Thẳng 80">
            <a:extLst>
              <a:ext uri="{FF2B5EF4-FFF2-40B4-BE49-F238E27FC236}">
                <a16:creationId xmlns:a16="http://schemas.microsoft.com/office/drawing/2014/main" id="{D9C5A16C-35BB-4207-A642-39513EA8F076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 flipV="1">
            <a:off x="4554235" y="3796287"/>
            <a:ext cx="4219469" cy="10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EF3551F-68C3-44FE-8E49-7FDF2441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3B8D859F-5CFE-4E1F-9979-8056577C5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17" t="20390" r="30544" b="17024"/>
          <a:stretch/>
        </p:blipFill>
        <p:spPr>
          <a:xfrm>
            <a:off x="7275444" y="539352"/>
            <a:ext cx="4784035" cy="42901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Dynamic / Markov (Single marble)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5854503" y="5215713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1/6, 1/6, 2/3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3" y="5215713"/>
                <a:ext cx="6337497" cy="523220"/>
              </a:xfrm>
              <a:prstGeom prst="rect">
                <a:avLst/>
              </a:prstGeom>
              <a:blipFill>
                <a:blip r:embed="rId3"/>
                <a:stretch>
                  <a:fillRect l="-1923" t="-11765" b="-341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784035" cy="487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5/6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1/6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  <a:p>
                <a:r>
                  <a:rPr lang="en-US" sz="2800"/>
                  <a:t>is a double stochastic matrix</a:t>
                </a:r>
              </a:p>
              <a:p>
                <a:r>
                  <a:rPr lang="en-US" sz="2800"/>
                  <a:t>In this system, the marble is always in motion but it must be in somewhere.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784035" cy="4873194"/>
              </a:xfrm>
              <a:prstGeom prst="rect">
                <a:avLst/>
              </a:prstGeom>
              <a:blipFill>
                <a:blip r:embed="rId4"/>
                <a:stretch>
                  <a:fillRect l="-2679" t="-1125" r="-3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5854503" y="5969655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smtClean="0"/>
                          <m:t>21/36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, 9/36, 6/36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3" y="5969655"/>
                <a:ext cx="6337497" cy="523220"/>
              </a:xfrm>
              <a:prstGeom prst="rect">
                <a:avLst/>
              </a:prstGeom>
              <a:blipFill>
                <a:blip r:embed="rId5"/>
                <a:stretch>
                  <a:fillRect l="-1923" t="-10465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FE37E3E-45A2-4296-857A-EE30B3AF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E2F50D-1B8B-41BE-999C-E0A79A27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Summary</a:t>
            </a: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441441AF-901E-4780-846F-993E18AA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690688"/>
            <a:ext cx="5553075" cy="3083922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190A33F-2F9E-44DB-BD89-A4E9782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3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69695615-3102-456C-A2D3-FF191F96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92" y="768405"/>
            <a:ext cx="4912075" cy="426804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Markov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838200" y="3909343"/>
                <a:ext cx="6337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r>
                          <m:rPr>
                            <m:nor/>
                          </m:rPr>
                          <a:rPr lang="en-US" sz="2800" b="0" i="0" smtClean="0"/>
                          <m:t>1/3, 0, 2/3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09343"/>
                <a:ext cx="6337497" cy="523220"/>
              </a:xfrm>
              <a:prstGeom prst="rect">
                <a:avLst/>
              </a:prstGeom>
              <a:blipFill>
                <a:blip r:embed="rId3"/>
                <a:stretch>
                  <a:fillRect l="-2021" t="-10465" b="-325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178105" cy="189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78105" cy="1892698"/>
              </a:xfrm>
              <a:prstGeom prst="rect">
                <a:avLst/>
              </a:prstGeom>
              <a:blipFill>
                <a:blip r:embed="rId4"/>
                <a:stretch>
                  <a:fillRect l="-3066" t="-28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838200" y="4447302"/>
                <a:ext cx="65167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smtClean="0"/>
                            <m:t>[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4/9, 5/18, 5/18</m:t>
                          </m:r>
                          <m:r>
                            <m:rPr>
                              <m:nor/>
                            </m:rPr>
                            <a:rPr lang="en-US" sz="2800" smtClean="0"/>
                            <m:t>]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/>
                  <a:t> looks like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/>
                  <a:t> transition</a:t>
                </a:r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7302"/>
                <a:ext cx="6516759" cy="954107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3F6662D-9518-4238-812A-82F702F7B28B}"/>
                  </a:ext>
                </a:extLst>
              </p:cNvPr>
              <p:cNvSpPr txBox="1"/>
              <p:nvPr/>
            </p:nvSpPr>
            <p:spPr>
              <a:xfrm>
                <a:off x="7566991" y="5485290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3F6662D-9518-4238-812A-82F702F7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991" y="5485290"/>
                <a:ext cx="2743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02A4F0F1-8206-4F48-883A-CB9E586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37DD4AE5-E456-4086-9A73-EF012F3C2C98}"/>
                  </a:ext>
                </a:extLst>
              </p:cNvPr>
              <p:cNvSpPr txBox="1"/>
              <p:nvPr/>
            </p:nvSpPr>
            <p:spPr>
              <a:xfrm>
                <a:off x="838200" y="5463397"/>
                <a:ext cx="646706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𝑊𝑀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/>
                  <a:t>Time symmetry</a:t>
                </a:r>
              </a:p>
            </p:txBody>
          </p:sp>
        </mc:Choice>
        <mc:Fallback xmlns=""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37DD4AE5-E456-4086-9A73-EF012F3C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3397"/>
                <a:ext cx="6467060" cy="954107"/>
              </a:xfrm>
              <a:prstGeom prst="rect">
                <a:avLst/>
              </a:prstGeom>
              <a:blipFill>
                <a:blip r:embed="rId7"/>
                <a:stretch>
                  <a:fillRect b="-1719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6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dirty="0"/>
              <a:t>. Dynamic</a:t>
            </a:r>
          </a:p>
        </p:txBody>
      </p:sp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02A4F0F1-8206-4F48-883A-CB9E586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6</a:t>
            </a:fld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64FD667-4969-41D9-BD47-08B5BAD6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502"/>
            <a:ext cx="5089347" cy="2172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D5CEF45-8CB0-4A71-BACA-63353325AB9F}"/>
                  </a:ext>
                </a:extLst>
              </p:cNvPr>
              <p:cNvSpPr txBox="1"/>
              <p:nvPr/>
            </p:nvSpPr>
            <p:spPr>
              <a:xfrm>
                <a:off x="940904" y="1489216"/>
                <a:ext cx="52478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AD5CEF45-8CB0-4A71-BACA-63353325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4" y="1489216"/>
                <a:ext cx="52478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D2A6DCC-6BF1-45E8-8A9D-8D462539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547" y="670613"/>
            <a:ext cx="6163901" cy="3551938"/>
          </a:xfrm>
          <a:prstGeom prst="rect">
            <a:avLst/>
          </a:prstGeom>
        </p:spPr>
      </p:pic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833FC2CE-830A-45D8-AFAC-E3B94F21AB75}"/>
              </a:ext>
            </a:extLst>
          </p:cNvPr>
          <p:cNvCxnSpPr/>
          <p:nvPr/>
        </p:nvCxnSpPr>
        <p:spPr>
          <a:xfrm>
            <a:off x="4240695" y="5347253"/>
            <a:ext cx="0" cy="702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89E3A99D-3A7B-476D-AA40-C57B4ABE195C}"/>
              </a:ext>
            </a:extLst>
          </p:cNvPr>
          <p:cNvCxnSpPr>
            <a:cxnSpLocks/>
          </p:cNvCxnSpPr>
          <p:nvPr/>
        </p:nvCxnSpPr>
        <p:spPr>
          <a:xfrm>
            <a:off x="4240695" y="6049618"/>
            <a:ext cx="695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22147C6-8D12-4507-A6FA-0F9B7F76E7F2}"/>
              </a:ext>
            </a:extLst>
          </p:cNvPr>
          <p:cNvSpPr txBox="1"/>
          <p:nvPr/>
        </p:nvSpPr>
        <p:spPr>
          <a:xfrm>
            <a:off x="3783496" y="4765238"/>
            <a:ext cx="11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[0, 0]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C857058B-C6BA-4D6E-BD3B-C5042308A295}"/>
              </a:ext>
            </a:extLst>
          </p:cNvPr>
          <p:cNvSpPr txBox="1"/>
          <p:nvPr/>
        </p:nvSpPr>
        <p:spPr>
          <a:xfrm>
            <a:off x="4479235" y="6125517"/>
            <a:ext cx="11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[1, 1]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B551B33-42C0-4EEA-A607-31CF75553DD6}"/>
              </a:ext>
            </a:extLst>
          </p:cNvPr>
          <p:cNvSpPr txBox="1"/>
          <p:nvPr/>
        </p:nvSpPr>
        <p:spPr>
          <a:xfrm>
            <a:off x="3783496" y="6125517"/>
            <a:ext cx="115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[1, 0]</a:t>
            </a:r>
          </a:p>
        </p:txBody>
      </p:sp>
    </p:spTree>
    <p:extLst>
      <p:ext uri="{BB962C8B-B14F-4D97-AF65-F5344CB8AC3E}">
        <p14:creationId xmlns:p14="http://schemas.microsoft.com/office/powerpoint/2010/main" val="24657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văn bản, ảnh chụp màn hình, màn hình&#10;&#10;Mô tả được tạo tự động">
            <a:extLst>
              <a:ext uri="{FF2B5EF4-FFF2-40B4-BE49-F238E27FC236}">
                <a16:creationId xmlns:a16="http://schemas.microsoft.com/office/drawing/2014/main" id="{B8CA2B05-DFB1-4787-A05F-4D89BBBA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9" t="38350" r="34348" b="12935"/>
          <a:stretch/>
        </p:blipFill>
        <p:spPr>
          <a:xfrm>
            <a:off x="7175695" y="365125"/>
            <a:ext cx="4439479" cy="333931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dirty="0"/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/>
              <p:nvPr/>
            </p:nvSpPr>
            <p:spPr>
              <a:xfrm>
                <a:off x="838198" y="4712491"/>
                <a:ext cx="6337497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sz="280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DB998685-8E9B-403A-8FA0-9F03BF6E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12491"/>
                <a:ext cx="6337497" cy="969176"/>
              </a:xfrm>
              <a:prstGeom prst="rect">
                <a:avLst/>
              </a:prstGeom>
              <a:blipFill>
                <a:blip r:embed="rId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/>
              <p:nvPr/>
            </p:nvSpPr>
            <p:spPr>
              <a:xfrm>
                <a:off x="838200" y="1825625"/>
                <a:ext cx="4178105" cy="226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Action /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961FF2A-339E-4130-99E5-2040BD92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178105" cy="2267095"/>
              </a:xfrm>
              <a:prstGeom prst="rect">
                <a:avLst/>
              </a:prstGeom>
              <a:blipFill>
                <a:blip r:embed="rId4"/>
                <a:stretch>
                  <a:fillRect l="-3066" t="-241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/>
              <p:nvPr/>
            </p:nvSpPr>
            <p:spPr>
              <a:xfrm>
                <a:off x="838198" y="5689411"/>
                <a:ext cx="6337497" cy="96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sz="2800" smtClean="0"/>
                          <m:t>[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5+2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rad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−2−</m:t>
                            </m:r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ra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800" smtClean="0"/>
                          <m:t>]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01E12B2-49AB-428F-A583-FA5DC4026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689411"/>
                <a:ext cx="6337497" cy="969176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224F97-AE49-45FE-B782-EC5FC529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20BF2D94-9ED4-419A-8186-318551FD389C}"/>
                  </a:ext>
                </a:extLst>
              </p:cNvPr>
              <p:cNvSpPr txBox="1"/>
              <p:nvPr/>
            </p:nvSpPr>
            <p:spPr>
              <a:xfrm>
                <a:off x="838198" y="3556104"/>
                <a:ext cx="9551506" cy="1271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>
                    <a:latin typeface="Calibri (Thân)"/>
                  </a:rPr>
                  <a:t>is a unita matrix.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20BF2D94-9ED4-419A-8186-318551FD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56104"/>
                <a:ext cx="9551506" cy="1271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98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4BCC0C-E703-453B-BEB3-1A82E6C3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Quantum Turing machine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20C530-49EC-47A3-BE7D-673AA673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7CBD-B9A5-4D53-9D65-FFCCF7EF129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8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12F00-E5D1-41F8-B014-EE0C4143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</a:t>
            </a:r>
            <a:r>
              <a:rPr lang="en-US" dirty="0"/>
              <a:t>/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Turing machine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0D0CDB7-408E-4087-97A3-9FD1143A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754772" cy="523220"/>
              </a:xfrm>
              <a:blipFill>
                <a:blip r:embed="rId3"/>
                <a:stretch>
                  <a:fillRect l="-1313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0619BB-4FB3-4F47-A410-50BDAA2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0F-ED8F-4A6E-AA06-FEAFBF3D52EE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Turing machines">
            <a:extLst>
              <a:ext uri="{FF2B5EF4-FFF2-40B4-BE49-F238E27FC236}">
                <a16:creationId xmlns:a16="http://schemas.microsoft.com/office/drawing/2014/main" id="{108BA71E-127A-40F0-A897-C7C4988472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9725"/>
            <a:ext cx="61722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4E3B55F-134D-4A91-BA02-D1B27701B319}"/>
              </a:ext>
            </a:extLst>
          </p:cNvPr>
          <p:cNvSpPr txBox="1"/>
          <p:nvPr/>
        </p:nvSpPr>
        <p:spPr>
          <a:xfrm>
            <a:off x="7209182" y="5630444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Tape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C6DBF3B-2A05-4077-8D14-DF25886D277F}"/>
              </a:ext>
            </a:extLst>
          </p:cNvPr>
          <p:cNvSpPr txBox="1"/>
          <p:nvPr/>
        </p:nvSpPr>
        <p:spPr>
          <a:xfrm>
            <a:off x="3578088" y="2695059"/>
            <a:ext cx="10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Reader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44135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1328</Words>
  <Application>Microsoft Macintosh PowerPoint</Application>
  <PresentationFormat>Widescreen</PresentationFormat>
  <Paragraphs>434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(Thân)</vt:lpstr>
      <vt:lpstr>Calibri Light</vt:lpstr>
      <vt:lpstr>Cambria</vt:lpstr>
      <vt:lpstr>Cambria Math</vt:lpstr>
      <vt:lpstr>Times New Roman</vt:lpstr>
      <vt:lpstr>Chủ đề Office</vt:lpstr>
      <vt:lpstr>Quantum complexity</vt:lpstr>
      <vt:lpstr>1. Classical (Many marbles)</vt:lpstr>
      <vt:lpstr>1. Classical</vt:lpstr>
      <vt:lpstr>2. Dynamic / Markov (Single marble)</vt:lpstr>
      <vt:lpstr>2. Markov</vt:lpstr>
      <vt:lpstr>2. Dynamic</vt:lpstr>
      <vt:lpstr>3. Quantum</vt:lpstr>
      <vt:lpstr>Quantum Turing machine</vt:lpstr>
      <vt:lpstr>Time / space complexity</vt:lpstr>
      <vt:lpstr>1. Deterministic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Nondeterministic</vt:lpstr>
      <vt:lpstr>2. Nondeterministic</vt:lpstr>
      <vt:lpstr>PowerPoint Presentation</vt:lpstr>
      <vt:lpstr>Example: Sub-set sum probel</vt:lpstr>
      <vt:lpstr>PowerPoint Presentation</vt:lpstr>
      <vt:lpstr>PowerPoint Presentation</vt:lpstr>
      <vt:lpstr>3. Probability</vt:lpstr>
      <vt:lpstr>3. Probability</vt:lpstr>
      <vt:lpstr>3. Probability</vt:lpstr>
      <vt:lpstr>PowerPoint Presentation</vt:lpstr>
      <vt:lpstr>4. Quantum</vt:lpstr>
      <vt:lpstr>PowerPoint Presentation</vt:lpstr>
      <vt:lpstr>4. Quantum</vt:lpstr>
      <vt:lpstr>PowerPoint Presentation</vt:lpstr>
      <vt:lpstr>PowerPoint Presentation</vt:lpstr>
      <vt:lpstr>PowerPoint Presentation</vt:lpstr>
      <vt:lpstr>5. Quantum</vt:lpstr>
      <vt:lpstr>4. Quantum</vt:lpstr>
      <vt:lpstr>5.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markov</dc:title>
  <dc:creator>Tuan Hai</dc:creator>
  <cp:lastModifiedBy>Vũ Tuấn Hải</cp:lastModifiedBy>
  <cp:revision>10</cp:revision>
  <dcterms:created xsi:type="dcterms:W3CDTF">2021-08-20T01:36:07Z</dcterms:created>
  <dcterms:modified xsi:type="dcterms:W3CDTF">2023-09-17T09:26:20Z</dcterms:modified>
</cp:coreProperties>
</file>