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57" r:id="rId9"/>
    <p:sldId id="263" r:id="rId10"/>
    <p:sldId id="258" r:id="rId11"/>
    <p:sldId id="267" r:id="rId12"/>
    <p:sldId id="268" r:id="rId13"/>
    <p:sldId id="260" r:id="rId14"/>
    <p:sldId id="259" r:id="rId15"/>
    <p:sldId id="261" r:id="rId16"/>
    <p:sldId id="262" r:id="rId17"/>
    <p:sldId id="264" r:id="rId18"/>
    <p:sldId id="265" r:id="rId19"/>
    <p:sldId id="266" r:id="rId20"/>
    <p:sldId id="273" r:id="rId21"/>
    <p:sldId id="269" r:id="rId22"/>
    <p:sldId id="270" r:id="rId2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0"/>
  </p:normalViewPr>
  <p:slideViewPr>
    <p:cSldViewPr snapToGrid="0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003D7-F006-429C-AC02-5DBD206B9474}" type="datetimeFigureOut">
              <a:rPr lang="vi-VN" smtClean="0"/>
              <a:t>17/09/2023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D59DC-C98B-4B2D-885F-E2B9A055DA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282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D59DC-C98B-4B2D-885F-E2B9A055DAB2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013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6C2E09-F76E-1687-5ED0-551253343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2FA66E5-0A88-0DFC-A6B5-77E2F5CB1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005DEB-D621-9326-8017-5BC25618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E6730-CE74-48EF-AA83-6AF6FDBFD268}" type="datetime1">
              <a:rPr lang="vi-VN" smtClean="0"/>
              <a:t>17/09/2023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802E5F4-7420-DB90-DEF0-57285E83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78743C3-A169-069E-5989-2A6DA6B3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4B7-EBC3-4123-95E5-6F3F5D7BCE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047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100D6F3-51DE-2676-33B6-76D93308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48766C0-7883-ACFA-FAC1-382EEE2D1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DDE76D0-2543-6E86-95ED-E3B625B8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A74F-BA40-410D-8EE5-85F1A6D76FBC}" type="datetime1">
              <a:rPr lang="vi-VN" smtClean="0"/>
              <a:t>17/09/2023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2457D25-BA8C-FB94-3378-70DB4E05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888200B-5D5C-B93D-329B-E268BDCE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4B7-EBC3-4123-95E5-6F3F5D7BCE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965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F1469F38-F304-21AB-D509-C41A556D5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D4576F1-6245-5EB3-F5A8-9A1FDB514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FAF0644-700F-D974-F751-09CBFDA0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815F-772D-4733-9A6F-4E31C9CC4C67}" type="datetime1">
              <a:rPr lang="vi-VN" smtClean="0"/>
              <a:t>17/09/2023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A40B35-5A47-7D89-0903-4CE9DF6F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9EB2E58-558A-9308-74E1-9FA4B209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4B7-EBC3-4123-95E5-6F3F5D7BCE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705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3BAB9F-2B7E-EC27-58DF-5F9921F9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89E7346-37B1-7E75-9155-2226CEDF1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86E7E78-4F92-6FD0-9628-F831DD53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A746-F658-4947-B880-282BA238C176}" type="datetime1">
              <a:rPr lang="vi-VN" smtClean="0"/>
              <a:t>17/09/2023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A651F49-1BC1-DFF2-C9BA-CE8EC29B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213705D-A2CE-F57E-158B-8ABD1013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4B7-EBC3-4123-95E5-6F3F5D7BCE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192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A98D4F3-E985-59AE-39F7-7A3D8ECD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D6853D-7AA0-2015-3458-CDD6AC144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7FDDE5-B485-BD9C-CAC9-1409DD32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1862-80EB-431D-87AE-1FB68698211B}" type="datetime1">
              <a:rPr lang="vi-VN" smtClean="0"/>
              <a:t>17/09/2023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36E06AA-8403-787E-23ED-2D102E92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1EFA9DD-7D66-6CBB-70F9-18FEF560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4B7-EBC3-4123-95E5-6F3F5D7BCE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688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21494DF-C0D5-6493-0D91-FE903E1F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29EADE8-0963-B9F3-E3D4-30E340B81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67EEA11-FEA4-2B36-0353-DFDE664D8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CB71D5F-8675-6AE0-DB9D-D48DB553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4CD4-6B52-4F96-ADE2-92B2D57FAFFF}" type="datetime1">
              <a:rPr lang="vi-VN" smtClean="0"/>
              <a:t>17/09/2023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D60FCA1-9C95-EB4A-6E1B-FF28055D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FF3695F-3254-B086-5189-06DC8C56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4B7-EBC3-4123-95E5-6F3F5D7BCE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122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2C6C85-5A9F-3642-EA1B-E6794C14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9E9AFD3-5212-54F0-06FB-41CE52B36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963FD12-4E76-43F1-00A8-FAA34B347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F3E0DFC-B80B-F2CA-6E35-D799EAD7C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D333443-ECAF-3073-7073-618E5C24D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AEA0843-718A-E610-F037-FD6158C5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DD0-4AAD-4FB3-B49F-0FA734411E3F}" type="datetime1">
              <a:rPr lang="vi-VN" smtClean="0"/>
              <a:t>17/09/2023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D0B669D-318D-330A-9FA2-78932E01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7327AE2-634E-D12A-C4DF-7ABDA988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4B7-EBC3-4123-95E5-6F3F5D7BCE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9212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D99E2C4-3B6E-A57D-BEB6-F6A44446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81530F7-CDA0-83AE-CE01-C82F2D5E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DB77-2B12-4B85-8FE9-9A9FF6D1B8D5}" type="datetime1">
              <a:rPr lang="vi-VN" smtClean="0"/>
              <a:t>17/09/2023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CC6C5AD-A291-BEE4-E205-F3C31F5E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14DC1B8-A2CD-35B3-EFBB-CD3976BB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4B7-EBC3-4123-95E5-6F3F5D7BCE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788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2F6968CC-498A-4417-10D5-92996976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3950-C55E-42F1-A017-27C02B9FAE6B}" type="datetime1">
              <a:rPr lang="vi-VN" smtClean="0"/>
              <a:t>17/09/2023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E2DB94D-0CA9-8A10-E610-5305E883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8143B43-55E5-3E6A-E3A9-EF4AA5B4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4B7-EBC3-4123-95E5-6F3F5D7BCE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896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97CAE91-73CA-E0AE-F695-E2767EE6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F83273B-3F9D-E3A4-3BDA-962463F06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D0700A3-6EA1-EEBF-8EC0-6E394AD3D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B3E0627-CC0C-B53E-0F0D-F265D36A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721F-F123-43E1-A96F-17D522C785A1}" type="datetime1">
              <a:rPr lang="vi-VN" smtClean="0"/>
              <a:t>17/09/2023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2D056F0-BCF4-9B25-87CE-61FA7592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62CF49A-3C3A-033F-EFD2-E33F9900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4B7-EBC3-4123-95E5-6F3F5D7BCE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506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5199E9-C586-E680-213B-9FA4D15A7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F7B97841-CDE8-894E-5C44-B0B54F06A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A2718D5-7D2E-0597-D1AF-221398A42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FC8BEBA-3D45-2FE2-0CC4-5BD03993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D2BE-5294-472B-BF4C-AE064E73FA08}" type="datetime1">
              <a:rPr lang="vi-VN" smtClean="0"/>
              <a:t>17/09/2023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29C9522-E339-FA01-FC2E-439789F2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266957F-749E-83DF-07D0-096B9813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4B7-EBC3-4123-95E5-6F3F5D7BCE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69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5042E637-FC7B-B94F-DE2B-04CDEC4E6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1155184-EB01-DEE7-D447-2AAE7B7F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E678F06-9F77-9169-CED3-7A975C5AC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BADF-D36D-437C-8867-6211631BA7C9}" type="datetime1">
              <a:rPr lang="vi-VN" smtClean="0"/>
              <a:t>17/09/2023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58BAFCB-1824-B342-BDF4-7CD5D386F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5924ABE-AD31-B1F2-C0B1-79999142E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E84B7-EBC3-4123-95E5-6F3F5D7BCE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347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3.00745" TargetMode="External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50.png"/><Relationship Id="rId4" Type="http://schemas.openxmlformats.org/officeDocument/2006/relationships/hyperlink" Target="https://arxiv.org/abs/1811.11184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rsc.org/en/content/articlehtml/2021/sc/d0sc06627c" TargetMode="Externa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quantum-journal.org/papers/q-2022-03-30-677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31.png"/><Relationship Id="rId4" Type="http://schemas.openxmlformats.org/officeDocument/2006/relationships/image" Target="../media/image4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2CA5AD-8471-ED52-3741-67253B2E8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General parameter-shift rule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E3C167B-5895-924C-CFDA-ED67483E28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Vu Tuan Hai</a:t>
            </a:r>
          </a:p>
          <a:p>
            <a:r>
              <a:rPr lang="en-US"/>
              <a:t>28/5/2022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8A34D08-1D74-4D92-F57E-3312D628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4B7-EBC3-4123-95E5-6F3F5D7BCE19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8319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EA204C3-EBF7-F5C9-4BF9-0FE3D6BE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Parameter-shift rule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7DD7070-0E51-3FDE-F8B1-1F0A80E71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392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000" b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4000"/>
                  <a:t> </a:t>
                </a:r>
              </a:p>
              <a:p>
                <a:pPr marL="0" indent="0">
                  <a:buNone/>
                </a:pPr>
                <a:r>
                  <a:rPr lang="en-US" sz="2400"/>
                  <a:t>Or simply:</a:t>
                </a:r>
                <a:endParaRPr lang="en-US" sz="4000"/>
              </a:p>
              <a:p>
                <a:pPr marL="0" indent="0">
                  <a:buNone/>
                </a:pPr>
                <a:r>
                  <a:rPr lang="en-US" sz="4000" b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4000"/>
                  <a:t> </a:t>
                </a:r>
              </a:p>
              <a:p>
                <a:pPr marL="0" indent="0">
                  <a:buNone/>
                </a:pPr>
                <a:endParaRPr lang="en-US" sz="400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400"/>
                  <a:t> is eigenvalue.</a:t>
                </a:r>
                <a:endParaRPr lang="vi-VN" sz="240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7DD7070-0E51-3FDE-F8B1-1F0A80E71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39201"/>
              </a:xfrm>
              <a:blipFill>
                <a:blip r:embed="rId2"/>
                <a:stretch>
                  <a:fillRect l="-928" t="-42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4CFB67D-5280-8957-9924-4F6EEA93CC4A}"/>
              </a:ext>
            </a:extLst>
          </p:cNvPr>
          <p:cNvSpPr txBox="1"/>
          <p:nvPr/>
        </p:nvSpPr>
        <p:spPr>
          <a:xfrm>
            <a:off x="838200" y="6308209"/>
            <a:ext cx="700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0" i="0" u="none" strike="noStrike">
                <a:solidFill>
                  <a:srgbClr val="2A6496"/>
                </a:solidFill>
                <a:effectLst/>
                <a:latin typeface="Calibri (Thân)"/>
                <a:hlinkClick r:id="rId3"/>
              </a:rPr>
              <a:t>Mitarai et al. (2018)</a:t>
            </a:r>
            <a:r>
              <a:rPr lang="vi-VN" b="0" i="0">
                <a:solidFill>
                  <a:srgbClr val="353535"/>
                </a:solidFill>
                <a:effectLst/>
                <a:latin typeface="Calibri (Thân)"/>
              </a:rPr>
              <a:t>, and extended in </a:t>
            </a:r>
            <a:r>
              <a:rPr lang="vi-VN" b="0" i="0" u="none" strike="noStrike">
                <a:solidFill>
                  <a:srgbClr val="2A6496"/>
                </a:solidFill>
                <a:effectLst/>
                <a:latin typeface="Calibri (Thân)"/>
                <a:hlinkClick r:id="rId4"/>
              </a:rPr>
              <a:t>Schuld et al. (2018)</a:t>
            </a:r>
            <a:endParaRPr lang="vi-VN">
              <a:latin typeface="Calibri (Thân)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8A07643-9772-AAEE-2C32-F784D8A3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4B7-EBC3-4123-95E5-6F3F5D7BCE19}" type="slidenum">
              <a:rPr lang="vi-VN" smtClean="0"/>
              <a:t>10</a:t>
            </a:fld>
            <a:endParaRPr lang="vi-VN"/>
          </a:p>
        </p:txBody>
      </p: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4FC3045-696F-FA05-37FC-B5725C8F0B8F}"/>
              </a:ext>
            </a:extLst>
          </p:cNvPr>
          <p:cNvCxnSpPr/>
          <p:nvPr/>
        </p:nvCxnSpPr>
        <p:spPr>
          <a:xfrm>
            <a:off x="7342909" y="4925070"/>
            <a:ext cx="38788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Hình chữ nhật 6">
                <a:extLst>
                  <a:ext uri="{FF2B5EF4-FFF2-40B4-BE49-F238E27FC236}">
                    <a16:creationId xmlns:a16="http://schemas.microsoft.com/office/drawing/2014/main" id="{DE5C3186-5F61-98AE-8DAD-168E82F42288}"/>
                  </a:ext>
                </a:extLst>
              </p:cNvPr>
              <p:cNvSpPr/>
              <p:nvPr/>
            </p:nvSpPr>
            <p:spPr>
              <a:xfrm>
                <a:off x="9857509" y="4544072"/>
                <a:ext cx="787400" cy="761995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 b="1"/>
              </a:p>
            </p:txBody>
          </p:sp>
        </mc:Choice>
        <mc:Fallback xmlns="">
          <p:sp>
            <p:nvSpPr>
              <p:cNvPr id="7" name="Hình chữ nhật 6">
                <a:extLst>
                  <a:ext uri="{FF2B5EF4-FFF2-40B4-BE49-F238E27FC236}">
                    <a16:creationId xmlns:a16="http://schemas.microsoft.com/office/drawing/2014/main" id="{DE5C3186-5F61-98AE-8DAD-168E82F422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509" y="4544072"/>
                <a:ext cx="787400" cy="761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691B0023-A07A-6AA9-D778-AE5B26B5638B}"/>
                  </a:ext>
                </a:extLst>
              </p:cNvPr>
              <p:cNvSpPr txBox="1"/>
              <p:nvPr/>
            </p:nvSpPr>
            <p:spPr>
              <a:xfrm>
                <a:off x="7342909" y="5514009"/>
                <a:ext cx="2120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={−1,1}</m:t>
                      </m:r>
                    </m:oMath>
                  </m:oMathPara>
                </a14:m>
                <a:endParaRPr lang="vi-VN" sz="2800"/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691B0023-A07A-6AA9-D778-AE5B26B56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09" y="5514009"/>
                <a:ext cx="21209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37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740693-8D85-FB02-CD81-FA7A6889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7A5EE54-5606-7B00-5F5E-ECD2FB474E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b="0"/>
                  <a:t> </a:t>
                </a:r>
              </a:p>
              <a:p>
                <a:pPr marL="0" indent="0">
                  <a:buNone/>
                </a:pPr>
                <a:r>
                  <a:rPr lang="en-US" b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7A5EE54-5606-7B00-5F5E-ECD2FB474E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12858BE-0CD6-6F5D-40D2-3B800FCC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4B7-EBC3-4123-95E5-6F3F5D7BCE19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797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740693-8D85-FB02-CD81-FA7A6889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7A5EE54-5606-7B00-5F5E-ECD2FB474E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/>
                  <a:t> 	</a:t>
                </a:r>
              </a:p>
              <a:p>
                <a:pPr marL="0" indent="0">
                  <a:buNone/>
                </a:pPr>
                <a:r>
                  <a:rPr lang="en-US" b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r>
                  <a:rPr lang="en-US"/>
                  <a:t> </a:t>
                </a:r>
              </a:p>
              <a:p>
                <a:pPr marL="0" indent="0">
                  <a:buNone/>
                </a:pPr>
                <a:r>
                  <a:rPr lang="en-US"/>
                  <a:t>Higher-order function.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=???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7A5EE54-5606-7B00-5F5E-ECD2FB474E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12858BE-0CD6-6F5D-40D2-3B800FCC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4B7-EBC3-4123-95E5-6F3F5D7BCE19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154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EA204C3-EBF7-F5C9-4BF9-0FE3D6BE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Four – term parameter-shift rule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7DD7070-0E51-3FDE-F8B1-1F0A80E71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66987" cy="43392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3000" b="0"/>
                  <a:t> 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7DD7070-0E51-3FDE-F8B1-1F0A80E71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66987" cy="4339201"/>
              </a:xfrm>
              <a:blipFill>
                <a:blip r:embed="rId2"/>
                <a:stretch>
                  <a:fillRect t="-28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4CFB67D-5280-8957-9924-4F6EEA93CC4A}"/>
              </a:ext>
            </a:extLst>
          </p:cNvPr>
          <p:cNvSpPr txBox="1"/>
          <p:nvPr/>
        </p:nvSpPr>
        <p:spPr>
          <a:xfrm>
            <a:off x="838200" y="6308209"/>
            <a:ext cx="700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0" i="0" u="none" strike="noStrike">
                <a:solidFill>
                  <a:srgbClr val="2A6496"/>
                </a:solidFill>
                <a:effectLst/>
                <a:latin typeface="Calibri (Thân)"/>
                <a:hlinkClick r:id="rId3"/>
              </a:rPr>
              <a:t>Kottmann (2021)</a:t>
            </a:r>
            <a:endParaRPr lang="vi-VN">
              <a:latin typeface="Calibri (Thân)"/>
            </a:endParaRPr>
          </a:p>
        </p:txBody>
      </p: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EF6B43F5-355F-7B87-B84F-3D4CD6AC2496}"/>
              </a:ext>
            </a:extLst>
          </p:cNvPr>
          <p:cNvCxnSpPr/>
          <p:nvPr/>
        </p:nvCxnSpPr>
        <p:spPr>
          <a:xfrm>
            <a:off x="7315200" y="3429000"/>
            <a:ext cx="38788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922DB415-F148-F9E9-0934-5C5024B46674}"/>
              </a:ext>
            </a:extLst>
          </p:cNvPr>
          <p:cNvCxnSpPr/>
          <p:nvPr/>
        </p:nvCxnSpPr>
        <p:spPr>
          <a:xfrm>
            <a:off x="7315200" y="4392562"/>
            <a:ext cx="38788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ình chữ nhật 9">
                <a:extLst>
                  <a:ext uri="{FF2B5EF4-FFF2-40B4-BE49-F238E27FC236}">
                    <a16:creationId xmlns:a16="http://schemas.microsoft.com/office/drawing/2014/main" id="{8C4B4F5C-53F5-A4A1-A31B-0E58CBFADAA6}"/>
                  </a:ext>
                </a:extLst>
              </p:cNvPr>
              <p:cNvSpPr/>
              <p:nvPr/>
            </p:nvSpPr>
            <p:spPr>
              <a:xfrm>
                <a:off x="9829800" y="4011564"/>
                <a:ext cx="787400" cy="761995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 b="1"/>
              </a:p>
            </p:txBody>
          </p:sp>
        </mc:Choice>
        <mc:Fallback xmlns="">
          <p:sp>
            <p:nvSpPr>
              <p:cNvPr id="10" name="Hình chữ nhật 9">
                <a:extLst>
                  <a:ext uri="{FF2B5EF4-FFF2-40B4-BE49-F238E27FC236}">
                    <a16:creationId xmlns:a16="http://schemas.microsoft.com/office/drawing/2014/main" id="{8C4B4F5C-53F5-A4A1-A31B-0E58CBFAD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00" y="4011564"/>
                <a:ext cx="787400" cy="761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639D9333-A7B1-A56C-C4E0-E2B2AB4B15C2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0223500" y="3429000"/>
            <a:ext cx="0" cy="5825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4FE33886-0830-899A-51DC-B153B0CE66F7}"/>
              </a:ext>
            </a:extLst>
          </p:cNvPr>
          <p:cNvSpPr/>
          <p:nvPr/>
        </p:nvSpPr>
        <p:spPr>
          <a:xfrm>
            <a:off x="10153649" y="3355416"/>
            <a:ext cx="139699" cy="1396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BA76481F-5447-F8B9-0E2E-585FB6D3880F}"/>
                  </a:ext>
                </a:extLst>
              </p:cNvPr>
              <p:cNvSpPr txBox="1"/>
              <p:nvPr/>
            </p:nvSpPr>
            <p:spPr>
              <a:xfrm>
                <a:off x="7315200" y="4981501"/>
                <a:ext cx="2120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={−1,0,1}</m:t>
                      </m:r>
                    </m:oMath>
                  </m:oMathPara>
                </a14:m>
                <a:endParaRPr lang="vi-VN" sz="2800"/>
              </a:p>
            </p:txBody>
          </p:sp>
        </mc:Choice>
        <mc:Fallback xmlns=""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BA76481F-5447-F8B9-0E2E-585FB6D38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4981501"/>
                <a:ext cx="21209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49CDE9B-629D-9A57-801D-81AAD954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4B7-EBC3-4123-95E5-6F3F5D7BCE19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6907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69D08A9-9A1B-0D0F-0FFC-5235E063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General parameter-shift rule</a:t>
            </a:r>
            <a:endParaRPr lang="vi-VN"/>
          </a:p>
        </p:txBody>
      </p:sp>
      <p:sp>
        <p:nvSpPr>
          <p:cNvPr id="7" name="Chỗ dành sẵn cho Nội dung 6">
            <a:extLst>
              <a:ext uri="{FF2B5EF4-FFF2-40B4-BE49-F238E27FC236}">
                <a16:creationId xmlns:a16="http://schemas.microsoft.com/office/drawing/2014/main" id="{67DF355D-8828-52F4-826E-DD170D9F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u="none" strike="noStrike">
                <a:solidFill>
                  <a:srgbClr val="333333"/>
                </a:solidFill>
                <a:effectLst/>
                <a:latin typeface="Calibri (Thân)"/>
                <a:hlinkClick r:id="rId2"/>
              </a:rPr>
              <a:t>General parameter-shift rules for quantum gradients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Calibri (Thân)"/>
              </a:rPr>
              <a:t>, </a:t>
            </a:r>
            <a:r>
              <a:rPr lang="fr-FR" b="0" i="0" u="none" strike="noStrike">
                <a:solidFill>
                  <a:srgbClr val="333333"/>
                </a:solidFill>
                <a:effectLst/>
                <a:latin typeface="Calibri (Thân)"/>
              </a:rPr>
              <a:t>Quantum, volume 6, page 677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Calibri (Thân)"/>
              </a:rPr>
              <a:t> </a:t>
            </a:r>
            <a:endParaRPr lang="en-US" b="0" i="0">
              <a:solidFill>
                <a:srgbClr val="333333"/>
              </a:solidFill>
              <a:effectLst/>
              <a:latin typeface="Calibri (Thân)"/>
            </a:endParaRPr>
          </a:p>
          <a:p>
            <a:pPr marL="0" indent="0">
              <a:buNone/>
            </a:pPr>
            <a:endParaRPr lang="vi-VN">
              <a:latin typeface="Calibri (Thân)"/>
            </a:endParaRP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B01DAF88-F73F-A342-3156-EDD98CDD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4B7-EBC3-4123-95E5-6F3F5D7BCE19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4558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hỗ dành sẵn cho Nội dung 4">
            <a:extLst>
              <a:ext uri="{FF2B5EF4-FFF2-40B4-BE49-F238E27FC236}">
                <a16:creationId xmlns:a16="http://schemas.microsoft.com/office/drawing/2014/main" id="{99B17F2D-9CBD-9D4C-0C77-9EB0FDAEC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942" y="0"/>
            <a:ext cx="8498115" cy="6808288"/>
          </a:xfrm>
        </p:spPr>
      </p:pic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364469CD-7A95-DFF2-E003-ABC298A7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4B7-EBC3-4123-95E5-6F3F5D7BCE19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2822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FFEDEC0-E9EE-57F1-1DA0-D43179CD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General parameter-shift rule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622E742-9CCB-4BA4-9365-246FA2283E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Using Fourier transform: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/>
                  <a:t> is the number of unique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/>
                  <a:t>.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622E742-9CCB-4BA4-9365-246FA2283E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16F4BE9-528A-84AD-59DD-C037010A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4B7-EBC3-4123-95E5-6F3F5D7BCE19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6086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FFEDEC0-E9EE-57F1-1DA0-D43179CD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General parameter-shift rule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622E742-9CCB-4BA4-9365-246FA2283E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Using Fourier transform: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/>
                  <a:t> are unknown and can be determined via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/>
                  <a:t> evaluation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622E742-9CCB-4BA4-9365-246FA2283E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C4978C5-2244-CE91-1BE8-DD06B609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4B7-EBC3-4123-95E5-6F3F5D7BCE19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0375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FFEDEC0-E9EE-57F1-1DA0-D43179CD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General parameter-shift rule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622E742-9CCB-4BA4-9365-246FA2283E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b="0"/>
                  <a:t>	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func>
                          <m:func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600" b="0" i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6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3600" b="0" i="0" smtClean="0">
                                            <a:latin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nary>
                  </m:oMath>
                </a14:m>
                <a:r>
                  <a:rPr lang="en-US" sz="3600"/>
                  <a:t> </a:t>
                </a:r>
              </a:p>
              <a:p>
                <a:pPr marL="0" indent="0">
                  <a:buNone/>
                </a:pPr>
                <a:endParaRPr lang="en-US" sz="3600"/>
              </a:p>
              <a:p>
                <a:pPr marL="0" indent="0">
                  <a:buNone/>
                </a:pPr>
                <a:r>
                  <a:rPr lang="en-US" sz="3600"/>
                  <a:t>Or:</a:t>
                </a:r>
              </a:p>
              <a:p>
                <a:pPr marL="0" indent="0">
                  <a:buNone/>
                </a:pPr>
                <a:endParaRPr lang="en-US" sz="3600"/>
              </a:p>
              <a:p>
                <a:pPr marL="0" indent="0">
                  <a:buNone/>
                </a:pPr>
                <a:r>
                  <a:rPr lang="en-US" sz="3600" b="0"/>
                  <a:t>	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3600"/>
                  <a:t> 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622E742-9CCB-4BA4-9365-246FA2283E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280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9AECD07-3155-4401-8FBE-45627993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4B7-EBC3-4123-95E5-6F3F5D7BCE19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039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F7C21F2-D839-C589-FF25-8078A7D1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Lagrange interpolation (developing)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A177494-B143-42FF-6DBE-4756AC844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𝑖𝑥𝐺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𝑖𝑥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A177494-B143-42FF-6DBE-4756AC844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A006A57-BAE0-2457-7A05-7B706B48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4B7-EBC3-4123-95E5-6F3F5D7BCE19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374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3B915A-7432-4D3D-8D54-8092B8CF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0. Problem: Rotation gate</a:t>
            </a:r>
            <a:endParaRPr lang="vi-V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29CA3C-7A8A-4706-BF7D-1E42297EA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0866"/>
            <a:ext cx="7142708" cy="33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F39A4373-AF87-43F4-A55B-733DB87300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58" t="70978" r="30807" b="19125"/>
          <a:stretch/>
        </p:blipFill>
        <p:spPr>
          <a:xfrm>
            <a:off x="838200" y="5617344"/>
            <a:ext cx="6204849" cy="8755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BFDC1A9E-ECB0-4CBD-A901-CF1B45B6DA5C}"/>
                  </a:ext>
                </a:extLst>
              </p:cNvPr>
              <p:cNvSpPr txBox="1"/>
              <p:nvPr/>
            </p:nvSpPr>
            <p:spPr>
              <a:xfrm>
                <a:off x="8215532" y="2305615"/>
                <a:ext cx="397646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/>
                  <a:t> are params, what value it should be to rotate the initial state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US" sz="2800"/>
                  <a:t> 90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800"/>
                  <a:t>?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vi-VN" sz="2800"/>
              </a:p>
              <a:p>
                <a:endParaRPr lang="vi-VN" sz="2800"/>
              </a:p>
            </p:txBody>
          </p:sp>
        </mc:Choice>
        <mc:Fallback xmlns="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BFDC1A9E-ECB0-4CBD-A901-CF1B45B6D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532" y="2305615"/>
                <a:ext cx="3976468" cy="2677656"/>
              </a:xfrm>
              <a:prstGeom prst="rect">
                <a:avLst/>
              </a:prstGeom>
              <a:blipFill>
                <a:blip r:embed="rId4"/>
                <a:stretch>
                  <a:fillRect l="-3221" t="-2050" r="-368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FE687752-4E88-4FED-A0CA-C12A9A89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C76D-D54F-4253-9542-9A0CBF75231F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0200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63F8B3-D4A3-5B8F-153B-D64C90AA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31049B7-567A-63F3-2193-3E75703B5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-&gt; Ap dụng các phương pháp bên deep learning theory principle</a:t>
            </a:r>
          </a:p>
          <a:p>
            <a:r>
              <a:rPr lang="en-US"/>
              <a:t>-&gt; Sử dụng HMM để giải hệ phương trình tuyến tính =&gt; fully quantum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B554DFC-23C4-97D0-3A29-F43BA694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4B7-EBC3-4123-95E5-6F3F5D7BCE19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6824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CF466A-A6D9-86EE-66A0-9BBE7BB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Lagrange interpolation (developing)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34659B-CB3E-5625-6AF1-1529A7CC9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This approach uses less number of evaluation than general parameter-shift rule in case n = 4 and n = 5.</a:t>
            </a:r>
          </a:p>
          <a:p>
            <a:pPr marL="0" indent="0">
              <a:buNone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0E752A7-77FF-8E1E-1E1D-E573C1E4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4B7-EBC3-4123-95E5-6F3F5D7BCE19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5949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0987D7D-BA9F-434A-3204-1A319304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Pseudo parameter-shift rule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5C6DC9D-A44E-8483-5ACA-970A13745D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/>
                  <a:t>Can we express: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/>
                  <a:t> can be found via minimizing the distance: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This optimization process uses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number of evaluation.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5C6DC9D-A44E-8483-5ACA-970A13745D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36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E0A30D8-9522-1ACB-E46F-89D0ED58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4B7-EBC3-4123-95E5-6F3F5D7BCE19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289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3B915A-7432-4D3D-8D54-8092B8CF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Rotation gate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864CBE8-0F0E-4CD7-8624-FEADF2C665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First: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864CBE8-0F0E-4CD7-8624-FEADF2C66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5CCBAE7-3825-4805-A749-E4C8059D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C76D-D54F-4253-9542-9A0CBF75231F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921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3B915A-7432-4D3D-8D54-8092B8CF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Rotation gate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864CBE8-0F0E-4CD7-8624-FEADF2C665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069729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Expectation value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/>
                  <a:t>: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=⟨0|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=⟨0|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…|0⟩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∈[−1,1]</m:t>
                          </m:r>
                        </m:e>
                      </m:func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864CBE8-0F0E-4CD7-8624-FEADF2C66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069729" cy="4351338"/>
              </a:xfrm>
              <a:blipFill>
                <a:blip r:embed="rId2"/>
                <a:stretch>
                  <a:fillRect l="-1261" t="-261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573BC62-1BA3-4332-9FBC-517B57BA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C76D-D54F-4253-9542-9A0CBF75231F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140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3B915A-7432-4D3D-8D54-8092B8CF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Rotation gate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864CBE8-0F0E-4CD7-8624-FEADF2C665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We want our state rotate 90 degree so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864CBE8-0F0E-4CD7-8624-FEADF2C66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CCE46C9-80C5-45AE-B1FA-6275FEAF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C76D-D54F-4253-9542-9A0CBF75231F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471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3B915A-7432-4D3D-8D54-8092B8CF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05" y="0"/>
            <a:ext cx="10515600" cy="1325563"/>
          </a:xfrm>
        </p:spPr>
        <p:txBody>
          <a:bodyPr/>
          <a:lstStyle/>
          <a:p>
            <a:r>
              <a:rPr lang="en-US"/>
              <a:t>Experiments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864CBE8-0F0E-4CD7-8624-FEADF2C665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20308" y="380342"/>
                <a:ext cx="7336887" cy="54314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With normal initialize for the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, 100 epoch, 0.4 learning rate, optimizer: GD, gradient by parameter – shift rule.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864CBE8-0F0E-4CD7-8624-FEADF2C66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0308" y="380342"/>
                <a:ext cx="7336887" cy="5431496"/>
              </a:xfrm>
              <a:blipFill>
                <a:blip r:embed="rId2"/>
                <a:stretch>
                  <a:fillRect l="-1661" t="-1796" r="-49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358EB7F-E4AF-4D2D-BB45-40068BD530BC}"/>
              </a:ext>
            </a:extLst>
          </p:cNvPr>
          <p:cNvSpPr txBox="1"/>
          <p:nvPr/>
        </p:nvSpPr>
        <p:spPr>
          <a:xfrm>
            <a:off x="6494584" y="6446880"/>
            <a:ext cx="5062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latin typeface="Calibri (Thân)"/>
              </a:rPr>
              <a:t>Solution: [-4.44548300e-10  3.14159265e+00]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96508A47-CF05-4B7A-A61B-FC751218BA2F}"/>
                  </a:ext>
                </a:extLst>
              </p:cNvPr>
              <p:cNvSpPr txBox="1"/>
              <p:nvPr/>
            </p:nvSpPr>
            <p:spPr>
              <a:xfrm>
                <a:off x="6494584" y="6077548"/>
                <a:ext cx="60983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vi-VN" sz="2000">
                    <a:latin typeface="Calibri (Thân)"/>
                  </a:rPr>
                  <a:t>Init </a:t>
                </a:r>
                <a14:m>
                  <m:oMath xmlns:m="http://schemas.openxmlformats.org/officeDocument/2006/math">
                    <m:r>
                      <a:rPr lang="vi-VN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vi-VN" sz="2000">
                    <a:latin typeface="Calibri (Thân)"/>
                  </a:rPr>
                  <a:t>: [-0.51976105  0.66569928]</a:t>
                </a:r>
              </a:p>
            </p:txBody>
          </p:sp>
        </mc:Choice>
        <mc:Fallback xmlns="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96508A47-CF05-4B7A-A61B-FC751218B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584" y="6077548"/>
                <a:ext cx="6098344" cy="400110"/>
              </a:xfrm>
              <a:prstGeom prst="rect">
                <a:avLst/>
              </a:prstGeom>
              <a:blipFill>
                <a:blip r:embed="rId3"/>
                <a:stretch>
                  <a:fillRect l="-999" t="-9091" b="-2575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5A64FC84-3489-4DBC-903A-E6E11F597B10}"/>
              </a:ext>
            </a:extLst>
          </p:cNvPr>
          <p:cNvSpPr txBox="1"/>
          <p:nvPr/>
        </p:nvSpPr>
        <p:spPr>
          <a:xfrm>
            <a:off x="1107830" y="6404401"/>
            <a:ext cx="4988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>
                <a:latin typeface="Calibri (Thân)"/>
              </a:rPr>
              <a:t>Solution: [ 2.83369713e-09 -3.14159265e+00]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6A160D51-4E5D-4F93-8D8A-01DBFBBCDEED}"/>
                  </a:ext>
                </a:extLst>
              </p:cNvPr>
              <p:cNvSpPr txBox="1"/>
              <p:nvPr/>
            </p:nvSpPr>
            <p:spPr>
              <a:xfrm>
                <a:off x="1107830" y="6035068"/>
                <a:ext cx="51024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vi-VN" sz="2000">
                    <a:latin typeface="Calibri (Thân)"/>
                  </a:rPr>
                  <a:t>Init </a:t>
                </a:r>
                <a14:m>
                  <m:oMath xmlns:m="http://schemas.openxmlformats.org/officeDocument/2006/math">
                    <m:r>
                      <a:rPr lang="vi-VN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vi-VN" sz="2000">
                    <a:latin typeface="Calibri (Thân)"/>
                  </a:rPr>
                  <a:t>: [ 1.43609915 -1.48030143]</a:t>
                </a:r>
              </a:p>
            </p:txBody>
          </p:sp>
        </mc:Choice>
        <mc:Fallback xmlns="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6A160D51-4E5D-4F93-8D8A-01DBFBBCD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830" y="6035068"/>
                <a:ext cx="5102471" cy="400110"/>
              </a:xfrm>
              <a:prstGeom prst="rect">
                <a:avLst/>
              </a:prstGeom>
              <a:blipFill>
                <a:blip r:embed="rId4"/>
                <a:stretch>
                  <a:fillRect l="-1314" t="-7576" b="-2575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Hình ảnh 17">
            <a:extLst>
              <a:ext uri="{FF2B5EF4-FFF2-40B4-BE49-F238E27FC236}">
                <a16:creationId xmlns:a16="http://schemas.microsoft.com/office/drawing/2014/main" id="{826F2B3F-AF62-4CF2-9A32-3832781A9D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332" t="30653" r="5207" b="11981"/>
          <a:stretch/>
        </p:blipFill>
        <p:spPr>
          <a:xfrm>
            <a:off x="487094" y="1918124"/>
            <a:ext cx="5176913" cy="3932277"/>
          </a:xfrm>
          <a:prstGeom prst="rect">
            <a:avLst/>
          </a:prstGeom>
        </p:spPr>
      </p:pic>
      <p:pic>
        <p:nvPicPr>
          <p:cNvPr id="20" name="Hình ảnh 19">
            <a:extLst>
              <a:ext uri="{FF2B5EF4-FFF2-40B4-BE49-F238E27FC236}">
                <a16:creationId xmlns:a16="http://schemas.microsoft.com/office/drawing/2014/main" id="{6D51958E-4069-4F38-B9A6-EDDCCBAAF8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16" t="14675" r="54422" b="30863"/>
          <a:stretch/>
        </p:blipFill>
        <p:spPr>
          <a:xfrm>
            <a:off x="5892605" y="2017655"/>
            <a:ext cx="5176913" cy="3733213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E974BE2-F725-46B1-9413-6F642F87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C76D-D54F-4253-9542-9A0CBF75231F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49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311034-314B-430A-B6E2-DDC28D0D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Quantum gradients</a:t>
            </a:r>
          </a:p>
        </p:txBody>
      </p:sp>
      <p:pic>
        <p:nvPicPr>
          <p:cNvPr id="1026" name="Picture 2" descr="tutorial backprop">
            <a:extLst>
              <a:ext uri="{FF2B5EF4-FFF2-40B4-BE49-F238E27FC236}">
                <a16:creationId xmlns:a16="http://schemas.microsoft.com/office/drawing/2014/main" id="{D3CD3B21-2974-4036-9309-B224102B55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9"/>
          <a:stretch/>
        </p:blipFill>
        <p:spPr bwMode="auto">
          <a:xfrm>
            <a:off x="5067885" y="1690688"/>
            <a:ext cx="6988127" cy="504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B1F54F63-0B76-434F-A5E6-D890867C7F01}"/>
                  </a:ext>
                </a:extLst>
              </p:cNvPr>
              <p:cNvSpPr txBox="1"/>
              <p:nvPr/>
            </p:nvSpPr>
            <p:spPr>
              <a:xfrm>
                <a:off x="524019" y="2264898"/>
                <a:ext cx="45438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vi-VN" sz="24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vi-VN" sz="2400"/>
              </a:p>
            </p:txBody>
          </p:sp>
        </mc:Choice>
        <mc:Fallback xmlns="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B1F54F63-0B76-434F-A5E6-D890867C7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19" y="2264898"/>
                <a:ext cx="4543866" cy="461665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B6849B9D-A806-4B38-973B-E9113132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C76D-D54F-4253-9542-9A0CBF75231F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183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224B37-7CC5-AC14-0DDB-9E86EACC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Basic definition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57E610E-9662-27DE-3E35-DA4A980CA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3921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Variational quantum algorithm (VQA) is a quantum-classical hybrid scheme</a:t>
            </a:r>
            <a:endParaRPr lang="vi-VN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E0A4B94-00BD-3983-75DA-2D90567854C0}"/>
              </a:ext>
            </a:extLst>
          </p:cNvPr>
          <p:cNvSpPr/>
          <p:nvPr/>
        </p:nvSpPr>
        <p:spPr>
          <a:xfrm>
            <a:off x="2094271" y="3855397"/>
            <a:ext cx="3347884" cy="1799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Quantum part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E81E24C-FEB9-7847-36ED-07573009FC86}"/>
              </a:ext>
            </a:extLst>
          </p:cNvPr>
          <p:cNvSpPr/>
          <p:nvPr/>
        </p:nvSpPr>
        <p:spPr>
          <a:xfrm>
            <a:off x="7243916" y="3855396"/>
            <a:ext cx="3347884" cy="1799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Classical part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D365FC62-FCB3-9930-D4AC-BDD364698AF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929149" y="4755049"/>
            <a:ext cx="1165122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1EF2B09A-738F-2E7A-2887-A6258716E96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442155" y="4755048"/>
            <a:ext cx="1801761" cy="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Đường kết nối: Mũi tên Gấp khúc 11">
            <a:extLst>
              <a:ext uri="{FF2B5EF4-FFF2-40B4-BE49-F238E27FC236}">
                <a16:creationId xmlns:a16="http://schemas.microsoft.com/office/drawing/2014/main" id="{7E358DA5-5C81-1125-7870-D05FA5A56777}"/>
              </a:ext>
            </a:extLst>
          </p:cNvPr>
          <p:cNvCxnSpPr>
            <a:stCxn id="5" idx="3"/>
            <a:endCxn id="4" idx="0"/>
          </p:cNvCxnSpPr>
          <p:nvPr/>
        </p:nvCxnSpPr>
        <p:spPr>
          <a:xfrm flipH="1" flipV="1">
            <a:off x="3768213" y="3855397"/>
            <a:ext cx="6823587" cy="899651"/>
          </a:xfrm>
          <a:prstGeom prst="bentConnector4">
            <a:avLst>
              <a:gd name="adj1" fmla="val -3350"/>
              <a:gd name="adj2" fmla="val 151639"/>
            </a:avLst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0A909B85-D00F-7C1D-2B26-80B740B53B1A}"/>
              </a:ext>
            </a:extLst>
          </p:cNvPr>
          <p:cNvSpPr txBox="1"/>
          <p:nvPr/>
        </p:nvSpPr>
        <p:spPr>
          <a:xfrm>
            <a:off x="838200" y="4937785"/>
            <a:ext cx="116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</a:t>
            </a:r>
            <a:endParaRPr lang="vi-VN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6C296308-C507-71CC-4D6B-F433777129E5}"/>
              </a:ext>
            </a:extLst>
          </p:cNvPr>
          <p:cNvSpPr txBox="1"/>
          <p:nvPr/>
        </p:nvSpPr>
        <p:spPr>
          <a:xfrm>
            <a:off x="5750642" y="4937785"/>
            <a:ext cx="116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Cost value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CFEAD2A3-0E3A-4C38-9B75-1A70CD993514}"/>
                  </a:ext>
                </a:extLst>
              </p:cNvPr>
              <p:cNvSpPr txBox="1"/>
              <p:nvPr/>
            </p:nvSpPr>
            <p:spPr>
              <a:xfrm>
                <a:off x="6925596" y="2887445"/>
                <a:ext cx="1165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CFEAD2A3-0E3A-4C38-9B75-1A70CD993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596" y="2887445"/>
                <a:ext cx="1165122" cy="369332"/>
              </a:xfrm>
              <a:prstGeom prst="rect">
                <a:avLst/>
              </a:prstGeom>
              <a:blipFill>
                <a:blip r:embed="rId2"/>
                <a:stretch>
                  <a:fillRect l="-4188" t="-10000" b="-26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484CBA-E1E8-584F-DA14-352C8C54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4B7-EBC3-4123-95E5-6F3F5D7BCE19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168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224B37-7CC5-AC14-0DDB-9E86EACC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Basic definition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Hình chữ nhật 3">
                <a:extLst>
                  <a:ext uri="{FF2B5EF4-FFF2-40B4-BE49-F238E27FC236}">
                    <a16:creationId xmlns:a16="http://schemas.microsoft.com/office/drawing/2014/main" id="{DE0A4B94-00BD-3983-75DA-2D90567854C0}"/>
                  </a:ext>
                </a:extLst>
              </p:cNvPr>
              <p:cNvSpPr/>
              <p:nvPr/>
            </p:nvSpPr>
            <p:spPr>
              <a:xfrm>
                <a:off x="3308963" y="1881454"/>
                <a:ext cx="2027787" cy="17993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4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Hình chữ nhật 3">
                <a:extLst>
                  <a:ext uri="{FF2B5EF4-FFF2-40B4-BE49-F238E27FC236}">
                    <a16:creationId xmlns:a16="http://schemas.microsoft.com/office/drawing/2014/main" id="{DE0A4B94-00BD-3983-75DA-2D9056785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963" y="1881454"/>
                <a:ext cx="2027787" cy="17993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D365FC62-FCB3-9930-D4AC-BDD364698AF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98014" y="2781106"/>
            <a:ext cx="2410949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1EF2B09A-738F-2E7A-2887-A6258716E96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36750" y="2781106"/>
            <a:ext cx="2036213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0A909B85-D00F-7C1D-2B26-80B740B53B1A}"/>
                  </a:ext>
                </a:extLst>
              </p:cNvPr>
              <p:cNvSpPr txBox="1"/>
              <p:nvPr/>
            </p:nvSpPr>
            <p:spPr>
              <a:xfrm>
                <a:off x="723842" y="2949030"/>
                <a:ext cx="2036212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vi-VN" sz="2400"/>
              </a:p>
            </p:txBody>
          </p:sp>
        </mc:Choice>
        <mc:Fallback xmlns="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0A909B85-D00F-7C1D-2B26-80B740B53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42" y="2949030"/>
                <a:ext cx="2036212" cy="476990"/>
              </a:xfrm>
              <a:prstGeom prst="rect">
                <a:avLst/>
              </a:prstGeom>
              <a:blipFill>
                <a:blip r:embed="rId3"/>
                <a:stretch>
                  <a:fillRect l="-4790" t="-6410" b="-2948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6C296308-C507-71CC-4D6B-F433777129E5}"/>
              </a:ext>
            </a:extLst>
          </p:cNvPr>
          <p:cNvSpPr txBox="1"/>
          <p:nvPr/>
        </p:nvSpPr>
        <p:spPr>
          <a:xfrm>
            <a:off x="5648659" y="2965004"/>
            <a:ext cx="1412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Measure</a:t>
            </a:r>
            <a:endParaRPr lang="vi-VN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Hộp Văn bản 18">
                <a:extLst>
                  <a:ext uri="{FF2B5EF4-FFF2-40B4-BE49-F238E27FC236}">
                    <a16:creationId xmlns:a16="http://schemas.microsoft.com/office/drawing/2014/main" id="{4A33140D-AEA9-B113-6A21-12339466EF44}"/>
                  </a:ext>
                </a:extLst>
              </p:cNvPr>
              <p:cNvSpPr txBox="1"/>
              <p:nvPr/>
            </p:nvSpPr>
            <p:spPr>
              <a:xfrm>
                <a:off x="7255037" y="2526516"/>
                <a:ext cx="3500049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2400"/>
              </a:p>
            </p:txBody>
          </p:sp>
        </mc:Choice>
        <mc:Fallback xmlns="">
          <p:sp>
            <p:nvSpPr>
              <p:cNvPr id="19" name="Hộp Văn bản 18">
                <a:extLst>
                  <a:ext uri="{FF2B5EF4-FFF2-40B4-BE49-F238E27FC236}">
                    <a16:creationId xmlns:a16="http://schemas.microsoft.com/office/drawing/2014/main" id="{4A33140D-AEA9-B113-6A21-12339466E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037" y="2526516"/>
                <a:ext cx="3500049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Hộp Văn bản 19">
                <a:extLst>
                  <a:ext uri="{FF2B5EF4-FFF2-40B4-BE49-F238E27FC236}">
                    <a16:creationId xmlns:a16="http://schemas.microsoft.com/office/drawing/2014/main" id="{226C2A39-6AB0-2B29-E2BF-77E696CF61CD}"/>
                  </a:ext>
                </a:extLst>
              </p:cNvPr>
              <p:cNvSpPr txBox="1"/>
              <p:nvPr/>
            </p:nvSpPr>
            <p:spPr>
              <a:xfrm>
                <a:off x="7980752" y="4158792"/>
                <a:ext cx="4211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/>
                  <a:t>Observable, simply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endParaRPr lang="vi-VN" sz="3200"/>
              </a:p>
            </p:txBody>
          </p:sp>
        </mc:Choice>
        <mc:Fallback xmlns="">
          <p:sp>
            <p:nvSpPr>
              <p:cNvPr id="20" name="Hộp Văn bản 19">
                <a:extLst>
                  <a:ext uri="{FF2B5EF4-FFF2-40B4-BE49-F238E27FC236}">
                    <a16:creationId xmlns:a16="http://schemas.microsoft.com/office/drawing/2014/main" id="{226C2A39-6AB0-2B29-E2BF-77E696CF6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752" y="4158792"/>
                <a:ext cx="4211248" cy="584775"/>
              </a:xfrm>
              <a:prstGeom prst="rect">
                <a:avLst/>
              </a:prstGeom>
              <a:blipFill>
                <a:blip r:embed="rId5"/>
                <a:stretch>
                  <a:fillRect l="-3618" t="-12500" b="-3437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BF10E786-DE13-F0D8-6642-897B8D7ECEC5}"/>
              </a:ext>
            </a:extLst>
          </p:cNvPr>
          <p:cNvCxnSpPr>
            <a:cxnSpLocks/>
          </p:cNvCxnSpPr>
          <p:nvPr/>
        </p:nvCxnSpPr>
        <p:spPr>
          <a:xfrm flipV="1">
            <a:off x="9666514" y="3035694"/>
            <a:ext cx="0" cy="1158935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F69610EC-4C2C-F27C-491B-6CBFB7630C44}"/>
                  </a:ext>
                </a:extLst>
              </p:cNvPr>
              <p:cNvSpPr txBox="1"/>
              <p:nvPr/>
            </p:nvSpPr>
            <p:spPr>
              <a:xfrm>
                <a:off x="838199" y="4158792"/>
                <a:ext cx="6889955" cy="2300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/>
                  <a:t>Training the hybrid quantum-classical loop to solve the optimization task:</a:t>
                </a:r>
              </a:p>
              <a:p>
                <a:endParaRPr lang="en-US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vi-VN" sz="3200"/>
              </a:p>
            </p:txBody>
          </p:sp>
        </mc:Choice>
        <mc:Fallback xmlns="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F69610EC-4C2C-F27C-491B-6CBFB7630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158792"/>
                <a:ext cx="6889955" cy="2300245"/>
              </a:xfrm>
              <a:prstGeom prst="rect">
                <a:avLst/>
              </a:prstGeom>
              <a:blipFill>
                <a:blip r:embed="rId6"/>
                <a:stretch>
                  <a:fillRect l="-2210" t="-3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ACDCC74-DAB7-29F6-6B6E-12C8E659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4B7-EBC3-4123-95E5-6F3F5D7BCE19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849839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657</Words>
  <Application>Microsoft Macintosh PowerPoint</Application>
  <PresentationFormat>Widescreen</PresentationFormat>
  <Paragraphs>132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(Thân)</vt:lpstr>
      <vt:lpstr>Calibri Light</vt:lpstr>
      <vt:lpstr>Calibri Light (Đầu đề)</vt:lpstr>
      <vt:lpstr>Cambria Math</vt:lpstr>
      <vt:lpstr>Times New Roman</vt:lpstr>
      <vt:lpstr>Chủ đề Office</vt:lpstr>
      <vt:lpstr>General parameter-shift rule</vt:lpstr>
      <vt:lpstr>0. Problem: Rotation gate</vt:lpstr>
      <vt:lpstr>Rotation gate</vt:lpstr>
      <vt:lpstr>Rotation gate</vt:lpstr>
      <vt:lpstr>Rotation gate</vt:lpstr>
      <vt:lpstr>Experiments</vt:lpstr>
      <vt:lpstr>Quantum gradients</vt:lpstr>
      <vt:lpstr>1. Basic definition</vt:lpstr>
      <vt:lpstr>1. Basic definition</vt:lpstr>
      <vt:lpstr>2. Parameter-shift rule</vt:lpstr>
      <vt:lpstr>Examples</vt:lpstr>
      <vt:lpstr>Examples</vt:lpstr>
      <vt:lpstr>2. Four – term parameter-shift rule</vt:lpstr>
      <vt:lpstr>2. General parameter-shift rule</vt:lpstr>
      <vt:lpstr>PowerPoint Presentation</vt:lpstr>
      <vt:lpstr>2. General parameter-shift rule</vt:lpstr>
      <vt:lpstr>2. General parameter-shift rule</vt:lpstr>
      <vt:lpstr>2. General parameter-shift rule</vt:lpstr>
      <vt:lpstr>3. Lagrange interpolation (developing)</vt:lpstr>
      <vt:lpstr>PowerPoint Presentation</vt:lpstr>
      <vt:lpstr>3. Lagrange interpolation (developing)</vt:lpstr>
      <vt:lpstr>4. Pseudo parameter-shift rule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Parameter-shift rule</dc:title>
  <dc:creator>Tuan Hai</dc:creator>
  <cp:lastModifiedBy>Vũ Tuấn Hải</cp:lastModifiedBy>
  <cp:revision>28</cp:revision>
  <dcterms:created xsi:type="dcterms:W3CDTF">2022-05-17T07:27:23Z</dcterms:created>
  <dcterms:modified xsi:type="dcterms:W3CDTF">2023-09-17T09:12:08Z</dcterms:modified>
</cp:coreProperties>
</file>