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86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000852D9-0819-49D4-BF10-B7E828103CDC}">
          <p14:sldIdLst>
            <p14:sldId id="256"/>
            <p14:sldId id="257"/>
            <p14:sldId id="258"/>
            <p14:sldId id="259"/>
            <p14:sldId id="260"/>
            <p14:sldId id="261"/>
            <p14:sldId id="285"/>
            <p14:sldId id="286"/>
          </p14:sldIdLst>
        </p14:section>
        <p14:section name="Mục Chưa có tên" id="{5E0237C3-B11D-4CEF-8FBB-53D39D0FB32B}">
          <p14:sldIdLst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66" y="132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06T08:33:19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20017 3448 0,'25'0'31,"0"0"-31,0 0 15,0 0 1,-1 0 15,1-25-15,0 0-16,0-24 16,24-1-16,1-49 15,-50 74-15,50-49 16,-26 24-1,1 25-15,-25 0 16,0 1-16,0 73 94,0 50-79,50 25-15,-25 25 16,-25-99-16,0-1 16,24 1-16,1-50 15,-25 25-15,0 0 16</inkml:trace>
  <inkml:trace contextRef="#ctx0" brushRef="#br0" timeOffset="542.03">20712 3101 0,'0'24'78,"-25"-24"-78,25 25 15,0 25-15,0-25 16,0-1-16,0 26 16,0 0-16,0-26 15,0 26 1,75-25-1,-51 0-15,1-25 0,0 0 16,0 0-16,0 0 16,24 0-1,-24 0 1,0-50-16,-25-24 16,25-1-16,-25 50 15,0-24-15,0-1 16,0 25-16,0 1 15,0-26-15,0 25 16,0-24-16,-50 49 16,25-25-1,-24 0 1,24 25-16</inkml:trace>
  <inkml:trace contextRef="#ctx0" brushRef="#br0" timeOffset="1072.66">21158 2952 0,'0'49'62,"0"-24"-46,0 0-16,-24 25 15,24-1-15,0 1 0,0-25 16,0 24 0,0-24-16,24 25 15,51-1 1,-50-49-16,-1 0 16,1 0-1,0 0 1,0 0-16,0-25 15,-1 1-15,-24-26 16,0 0-16,0 1 16,0-26-16,0 26 15,0-1 1,0-24-16,0 24 16</inkml:trace>
  <inkml:trace contextRef="#ctx0" brushRef="#br0" timeOffset="1736.74">22051 2977 0,'-49'0'16,"24"0"-1,-25 24-15,1 1 16,24 25-16,-25-1 15,26-24 1,-26 0 0,25 25-16,25-26 15,0 26 1,0 0-16,0-26 16,0 1-16,0 0 15,0 0 1,25-25-16,0 25 15,24-25 1,1 0-16,0 0 0,-26 0 16,26-25-1,0 0-15,-50 0 16,24-74-16,1 25 16,0 24-16,-25 0 15,0 26-15,0-76 16,0 51-16,0-1 15</inkml:trace>
  <inkml:trace contextRef="#ctx0" brushRef="#br0" timeOffset="2109.86">22374 3076 0,'74'0'31,"-24"0"-31,24 0 16,-49 0-1,25 0-15,-26 0 16,1 0-16,0 0 16,25 0-1,-25 0-15,-1 0 16</inkml:trace>
  <inkml:trace contextRef="#ctx0" brushRef="#br0" timeOffset="2423.65">22845 2952 0,'25'0'16,"0"0"-1,0 0-15,-25 25 32,0 24-17,0 1 48,0-25-48,-25-1 1</inkml:trace>
  <inkml:trace contextRef="#ctx0" brushRef="#br0" timeOffset="2998.23">23986 2877 0,'0'0'0,"25"0"15,-25 50 32,0 0-47,0-1 16,0-24-16,0 49 15,0-24-15,-25 0 16,0 24 0,1-24-16,-26-1 15,0-24-15,25 25 16,1-1-16,-1-49 16,25 25 30,0 0-14,74-25-32,-24 0 15,0 0-15,24-25 16,0 25-16,-24 0 16,0-50-16</inkml:trace>
  <inkml:trace contextRef="#ctx0" brushRef="#br0" timeOffset="4386.58">24383 3051 0,'0'-25'32,"-25"25"-17,-24 75 1,49-1-1,0-24-15,0-1 16,0-24-16,0 49 16,0-49-16,49 50 15,50-26 1,-49-49-16,-25 0 16,24 0-1,26 0-15,-26-25 16,26-49-16,-26 24 15,-24 1-15,25-26 16,-50 51-16,0-26 16,0 0-16,0-24 15,0 49-15,0-49 16,0 49 0,0 0-16,-50 0 15,1 25-15,24 0 16,0 0-16,0 0 31,25 25 0,0 25-31,25-25 16,25-25-16,-1 24 16,26-24-16,-26 0 15,75 0-15,-74 0 16,-25 0-16,0 0 15,-1 0 32,-48 75-31,24-26-16,-25 26 16,0 49-16,25-99 15,-50 24-15,50-24 16,0 0-1,0 0-15,25-25 32,25 0-17,-1 0-15,-24-25 16,25 0 0,-25-25-16,-1 26 15,26-100-15,-50 99 16,0-25-16,0 25 15,0-24-15,0 24 16,0 0 0,0-24-16,-25 49 15,0 0 1,1 0-16,-1 0 16,25 24 15,0 1-16,0 0-15,49-25 16,26 0 0,-50 0-16,-1 0 15,1 0-15,0 25 32,-25 0-17,0-1-15,25 51 16,-25-26-1,0 1 1,0-25 0,25 24-16,24-49 31,-49 25-31,50-25 16,-1 0-16,1 0 15,0 0-15,-1-49 31,-24-1-31,-25 0 0,25 26 16,-25-51-16,0 50 16,0 1-16,0-1 15,0-50 1,0 26 0,-25 24-16,0 0 15,-49 0-15,49 25 16,0 0-16,-49 0 15,24 0-15,1 0 16,-26 25 0</inkml:trace>
  <inkml:trace contextRef="#ctx0" brushRef="#br0" timeOffset="8646">26318 2877 0,'25'-24'15,"-25"-1"-15,-25 25 16,25-50-16,-25 50 16,25-25-16,-25 25 15,0-24-15,1-1 16,-1 0-16,0 25 15,0-25-15,-24 0 16,-1 0-16,-99-49 16,50 49-16,-50-49 15,99 49-15,-49 25 16,-74-25-16,-1-24 16,0 24-1,1 0-15,-1 0 16,-24 25-16,24 0 15,-24-25-15,24 25 16,25 0-16,-25 0 0,50 0 16,0 0-1,25 0-15,-25 0 16,25 0-16,-50 0 16,50 0-16,0 0 15,-25 0-15,24 0 16,-24 0-16,50 0 15,-25 0-15,49 0 16,-24 0-16,-1 0 16,-49 0-1,25 0-15,-50 25 0,50 0 16,0-25-16,24 25 16,1-25-16,0 0 15,24 25-15,0-25 16,-24 0-1,24 0-15,1 0 16,-26 0-16,26 0 16,24 0-16,-25 0 15,25 0-15,-24 0 16,-1 0-16,25 0 16,1 0-16,-26 0 15,0 0-15,1 49 16,-26-24-16,-24 0 15,50 24-15,-26-24 16,1 25-16,-50 24 16,74-49-16,1 0 15,-51 49-15,1 1 16,-25-1 0,0 25-16,74-24 15,1-50-15,-26 24 0,1 26 16,-25 24-1,24 0-15,75-49 16,0 74 0,0-75-16,0 26 15,0-1-15,50 1 16,-50-26-16,50 1 16,-26-1-16,51 75 15,-1-49-15,25 24 16,25-25-16,25-24 15,0-25-15,-25 0 16,75-1-16,-26 1 16,1 25-1,-1-25-15,26-1 0,-25 1 16,24 0-16,-24-25 16,-1 0-16,26 0 15,-1 0 1,-24 0-16,24 0 15,1 0-15,-1 0 16,1 0-16,-1 0 16,0 0-16,1 0 15,24 0-15,0 0 16,25 0-16,-24 0 16,-1 0-16,50 0 15,0 0-15,-50 0 16,0 0-16,25 0 15,-49 0-15,-51 0 16,26 0-16,-75 0 16,0 0-16,25 0 15,-74 0 1,0 0-16,-26 0 16,1 0-16,0 0 15,0 0 1,24-25-1,-24 0 17,25 1-32,-50-26 15,25 0-15,-25 26 16,24-51-16,-24 26 16,0-26-16,0 26 15,0-26-15,0 26 16,0-26-16,0 1 15,0 24-15,0-24 16,0 49-16,0 0 16,0-24-16,0-1 15,-49 25-15,24 0 16,25-49-16,-25 74 16,25-50-1,-49-24-15,24 49 16,25 0-16,-50-24 15,25 24 1,1 0-16,24 0 16,-25 0-16,0 1 15,0-1-15,0 0 16,25-25 0,-24 50-1,24-24 63</inkml:trace>
  <inkml:trace contextRef="#ctx0" brushRef="#br0" timeOffset="11566.82">20588 4663 0,'-25'0'47,"25"25"-47,0 25 16,0-1-1,0 1-15,0 24 16,0 26-16,0-51 16,0 26-16,0-1 15,0-24-15,25 24 16,24 0-16,1 26 15,0-51-15,-25 50 16,24 1-16,1-51 16,-25-24-16,-1 25 15,26-25-15,0-25 16,24 49-16,-24-24 16,24-25-16,0 50 15,26-50-15,-26 0 16,0 0-1,1 0-15,49 0 16,-50 0-16,1 0 0,24 0 16,-25 0-1,1 0-15,-26 0 16,-24 0-16,0 0 16,25 0-1,-26 0-15,1 0 16,25 0-1</inkml:trace>
  <inkml:trace contextRef="#ctx0" brushRef="#br0" timeOffset="12127">22200 5829 0,'25'0'16,"25"25"0,-1 0-16,1 0 15,-1-1 1,1 26-16,0-25 15,-26-25-15,26 25 0,-50-1 16,25-24 47,-25 25-17,0 0-46,-25 0 16,-25 24-16,1 1 16,24-50-1,25 25-15,-25-25 16,0 0 0</inkml:trace>
  <inkml:trace contextRef="#ctx0" brushRef="#br0" timeOffset="13115.47">20489 4812 0,'0'50'47,"24"-25"-31,-24 49-16,0-24 15,0-1-15,0 50 16,0 75-16,0 0 16,0-26-16,0 26 15,0 0-15,0-1 16,0-49-16,0 25 15,0-25-15,0-25 16,0 1-16,0-26 16,0 1-16,0-1 15,25-24-15,0 24 32,0-24-32,0 24 15,-1-49-15,51 24 16,-1 51-16,1-51 0,-50 1 15,24-1-15,50 1 16,-24-25 0,-1 0-16,-24-25 15,74 24-15,0 1 16,-75-25-16,75 0 16,-49 0-16,24 0 15,-74 0-15,0 0 16,0 0 78,-1 0-79,1-25 16</inkml:trace>
  <inkml:trace contextRef="#ctx0" brushRef="#br0" timeOffset="13530.41">21952 7417 0,'50'0'16,"-25"0"-16,24 24 16,-49 1-16,50 25 15,-1-1-15,-49-24 0,50 25 16,-25-25-16,24-1 15,-49 1 1,25 0 0,-25 0 31,0 24-47,0-24 46,-49-25-30,24 0 15</inkml:trace>
  <inkml:trace contextRef="#ctx0" brushRef="#br0" timeOffset="17073.16">23267 7342 0,'-25'0'16,"0"0"-16,-24 0 15,24 0 1,0 0-16,-49 25 15,74 0 32,-25 24-31,25-24 0,0 0-16,0 0 15,0 0-15,0-1 0,49-24 16,-24 25-1,50 0-15,-51-25 16,1 0-16,0 25 16,0-25-1,-25 25 32,0-1-47,0 51 16,-25-26-1,0-49 1,0 0 0,1 0-16,-26 0 15</inkml:trace>
  <inkml:trace contextRef="#ctx0" brushRef="#br0" timeOffset="17549.64">23515 7565 0,'0'-24'31,"-25"24"1,0 0-32,0 0 31,1 0-16,-1 0-15,25 24 16,0 1 0,0 0-1,0 0-15,25 0 16,-1-25 0,1 0-16,0 0 15,0 0-15,24 0 31,-49-25 16,0 0-31</inkml:trace>
  <inkml:trace contextRef="#ctx0" brushRef="#br0" timeOffset="17886.41">23416 7268 0,'49'0'15,"26"0"1,-51 0-16,1 0 15,50 0 1,-51 0 0,1 0-1,25 0 1,-1 0 0,-49-25-1,50-49-15,-25 24 16,-25 25-16,50-49 15,-26 24-15,-24 25 16,25-24-16</inkml:trace>
  <inkml:trace contextRef="#ctx0" brushRef="#br0" timeOffset="18571.5">24234 7466 0,'-49'0'94,"24"0"-78,0 0-1,-25 25-15,50 0 16,0 0-1,0 24 1,0-24 0,0 0-16,0 0 15,25-25 17,0 0-32,0 0 15,24 0 1,-49-25-16,25 0 15,0 0-15,-25 0 16,0-49-16,0 49 16,0 0-1,0 50 48,0 50-63,0-1 15,0-24-15,0 49 16,0-25 0,0-24-16,0-25 15,0-1-15,0 26 16,0-25-16</inkml:trace>
  <inkml:trace contextRef="#ctx0" brushRef="#br0" timeOffset="19121.75">24408 7541 0,'49'24'16,"-49"26"-16,0 24 15,50-49 1,-25 50-16,-25-51 16,0 1-16,25 0 46,24-25-30,-24-50-16,25-49 16,-26 25-16,51-50 31,-26 99-31,-49-49 0,0 98 78,0 26-62,50-25-16,-50 24 15,0 1-15,0-25 16</inkml:trace>
  <inkml:trace contextRef="#ctx0" brushRef="#br0" timeOffset="19908.88">24929 7094 0,'25'0'47,"-25"99"-47,24-24 15,-24 24 1,0-49-16,0 24 16,0-49-16,25 24 15,-25-24-15,25-25 78,25-25-46,-26-49-32,1 49 0,0-49 15,0 74-15,0-25 16,-1 25 31,1 0-32,-25 50 17,0-1-17,0-24 1,0 0-16,0 0 15,-25-25 1</inkml:trace>
  <inkml:trace contextRef="#ctx0" brushRef="#br0" timeOffset="20181.58">25400 7293 0,'25'0'16,"-25"24"-16,0 1 15,0 25-15,0-1 16,0 1-16,25 0 15,-1-26 1,26-148 47</inkml:trace>
  <inkml:trace contextRef="#ctx0" brushRef="#br0" timeOffset="20469.24">25722 6970 0,'0'25'15,"0"49"-15,0-24 16,50 24-16,-50-24 15,0 0-15,0-26 16,0 26-16,0-25 78,-25-25-62</inkml:trace>
  <inkml:trace contextRef="#ctx0" brushRef="#br0" timeOffset="20640.97">25698 7317 0,'49'0'0,"-24"0"16,25 0-1,-26-24 1,1-1 31</inkml:trace>
  <inkml:trace contextRef="#ctx0" brushRef="#br0" timeOffset="20873.09">25524 6921 0</inkml:trace>
  <inkml:trace contextRef="#ctx0" brushRef="#br0" timeOffset="25428.09">23217 6102 0,'0'-25'110,"0"-49"-110,25-1 15,-25 26-15,0-1 16,25-24-16,0-26 15,-25 51-15,0-26 16,0 1-16,0 24 16,0-24-16,0 49 15,0 0-15,0 1 32,-25 24 14,0 124-30,25-50 0,0 0-16,0 75 15,0 0-15,0 0 16,0-124-16,0 24 16,0-24-16,0 0 15,0 0 1,25-50 62,0 0-78,-25 0 16</inkml:trace>
  <inkml:trace contextRef="#ctx0" brushRef="#br0" timeOffset="26923.1">23440 5779 0,'0'-24'31,"0"48"0,-24 1-15,24 50-16,0-26 15,0 26-15,0-50 16,0 24-16,0-24 0,0 0 31,24 0-31,1-25 16,0 0-16,0 0 16,24 0-1,-24 0-15,0 0 16,25-25-1,-26 0-15,-24-25 16,25-24-16,-25 49 16,0 0-1,0 1-15,0-1 16,0 0-16,0 0 16,-25 25-1,1 0-15,-26 0 16,25 0-1,0 0 1,50 0 47,0 0-63,25 0 15,-1 0-15,-24 0 16,0 0-1,0 0-15,-1 0 16,-48 25 78,-1 25-79,25-26-15,0 51 16,0-50-16,0-1 16,25-24 31,-1 0-47,26 0 15,-25 0-15,25 0 16,-26 0-1,1 0 1,25-49-16,-50 24 16,49 0-1,-49-24 1,0 24-16,0 0 16,0 50 62,0 0-78,25 49 15,0-24-15,-25 24 16,25-24-16,74 24 16,-74-24-16,-25-1 15,25-24-15,-25-50 110,0 0-95,0 1-15,0-1 16,0 0-1,0 0-15,0 0 16,0 1 15</inkml:trace>
  <inkml:trace contextRef="#ctx0" brushRef="#br0" timeOffset="27171.18">24309 5705 0,'-50'50'94</inkml:trace>
  <inkml:trace contextRef="#ctx0" brushRef="#br0" timeOffset="27495.69">23887 6375 0</inkml:trace>
  <inkml:trace contextRef="#ctx0" brushRef="#br0" timeOffset="39030.39">25574 5333 0,'-25'0'47,"-25"0"-47,1 0 15,-1 0 17,25 0-17,-24 0 1,24 50-1,-25-26-15,1 26 16,-1 24-16,0-24 16,1 0-16,24-1 15,-25 26-15,50-51 16,0 1-16,0 0 16,0 25-16,0-25 15,0-1 1,0 1-1,25 0-15,0-25 16,0 0-16,24 0 16,1 0-1,-25 0-15,0 0 16,-1 0-16,1 0 16,0 0-16,0 0 15,0 0-15,-1 0 16,1 0-1,0 0 1,0 0 0,-50 0 109</inkml:trace>
  <inkml:trace contextRef="#ctx0" brushRef="#br0" timeOffset="39569.96">24978 5779 0,'25'0'31,"25"0"-15,-1 0-16,-24 0 15,50 0 1,-51 0-16,26 0 16,-25 0-16,24 0 15,1 0-15,0 0 16,24 0 0,-49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06T08:37:52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11435 7045 0,'25'0'63,"0"0"-63,74 0 15,-50 0-15,26 0 16,24 0-16,25 0 16,74 0-16,-49 0 15,50 0-15,-1 0 16,75 0-1,0 0-15,-25 0 16,25 0-16,24 0 16,1 0-16,0 0 15,24 0-15,-24 0 0,24 0 16,-24 0 0,0 0-16,24 0 15,-49 0-15,25 0 16,-50 0-16,25 0 15,-25 0-15,-25 0 16,-25 0-16,-74 0 16,0 0-16,-49 0 15,-50 0-15,24 0 16</inkml:trace>
  <inkml:trace contextRef="#ctx0" brushRef="#br0" timeOffset="1099.38">14039 3051 0,'-24'-25'47,"24"0"-47,-50 25 16,25 0-16,-24 0 16,-26 0-16,26-24 15,-1 24-15,0 0 16,-24-25-16,49 0 15,-24 25-15,24 0 16,0 0-16,0 0 16,0 0 62,25 74-63,-49 50-15,24-49 16,25-1-16,0 25 16,-25 1-1,0 48-15,1-23 16,-1 23-16,0 26 16,0 0-16,0-26 15,25 1-15,0-25 16,0 50-16,0 49 15,0 25-15,0 0 16,0-49-16,0-1 16,0 1-1,0-26-15,0 1 0,0-50 16,0 49-16,0-48 16,0-51-16,0 0 15,0-24-15,0-25 16,0 0-1,0 24-15,0-24 16,0 0-16,0 0 16,0-1-16,0 1 15,0 0 1,0 0-16</inkml:trace>
  <inkml:trace contextRef="#ctx0" brushRef="#br0" timeOffset="2157.87">13965 2877 0,'0'25'31,"0"25"-31,50-25 16,-26 49-16,1-49 16,25 0-16,-25 24 15,24-24-15,-24 49 16,0-74-1,-25 25 1,0 0-16,0 0 16,0 49-16,0-24 15,0 74 1,0 25-16,0-50 16,0 0-16,0-24 0,0 73 15,-25-24-15,0 50 16,0 0-16,1-1 15,24 1 1,0-25-16,0 0 16,0-1-16,0 1 15,0-50-15,0 1 16,0-26-16,0-49 16,0 49-16,0-49 15,0 0-15,0 0 16,0 49-1,0-49 1,0 25-16,0-1 16,0 26-16,0 24 15,0-25-15,0-49 16,0 0-16,0 0 16,0 24-1,0 26 1,0-26-1,0 1-15,0-25 16,0 24-16,24-24 16,-24 0-16,0 25 15,0-26 17,25-48 61</inkml:trace>
  <inkml:trace contextRef="#ctx0" brushRef="#br0" timeOffset="2567.14">14684 5358 0,'0'49'31,"50"1"-31,-50 0 15,0 24-15,0 25 16,0 25-16,25 25 16,0 25-16,-25-75 15,0 0-15,0 25 16,0-49 0,0-1-16,0-24 15,0-26-15,0 1 16,0 0-16,0 25 15,0-26 1</inkml:trace>
  <inkml:trace contextRef="#ctx0" brushRef="#br0" timeOffset="3170.02">14784 5234 0,'24'0'31,"26"0"-15,49 25-16,-49-1 15,24-24-15,1 0 16,49 0-16,-25 0 16,-25-24-16,-24-1 15,49 0-15,-99 75 78,0 24-62,0 25-16,0-24 16,0 24-16,0 0 15,-25 50-15,1 0 0,24-75 16,0 25-1,0 25-15,0-24 16,0-26-16,0 0 16,0 1-16,0-50 15,0 49-15,0-24 16,0-26-16,0 1 94,-25-25-94,-25-49 15,1-26-15</inkml:trace>
  <inkml:trace contextRef="#ctx0" brushRef="#br0" timeOffset="3961.12">12502 5879 0,'0'0'0,"-50"0"0,-49 0 15,49 0-15,25 0 16,-49 0-1,49 0-15,-25 0 0,1 0 16,-1 0 0,25 0-16,-24 0 15,24 0-15,0 0 32,25 25-32,-25 74 15,1-74-15,24-1 16,-25 26-16,25-25 15,0 24-15,0 1 16,0 24-16,0-24 16,0 24-16,0-24 15,0 0-15,0 98 16,0-73-16,0-1 16,0-24-16,0 49 15,0-49-15,0-1 16,0-24-16,0 0 15,25-25 64</inkml:trace>
  <inkml:trace contextRef="#ctx0" brushRef="#br0" timeOffset="4371.14">12774 5507 0,'0'24'15,"0"26"1,0 0-16,0 74 16,0-50-16,0 75 15,0-99-15,0 49 16,0 0-16,0 25 15,0-25-15,0 0 16,0-24-16,0-50 16</inkml:trace>
  <inkml:trace contextRef="#ctx0" brushRef="#br0" timeOffset="6284.78">10864 2505 0,'-24'0'31,"24"75"-31,0 24 16,0 0-16,0 50 16,0-25-16,0-25 15,0 25 1,0-74-16,0 49 15,0 0-15,0 50 0,0 25 16,0 24 0,0-24-16,0 24 0,0 1 15,0-1 1,0-24-16,0 24 16,0-24-16,0-75 15,0 25-15,0 0 16,0 0-16,0-25 15,0 1-15,0-1 16,0 0-16,0 0 16,0-24-16,0-1 15,0-24-15,0-1 16,0 26 0,0-26-16,0-24 0,0 25 15,0-26-15,0 51 16,0-50-1,0 49 1,0-24-16,0-25 16,0-1-1,0 1 1,0 0 0,24-25 62,26 0-78,-25 0 15,49 0-15,1-25 16,-26 0-16,26 25 16,-1 0-1,1-24-15,-1-26 16,0 50-16,1 0 0,24-25 15,-49 25-15,74 0 16,-75 0-16,50 0 16,1 0-1,73 0-15,1 0 16,0 0-16,-50 0 16,-25 0-16,-25 0 15,25 0-15,-24 0 16,-1 0-16,1 0 15,-1 0-15,-24 0 16,-1 0-16,1 0 16,24 0-1,26 0 1,-51 0-16,-24 0 0,25 0 16,49 0-16,-25 25 15,-24 0-15,-1-25 16,-24 0-1,25 0-15,-25 0 16</inkml:trace>
  <inkml:trace contextRef="#ctx0" brushRef="#br0" timeOffset="8348.94">16222 5804 0,'0'75'47,"0"-26"-31,0 26-16,25-1 15,-25 75-15,25-50 16,-25 0-16,0 1 16,0-51-16,0 1 15,0 24-15,0-24 16,25-1-16,-1-24 15,-24 25 1,0 0-16,25-50 0,-25-25 94</inkml:trace>
  <inkml:trace contextRef="#ctx0" brushRef="#br0" timeOffset="8882.42">16197 5978 0,'0'-25'47,"100"-24"-31,-26 24-16,25 25 16,-24-25-16,49 0 0,-50 25 15,-49 0-15,0 0 16,0 0 31,-25 50-32,0 24-15,0 1 16,0 24-16,0-25 16,0 1-16,0-26 15,0 50-15,0-49 16,0 0-1,0-26-15,0 1 0,24 0 16,-24 0-16,0 24 16,0-24-1,0 0-15,0 0 16,0 0 0,0 24-1</inkml:trace>
  <inkml:trace contextRef="#ctx0" brushRef="#br0" timeOffset="12229.85">12675 7342 0,'0'25'16,"-25"-25"15,1 0-15,-26 0-16,0 0 15,1 0-15,-1 0 16,25 0 0,1 0-16,-26 0 15,-24 0-15,49 0 16,0 0-16,-50 0 16,51 25-16,-1-25 15,25 25-15,-25-25 16,0 49-16,0-49 15,1 50-15,-1-1 16,25-24 0,0 25-16,0-25 15,0-1 1,0 1-16,0 25 16,0-25-16,25-1 15,-1 1 1,26 0-1,-25-25 1,24 0-16,1 0 0,25 0 16,-51 0-16,1 0 15,0 0 1,0 0-16,0 0 16,-1 0-1,26 0 1,0 0-1,-1-25 17,-49 0-17,25 1 1,-25-1-16,0 0 0,25 0 16,-25 0-1,0 1 1,0-1-1,0-50 1,0 51 0,0-26-16,0 25 15,-25 25 1,-25-25 15,50 1 0,-24 24-15,-1 0 0,0 0-16,0 0 15,0 0-15,1 0 16,24-25-16,-25 25 31</inkml:trace>
  <inkml:trace contextRef="#ctx0" brushRef="#br0" timeOffset="15638">13965 7640 0,'0'-25'15,"-25"0"-15,-24 0 16,-1 1-16,0 24 15,1-25-15,24 25 16,-49 0-16,24-25 16,0 25-16,26 0 15,-26 0-15,0 0 16,-24 0-16,49 0 16,-24 25-16,24 0 15,25-1-15,-25 1 16,25 0-1,0 0 1,0 0 0,0-1-16,0 26 15,0-25 1,0 0-16,0-1 16,0 1-16,74-25 15,26 0 1,-76 0-16,76 0 15,-51 0-15,26 0 16,-1 0-16,-49 0 16,24 0-16,-24-25 15,0 1 1,-25-1-16,0 0 16,0 0-16,0 0 15,0 1 1,0-1-1</inkml:trace>
  <inkml:trace contextRef="#ctx0" brushRef="#br0" timeOffset="16377.72">15131 7565 0,'0'-24'32,"-25"-1"-17,-25 25 1,-49 0-16,25 0 15,-1 0-15,51 0 16,-26 0-16,0 0 16,26 0-16,-1 0 15,-25 0-15,25 0 32,25 49-17,0 1 1,0-25-16,0 0 15,0-1-15,0 26 16,0-25-16,0 49 16,25-49-1,0 0-15,25-25 16,-1 0-16,1 0 16,24 0-16,25 0 0,1 0 15,-26 0 1,75-50-16,-75 50 15,-49-25-15,25 1 16,-25-1 0,-1 0 15,-24 0-15,0 0-1,0 1-15,0-1 16,0 0-1,0-25-15,0 26 0</inkml:trace>
  <inkml:trace contextRef="#ctx0" brushRef="#br0" timeOffset="19908.79">17239 7392 0,'0'0'0,"-25"-25"0,1 25 15,-1 0 1,0 0-1,0 0-15,0 0 16,1-25 0,-1 0-16,0 25 15,-25 0 1,1 0-16,-26 0 16,51 0-1,-26 0-15,-24 0 16,49 0-1,0 0-15,0 0 16,0 0-16,1 0 16,-26 0 15,25 0-15,0 0-16,1 0 15,24 50-15,0-25 16,0 0-16,0 24 15,0 26 1,0-51-16,0 26 16,49 24-16,-49-24 15,50 0-15,-1-1 16,1 1-16,0-25 16,-50-1-16,49-24 15,1 0-15,-1 0 16,-24 0-16,25 0 15,-1 0 1,1 0-16,-25 0 0,0 0 16,-1 0-1,26 0 1,-50-24 15,25 24-31,0-50 16,-25 25-16,0 0 15,0 1-15,24 24 0,-24-25 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06T08:34:38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1910 6648 0,'25'0'47,"0"0"-31,24 0 0,1 0-16,24 0 15,-24 0 1,74-25-16,0 25 15,-50 0-15,25-25 16,26 0-16,73 25 0,0-25 16,50 25-16,-49-24 15,24-1 1,25 25-16,-25 0 16,-24 0-16,-1 0 15,1-25-15,-1 0 16,1 25-16,-26 0 15,1-25-15,-50 25 16,25-24-16,24-1 16,-73 25-16,-26 0 15,25 0-15,-24 0 16,-1 0-16,-24 0 16,-26 0-16,1 0 15</inkml:trace>
  <inkml:trace contextRef="#ctx0" brushRef="#br0" timeOffset="47627.08">19645 7069 0,'0'0'0,"-223"0"16,99 0 0,0 0-16,50 0 15,-26 0-15,51 0 16,-26 0-16,-24 0 16,-25 0-16,0 0 15,0 50-15,25 0 16,0 24-16,-1-24 15,-24 24-15,100-24 16,-51 49 0,50-50-16,-24 100 15,24-99-15,25 74 0,0-75 16,-25 1 0,25 25-16,0 49 15,0-50-15,0-24 16,0 49-16,25 25 15,25 25-15,-26-50 16,51 25-16,-26-25 16,51 25-16,-51 0 15,-24-74-15,49 24 16,-49-24-16,25 24 16,-25-49-16,-1 25 15,26-26-15,0 26 16,-26-50-1,-24 25-15,50-25 0,0 0 16,-25 0 0,-1 0-16,1 0 15,25 0 1,-1 0-16,-24-25 16,25 0-16,24-24 15,25-26-15,-74 75 16,50-49-16,-26-1 15,1 0-15,74 1 16,-75-26-16,51 26 16,-51-1-16,1 25 15,-25 1-15,24-1 16,-49 0-16,25 0 16,0-49-16,-25 24 15,25 25 1,0 0-16,-25 1 15,0-1-15,24-25 16,-24 25 0,25-24-16,-25-26 15,0 51-15,0-1 0,0-25 16,0 1 0,0-26-16,0 50 15,0 1-15,0-26 16,0 25-16,0 0 15,0-24-15,0-50 16,0 74-16,0-25 16,0 0-1,0 1-15,0 24 16,0-49-16,-25 24 16,-24-49-16,49 24 15,-50 1-15,1-50 16,24 25-1,0 49-15,0 1 0,0-1 16,25-24-16,0 49 16,-25-25-1,1 25-15,24 1 16,0-26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D4E79C-15F6-458B-BBB1-6614BE672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8F1EB48-B835-4050-AD11-7A007669F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632EF56-36CB-4FD0-9BA9-4EF102AC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08B1-DE68-409E-9088-5D782A04B61E}" type="datetimeFigureOut">
              <a:rPr lang="vi-VN" smtClean="0"/>
              <a:t>09/03/2021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2CC5F9F-D200-4426-982D-E335C009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7C41DBF-F72F-42C9-832A-67133CA6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0462-5922-4BEF-928A-C2EC33B46947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1165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BA42F8-8487-40E8-ADAB-12807C90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BA51F25-C075-4BE7-9B16-99793A1C7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FE89944-BC0B-4659-A9E1-DD005515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08B1-DE68-409E-9088-5D782A04B61E}" type="datetimeFigureOut">
              <a:rPr lang="vi-VN" smtClean="0"/>
              <a:t>09/03/2021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59C2CA0-778C-4A0F-B627-DC624575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569837-E6B5-46FD-9E4B-5598345F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0462-5922-4BEF-928A-C2EC33B46947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3875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EFE6B20-62C5-4404-8FC9-8999295A2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8A20EAA-6391-410E-B6F5-65FD48E93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C9A3041-A8B4-46FE-9C4D-CB617CB3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08B1-DE68-409E-9088-5D782A04B61E}" type="datetimeFigureOut">
              <a:rPr lang="vi-VN" smtClean="0"/>
              <a:t>09/03/2021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BB49F45-85AD-4F9A-839C-E0BC4D3D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BDFAB16-46DD-4882-ACA9-521EAB21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0462-5922-4BEF-928A-C2EC33B46947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6461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14CB11-253D-46A3-8263-3A22F36B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D8103A9-6572-47A4-A2BB-1D3DD270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1551F0D-95BB-4B7A-818C-B416213E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08B1-DE68-409E-9088-5D782A04B61E}" type="datetimeFigureOut">
              <a:rPr lang="vi-VN" smtClean="0"/>
              <a:t>09/03/2021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6D239D8-8961-4528-B1AA-29145B9A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DB8201E-65EC-46B7-A1D6-94A1571B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0462-5922-4BEF-928A-C2EC33B46947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5605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DEAD68-CDAE-4BB9-8214-19EC745D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0564F73-145C-416B-AA07-54BE21128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29CEC15-DBB0-409A-A7D6-778554CF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08B1-DE68-409E-9088-5D782A04B61E}" type="datetimeFigureOut">
              <a:rPr lang="vi-VN" smtClean="0"/>
              <a:t>09/03/2021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B0143ED-C475-4F8C-92C1-C7B1BDB8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147C160-E6D5-4ACF-B541-4C666DBE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0462-5922-4BEF-928A-C2EC33B46947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0267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5D5782-2267-4930-AF7B-6E79762D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959C3C2-7F0D-4030-A284-D1602AAC8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5CFEF5D-E77F-495E-B05D-6F26E8D32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BA51F9F-92F2-4915-A52C-0AF9BB6C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08B1-DE68-409E-9088-5D782A04B61E}" type="datetimeFigureOut">
              <a:rPr lang="vi-VN" smtClean="0"/>
              <a:t>09/03/2021</a:t>
            </a:fld>
            <a:endParaRPr lang="vi-VN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ABC7B58-4D58-4F0F-971C-E4DBCD39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FBF4978-8CB0-4AF6-9153-2932BB26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0462-5922-4BEF-928A-C2EC33B46947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3421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9AE509-1749-4C97-954F-070FB2A3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E39D44C-0918-4F3E-9754-AED2CB181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5F5E73-6A4A-4A8F-BB42-2C7DA321C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D08018F-B6D3-4ACA-8EB4-A23D474AE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C9319F46-3DF2-4347-B20D-5D8C58B1D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6EAFBEA-E99E-4A45-86EA-F197CAC9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08B1-DE68-409E-9088-5D782A04B61E}" type="datetimeFigureOut">
              <a:rPr lang="vi-VN" smtClean="0"/>
              <a:t>09/03/2021</a:t>
            </a:fld>
            <a:endParaRPr lang="vi-VN" dirty="0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65286F1-CE72-4283-A273-A6A55B47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686D908-20F4-4F9A-81FB-37910524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0462-5922-4BEF-928A-C2EC33B46947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4179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D8B959-CEAC-45D2-A3F7-A208E8BC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8133C03-6F5B-46C8-9E54-4B37B781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08B1-DE68-409E-9088-5D782A04B61E}" type="datetimeFigureOut">
              <a:rPr lang="vi-VN" smtClean="0"/>
              <a:t>09/03/2021</a:t>
            </a:fld>
            <a:endParaRPr lang="vi-VN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10ACF64-2AA4-49B6-9F96-16A45CB0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2E2EDEC-694C-4AAC-9DC7-86731623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0462-5922-4BEF-928A-C2EC33B46947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933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87F49CD1-BEEA-4C8A-A562-CF6F4BDD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08B1-DE68-409E-9088-5D782A04B61E}" type="datetimeFigureOut">
              <a:rPr lang="vi-VN" smtClean="0"/>
              <a:t>09/03/2021</a:t>
            </a:fld>
            <a:endParaRPr lang="vi-VN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34FBABF5-261D-4405-9029-9237BBDC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85461A7-FF7C-4119-83F0-DAE43E88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0462-5922-4BEF-928A-C2EC33B46947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4831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AC87F8-5D4F-4958-9E3B-2FD1E954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C271BAE-480D-4723-AB66-085EDD3EF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FEF5722-E91C-4807-A822-A1D7D9D13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BC239C3-FF6B-45F1-AAAF-1AD894A2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08B1-DE68-409E-9088-5D782A04B61E}" type="datetimeFigureOut">
              <a:rPr lang="vi-VN" smtClean="0"/>
              <a:t>09/03/2021</a:t>
            </a:fld>
            <a:endParaRPr lang="vi-VN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DAE96DA-DF47-477F-A758-6474A724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236F1A6-1651-4A03-A376-4EE08570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0462-5922-4BEF-928A-C2EC33B46947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661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6DAC0C-10D6-4C14-B7F8-FCCD2543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15B3359-12B1-4C47-A3D9-C89677C33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05B8498-4495-4AE1-B00F-1ACB6D30A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7CE0921-E380-4050-A9C8-98CCC9C7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08B1-DE68-409E-9088-5D782A04B61E}" type="datetimeFigureOut">
              <a:rPr lang="vi-VN" smtClean="0"/>
              <a:t>09/03/2021</a:t>
            </a:fld>
            <a:endParaRPr lang="vi-VN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F0142BC-A46C-4F55-83CD-BD556670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92968C-6098-43B7-9180-4A2E18F0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0462-5922-4BEF-928A-C2EC33B46947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3176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78C45171-D01A-4E96-969D-50B68E4B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F8A4C20-1B71-4B9D-AE82-DC76B5E7D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C90E4A7-F685-4A90-8919-B1243CD91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08B1-DE68-409E-9088-5D782A04B61E}" type="datetimeFigureOut">
              <a:rPr lang="vi-VN" smtClean="0"/>
              <a:t>09/03/2021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0E3A424-4381-4D59-A3B4-B8C08B3CC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745E502-BF2B-4DF5-87FD-E47B99665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40462-5922-4BEF-928A-C2EC33B46947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9945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00.png"/><Relationship Id="rId7" Type="http://schemas.openxmlformats.org/officeDocument/2006/relationships/image" Target="../media/image15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90.png"/><Relationship Id="rId5" Type="http://schemas.openxmlformats.org/officeDocument/2006/relationships/image" Target="../media/image120.png"/><Relationship Id="rId10" Type="http://schemas.openxmlformats.org/officeDocument/2006/relationships/image" Target="../media/image180.png"/><Relationship Id="rId4" Type="http://schemas.openxmlformats.org/officeDocument/2006/relationships/image" Target="../media/image110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1.png"/><Relationship Id="rId7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4DCAF4-EA6C-4010-BBE6-B0325F450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large linear system of equations by HHL Algorithm</a:t>
            </a:r>
            <a:br>
              <a:rPr lang="vi-VN" dirty="0"/>
            </a:b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489152C-BB1B-4D42-BA1F-9F86E22D8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20/2/2021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0102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6687B9-2786-4415-95FF-D42FC6FE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HHL</a:t>
            </a:r>
            <a:endParaRPr lang="vi-VN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1228F092-E9A9-414B-9032-59019EE86C81}"/>
              </a:ext>
            </a:extLst>
          </p:cNvPr>
          <p:cNvSpPr/>
          <p:nvPr/>
        </p:nvSpPr>
        <p:spPr>
          <a:xfrm>
            <a:off x="944218" y="2792379"/>
            <a:ext cx="2236304" cy="132556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Quantum phase estimation (QPE)</a:t>
            </a:r>
            <a:endParaRPr lang="vi-VN" sz="2000"/>
          </a:p>
        </p:txBody>
      </p:sp>
      <p:pic>
        <p:nvPicPr>
          <p:cNvPr id="5" name="Chỗ dành sẵn cho Nội dung 3">
            <a:extLst>
              <a:ext uri="{FF2B5EF4-FFF2-40B4-BE49-F238E27FC236}">
                <a16:creationId xmlns:a16="http://schemas.microsoft.com/office/drawing/2014/main" id="{4A7ED0D7-9831-4477-9E4C-AA07CC94F1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4215"/>
            <a:ext cx="5416826" cy="26313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Đường kết nối: Mũi tên Gấp khúc 6">
            <a:extLst>
              <a:ext uri="{FF2B5EF4-FFF2-40B4-BE49-F238E27FC236}">
                <a16:creationId xmlns:a16="http://schemas.microsoft.com/office/drawing/2014/main" id="{C0E6A843-E526-494B-A19B-FECD3A7A210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80522" y="2411896"/>
            <a:ext cx="4611756" cy="1043265"/>
          </a:xfrm>
          <a:prstGeom prst="bentConnector3">
            <a:avLst>
              <a:gd name="adj1" fmla="val 1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363DA86-00F8-495B-9BA5-A19205E21FEF}"/>
              </a:ext>
            </a:extLst>
          </p:cNvPr>
          <p:cNvSpPr/>
          <p:nvPr/>
        </p:nvSpPr>
        <p:spPr>
          <a:xfrm>
            <a:off x="9117496" y="5117445"/>
            <a:ext cx="2236304" cy="132556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Inverse of QPE</a:t>
            </a:r>
            <a:endParaRPr lang="vi-VN" sz="2000"/>
          </a:p>
        </p:txBody>
      </p:sp>
      <p:cxnSp>
        <p:nvCxnSpPr>
          <p:cNvPr id="13" name="Đường kết nối: Mũi tên Gấp khúc 12">
            <a:extLst>
              <a:ext uri="{FF2B5EF4-FFF2-40B4-BE49-F238E27FC236}">
                <a16:creationId xmlns:a16="http://schemas.microsoft.com/office/drawing/2014/main" id="{DC492DBF-6B46-42DA-A37D-F98690B6C9B6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8323799" y="3205595"/>
            <a:ext cx="2705548" cy="11181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B2D05528-59C6-47EF-86F6-B22A949FA7E1}"/>
              </a:ext>
            </a:extLst>
          </p:cNvPr>
          <p:cNvSpPr/>
          <p:nvPr/>
        </p:nvSpPr>
        <p:spPr>
          <a:xfrm>
            <a:off x="944218" y="5154063"/>
            <a:ext cx="1613452" cy="89835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Phase kickback</a:t>
            </a:r>
            <a:endParaRPr lang="vi-VN" sz="2000"/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0AB5115B-E37B-4E49-8D5B-52E4F9DD1AB9}"/>
              </a:ext>
            </a:extLst>
          </p:cNvPr>
          <p:cNvSpPr/>
          <p:nvPr/>
        </p:nvSpPr>
        <p:spPr>
          <a:xfrm>
            <a:off x="3180522" y="5154063"/>
            <a:ext cx="2236304" cy="89835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Quantum Fourier transform (QFT)</a:t>
            </a:r>
            <a:endParaRPr lang="vi-VN" sz="2000"/>
          </a:p>
        </p:txBody>
      </p:sp>
      <p:cxnSp>
        <p:nvCxnSpPr>
          <p:cNvPr id="18" name="Đường kết nối: Mũi tên Gấp khúc 17">
            <a:extLst>
              <a:ext uri="{FF2B5EF4-FFF2-40B4-BE49-F238E27FC236}">
                <a16:creationId xmlns:a16="http://schemas.microsoft.com/office/drawing/2014/main" id="{613AB459-8D35-49D3-AE88-2F9694173228}"/>
              </a:ext>
            </a:extLst>
          </p:cNvPr>
          <p:cNvCxnSpPr>
            <a:cxnSpLocks/>
            <a:stCxn id="16" idx="0"/>
            <a:endCxn id="4" idx="2"/>
          </p:cNvCxnSpPr>
          <p:nvPr/>
        </p:nvCxnSpPr>
        <p:spPr>
          <a:xfrm rot="5400000" flipH="1" flipV="1">
            <a:off x="1388597" y="4480290"/>
            <a:ext cx="1036121" cy="3114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kết nối: Mũi tên Gấp khúc 21">
            <a:extLst>
              <a:ext uri="{FF2B5EF4-FFF2-40B4-BE49-F238E27FC236}">
                <a16:creationId xmlns:a16="http://schemas.microsoft.com/office/drawing/2014/main" id="{9EE5905C-9B03-4E27-AB46-E14D2FA1F96F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rot="16200000" flipV="1">
            <a:off x="2662462" y="3517851"/>
            <a:ext cx="1036121" cy="22363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50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ABD9C0F-41AF-4469-BB12-C2EFFE42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/>
              <a:t>1. What is Phase kickback?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385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5D24E8E9-6A8B-4086-BE3B-F38C14F24719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52669" y="1558526"/>
            <a:ext cx="3044740" cy="4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3707DD8C-DE11-4A84-8722-D3D115C995BA}"/>
                  </a:ext>
                </a:extLst>
              </p:cNvPr>
              <p:cNvSpPr txBox="1"/>
              <p:nvPr/>
            </p:nvSpPr>
            <p:spPr>
              <a:xfrm>
                <a:off x="202095" y="179940"/>
                <a:ext cx="9458740" cy="1242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Suppose a unitary operator (matrix)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/>
                  <a:t> has an eigenvector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/>
                  <a:t> with eigenvalue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r>
                  <a:rPr lang="en-US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/>
                  <a:t> is unknown,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/>
                  <a:t>). Note that: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/>
                  <a:t> because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|=1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 b="1"/>
                  <a:t>Goal</a:t>
                </a:r>
                <a:r>
                  <a:rPr lang="en-US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/>
                  <a:t> is the phase that kicked back</a:t>
                </a:r>
                <a:endParaRPr lang="vi-VN"/>
              </a:p>
              <a:p>
                <a:endParaRPr lang="vi-VN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3707DD8C-DE11-4A84-8722-D3D115C99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5" y="179940"/>
                <a:ext cx="9458740" cy="1242263"/>
              </a:xfrm>
              <a:prstGeom prst="rect">
                <a:avLst/>
              </a:prstGeom>
              <a:blipFill>
                <a:blip r:embed="rId2"/>
                <a:stretch>
                  <a:fillRect l="-515" t="-34975" r="-966" b="-3103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5EFF11AC-4363-4D9F-A1CE-03EA3F1D61F0}"/>
              </a:ext>
            </a:extLst>
          </p:cNvPr>
          <p:cNvCxnSpPr>
            <a:cxnSpLocks/>
          </p:cNvCxnSpPr>
          <p:nvPr/>
        </p:nvCxnSpPr>
        <p:spPr>
          <a:xfrm>
            <a:off x="6337300" y="668551"/>
            <a:ext cx="3151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2C9946D2-E217-47CB-8916-EEA5EA918B18}"/>
                  </a:ext>
                </a:extLst>
              </p:cNvPr>
              <p:cNvSpPr txBox="1"/>
              <p:nvPr/>
            </p:nvSpPr>
            <p:spPr>
              <a:xfrm>
                <a:off x="9660835" y="179940"/>
                <a:ext cx="2448339" cy="2375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𝐴𝑣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r>
                  <a:rPr lang="en-US"/>
                  <a:t>From (1) &amp; (2):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vi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|"/>
                          <m:endChr m:val="|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2C9946D2-E217-47CB-8916-EEA5EA91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835" y="179940"/>
                <a:ext cx="2448339" cy="2375137"/>
              </a:xfrm>
              <a:prstGeom prst="rect">
                <a:avLst/>
              </a:prstGeom>
              <a:blipFill>
                <a:blip r:embed="rId3"/>
                <a:stretch>
                  <a:fillRect l="-224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92DCCB46-FB3E-4756-B923-811D7F930B87}"/>
              </a:ext>
            </a:extLst>
          </p:cNvPr>
          <p:cNvSpPr/>
          <p:nvPr/>
        </p:nvSpPr>
        <p:spPr>
          <a:xfrm>
            <a:off x="1103243" y="1286633"/>
            <a:ext cx="556591" cy="5523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0B50CC27-90A4-4588-8DDA-963ABA72BECD}"/>
                  </a:ext>
                </a:extLst>
              </p:cNvPr>
              <p:cNvSpPr txBox="1"/>
              <p:nvPr/>
            </p:nvSpPr>
            <p:spPr>
              <a:xfrm>
                <a:off x="202095" y="1378152"/>
                <a:ext cx="4505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0B50CC27-90A4-4588-8DDA-963ABA72B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5" y="1378152"/>
                <a:ext cx="450574" cy="369332"/>
              </a:xfrm>
              <a:prstGeom prst="rect">
                <a:avLst/>
              </a:prstGeom>
              <a:blipFill>
                <a:blip r:embed="rId4"/>
                <a:stretch>
                  <a:fillRect l="-29730" t="-118033" r="-114865" b="-18524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C3593F4C-B3D2-4B68-89FA-ABADD49573A1}"/>
                  </a:ext>
                </a:extLst>
              </p:cNvPr>
              <p:cNvSpPr txBox="1"/>
              <p:nvPr/>
            </p:nvSpPr>
            <p:spPr>
              <a:xfrm>
                <a:off x="202095" y="2118932"/>
                <a:ext cx="4505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C3593F4C-B3D2-4B68-89FA-ABADD495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5" y="2118932"/>
                <a:ext cx="450574" cy="369332"/>
              </a:xfrm>
              <a:prstGeom prst="rect">
                <a:avLst/>
              </a:prstGeom>
              <a:blipFill>
                <a:blip r:embed="rId5"/>
                <a:stretch>
                  <a:fillRect l="-27027" t="-120000" r="-117568" b="-190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47E35272-F61F-4CEA-ACCA-24E4656719C1}"/>
              </a:ext>
            </a:extLst>
          </p:cNvPr>
          <p:cNvCxnSpPr>
            <a:cxnSpLocks/>
          </p:cNvCxnSpPr>
          <p:nvPr/>
        </p:nvCxnSpPr>
        <p:spPr>
          <a:xfrm>
            <a:off x="652669" y="2316850"/>
            <a:ext cx="34433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64C88F1A-6F21-4AC5-9554-A150D9431C90}"/>
              </a:ext>
            </a:extLst>
          </p:cNvPr>
          <p:cNvSpPr/>
          <p:nvPr/>
        </p:nvSpPr>
        <p:spPr>
          <a:xfrm>
            <a:off x="2042491" y="2027412"/>
            <a:ext cx="556591" cy="5523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</a:t>
            </a:r>
            <a:endParaRPr lang="vi-VN"/>
          </a:p>
        </p:txBody>
      </p: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293C487F-5064-4142-B039-4B52AE2C48D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320786" y="1562818"/>
            <a:ext cx="1" cy="464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017C31A7-46EE-47CB-BFED-64970FB79C29}"/>
              </a:ext>
            </a:extLst>
          </p:cNvPr>
          <p:cNvSpPr/>
          <p:nvPr/>
        </p:nvSpPr>
        <p:spPr>
          <a:xfrm>
            <a:off x="2229910" y="1477127"/>
            <a:ext cx="181752" cy="1713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D44D2420-A83D-4598-8337-0A1FAB3C0323}"/>
              </a:ext>
            </a:extLst>
          </p:cNvPr>
          <p:cNvSpPr/>
          <p:nvPr/>
        </p:nvSpPr>
        <p:spPr>
          <a:xfrm>
            <a:off x="3697409" y="1282340"/>
            <a:ext cx="556591" cy="552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</a:t>
            </a:r>
            <a:endParaRPr lang="vi-VN"/>
          </a:p>
        </p:txBody>
      </p:sp>
      <p:sp>
        <p:nvSpPr>
          <p:cNvPr id="28" name="Cung 27">
            <a:extLst>
              <a:ext uri="{FF2B5EF4-FFF2-40B4-BE49-F238E27FC236}">
                <a16:creationId xmlns:a16="http://schemas.microsoft.com/office/drawing/2014/main" id="{83074520-2584-4108-9069-F0EB374B4CDD}"/>
              </a:ext>
            </a:extLst>
          </p:cNvPr>
          <p:cNvSpPr/>
          <p:nvPr/>
        </p:nvSpPr>
        <p:spPr>
          <a:xfrm rot="18900000">
            <a:off x="3756631" y="1524556"/>
            <a:ext cx="496648" cy="516661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B5D2581A-7B8C-4F1D-BC34-B0B4F0C03C0D}"/>
              </a:ext>
            </a:extLst>
          </p:cNvPr>
          <p:cNvCxnSpPr/>
          <p:nvPr/>
        </p:nvCxnSpPr>
        <p:spPr>
          <a:xfrm flipV="1">
            <a:off x="3955503" y="1373859"/>
            <a:ext cx="140493" cy="16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AE0B652E-2016-4C4B-991B-84D42E588A0A}"/>
              </a:ext>
            </a:extLst>
          </p:cNvPr>
          <p:cNvSpPr txBox="1"/>
          <p:nvPr/>
        </p:nvSpPr>
        <p:spPr>
          <a:xfrm>
            <a:off x="2626045" y="1245892"/>
            <a:ext cx="92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control</a:t>
            </a:r>
            <a:endParaRPr lang="vi-VN" sz="1400" i="1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C1658A4C-CB80-48C6-B5FF-D39297661ACF}"/>
              </a:ext>
            </a:extLst>
          </p:cNvPr>
          <p:cNvSpPr txBox="1"/>
          <p:nvPr/>
        </p:nvSpPr>
        <p:spPr>
          <a:xfrm>
            <a:off x="2626045" y="1998267"/>
            <a:ext cx="92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target</a:t>
            </a:r>
            <a:endParaRPr lang="vi-VN" sz="1400" i="1"/>
          </a:p>
        </p:txBody>
      </p:sp>
      <p:cxnSp>
        <p:nvCxnSpPr>
          <p:cNvPr id="34" name="Đường nối Thẳng 33">
            <a:extLst>
              <a:ext uri="{FF2B5EF4-FFF2-40B4-BE49-F238E27FC236}">
                <a16:creationId xmlns:a16="http://schemas.microsoft.com/office/drawing/2014/main" id="{A40B27F8-3FD8-4EC5-A497-A83706CC5839}"/>
              </a:ext>
            </a:extLst>
          </p:cNvPr>
          <p:cNvCxnSpPr/>
          <p:nvPr/>
        </p:nvCxnSpPr>
        <p:spPr>
          <a:xfrm flipV="1">
            <a:off x="1252950" y="2152155"/>
            <a:ext cx="257175" cy="336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DCEABFE8-9B15-428D-BFD8-A2E7B2006D1C}"/>
              </a:ext>
            </a:extLst>
          </p:cNvPr>
          <p:cNvCxnSpPr/>
          <p:nvPr/>
        </p:nvCxnSpPr>
        <p:spPr>
          <a:xfrm flipV="1">
            <a:off x="887825" y="1334102"/>
            <a:ext cx="0" cy="11938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D476BA23-D437-474A-9F31-18FA80F00BF1}"/>
              </a:ext>
            </a:extLst>
          </p:cNvPr>
          <p:cNvCxnSpPr/>
          <p:nvPr/>
        </p:nvCxnSpPr>
        <p:spPr>
          <a:xfrm flipV="1">
            <a:off x="1853025" y="1334102"/>
            <a:ext cx="0" cy="11938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Đường nối Thẳng 40">
            <a:extLst>
              <a:ext uri="{FF2B5EF4-FFF2-40B4-BE49-F238E27FC236}">
                <a16:creationId xmlns:a16="http://schemas.microsoft.com/office/drawing/2014/main" id="{2ED9CE78-45EB-455D-9801-9C9330C56598}"/>
              </a:ext>
            </a:extLst>
          </p:cNvPr>
          <p:cNvCxnSpPr/>
          <p:nvPr/>
        </p:nvCxnSpPr>
        <p:spPr>
          <a:xfrm flipV="1">
            <a:off x="3390481" y="1334102"/>
            <a:ext cx="0" cy="11938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1DB037D6-FE44-4F90-9CA0-E239D1B22AF4}"/>
              </a:ext>
            </a:extLst>
          </p:cNvPr>
          <p:cNvSpPr txBox="1"/>
          <p:nvPr/>
        </p:nvSpPr>
        <p:spPr>
          <a:xfrm>
            <a:off x="732044" y="2560960"/>
            <a:ext cx="31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  <a:endParaRPr lang="vi-VN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2C12B83C-F616-4D92-A0CB-926BF951DA37}"/>
              </a:ext>
            </a:extLst>
          </p:cNvPr>
          <p:cNvSpPr txBox="1"/>
          <p:nvPr/>
        </p:nvSpPr>
        <p:spPr>
          <a:xfrm>
            <a:off x="1697244" y="2560960"/>
            <a:ext cx="31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vi-VN"/>
          </a:p>
        </p:txBody>
      </p:sp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453D2EC4-4A79-4B59-8BAA-48369E203DC8}"/>
              </a:ext>
            </a:extLst>
          </p:cNvPr>
          <p:cNvSpPr txBox="1"/>
          <p:nvPr/>
        </p:nvSpPr>
        <p:spPr>
          <a:xfrm>
            <a:off x="3234700" y="2556827"/>
            <a:ext cx="31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Hộp Văn bản 46">
                <a:extLst>
                  <a:ext uri="{FF2B5EF4-FFF2-40B4-BE49-F238E27FC236}">
                    <a16:creationId xmlns:a16="http://schemas.microsoft.com/office/drawing/2014/main" id="{2E100A0E-AD67-48D5-9A79-C54D6661BB50}"/>
                  </a:ext>
                </a:extLst>
              </p:cNvPr>
              <p:cNvSpPr txBox="1"/>
              <p:nvPr/>
            </p:nvSpPr>
            <p:spPr>
              <a:xfrm>
                <a:off x="202095" y="3161034"/>
                <a:ext cx="5408130" cy="402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 A, state: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7" name="Hộp Văn bản 46">
                <a:extLst>
                  <a:ext uri="{FF2B5EF4-FFF2-40B4-BE49-F238E27FC236}">
                    <a16:creationId xmlns:a16="http://schemas.microsoft.com/office/drawing/2014/main" id="{2E100A0E-AD67-48D5-9A79-C54D6661B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5" y="3161034"/>
                <a:ext cx="5408130" cy="402354"/>
              </a:xfrm>
              <a:prstGeom prst="rect">
                <a:avLst/>
              </a:prstGeom>
              <a:blipFill>
                <a:blip r:embed="rId6"/>
                <a:stretch>
                  <a:fillRect l="-902" t="-156061" b="-233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Hộp Văn bản 47">
                <a:extLst>
                  <a:ext uri="{FF2B5EF4-FFF2-40B4-BE49-F238E27FC236}">
                    <a16:creationId xmlns:a16="http://schemas.microsoft.com/office/drawing/2014/main" id="{6F4B4B82-F533-43F0-BF8D-DCA64B5D3122}"/>
                  </a:ext>
                </a:extLst>
              </p:cNvPr>
              <p:cNvSpPr txBox="1"/>
              <p:nvPr/>
            </p:nvSpPr>
            <p:spPr>
              <a:xfrm>
                <a:off x="202095" y="3598929"/>
                <a:ext cx="5408130" cy="525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 B,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|0</m:t>
                            </m:r>
                          </m:e>
                        </m:d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|1</m:t>
                            </m:r>
                          </m:e>
                        </m:d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8" name="Hộp Văn bản 47">
                <a:extLst>
                  <a:ext uri="{FF2B5EF4-FFF2-40B4-BE49-F238E27FC236}">
                    <a16:creationId xmlns:a16="http://schemas.microsoft.com/office/drawing/2014/main" id="{6F4B4B82-F533-43F0-BF8D-DCA64B5D3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5" y="3598929"/>
                <a:ext cx="5408130" cy="525465"/>
              </a:xfrm>
              <a:prstGeom prst="rect">
                <a:avLst/>
              </a:prstGeom>
              <a:blipFill>
                <a:blip r:embed="rId7"/>
                <a:stretch>
                  <a:fillRect l="-902" t="-68966" b="-11379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Hộp Văn bản 48">
                <a:extLst>
                  <a:ext uri="{FF2B5EF4-FFF2-40B4-BE49-F238E27FC236}">
                    <a16:creationId xmlns:a16="http://schemas.microsoft.com/office/drawing/2014/main" id="{A13EA6F8-6B3F-4AF5-B063-A02198F27DCC}"/>
                  </a:ext>
                </a:extLst>
              </p:cNvPr>
              <p:cNvSpPr txBox="1"/>
              <p:nvPr/>
            </p:nvSpPr>
            <p:spPr>
              <a:xfrm>
                <a:off x="202095" y="4139525"/>
                <a:ext cx="54081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Between B &amp; C, Control-U applied only component that has qubit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9" name="Hộp Văn bản 48">
                <a:extLst>
                  <a:ext uri="{FF2B5EF4-FFF2-40B4-BE49-F238E27FC236}">
                    <a16:creationId xmlns:a16="http://schemas.microsoft.com/office/drawing/2014/main" id="{A13EA6F8-6B3F-4AF5-B063-A02198F27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5" y="4139525"/>
                <a:ext cx="5408130" cy="646331"/>
              </a:xfrm>
              <a:prstGeom prst="rect">
                <a:avLst/>
              </a:prstGeom>
              <a:blipFill>
                <a:blip r:embed="rId8"/>
                <a:stretch>
                  <a:fillRect l="-902" t="-26415" r="-676" b="-10566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Hộp Văn bản 49">
                <a:extLst>
                  <a:ext uri="{FF2B5EF4-FFF2-40B4-BE49-F238E27FC236}">
                    <a16:creationId xmlns:a16="http://schemas.microsoft.com/office/drawing/2014/main" id="{A3D90D45-C22D-47DE-964D-F5F207078F37}"/>
                  </a:ext>
                </a:extLst>
              </p:cNvPr>
              <p:cNvSpPr txBox="1"/>
              <p:nvPr/>
            </p:nvSpPr>
            <p:spPr>
              <a:xfrm>
                <a:off x="202095" y="4785856"/>
                <a:ext cx="5408130" cy="101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 C,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|0</m:t>
                            </m:r>
                          </m:e>
                        </m:d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|1</m:t>
                            </m:r>
                          </m:e>
                        </m:d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|0</m:t>
                            </m:r>
                          </m:e>
                        </m:d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|0</m:t>
                            </m:r>
                          </m:e>
                        </m:d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|1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50" name="Hộp Văn bản 49">
                <a:extLst>
                  <a:ext uri="{FF2B5EF4-FFF2-40B4-BE49-F238E27FC236}">
                    <a16:creationId xmlns:a16="http://schemas.microsoft.com/office/drawing/2014/main" id="{A3D90D45-C22D-47DE-964D-F5F20707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5" y="4785856"/>
                <a:ext cx="5408130" cy="1016689"/>
              </a:xfrm>
              <a:prstGeom prst="rect">
                <a:avLst/>
              </a:prstGeom>
              <a:blipFill>
                <a:blip r:embed="rId9"/>
                <a:stretch>
                  <a:fillRect l="-902" b="-179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Hộp Văn bản 50">
                <a:extLst>
                  <a:ext uri="{FF2B5EF4-FFF2-40B4-BE49-F238E27FC236}">
                    <a16:creationId xmlns:a16="http://schemas.microsoft.com/office/drawing/2014/main" id="{8FF79508-6FD0-4F3F-9953-0F688F9CDBAD}"/>
                  </a:ext>
                </a:extLst>
              </p:cNvPr>
              <p:cNvSpPr txBox="1"/>
              <p:nvPr/>
            </p:nvSpPr>
            <p:spPr>
              <a:xfrm>
                <a:off x="202095" y="5888270"/>
                <a:ext cx="5408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/>
                  <a:t> gets factored out,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/>
                  <a:t> remains unchanged</a:t>
                </a:r>
                <a:endParaRPr lang="vi-VN"/>
              </a:p>
            </p:txBody>
          </p:sp>
        </mc:Choice>
        <mc:Fallback xmlns="">
          <p:sp>
            <p:nvSpPr>
              <p:cNvPr id="51" name="Hộp Văn bản 50">
                <a:extLst>
                  <a:ext uri="{FF2B5EF4-FFF2-40B4-BE49-F238E27FC236}">
                    <a16:creationId xmlns:a16="http://schemas.microsoft.com/office/drawing/2014/main" id="{8FF79508-6FD0-4F3F-9953-0F688F9CD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5" y="5888270"/>
                <a:ext cx="5408130" cy="369332"/>
              </a:xfrm>
              <a:prstGeom prst="rect">
                <a:avLst/>
              </a:prstGeom>
              <a:blipFill>
                <a:blip r:embed="rId10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Hộp Văn bản 53">
                <a:extLst>
                  <a:ext uri="{FF2B5EF4-FFF2-40B4-BE49-F238E27FC236}">
                    <a16:creationId xmlns:a16="http://schemas.microsoft.com/office/drawing/2014/main" id="{A7F7571F-0A50-4974-99E7-00BD001E96C3}"/>
                  </a:ext>
                </a:extLst>
              </p:cNvPr>
              <p:cNvSpPr txBox="1"/>
              <p:nvPr/>
            </p:nvSpPr>
            <p:spPr>
              <a:xfrm>
                <a:off x="5610225" y="3172611"/>
                <a:ext cx="5408130" cy="86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/>
              </a:p>
              <a:p>
                <a:r>
                  <a:rPr lang="en-US"/>
                  <a:t>At C,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54" name="Hộp Văn bản 53">
                <a:extLst>
                  <a:ext uri="{FF2B5EF4-FFF2-40B4-BE49-F238E27FC236}">
                    <a16:creationId xmlns:a16="http://schemas.microsoft.com/office/drawing/2014/main" id="{A7F7571F-0A50-4974-99E7-00BD001E9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225" y="3172611"/>
                <a:ext cx="5408130" cy="864532"/>
              </a:xfrm>
              <a:prstGeom prst="rect">
                <a:avLst/>
              </a:prstGeom>
              <a:blipFill>
                <a:blip r:embed="rId11"/>
                <a:stretch>
                  <a:fillRect l="-902" t="-72535" b="-5493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27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5" grpId="0" animBg="1"/>
      <p:bldP spid="17" grpId="0"/>
      <p:bldP spid="18" grpId="0"/>
      <p:bldP spid="22" grpId="0" animBg="1"/>
      <p:bldP spid="26" grpId="0" animBg="1"/>
      <p:bldP spid="27" grpId="0" animBg="1"/>
      <p:bldP spid="28" grpId="0" animBg="1"/>
      <p:bldP spid="31" grpId="0"/>
      <p:bldP spid="3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ABD9C0F-41AF-4469-BB12-C2EFFE42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/>
              <a:t>2. Quantum Fourier Transform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554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5A253246-8BCE-4329-80E6-CE55FA80C71A}"/>
                  </a:ext>
                </a:extLst>
              </p:cNvPr>
              <p:cNvSpPr txBox="1"/>
              <p:nvPr/>
            </p:nvSpPr>
            <p:spPr>
              <a:xfrm>
                <a:off x="341243" y="502478"/>
                <a:ext cx="670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Consider vector (state)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components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5A253246-8BCE-4329-80E6-CE55FA80C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43" y="502478"/>
                <a:ext cx="6705600" cy="369332"/>
              </a:xfrm>
              <a:prstGeom prst="rect">
                <a:avLst/>
              </a:prstGeom>
              <a:blipFill>
                <a:blip r:embed="rId2"/>
                <a:stretch>
                  <a:fillRect l="-818" t="-119672" b="-18360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7569D48C-5A16-42E0-A63F-77F62BBE7376}"/>
                  </a:ext>
                </a:extLst>
              </p:cNvPr>
              <p:cNvSpPr txBox="1"/>
              <p:nvPr/>
            </p:nvSpPr>
            <p:spPr>
              <a:xfrm>
                <a:off x="341243" y="871810"/>
                <a:ext cx="11642036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DFT: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/>
                  <a:t> root of unity)</a:t>
                </a:r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7569D48C-5A16-42E0-A63F-77F62BBE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43" y="871810"/>
                <a:ext cx="11642036" cy="502573"/>
              </a:xfrm>
              <a:prstGeom prst="rect">
                <a:avLst/>
              </a:prstGeom>
              <a:blipFill>
                <a:blip r:embed="rId3"/>
                <a:stretch>
                  <a:fillRect l="-471" t="-73171" b="-12682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84C72320-41B5-4A28-9173-FE831AD89BF0}"/>
                  </a:ext>
                </a:extLst>
              </p:cNvPr>
              <p:cNvSpPr txBox="1"/>
              <p:nvPr/>
            </p:nvSpPr>
            <p:spPr>
              <a:xfrm>
                <a:off x="341243" y="1374383"/>
                <a:ext cx="10233992" cy="264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QFT has the same formula (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/>
                  <a:t>), be expressed as the map: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</m:sup>
                        </m:sSubSup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/>
                  <a:t> </a:t>
                </a:r>
              </a:p>
              <a:p>
                <a:r>
                  <a:rPr lang="en-US"/>
                  <a:t>or the unitary matrix:</a:t>
                </a:r>
              </a:p>
              <a:p>
                <a:endParaRPr lang="en-US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𝑄𝐹𝑇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𝑗𝑘</m:t>
                                  </m:r>
                                </m:sup>
                              </m:sSubSup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  <m:d>
                            <m:dPr>
                              <m:begChr m:val="⟨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/>
              </a:p>
              <a:p>
                <a:pPr>
                  <a:lnSpc>
                    <a:spcPct val="150000"/>
                  </a:lnSpc>
                </a:pPr>
                <a:endParaRPr lang="en-US"/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84C72320-41B5-4A28-9173-FE831AD89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43" y="1374383"/>
                <a:ext cx="10233992" cy="2641621"/>
              </a:xfrm>
              <a:prstGeom prst="rect">
                <a:avLst/>
              </a:prstGeom>
              <a:blipFill>
                <a:blip r:embed="rId4"/>
                <a:stretch>
                  <a:fillRect l="-536" t="-1451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Hình ảnh 10">
            <a:extLst>
              <a:ext uri="{FF2B5EF4-FFF2-40B4-BE49-F238E27FC236}">
                <a16:creationId xmlns:a16="http://schemas.microsoft.com/office/drawing/2014/main" id="{A92FEABE-7971-4AF2-AD19-AEE8D39A2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955" y="2098980"/>
            <a:ext cx="6373908" cy="2245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D3C34168-F5C5-4A85-ABED-09531FABCAA2}"/>
                  </a:ext>
                </a:extLst>
              </p:cNvPr>
              <p:cNvSpPr txBox="1"/>
              <p:nvPr/>
            </p:nvSpPr>
            <p:spPr>
              <a:xfrm>
                <a:off x="341243" y="5705808"/>
                <a:ext cx="719924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𝑄𝐹𝑇</m:t>
                    </m:r>
                  </m:oMath>
                </a14:m>
                <a:r>
                  <a:rPr lang="en-US"/>
                  <a:t> transforms from the computational (Z) basis to the Fourier basis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𝑄𝐹𝑇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D3C34168-F5C5-4A85-ABED-09531FABC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43" y="5705808"/>
                <a:ext cx="7199244" cy="646331"/>
              </a:xfrm>
              <a:prstGeom prst="rect">
                <a:avLst/>
              </a:prstGeom>
              <a:blipFill>
                <a:blip r:embed="rId6"/>
                <a:stretch>
                  <a:fillRect t="-26415" b="-10566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5452E797-FA85-4FDB-8360-8795AF2FEC83}"/>
                  </a:ext>
                </a:extLst>
              </p:cNvPr>
              <p:cNvSpPr txBox="1"/>
              <p:nvPr/>
            </p:nvSpPr>
            <p:spPr>
              <a:xfrm>
                <a:off x="341243" y="3476264"/>
                <a:ext cx="6096000" cy="594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/>
                  <a:t>Example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5452E797-FA85-4FDB-8360-8795AF2FE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43" y="3476264"/>
                <a:ext cx="6096000" cy="594586"/>
              </a:xfrm>
              <a:prstGeom prst="rect">
                <a:avLst/>
              </a:prstGeom>
              <a:blipFill>
                <a:blip r:embed="rId7"/>
                <a:stretch>
                  <a:fillRect l="-900" b="-1530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Hình ảnh 15">
            <a:extLst>
              <a:ext uri="{FF2B5EF4-FFF2-40B4-BE49-F238E27FC236}">
                <a16:creationId xmlns:a16="http://schemas.microsoft.com/office/drawing/2014/main" id="{DC2B74E2-F9F6-4D52-8E69-15FCF0092A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474" y="4176632"/>
            <a:ext cx="31432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6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9C2F644-9BCE-415F-A0A8-4EF09164F8F8}"/>
                  </a:ext>
                </a:extLst>
              </p:cNvPr>
              <p:cNvSpPr txBox="1"/>
              <p:nvPr/>
            </p:nvSpPr>
            <p:spPr>
              <a:xfrm>
                <a:off x="245165" y="225287"/>
                <a:ext cx="1170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Hadamard gate (H) is the simplest case of QFT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=−1)</m:t>
                    </m:r>
                  </m:oMath>
                </a14:m>
                <a:r>
                  <a:rPr lang="en-US"/>
                  <a:t>, it transform state from Z – basis (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to X – basis (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9C2F644-9BCE-415F-A0A8-4EF09164F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5" y="225287"/>
                <a:ext cx="11701670" cy="369332"/>
              </a:xfrm>
              <a:prstGeom prst="rect">
                <a:avLst/>
              </a:prstGeom>
              <a:blipFill>
                <a:blip r:embed="rId2"/>
                <a:stretch>
                  <a:fillRect l="-417" t="-119672" r="-2396" b="-18360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ED72F494-0FBD-4DAF-A844-282803D31DAC}"/>
                  </a:ext>
                </a:extLst>
              </p:cNvPr>
              <p:cNvSpPr txBox="1"/>
              <p:nvPr/>
            </p:nvSpPr>
            <p:spPr>
              <a:xfrm>
                <a:off x="245165" y="594619"/>
                <a:ext cx="1170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Consider state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ED72F494-0FBD-4DAF-A844-282803D31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5" y="594619"/>
                <a:ext cx="11701670" cy="369332"/>
              </a:xfrm>
              <a:prstGeom prst="rect">
                <a:avLst/>
              </a:prstGeom>
              <a:blipFill>
                <a:blip r:embed="rId3"/>
                <a:stretch>
                  <a:fillRect l="-417" t="-121667" b="-188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64F71E0B-D9E5-4923-9486-6766CB84E403}"/>
                  </a:ext>
                </a:extLst>
              </p:cNvPr>
              <p:cNvSpPr txBox="1"/>
              <p:nvPr/>
            </p:nvSpPr>
            <p:spPr>
              <a:xfrm>
                <a:off x="245165" y="1099931"/>
                <a:ext cx="7825409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64F71E0B-D9E5-4923-9486-6766CB84E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5" y="1099931"/>
                <a:ext cx="7825409" cy="664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D84F675A-C903-4606-802D-F7D48382124A}"/>
                  </a:ext>
                </a:extLst>
              </p:cNvPr>
              <p:cNvSpPr txBox="1"/>
              <p:nvPr/>
            </p:nvSpPr>
            <p:spPr>
              <a:xfrm>
                <a:off x="4923183" y="1099931"/>
                <a:ext cx="7825409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D84F675A-C903-4606-802D-F7D483821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183" y="1099931"/>
                <a:ext cx="7825409" cy="6646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B1D9D5B0-5EF2-4DEF-BF45-1EA4DF031188}"/>
                  </a:ext>
                </a:extLst>
              </p:cNvPr>
              <p:cNvSpPr txBox="1"/>
              <p:nvPr/>
            </p:nvSpPr>
            <p:spPr>
              <a:xfrm>
                <a:off x="245165" y="1769402"/>
                <a:ext cx="7825409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𝑄𝐹𝑇</m:t>
                          </m:r>
                        </m:sub>
                      </m:sSub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B1D9D5B0-5EF2-4DEF-BF45-1EA4DF031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5" y="1769402"/>
                <a:ext cx="7825409" cy="6646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Hình ảnh 11">
            <a:extLst>
              <a:ext uri="{FF2B5EF4-FFF2-40B4-BE49-F238E27FC236}">
                <a16:creationId xmlns:a16="http://schemas.microsoft.com/office/drawing/2014/main" id="{110FC25D-80F3-4C74-9EFC-5A25CACD0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164" y="2434008"/>
            <a:ext cx="10650455" cy="42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4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4F97599-5A20-484E-8416-300054FCE960}"/>
              </a:ext>
            </a:extLst>
          </p:cNvPr>
          <p:cNvSpPr txBox="1"/>
          <p:nvPr/>
        </p:nvSpPr>
        <p:spPr>
          <a:xfrm>
            <a:off x="331305" y="239404"/>
            <a:ext cx="775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 QFT used for?</a:t>
            </a:r>
            <a:endParaRPr lang="vi-VN"/>
          </a:p>
        </p:txBody>
      </p:sp>
      <p:pic>
        <p:nvPicPr>
          <p:cNvPr id="1026" name="Picture 2" descr="zbasiscounting">
            <a:extLst>
              <a:ext uri="{FF2B5EF4-FFF2-40B4-BE49-F238E27FC236}">
                <a16:creationId xmlns:a16="http://schemas.microsoft.com/office/drawing/2014/main" id="{38019F79-C43F-459A-9FBD-7326B4AADC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5" y="1105718"/>
            <a:ext cx="7752522" cy="196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basiscounting">
            <a:extLst>
              <a:ext uri="{FF2B5EF4-FFF2-40B4-BE49-F238E27FC236}">
                <a16:creationId xmlns:a16="http://schemas.microsoft.com/office/drawing/2014/main" id="{B60B185D-D2AD-4FFF-9E7A-02022015F84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5" y="3521052"/>
            <a:ext cx="7743589" cy="196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24A0257-D118-4E48-BE7A-C0A9DA3557D1}"/>
              </a:ext>
            </a:extLst>
          </p:cNvPr>
          <p:cNvSpPr txBox="1"/>
          <p:nvPr/>
        </p:nvSpPr>
        <p:spPr>
          <a:xfrm>
            <a:off x="8507897" y="1555617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Counting in Z-basis seems like to classical computing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FC89CE48-A381-4FB5-A798-95AC62AAA5E9}"/>
                  </a:ext>
                </a:extLst>
              </p:cNvPr>
              <p:cNvSpPr txBox="1"/>
              <p:nvPr/>
            </p:nvSpPr>
            <p:spPr>
              <a:xfrm>
                <a:off x="8507897" y="3403146"/>
                <a:ext cx="3352798" cy="250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Counting in X-basis</a:t>
                </a:r>
              </a:p>
              <a:p>
                <a:r>
                  <a:rPr lang="en-US"/>
                  <a:t>Example count 5 by 4 qubit:</a:t>
                </a:r>
              </a:p>
              <a:p>
                <a:r>
                  <a:rPr lang="en-US"/>
                  <a:t>Qubit 0: rotate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(rad)</a:t>
                </a:r>
              </a:p>
              <a:p>
                <a:r>
                  <a:rPr lang="en-US"/>
                  <a:t>Qubit 1: rotate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(rad)</a:t>
                </a:r>
              </a:p>
              <a:p>
                <a:r>
                  <a:rPr lang="en-US"/>
                  <a:t>Qubit 2: rotate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(rad)</a:t>
                </a:r>
              </a:p>
              <a:p>
                <a:r>
                  <a:rPr lang="en-US"/>
                  <a:t>Qubit 3: rotate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(rad)</a:t>
                </a:r>
              </a:p>
              <a:p>
                <a:endParaRPr lang="vi-VN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FC89CE48-A381-4FB5-A798-95AC62AAA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897" y="3403146"/>
                <a:ext cx="3352798" cy="2505814"/>
              </a:xfrm>
              <a:prstGeom prst="rect">
                <a:avLst/>
              </a:prstGeom>
              <a:blipFill>
                <a:blip r:embed="rId4"/>
                <a:stretch>
                  <a:fillRect l="-1636" t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Hình ảnh 8">
            <a:extLst>
              <a:ext uri="{FF2B5EF4-FFF2-40B4-BE49-F238E27FC236}">
                <a16:creationId xmlns:a16="http://schemas.microsoft.com/office/drawing/2014/main" id="{EFED77E9-618B-4640-8FB8-63FC5F9A8B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94" t="83308" r="20054"/>
          <a:stretch/>
        </p:blipFill>
        <p:spPr>
          <a:xfrm>
            <a:off x="430093" y="5908960"/>
            <a:ext cx="7546011" cy="7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6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antum circuit for Quantum-Fourier-Transform with n qubits (without rearranging the order of output states). It uses the binary fraction notation introduced below.">
            <a:extLst>
              <a:ext uri="{FF2B5EF4-FFF2-40B4-BE49-F238E27FC236}">
                <a16:creationId xmlns:a16="http://schemas.microsoft.com/office/drawing/2014/main" id="{1AE73642-8E15-43A1-A886-A846EF71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51308" cy="28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67C52DD6-711D-499F-AF1A-B81F0A79167A}"/>
              </a:ext>
            </a:extLst>
          </p:cNvPr>
          <p:cNvCxnSpPr/>
          <p:nvPr/>
        </p:nvCxnSpPr>
        <p:spPr>
          <a:xfrm flipH="1">
            <a:off x="7663412" y="742122"/>
            <a:ext cx="1775791" cy="26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FF75498-890A-43D6-8536-2FA0A7075562}"/>
              </a:ext>
            </a:extLst>
          </p:cNvPr>
          <p:cNvSpPr txBox="1"/>
          <p:nvPr/>
        </p:nvSpPr>
        <p:spPr>
          <a:xfrm>
            <a:off x="9581320" y="557456"/>
            <a:ext cx="233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Read out the phases</a:t>
            </a:r>
            <a:endParaRPr lang="vi-VN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430FACCF-8C3D-4825-A184-BCDCD7F4E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5235"/>
            <a:ext cx="5577111" cy="376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75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ABD9C0F-41AF-4469-BB12-C2EFFE42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/>
              <a:t>3. Quantum Phase Estimation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8492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878AECE-CE69-4E3F-ACB9-A8689F42D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304" y="275119"/>
                <a:ext cx="11569148" cy="441615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/>
                  <a:t>Suppose a unitary operator (matrix)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/>
                  <a:t> has an eigenvector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/>
                  <a:t> with eigenvalue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/>
                  <a:t>is unknown,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/>
                  <a:t>). Note that: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/>
                  <a:t> because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|=1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 b="1"/>
                  <a:t>Goal</a:t>
                </a:r>
                <a:r>
                  <a:rPr lang="en-US"/>
                  <a:t>: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/>
                  <a:t>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bit</a:t>
                </a:r>
              </a:p>
              <a:p>
                <a:pPr marL="0" indent="0">
                  <a:buNone/>
                </a:pPr>
                <a:r>
                  <a:rPr lang="en-US"/>
                  <a:t>Input: eigenvector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/>
                  <a:t> and controlled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/>
                  <a:t> operator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878AECE-CE69-4E3F-ACB9-A8689F42D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304" y="275119"/>
                <a:ext cx="11569148" cy="4416151"/>
              </a:xfrm>
              <a:blipFill>
                <a:blip r:embed="rId2"/>
                <a:stretch>
                  <a:fillRect l="-1054" t="-2207" r="-58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39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0D702C-F948-4641-AD2A-25093F51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6EF3C52-FBB3-4CCD-97A6-D892E0E36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.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Hermitian,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d>
                      <m:dPr>
                        <m:begChr m:val=""/>
                        <m:endChr m:val="⟩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eigenvector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eigenvalue, respectively) </a:t>
                </a:r>
                <a:endParaRPr lang="vi-VN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6EF3C52-FBB3-4CCD-97A6-D892E0E36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655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8A406D9-CD0B-4CB6-9957-EFD827817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84" y="125078"/>
            <a:ext cx="7051156" cy="29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goặc móc Phải 4">
            <a:extLst>
              <a:ext uri="{FF2B5EF4-FFF2-40B4-BE49-F238E27FC236}">
                <a16:creationId xmlns:a16="http://schemas.microsoft.com/office/drawing/2014/main" id="{295CCA99-331A-46C9-A5FE-F7425E30A5C0}"/>
              </a:ext>
            </a:extLst>
          </p:cNvPr>
          <p:cNvSpPr/>
          <p:nvPr/>
        </p:nvSpPr>
        <p:spPr>
          <a:xfrm>
            <a:off x="7441198" y="715617"/>
            <a:ext cx="404089" cy="1577009"/>
          </a:xfrm>
          <a:prstGeom prst="rightBrace">
            <a:avLst>
              <a:gd name="adj1" fmla="val 59347"/>
              <a:gd name="adj2" fmla="val 4890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Ngoặc móc Phải 5">
            <a:extLst>
              <a:ext uri="{FF2B5EF4-FFF2-40B4-BE49-F238E27FC236}">
                <a16:creationId xmlns:a16="http://schemas.microsoft.com/office/drawing/2014/main" id="{816B5CDE-DF18-46ED-8626-CC0EC32C5E35}"/>
              </a:ext>
            </a:extLst>
          </p:cNvPr>
          <p:cNvSpPr/>
          <p:nvPr/>
        </p:nvSpPr>
        <p:spPr>
          <a:xfrm>
            <a:off x="7441197" y="2428870"/>
            <a:ext cx="404089" cy="601283"/>
          </a:xfrm>
          <a:prstGeom prst="rightBrace">
            <a:avLst>
              <a:gd name="adj1" fmla="val 33103"/>
              <a:gd name="adj2" fmla="val 4890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4B101395-4184-410A-B652-D5E7B092A7F1}"/>
                  </a:ext>
                </a:extLst>
              </p:cNvPr>
              <p:cNvSpPr txBox="1"/>
              <p:nvPr/>
            </p:nvSpPr>
            <p:spPr>
              <a:xfrm>
                <a:off x="8136834" y="1042456"/>
                <a:ext cx="14322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First register</a:t>
                </a:r>
              </a:p>
              <a:p>
                <a:r>
                  <a:rPr lang="en-US" b="0"/>
                  <a:t>(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qubits to store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/>
                  <a:t> )</a:t>
                </a:r>
                <a:endParaRPr lang="vi-VN"/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4B101395-4184-410A-B652-D5E7B092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34" y="1042456"/>
                <a:ext cx="1432235" cy="923330"/>
              </a:xfrm>
              <a:prstGeom prst="rect">
                <a:avLst/>
              </a:prstGeom>
              <a:blipFill>
                <a:blip r:embed="rId3"/>
                <a:stretch>
                  <a:fillRect l="-3830" t="-3311" b="-993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0696ECB-AE57-4849-BAB8-3B17276D77C4}"/>
                  </a:ext>
                </a:extLst>
              </p:cNvPr>
              <p:cNvSpPr txBox="1"/>
              <p:nvPr/>
            </p:nvSpPr>
            <p:spPr>
              <a:xfrm>
                <a:off x="8136834" y="1965786"/>
                <a:ext cx="14322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Second register</a:t>
                </a:r>
              </a:p>
              <a:p>
                <a:r>
                  <a:rPr lang="en-US" b="0"/>
                  <a:t>(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 qubits to encode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/>
                  <a:t>)</a:t>
                </a:r>
                <a:endParaRPr lang="vi-VN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0696ECB-AE57-4849-BAB8-3B17276D7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34" y="1965786"/>
                <a:ext cx="1432235" cy="1200329"/>
              </a:xfrm>
              <a:prstGeom prst="rect">
                <a:avLst/>
              </a:prstGeom>
              <a:blipFill>
                <a:blip r:embed="rId4"/>
                <a:stretch>
                  <a:fillRect l="-3830" t="-2538" r="-21702" b="-5634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BDDD7019-6AE0-40B4-883D-C763D4E4B941}"/>
              </a:ext>
            </a:extLst>
          </p:cNvPr>
          <p:cNvCxnSpPr/>
          <p:nvPr/>
        </p:nvCxnSpPr>
        <p:spPr>
          <a:xfrm>
            <a:off x="1391478" y="463826"/>
            <a:ext cx="0" cy="270228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D314ECC4-B756-4D73-8940-F3BA5B919FE8}"/>
              </a:ext>
            </a:extLst>
          </p:cNvPr>
          <p:cNvCxnSpPr/>
          <p:nvPr/>
        </p:nvCxnSpPr>
        <p:spPr>
          <a:xfrm>
            <a:off x="5042451" y="463826"/>
            <a:ext cx="0" cy="270228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33FC73E7-BAFD-4320-8C47-92636200C15E}"/>
                  </a:ext>
                </a:extLst>
              </p:cNvPr>
              <p:cNvSpPr txBox="1"/>
              <p:nvPr/>
            </p:nvSpPr>
            <p:spPr>
              <a:xfrm>
                <a:off x="8136834" y="363103"/>
                <a:ext cx="2386385" cy="679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Initial state: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0…0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|0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33FC73E7-BAFD-4320-8C47-92636200C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34" y="363103"/>
                <a:ext cx="2386385" cy="679353"/>
              </a:xfrm>
              <a:prstGeom prst="rect">
                <a:avLst/>
              </a:prstGeom>
              <a:blipFill>
                <a:blip r:embed="rId5"/>
                <a:stretch>
                  <a:fillRect l="-2302" t="-52252" r="-18926" b="-1387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0F5EEB27-3760-4880-AC35-08997441D322}"/>
              </a:ext>
            </a:extLst>
          </p:cNvPr>
          <p:cNvCxnSpPr/>
          <p:nvPr/>
        </p:nvCxnSpPr>
        <p:spPr>
          <a:xfrm>
            <a:off x="887896" y="2729511"/>
            <a:ext cx="0" cy="43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2CC12D33-CF98-4A3A-9993-84584F47317C}"/>
              </a:ext>
            </a:extLst>
          </p:cNvPr>
          <p:cNvCxnSpPr>
            <a:cxnSpLocks/>
          </p:cNvCxnSpPr>
          <p:nvPr/>
        </p:nvCxnSpPr>
        <p:spPr>
          <a:xfrm>
            <a:off x="4750905" y="1373413"/>
            <a:ext cx="0" cy="241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4A0BA247-3E3A-4A69-BADF-8C2DB0CDC7A8}"/>
                  </a:ext>
                </a:extLst>
              </p:cNvPr>
              <p:cNvSpPr txBox="1"/>
              <p:nvPr/>
            </p:nvSpPr>
            <p:spPr>
              <a:xfrm>
                <a:off x="197784" y="3222093"/>
                <a:ext cx="4360964" cy="565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gate: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4A0BA247-3E3A-4A69-BADF-8C2DB0CDC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84" y="3222093"/>
                <a:ext cx="4360964" cy="565539"/>
              </a:xfrm>
              <a:prstGeom prst="rect">
                <a:avLst/>
              </a:prstGeom>
              <a:blipFill>
                <a:blip r:embed="rId6"/>
                <a:stretch>
                  <a:fillRect l="-1117" t="-68478" b="-9891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713BBBE-A380-4E0B-83A9-7516C32CC564}"/>
              </a:ext>
            </a:extLst>
          </p:cNvPr>
          <p:cNvSpPr txBox="1"/>
          <p:nvPr/>
        </p:nvSpPr>
        <p:spPr>
          <a:xfrm>
            <a:off x="197784" y="3787632"/>
            <a:ext cx="436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Apply controlled unitary operations </a:t>
            </a:r>
            <a:endParaRPr lang="vi-VN"/>
          </a:p>
        </p:txBody>
      </p:sp>
      <p:pic>
        <p:nvPicPr>
          <p:cNvPr id="25" name="Hình ảnh 24">
            <a:extLst>
              <a:ext uri="{FF2B5EF4-FFF2-40B4-BE49-F238E27FC236}">
                <a16:creationId xmlns:a16="http://schemas.microsoft.com/office/drawing/2014/main" id="{D4271CEB-A1C1-458D-9FA1-ACCF44EFF7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36"/>
          <a:stretch/>
        </p:blipFill>
        <p:spPr>
          <a:xfrm>
            <a:off x="197784" y="4353171"/>
            <a:ext cx="10889382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54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8A406D9-CD0B-4CB6-9957-EFD827817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84" y="125078"/>
            <a:ext cx="7051156" cy="29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goặc móc Phải 4">
            <a:extLst>
              <a:ext uri="{FF2B5EF4-FFF2-40B4-BE49-F238E27FC236}">
                <a16:creationId xmlns:a16="http://schemas.microsoft.com/office/drawing/2014/main" id="{295CCA99-331A-46C9-A5FE-F7425E30A5C0}"/>
              </a:ext>
            </a:extLst>
          </p:cNvPr>
          <p:cNvSpPr/>
          <p:nvPr/>
        </p:nvSpPr>
        <p:spPr>
          <a:xfrm>
            <a:off x="7441198" y="715617"/>
            <a:ext cx="404089" cy="1577009"/>
          </a:xfrm>
          <a:prstGeom prst="rightBrace">
            <a:avLst>
              <a:gd name="adj1" fmla="val 59347"/>
              <a:gd name="adj2" fmla="val 4890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Ngoặc móc Phải 5">
            <a:extLst>
              <a:ext uri="{FF2B5EF4-FFF2-40B4-BE49-F238E27FC236}">
                <a16:creationId xmlns:a16="http://schemas.microsoft.com/office/drawing/2014/main" id="{816B5CDE-DF18-46ED-8626-CC0EC32C5E35}"/>
              </a:ext>
            </a:extLst>
          </p:cNvPr>
          <p:cNvSpPr/>
          <p:nvPr/>
        </p:nvSpPr>
        <p:spPr>
          <a:xfrm>
            <a:off x="7441197" y="2428870"/>
            <a:ext cx="404089" cy="601283"/>
          </a:xfrm>
          <a:prstGeom prst="rightBrace">
            <a:avLst>
              <a:gd name="adj1" fmla="val 33103"/>
              <a:gd name="adj2" fmla="val 4890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4B101395-4184-410A-B652-D5E7B092A7F1}"/>
                  </a:ext>
                </a:extLst>
              </p:cNvPr>
              <p:cNvSpPr txBox="1"/>
              <p:nvPr/>
            </p:nvSpPr>
            <p:spPr>
              <a:xfrm>
                <a:off x="8136834" y="1042456"/>
                <a:ext cx="14322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First register</a:t>
                </a:r>
              </a:p>
              <a:p>
                <a:r>
                  <a:rPr lang="en-US" b="0" dirty="0"/>
                  <a:t>(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qubits to store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)</a:t>
                </a:r>
                <a:endParaRPr lang="vi-VN" dirty="0"/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4B101395-4184-410A-B652-D5E7B092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34" y="1042456"/>
                <a:ext cx="1432235" cy="923330"/>
              </a:xfrm>
              <a:prstGeom prst="rect">
                <a:avLst/>
              </a:prstGeom>
              <a:blipFill>
                <a:blip r:embed="rId3"/>
                <a:stretch>
                  <a:fillRect l="-3830" t="-3311" b="-993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0696ECB-AE57-4849-BAB8-3B17276D77C4}"/>
                  </a:ext>
                </a:extLst>
              </p:cNvPr>
              <p:cNvSpPr txBox="1"/>
              <p:nvPr/>
            </p:nvSpPr>
            <p:spPr>
              <a:xfrm>
                <a:off x="8136834" y="1965786"/>
                <a:ext cx="14322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Second register</a:t>
                </a:r>
              </a:p>
              <a:p>
                <a:r>
                  <a:rPr lang="en-US" b="0" dirty="0"/>
                  <a:t>(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qubits to encode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  <a:endParaRPr lang="vi-VN" dirty="0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0696ECB-AE57-4849-BAB8-3B17276D7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34" y="1965786"/>
                <a:ext cx="1432235" cy="1200329"/>
              </a:xfrm>
              <a:prstGeom prst="rect">
                <a:avLst/>
              </a:prstGeom>
              <a:blipFill>
                <a:blip r:embed="rId4"/>
                <a:stretch>
                  <a:fillRect l="-3830" t="-2538" r="-21702" b="-5634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BDDD7019-6AE0-40B4-883D-C763D4E4B941}"/>
              </a:ext>
            </a:extLst>
          </p:cNvPr>
          <p:cNvCxnSpPr/>
          <p:nvPr/>
        </p:nvCxnSpPr>
        <p:spPr>
          <a:xfrm>
            <a:off x="1391478" y="463826"/>
            <a:ext cx="0" cy="270228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D314ECC4-B756-4D73-8940-F3BA5B919FE8}"/>
              </a:ext>
            </a:extLst>
          </p:cNvPr>
          <p:cNvCxnSpPr/>
          <p:nvPr/>
        </p:nvCxnSpPr>
        <p:spPr>
          <a:xfrm>
            <a:off x="5042451" y="463826"/>
            <a:ext cx="0" cy="270228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33FC73E7-BAFD-4320-8C47-92636200C15E}"/>
                  </a:ext>
                </a:extLst>
              </p:cNvPr>
              <p:cNvSpPr txBox="1"/>
              <p:nvPr/>
            </p:nvSpPr>
            <p:spPr>
              <a:xfrm>
                <a:off x="8136834" y="363103"/>
                <a:ext cx="2386385" cy="679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 state: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0…0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|0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33FC73E7-BAFD-4320-8C47-92636200C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34" y="363103"/>
                <a:ext cx="2386385" cy="679353"/>
              </a:xfrm>
              <a:prstGeom prst="rect">
                <a:avLst/>
              </a:prstGeom>
              <a:blipFill>
                <a:blip r:embed="rId5"/>
                <a:stretch>
                  <a:fillRect l="-2302" t="-52252" r="-18926" b="-1387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2CC12D33-CF98-4A3A-9993-84584F47317C}"/>
              </a:ext>
            </a:extLst>
          </p:cNvPr>
          <p:cNvCxnSpPr>
            <a:cxnSpLocks/>
          </p:cNvCxnSpPr>
          <p:nvPr/>
        </p:nvCxnSpPr>
        <p:spPr>
          <a:xfrm>
            <a:off x="3412436" y="1139687"/>
            <a:ext cx="0" cy="203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713BBBE-A380-4E0B-83A9-7516C32CC564}"/>
              </a:ext>
            </a:extLst>
          </p:cNvPr>
          <p:cNvSpPr txBox="1"/>
          <p:nvPr/>
        </p:nvSpPr>
        <p:spPr>
          <a:xfrm>
            <a:off x="197784" y="3254349"/>
            <a:ext cx="436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controlled unitary operations </a:t>
            </a:r>
            <a:endParaRPr lang="vi-VN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4B83C1E0-5155-4894-AAC5-95984E9ED2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784" y="3711915"/>
            <a:ext cx="9515475" cy="1190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Hộp Văn bản 20">
                <a:extLst>
                  <a:ext uri="{FF2B5EF4-FFF2-40B4-BE49-F238E27FC236}">
                    <a16:creationId xmlns:a16="http://schemas.microsoft.com/office/drawing/2014/main" id="{4F0A9DBC-AB88-4083-8D9B-21747B436BDB}"/>
                  </a:ext>
                </a:extLst>
              </p:cNvPr>
              <p:cNvSpPr txBox="1"/>
              <p:nvPr/>
            </p:nvSpPr>
            <p:spPr>
              <a:xfrm>
                <a:off x="197784" y="5070652"/>
                <a:ext cx="5274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/>
                  <a:t> denote for the binary representation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21" name="Hộp Văn bản 20">
                <a:extLst>
                  <a:ext uri="{FF2B5EF4-FFF2-40B4-BE49-F238E27FC236}">
                    <a16:creationId xmlns:a16="http://schemas.microsoft.com/office/drawing/2014/main" id="{4F0A9DBC-AB88-4083-8D9B-21747B43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84" y="5070652"/>
                <a:ext cx="5274366" cy="369332"/>
              </a:xfrm>
              <a:prstGeom prst="rect">
                <a:avLst/>
              </a:prstGeom>
              <a:blipFill>
                <a:blip r:embed="rId7"/>
                <a:stretch>
                  <a:fillRect l="-924" t="-121667" b="-188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044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8A406D9-CD0B-4CB6-9957-EFD827817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84" y="125078"/>
            <a:ext cx="7051156" cy="29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goặc móc Phải 4">
            <a:extLst>
              <a:ext uri="{FF2B5EF4-FFF2-40B4-BE49-F238E27FC236}">
                <a16:creationId xmlns:a16="http://schemas.microsoft.com/office/drawing/2014/main" id="{295CCA99-331A-46C9-A5FE-F7425E30A5C0}"/>
              </a:ext>
            </a:extLst>
          </p:cNvPr>
          <p:cNvSpPr/>
          <p:nvPr/>
        </p:nvSpPr>
        <p:spPr>
          <a:xfrm>
            <a:off x="7441198" y="715617"/>
            <a:ext cx="404089" cy="1577009"/>
          </a:xfrm>
          <a:prstGeom prst="rightBrace">
            <a:avLst>
              <a:gd name="adj1" fmla="val 59347"/>
              <a:gd name="adj2" fmla="val 4890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Ngoặc móc Phải 5">
            <a:extLst>
              <a:ext uri="{FF2B5EF4-FFF2-40B4-BE49-F238E27FC236}">
                <a16:creationId xmlns:a16="http://schemas.microsoft.com/office/drawing/2014/main" id="{816B5CDE-DF18-46ED-8626-CC0EC32C5E35}"/>
              </a:ext>
            </a:extLst>
          </p:cNvPr>
          <p:cNvSpPr/>
          <p:nvPr/>
        </p:nvSpPr>
        <p:spPr>
          <a:xfrm>
            <a:off x="7441197" y="2428870"/>
            <a:ext cx="404089" cy="601283"/>
          </a:xfrm>
          <a:prstGeom prst="rightBrace">
            <a:avLst>
              <a:gd name="adj1" fmla="val 33103"/>
              <a:gd name="adj2" fmla="val 4890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4B101395-4184-410A-B652-D5E7B092A7F1}"/>
                  </a:ext>
                </a:extLst>
              </p:cNvPr>
              <p:cNvSpPr txBox="1"/>
              <p:nvPr/>
            </p:nvSpPr>
            <p:spPr>
              <a:xfrm>
                <a:off x="8136834" y="1042456"/>
                <a:ext cx="14322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First register</a:t>
                </a:r>
              </a:p>
              <a:p>
                <a:r>
                  <a:rPr lang="en-US" b="0" dirty="0"/>
                  <a:t>(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qubits to store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)</a:t>
                </a:r>
                <a:endParaRPr lang="vi-VN" dirty="0"/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4B101395-4184-410A-B652-D5E7B092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34" y="1042456"/>
                <a:ext cx="1432235" cy="923330"/>
              </a:xfrm>
              <a:prstGeom prst="rect">
                <a:avLst/>
              </a:prstGeom>
              <a:blipFill>
                <a:blip r:embed="rId3"/>
                <a:stretch>
                  <a:fillRect l="-3830" t="-3311" b="-993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0696ECB-AE57-4849-BAB8-3B17276D77C4}"/>
                  </a:ext>
                </a:extLst>
              </p:cNvPr>
              <p:cNvSpPr txBox="1"/>
              <p:nvPr/>
            </p:nvSpPr>
            <p:spPr>
              <a:xfrm>
                <a:off x="8136834" y="1965786"/>
                <a:ext cx="14322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Second register</a:t>
                </a:r>
              </a:p>
              <a:p>
                <a:r>
                  <a:rPr lang="en-US" b="0" dirty="0"/>
                  <a:t>(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qubits to encode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  <a:endParaRPr lang="vi-VN" dirty="0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0696ECB-AE57-4849-BAB8-3B17276D7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34" y="1965786"/>
                <a:ext cx="1432235" cy="1200329"/>
              </a:xfrm>
              <a:prstGeom prst="rect">
                <a:avLst/>
              </a:prstGeom>
              <a:blipFill>
                <a:blip r:embed="rId4"/>
                <a:stretch>
                  <a:fillRect l="-3830" t="-2538" r="-21702" b="-5634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BDDD7019-6AE0-40B4-883D-C763D4E4B941}"/>
              </a:ext>
            </a:extLst>
          </p:cNvPr>
          <p:cNvCxnSpPr/>
          <p:nvPr/>
        </p:nvCxnSpPr>
        <p:spPr>
          <a:xfrm>
            <a:off x="1391478" y="463826"/>
            <a:ext cx="0" cy="270228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D314ECC4-B756-4D73-8940-F3BA5B919FE8}"/>
              </a:ext>
            </a:extLst>
          </p:cNvPr>
          <p:cNvCxnSpPr/>
          <p:nvPr/>
        </p:nvCxnSpPr>
        <p:spPr>
          <a:xfrm>
            <a:off x="5042451" y="463826"/>
            <a:ext cx="0" cy="270228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33FC73E7-BAFD-4320-8C47-92636200C15E}"/>
                  </a:ext>
                </a:extLst>
              </p:cNvPr>
              <p:cNvSpPr txBox="1"/>
              <p:nvPr/>
            </p:nvSpPr>
            <p:spPr>
              <a:xfrm>
                <a:off x="8136834" y="363103"/>
                <a:ext cx="2386385" cy="679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 state: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0…0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|0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33FC73E7-BAFD-4320-8C47-92636200C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34" y="363103"/>
                <a:ext cx="2386385" cy="679353"/>
              </a:xfrm>
              <a:prstGeom prst="rect">
                <a:avLst/>
              </a:prstGeom>
              <a:blipFill>
                <a:blip r:embed="rId5"/>
                <a:stretch>
                  <a:fillRect l="-2302" t="-52252" r="-18926" b="-1387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2CC12D33-CF98-4A3A-9993-84584F47317C}"/>
              </a:ext>
            </a:extLst>
          </p:cNvPr>
          <p:cNvCxnSpPr>
            <a:cxnSpLocks/>
          </p:cNvCxnSpPr>
          <p:nvPr/>
        </p:nvCxnSpPr>
        <p:spPr>
          <a:xfrm>
            <a:off x="3412436" y="1139687"/>
            <a:ext cx="0" cy="203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E713BBBE-A380-4E0B-83A9-7516C32CC564}"/>
                  </a:ext>
                </a:extLst>
              </p:cNvPr>
              <p:cNvSpPr txBox="1"/>
              <p:nvPr/>
            </p:nvSpPr>
            <p:spPr>
              <a:xfrm>
                <a:off x="197784" y="3254349"/>
                <a:ext cx="7051156" cy="565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Apply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/>
                  <a:t>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vi-VN" dirty="0"/>
              </a:p>
            </p:txBody>
          </p:sp>
        </mc:Choice>
        <mc:Fallback xmlns="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E713BBBE-A380-4E0B-83A9-7516C32C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84" y="3254349"/>
                <a:ext cx="7051156" cy="565539"/>
              </a:xfrm>
              <a:prstGeom prst="rect">
                <a:avLst/>
              </a:prstGeom>
              <a:blipFill>
                <a:blip r:embed="rId6"/>
                <a:stretch>
                  <a:fillRect l="-691" t="-104301" b="-14301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CC6A075A-7143-4730-AB4D-4727E9C17F30}"/>
              </a:ext>
            </a:extLst>
          </p:cNvPr>
          <p:cNvSpPr txBox="1"/>
          <p:nvPr/>
        </p:nvSpPr>
        <p:spPr>
          <a:xfrm>
            <a:off x="197784" y="3897954"/>
            <a:ext cx="705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Yields:</a:t>
            </a:r>
          </a:p>
          <a:p>
            <a:endParaRPr lang="vi-VN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42100885-6842-4805-A281-2E014F75B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088" y="4224381"/>
            <a:ext cx="9610725" cy="847725"/>
          </a:xfrm>
          <a:prstGeom prst="rect">
            <a:avLst/>
          </a:prstGeom>
        </p:spPr>
      </p:pic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79B6D2F-B8E2-47C0-B7C5-7A7BED5C26D0}"/>
              </a:ext>
            </a:extLst>
          </p:cNvPr>
          <p:cNvSpPr/>
          <p:nvPr/>
        </p:nvSpPr>
        <p:spPr>
          <a:xfrm>
            <a:off x="1709530" y="4221119"/>
            <a:ext cx="1934818" cy="101349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47D2CB82-6116-42BD-8FB8-D60F4A2DFB45}"/>
              </a:ext>
            </a:extLst>
          </p:cNvPr>
          <p:cNvCxnSpPr>
            <a:stCxn id="23" idx="2"/>
            <a:endCxn id="13" idx="0"/>
          </p:cNvCxnSpPr>
          <p:nvPr/>
        </p:nvCxnSpPr>
        <p:spPr>
          <a:xfrm flipH="1">
            <a:off x="2676939" y="3819888"/>
            <a:ext cx="1046423" cy="40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295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040325D3-9264-4417-863A-9092D417E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5" y="220110"/>
            <a:ext cx="9658350" cy="21240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E7B16840-E6C7-46DC-9F29-6EA190BB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55" y="2547937"/>
            <a:ext cx="100107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25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63D01C6E-DFD0-4F63-9D42-12848991B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236675"/>
            <a:ext cx="5586205" cy="38156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D7D9FC0C-24B7-4C66-8BD9-00C66FD41C38}"/>
                  </a:ext>
                </a:extLst>
              </p:cNvPr>
              <p:cNvSpPr txBox="1"/>
              <p:nvPr/>
            </p:nvSpPr>
            <p:spPr>
              <a:xfrm>
                <a:off x="450573" y="4263717"/>
                <a:ext cx="4028661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=1/8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D7D9FC0C-24B7-4C66-8BD9-00C66FD41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3" y="4263717"/>
                <a:ext cx="4028661" cy="484043"/>
              </a:xfrm>
              <a:prstGeom prst="rect">
                <a:avLst/>
              </a:prstGeom>
              <a:blipFill>
                <a:blip r:embed="rId3"/>
                <a:stretch>
                  <a:fillRect l="-1362" b="-7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Hình ảnh 7">
            <a:extLst>
              <a:ext uri="{FF2B5EF4-FFF2-40B4-BE49-F238E27FC236}">
                <a16:creationId xmlns:a16="http://schemas.microsoft.com/office/drawing/2014/main" id="{13EC8624-1B1C-4E11-804A-A8FBC4CB5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153" y="236675"/>
            <a:ext cx="5424528" cy="3851329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76C565E-247B-4275-ADA5-DAC25B9E1073}"/>
              </a:ext>
            </a:extLst>
          </p:cNvPr>
          <p:cNvSpPr txBox="1"/>
          <p:nvPr/>
        </p:nvSpPr>
        <p:spPr>
          <a:xfrm>
            <a:off x="6096000" y="4263717"/>
            <a:ext cx="515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see our most likely results are 010(bin) = 2(dec) and 011(bin) = 3(dec). These two results would tell us that θ = 0.25 (off by 25%) and θ = 0.375 (off by 13%) respectively</a:t>
            </a:r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68182CD3-7A11-4449-8C9E-350438400139}"/>
              </a:ext>
            </a:extLst>
          </p:cNvPr>
          <p:cNvSpPr/>
          <p:nvPr/>
        </p:nvSpPr>
        <p:spPr>
          <a:xfrm>
            <a:off x="2663687" y="236675"/>
            <a:ext cx="1020417" cy="7572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FA8F20D0-39FC-4BA3-BE6A-FD28CFD8C9BF}"/>
              </a:ext>
            </a:extLst>
          </p:cNvPr>
          <p:cNvSpPr/>
          <p:nvPr/>
        </p:nvSpPr>
        <p:spPr>
          <a:xfrm>
            <a:off x="7933208" y="236675"/>
            <a:ext cx="1020417" cy="7572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BB80608D-CD57-407C-B677-37A966B43B7A}"/>
              </a:ext>
            </a:extLst>
          </p:cNvPr>
          <p:cNvSpPr/>
          <p:nvPr/>
        </p:nvSpPr>
        <p:spPr>
          <a:xfrm>
            <a:off x="7277225" y="2323892"/>
            <a:ext cx="1020417" cy="7572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6403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BE834AF6-DB3B-402B-8ECC-5771B37DF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18648"/>
            <a:ext cx="6029325" cy="4314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2DC35415-9925-4773-AA35-977670291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549" y="4463797"/>
                <a:ext cx="7779025" cy="10380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vi-VN" altLang="vi-VN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IBM Plex Sans"/>
                  </a:rPr>
                  <a:t>The two most likely measurements are now </a:t>
                </a:r>
                <a:r>
                  <a:rPr kumimoji="0" lang="vi-VN" altLang="vi-VN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IBM Plex Mono"/>
                  </a:rPr>
                  <a:t>01011</a:t>
                </a:r>
                <a:r>
                  <a:rPr kumimoji="0" lang="vi-VN" altLang="vi-VN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IBM Plex Sans"/>
                  </a:rPr>
                  <a:t> (decimal 11) and </a:t>
                </a:r>
                <a:r>
                  <a:rPr kumimoji="0" lang="vi-VN" altLang="vi-VN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IBM Plex Mono"/>
                  </a:rPr>
                  <a:t>01010</a:t>
                </a:r>
                <a:r>
                  <a:rPr kumimoji="0" lang="vi-VN" altLang="vi-VN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IBM Plex Sans"/>
                  </a:rPr>
                  <a:t> (decimal 10). Measuring these results would tell us </a:t>
                </a:r>
                <a14:m>
                  <m:oMath xmlns:m="http://schemas.openxmlformats.org/officeDocument/2006/math">
                    <m:r>
                      <a:rPr kumimoji="0" lang="vi-VN" altLang="vi-VN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0" lang="vi-VN" altLang="vi-VN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IBM Plex Sans"/>
                  </a:rPr>
                  <a:t> is: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kumimoji="0" lang="vi-VN" altLang="vi-V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0" lang="vi-VN" altLang="vi-V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vi-VN" altLang="vi-VN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vi-VN" altLang="vi-VN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sSup>
                          <m:sSupPr>
                            <m:ctrlPr>
                              <a:rPr kumimoji="0" lang="vi-VN" altLang="vi-VN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vi-VN" altLang="vi-VN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0" lang="vi-VN" altLang="vi-VN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kumimoji="0" lang="vi-VN" altLang="vi-V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=0.344,</m:t>
                    </m:r>
                    <m:r>
                      <a:rPr lang="vi-VN" alt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vi-VN" alt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alt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alt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vi-VN" alt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num>
                      <m:den>
                        <m:sSup>
                          <m:sSupPr>
                            <m:ctrlPr>
                              <a:rPr lang="vi-VN" alt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alt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vi-VN" alt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vi-VN" alt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kumimoji="0" lang="vi-VN" altLang="vi-V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13</a:t>
                </a:r>
              </a:p>
            </p:txBody>
          </p:sp>
        </mc:Choice>
        <mc:Fallback xmlns=""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2DC35415-9925-4773-AA35-977670291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49" y="4463797"/>
                <a:ext cx="7779025" cy="1038041"/>
              </a:xfrm>
              <a:prstGeom prst="rect">
                <a:avLst/>
              </a:prstGeom>
              <a:blipFill>
                <a:blip r:embed="rId3"/>
                <a:stretch>
                  <a:fillRect l="-705" t="-2339" b="-292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6000FC65-7275-4D49-9401-BF0044269C8D}"/>
              </a:ext>
            </a:extLst>
          </p:cNvPr>
          <p:cNvSpPr/>
          <p:nvPr/>
        </p:nvSpPr>
        <p:spPr>
          <a:xfrm>
            <a:off x="2252870" y="223423"/>
            <a:ext cx="1020417" cy="7572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4624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58FD24-EA0B-47A7-8E7E-F32B91EB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Questions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3A9B016-A83D-471C-A727-8D71B95FB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4018"/>
          </a:xfrm>
        </p:spPr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1. What ancilla qubits used for?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11113D3-26F2-4692-B9BE-99F6334D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87" y="2546518"/>
            <a:ext cx="4591929" cy="376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A7EC552-55F1-495C-8A24-64097DBEFDD1}"/>
              </a:ext>
            </a:extLst>
          </p:cNvPr>
          <p:cNvSpPr txBox="1"/>
          <p:nvPr/>
        </p:nvSpPr>
        <p:spPr>
          <a:xfrm>
            <a:off x="5584874" y="2546518"/>
            <a:ext cx="4754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800">
                <a:latin typeface="Calibri (Thân)"/>
              </a:rPr>
              <a:t>Store output</a:t>
            </a:r>
          </a:p>
          <a:p>
            <a:pPr marL="285750" indent="-285750">
              <a:buFontTx/>
              <a:buChar char="-"/>
            </a:pPr>
            <a:r>
              <a:rPr lang="vi-VN" sz="2800">
                <a:latin typeface="Calibri (Thân)"/>
              </a:rPr>
              <a:t>Padding for higher order gate with use less component than normal</a:t>
            </a:r>
          </a:p>
        </p:txBody>
      </p:sp>
    </p:spTree>
    <p:extLst>
      <p:ext uri="{BB962C8B-B14F-4D97-AF65-F5344CB8AC3E}">
        <p14:creationId xmlns:p14="http://schemas.microsoft.com/office/powerpoint/2010/main" val="3480903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58FD24-EA0B-47A7-8E7E-F32B91EB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Questions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3A9B016-A83D-471C-A727-8D71B95FB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6922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vi-VN">
                <a:latin typeface="Calibri (Thân)"/>
              </a:rPr>
              <a:t>How many iterations needed?</a:t>
            </a:r>
          </a:p>
          <a:p>
            <a:pPr marL="514350" indent="-514350">
              <a:buAutoNum type="arabicPeriod"/>
            </a:pPr>
            <a:r>
              <a:rPr lang="vi-VN">
                <a:latin typeface="Calibri (Thân)"/>
              </a:rPr>
              <a:t>Common time?</a:t>
            </a:r>
          </a:p>
          <a:p>
            <a:pPr marL="514350" indent="-514350">
              <a:buAutoNum type="arabicPeriod"/>
            </a:pPr>
            <a:r>
              <a:rPr lang="vi-VN">
                <a:latin typeface="Calibri (Thân)"/>
              </a:rPr>
              <a:t>The relationship between size of input (n) and number of qubits </a:t>
            </a:r>
          </a:p>
          <a:p>
            <a:pPr marL="514350" indent="-514350">
              <a:buAutoNum type="arabicPeriod"/>
            </a:pPr>
            <a:endParaRPr lang="vi-VN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316717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8C2C01-8AA9-4F10-973F-AF0F5F3D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D824826-21AD-4E7E-9170-87F7F0075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vi-V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vi-V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=−3,</m:t>
                    </m:r>
                    <m:sSub>
                      <m:sSubPr>
                        <m:ctrlPr>
                          <a:rPr lang="vi-V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=2,</m:t>
                    </m:r>
                    <m:sSub>
                      <m:sSubPr>
                        <m:ctrlPr>
                          <a:rPr lang="vi-V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vi-V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vi-VN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vi-VN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vi-VN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vi-VN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vi-V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vi-V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vi-VN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vi-VN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vi-VN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vi-VN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=−3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vi-VN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vi-VN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vi-VN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vi-VN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vi-VN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vi-VN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vi-VN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vi-VN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vi-VN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vi-VN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vi-VN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vi-VN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vi-VN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vi-VN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vi-VN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vi-VN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vi-VN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D824826-21AD-4E7E-9170-87F7F0075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1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3B2EE0-B9BD-4F2E-B9A5-42631837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A3B1E1A-A989-4C95-B687-676A4C57D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05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Then: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  <m:d>
                        <m:dPr>
                          <m:begChr m:val=""/>
                          <m:endChr m:val="⟩"/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vi-VN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"/>
                          <m:endChr m:val="⟩"/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"/>
                          <m:endChr m:val="⟩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"/>
                          <m:endChr m:val="⟩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dirty="0"/>
              </a:p>
              <a:p>
                <a:pPr marL="0" indent="0">
                  <a:buNone/>
                </a:pPr>
                <a:endParaRPr lang="vi-VN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A3B1E1A-A989-4C95-B687-676A4C57D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0597"/>
              </a:xfrm>
              <a:blipFill>
                <a:blip r:embed="rId2"/>
                <a:stretch>
                  <a:fillRect l="-1217" t="-200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10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125C43-56B4-4B34-80B4-3181684E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 Light (Đầu đề)"/>
              </a:rPr>
              <a:t>2. HHL </a:t>
            </a:r>
            <a:r>
              <a:rPr lang="vi-VN" dirty="0" err="1">
                <a:latin typeface="Calibri Light (Đầu đề)"/>
              </a:rPr>
              <a:t>Algorithm</a:t>
            </a:r>
            <a:endParaRPr lang="vi-VN">
              <a:latin typeface="Calibri Light (Đầu đề)"/>
            </a:endParaRP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C746BC6C-D06F-40E1-9AF7-83568D624B2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4766"/>
            <a:ext cx="10515600" cy="51081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61310C5B-0B58-4B80-B8CB-138CD3D045CD}"/>
              </a:ext>
            </a:extLst>
          </p:cNvPr>
          <p:cNvCxnSpPr>
            <a:cxnSpLocks/>
          </p:cNvCxnSpPr>
          <p:nvPr/>
        </p:nvCxnSpPr>
        <p:spPr>
          <a:xfrm>
            <a:off x="1688123" y="2147597"/>
            <a:ext cx="0" cy="1093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12AC1183-52B2-4D12-9F87-2A0014DF5BDB}"/>
                  </a:ext>
                </a:extLst>
              </p:cNvPr>
              <p:cNvSpPr txBox="1"/>
              <p:nvPr/>
            </p:nvSpPr>
            <p:spPr>
              <a:xfrm>
                <a:off x="288388" y="1594490"/>
                <a:ext cx="27994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>
                    <a:latin typeface="Calibri (Thân)"/>
                    <a:ea typeface="Cambria" panose="02040503050406030204" pitchFamily="18" charset="0"/>
                  </a:rPr>
                  <a:t>Load eigenvalue of </a:t>
                </a:r>
                <a14:m>
                  <m:oMath xmlns:m="http://schemas.openxmlformats.org/officeDocument/2006/math">
                    <m:r>
                      <a:rPr lang="vi-VN" sz="24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vi-VN" sz="2400">
                  <a:latin typeface="Calibri (Thân)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12AC1183-52B2-4D12-9F87-2A0014DF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8" y="1594490"/>
                <a:ext cx="2799469" cy="461665"/>
              </a:xfrm>
              <a:prstGeom prst="rect">
                <a:avLst/>
              </a:prstGeom>
              <a:blipFill>
                <a:blip r:embed="rId3"/>
                <a:stretch>
                  <a:fillRect l="-3261" t="-10667" b="-30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41115388-02D5-4B70-B965-98D8FEA77C05}"/>
              </a:ext>
            </a:extLst>
          </p:cNvPr>
          <p:cNvCxnSpPr>
            <a:cxnSpLocks/>
          </p:cNvCxnSpPr>
          <p:nvPr/>
        </p:nvCxnSpPr>
        <p:spPr>
          <a:xfrm flipH="1" flipV="1">
            <a:off x="1840523" y="5473661"/>
            <a:ext cx="982190" cy="745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D938F497-7DA6-405E-88C6-BAF07A35F59E}"/>
                  </a:ext>
                </a:extLst>
              </p:cNvPr>
              <p:cNvSpPr txBox="1"/>
              <p:nvPr/>
            </p:nvSpPr>
            <p:spPr>
              <a:xfrm>
                <a:off x="2443546" y="6262042"/>
                <a:ext cx="12886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>
                    <a:latin typeface="Calibri (Thân)"/>
                    <a:ea typeface="Cambria" panose="02040503050406030204" pitchFamily="18" charset="0"/>
                  </a:rPr>
                  <a:t>Load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vi-VN" sz="2400">
                    <a:latin typeface="Calibri (Thân)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D938F497-7DA6-405E-88C6-BAF07A35F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546" y="6262042"/>
                <a:ext cx="1288621" cy="461665"/>
              </a:xfrm>
              <a:prstGeom prst="rect">
                <a:avLst/>
              </a:prstGeom>
              <a:blipFill>
                <a:blip r:embed="rId4"/>
                <a:stretch>
                  <a:fillRect l="-7583" t="-130263" r="-45972" b="-19473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201AC1C7-BADE-4D3C-92CA-EC21D46BFF1F}"/>
              </a:ext>
            </a:extLst>
          </p:cNvPr>
          <p:cNvCxnSpPr>
            <a:cxnSpLocks/>
          </p:cNvCxnSpPr>
          <p:nvPr/>
        </p:nvCxnSpPr>
        <p:spPr>
          <a:xfrm flipV="1">
            <a:off x="1272209" y="4650669"/>
            <a:ext cx="415913" cy="1519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9B7D0D3E-CEB6-47D9-860B-0EA45515BD43}"/>
              </a:ext>
            </a:extLst>
          </p:cNvPr>
          <p:cNvSpPr txBox="1"/>
          <p:nvPr/>
        </p:nvSpPr>
        <p:spPr>
          <a:xfrm>
            <a:off x="288388" y="6262042"/>
            <a:ext cx="155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latin typeface="Calibri (Thân)"/>
                <a:ea typeface="Cambria" panose="02040503050406030204" pitchFamily="18" charset="0"/>
              </a:rPr>
              <a:t>Ancilla bit</a:t>
            </a:r>
          </a:p>
        </p:txBody>
      </p:sp>
    </p:spTree>
    <p:extLst>
      <p:ext uri="{BB962C8B-B14F-4D97-AF65-F5344CB8AC3E}">
        <p14:creationId xmlns:p14="http://schemas.microsoft.com/office/powerpoint/2010/main" val="241501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E76321-5B0D-4EFB-B188-3B2846A3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3. Run on qiskit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B2D93F5-1505-4569-B0B2-480C9535C0B1}"/>
              </a:ext>
            </a:extLst>
          </p:cNvPr>
          <p:cNvSpPr txBox="1"/>
          <p:nvPr/>
        </p:nvSpPr>
        <p:spPr>
          <a:xfrm>
            <a:off x="2555601" y="4694550"/>
            <a:ext cx="237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Approximate t</a:t>
            </a:r>
            <a:endParaRPr lang="vi-VN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B6F34F66-64FF-4483-9818-53B57412C214}"/>
              </a:ext>
            </a:extLst>
          </p:cNvPr>
          <p:cNvSpPr txBox="1"/>
          <p:nvPr/>
        </p:nvSpPr>
        <p:spPr>
          <a:xfrm>
            <a:off x="7509012" y="4854263"/>
            <a:ext cx="237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Exactly t</a:t>
            </a:r>
            <a:endParaRPr lang="vi-VN"/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8A734C29-C6F9-48C0-859F-2DE022EA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5161"/>
            <a:ext cx="2448339" cy="1580927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C82AC941-6B55-4C90-B8DD-E1900F9360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907"/>
          <a:stretch/>
        </p:blipFill>
        <p:spPr>
          <a:xfrm>
            <a:off x="838199" y="3056088"/>
            <a:ext cx="4634949" cy="1580926"/>
          </a:xfrm>
          <a:prstGeom prst="rect">
            <a:avLst/>
          </a:prstGeom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9ED276C7-13AA-42D6-9BFC-4F9D4BDCDCAC}"/>
              </a:ext>
            </a:extLst>
          </p:cNvPr>
          <p:cNvSpPr txBox="1"/>
          <p:nvPr/>
        </p:nvSpPr>
        <p:spPr>
          <a:xfrm>
            <a:off x="82825" y="4879216"/>
            <a:ext cx="136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Norm 2 between 2 solutions</a:t>
            </a:r>
            <a:endParaRPr lang="vi-VN"/>
          </a:p>
        </p:txBody>
      </p:sp>
      <p:cxnSp>
        <p:nvCxnSpPr>
          <p:cNvPr id="21" name="Đường kết nối: Mũi tên Gấp khúc 20">
            <a:extLst>
              <a:ext uri="{FF2B5EF4-FFF2-40B4-BE49-F238E27FC236}">
                <a16:creationId xmlns:a16="http://schemas.microsoft.com/office/drawing/2014/main" id="{DD1B476C-1BCF-4589-8975-F61C13F253BC}"/>
              </a:ext>
            </a:extLst>
          </p:cNvPr>
          <p:cNvCxnSpPr/>
          <p:nvPr/>
        </p:nvCxnSpPr>
        <p:spPr>
          <a:xfrm flipV="1">
            <a:off x="235225" y="4217930"/>
            <a:ext cx="530087" cy="493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Hình ảnh 22">
            <a:extLst>
              <a:ext uri="{FF2B5EF4-FFF2-40B4-BE49-F238E27FC236}">
                <a16:creationId xmlns:a16="http://schemas.microsoft.com/office/drawing/2014/main" id="{35270AB6-9DB1-4BFA-A090-12D1EDB9C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434" y="3056089"/>
            <a:ext cx="4742775" cy="1580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Viết tay 23">
                <a:extLst>
                  <a:ext uri="{FF2B5EF4-FFF2-40B4-BE49-F238E27FC236}">
                    <a16:creationId xmlns:a16="http://schemas.microsoft.com/office/drawing/2014/main" id="{047F3FA1-5B19-4ECE-927E-6486BAD5B08C}"/>
                  </a:ext>
                </a:extLst>
              </p14:cNvPr>
              <p14:cNvContentPartPr/>
              <p14:nvPr/>
            </p14:nvContentPartPr>
            <p14:xfrm>
              <a:off x="6795360" y="803520"/>
              <a:ext cx="2920320" cy="2081160"/>
            </p14:xfrm>
          </p:contentPart>
        </mc:Choice>
        <mc:Fallback xmlns="">
          <p:pic>
            <p:nvPicPr>
              <p:cNvPr id="24" name="Viết tay 23">
                <a:extLst>
                  <a:ext uri="{FF2B5EF4-FFF2-40B4-BE49-F238E27FC236}">
                    <a16:creationId xmlns:a16="http://schemas.microsoft.com/office/drawing/2014/main" id="{047F3FA1-5B19-4ECE-927E-6486BAD5B0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6000" y="794160"/>
                <a:ext cx="2939040" cy="20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Viết tay 24">
                <a:extLst>
                  <a:ext uri="{FF2B5EF4-FFF2-40B4-BE49-F238E27FC236}">
                    <a16:creationId xmlns:a16="http://schemas.microsoft.com/office/drawing/2014/main" id="{6649AB35-D487-4F1D-802C-150C2013E21B}"/>
                  </a:ext>
                </a:extLst>
              </p14:cNvPr>
              <p14:cNvContentPartPr/>
              <p14:nvPr/>
            </p14:nvContentPartPr>
            <p14:xfrm>
              <a:off x="3902400" y="901800"/>
              <a:ext cx="2813040" cy="1955880"/>
            </p14:xfrm>
          </p:contentPart>
        </mc:Choice>
        <mc:Fallback xmlns="">
          <p:pic>
            <p:nvPicPr>
              <p:cNvPr id="25" name="Viết tay 24">
                <a:extLst>
                  <a:ext uri="{FF2B5EF4-FFF2-40B4-BE49-F238E27FC236}">
                    <a16:creationId xmlns:a16="http://schemas.microsoft.com/office/drawing/2014/main" id="{6649AB35-D487-4F1D-802C-150C2013E2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93040" y="892440"/>
                <a:ext cx="2831760" cy="19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679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36AA93DC-0939-47E5-88D6-E8BD051A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69459" cy="78954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1DBDE6B9-237D-4237-8BB5-111A302B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9540"/>
            <a:ext cx="8669459" cy="1742391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37959F1-3966-47E5-BAE1-CF2238155293}"/>
              </a:ext>
            </a:extLst>
          </p:cNvPr>
          <p:cNvSpPr txBox="1"/>
          <p:nvPr/>
        </p:nvSpPr>
        <p:spPr>
          <a:xfrm>
            <a:off x="8772939" y="944248"/>
            <a:ext cx="163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3 GB RAM</a:t>
            </a:r>
            <a:endParaRPr lang="vi-VN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7C4D0E6E-C259-4A5F-8411-2094AEA1C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31931"/>
            <a:ext cx="4121834" cy="3042884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C769C45-490A-4FF7-B2EB-61BB753F31AD}"/>
              </a:ext>
            </a:extLst>
          </p:cNvPr>
          <p:cNvSpPr txBox="1"/>
          <p:nvPr/>
        </p:nvSpPr>
        <p:spPr>
          <a:xfrm>
            <a:off x="1245908" y="5743357"/>
            <a:ext cx="163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3.9 GB RAM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96088E3D-131C-4427-ACCC-C63A91B3F3F7}"/>
                  </a:ext>
                </a:extLst>
              </p:cNvPr>
              <p:cNvSpPr txBox="1"/>
              <p:nvPr/>
            </p:nvSpPr>
            <p:spPr>
              <a:xfrm>
                <a:off x="9382966" y="5743357"/>
                <a:ext cx="2710069" cy="89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𝑅𝐴𝑀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0.5 ∗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𝑇𝐼𝑀𝐸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96088E3D-131C-4427-ACCC-C63A91B3F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966" y="5743357"/>
                <a:ext cx="2710069" cy="895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Hình ảnh 13">
            <a:extLst>
              <a:ext uri="{FF2B5EF4-FFF2-40B4-BE49-F238E27FC236}">
                <a16:creationId xmlns:a16="http://schemas.microsoft.com/office/drawing/2014/main" id="{C69562DA-71E2-4669-B30C-A3A4D2292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1834" y="3393997"/>
            <a:ext cx="7971201" cy="21504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Viết tay 14">
                <a:extLst>
                  <a:ext uri="{FF2B5EF4-FFF2-40B4-BE49-F238E27FC236}">
                    <a16:creationId xmlns:a16="http://schemas.microsoft.com/office/drawing/2014/main" id="{D853E5B7-1168-4E96-810A-1B495F642409}"/>
                  </a:ext>
                </a:extLst>
              </p14:cNvPr>
              <p14:cNvContentPartPr/>
              <p14:nvPr/>
            </p14:nvContentPartPr>
            <p14:xfrm>
              <a:off x="687600" y="2295000"/>
              <a:ext cx="6438600" cy="1188000"/>
            </p14:xfrm>
          </p:contentPart>
        </mc:Choice>
        <mc:Fallback xmlns="">
          <p:pic>
            <p:nvPicPr>
              <p:cNvPr id="15" name="Viết tay 14">
                <a:extLst>
                  <a:ext uri="{FF2B5EF4-FFF2-40B4-BE49-F238E27FC236}">
                    <a16:creationId xmlns:a16="http://schemas.microsoft.com/office/drawing/2014/main" id="{D853E5B7-1168-4E96-810A-1B495F6424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8240" y="2285640"/>
                <a:ext cx="6457320" cy="12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147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E0C74698-1B93-44D8-92CE-7BB05E7D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3" y="862840"/>
            <a:ext cx="9913040" cy="1058511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3851C5E-8A31-4DB5-9EB4-25F2DB754379}"/>
              </a:ext>
            </a:extLst>
          </p:cNvPr>
          <p:cNvSpPr txBox="1"/>
          <p:nvPr/>
        </p:nvSpPr>
        <p:spPr>
          <a:xfrm>
            <a:off x="410403" y="318052"/>
            <a:ext cx="527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5000 x 5000 matrix solving by classical computer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39A7755B-C1E1-4BA8-B09A-4CB8E929759E}"/>
                  </a:ext>
                </a:extLst>
              </p:cNvPr>
              <p:cNvSpPr txBox="1"/>
              <p:nvPr/>
            </p:nvSpPr>
            <p:spPr>
              <a:xfrm>
                <a:off x="410402" y="2096807"/>
                <a:ext cx="6785527" cy="1489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5000 x 5000 matrix solving by quantum simulation require: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𝑅𝐴𝑀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0.5 ∗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2(5000)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=35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𝑇𝐼𝑀𝐸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5000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vi-VN"/>
              </a:p>
              <a:p>
                <a:endParaRPr lang="vi-VN"/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39A7755B-C1E1-4BA8-B09A-4CB8E9297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02" y="2096807"/>
                <a:ext cx="6785527" cy="1489254"/>
              </a:xfrm>
              <a:prstGeom prst="rect">
                <a:avLst/>
              </a:prstGeom>
              <a:blipFill>
                <a:blip r:embed="rId3"/>
                <a:stretch>
                  <a:fillRect l="-719" t="-245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1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AE9099-4EEB-4CFF-8D53-257FE647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Global phase &amp; relative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A387ABE-D085-4B39-B259-BAD04F133A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Consider state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vi-V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"/>
                        <m:endChr m:val="⟩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"/>
                        <m:endChr m:val="⟩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d>
                      <m:dPr>
                        <m:begChr m:val=""/>
                        <m:endChr m:val="⟩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|0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d>
                      <m:dPr>
                        <m:begChr m:val=""/>
                        <m:endChr m:val="⟩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vi-VN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vi-V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|1</m:t>
                          </m:r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vi-VN" b="0" i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vi-VN" b="0" i="0">
                    <a:latin typeface="Calibri (Thân)"/>
                    <a:ea typeface="Cambria Math" panose="02040503050406030204" pitchFamily="18" charset="0"/>
                  </a:rPr>
                  <a:t>is vanish while conduct the measurement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A387ABE-D085-4B39-B259-BAD04F133A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82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09098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1058</Words>
  <Application>Microsoft Office PowerPoint</Application>
  <PresentationFormat>Màn hình rộng</PresentationFormat>
  <Paragraphs>135</Paragraphs>
  <Slides>27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IBM Plex Mono</vt:lpstr>
      <vt:lpstr>IBM Plex Sans</vt:lpstr>
      <vt:lpstr>Times New Roman</vt:lpstr>
      <vt:lpstr>Chủ đề Office</vt:lpstr>
      <vt:lpstr>Solving large linear system of equations by HHL Algorithm </vt:lpstr>
      <vt:lpstr>1. Introduction</vt:lpstr>
      <vt:lpstr>1. Introduction</vt:lpstr>
      <vt:lpstr>1. Introduction</vt:lpstr>
      <vt:lpstr>2. HHL Algorithm</vt:lpstr>
      <vt:lpstr>3. Run on qiskit</vt:lpstr>
      <vt:lpstr>Bản trình bày PowerPoint</vt:lpstr>
      <vt:lpstr>Bản trình bày PowerPoint</vt:lpstr>
      <vt:lpstr>Global phase &amp; relative phase</vt:lpstr>
      <vt:lpstr>Summary HHL</vt:lpstr>
      <vt:lpstr>1. What is Phase kickback?</vt:lpstr>
      <vt:lpstr>Bản trình bày PowerPoint</vt:lpstr>
      <vt:lpstr>2. Quantum Fourier Transform</vt:lpstr>
      <vt:lpstr>Bản trình bày PowerPoint</vt:lpstr>
      <vt:lpstr>Bản trình bày PowerPoint</vt:lpstr>
      <vt:lpstr>Bản trình bày PowerPoint</vt:lpstr>
      <vt:lpstr>Bản trình bày PowerPoint</vt:lpstr>
      <vt:lpstr>3. Quantum Phase Estimation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large linear system of equations</dc:title>
  <dc:creator>Tuan Hai</dc:creator>
  <cp:lastModifiedBy>Tuan Hai</cp:lastModifiedBy>
  <cp:revision>57</cp:revision>
  <dcterms:created xsi:type="dcterms:W3CDTF">2021-02-20T06:56:37Z</dcterms:created>
  <dcterms:modified xsi:type="dcterms:W3CDTF">2021-03-09T02:28:33Z</dcterms:modified>
</cp:coreProperties>
</file>