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1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6FD7-92D4-4AF5-84A7-0E6264D3B6B6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C21DF-46D2-47D5-B897-A0B2377924E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511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C21DF-46D2-47D5-B897-A0B2377924E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084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C21DF-46D2-47D5-B897-A0B2377924E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524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A29762-DC4D-4D1E-BE8F-EB3B86BA2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B0C460B-A7AC-461D-8EDD-42FAF2E4A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87D7F80-77A9-4A9F-B9F6-3B01D584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AD5ED2-96E0-4E14-BF82-858FA7B8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980CA5-8D41-44CD-90A2-14EAC802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342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79A3E7-3CE2-495A-93EA-B9838EAB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A8FD280-81C4-4BBC-89DC-164241AC2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C9514BA-3FFD-4F6B-A5BD-0DD8A7B5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BD3386D-2E12-40E8-A2FE-ECDC1C37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30CBEF-DC6A-4016-ADA8-9E3B1583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54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B638CD3-4A93-40C8-8EEA-7A596748E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8501C06-3E3E-409F-B775-057B182CE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E88313-B300-4F42-AE95-D30CE1B6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2A0A21-7FD6-410C-89E4-A8FC64DD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4715EF2-922F-413F-B283-A7AAF859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123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6E3557-C358-40A0-8864-6E3C052C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031897F-3978-4702-82A2-7018D996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139F9E-5A4E-4783-B83D-74EAC29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428246B-B1CF-4510-817B-22667CAC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F2CFB4-44F9-40FE-923B-58F5246B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553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C9F8D6-ED90-4B1B-A32D-91B8684A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F02A03C-9AE3-4139-97B0-E1C531A5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2274FCC-6CC6-4584-8F89-1999D296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8FDE9B4-2A9A-4234-90D1-D587A635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2816347-7A78-4007-BD6B-BB2EDE39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830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DA10B8-63EF-4BA7-8742-3C6BDFDB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21A7AA-689A-4333-AF27-EACC86A8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D926F7F-8597-4D0E-A7DB-E80B600B8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502238F-3C1A-4AFF-A3F8-36270191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7A8CA88-72A3-4E8F-8B3F-EDEF3256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512A11B-B884-41C5-9359-AD7C2775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69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9A2E5D-B96D-4507-B242-20BCE033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C6D3C96-D6AB-4E2E-B72B-D47C72C3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050D8D4-4151-46AA-9D1A-E70FEC942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5D98148-1581-4AE2-86E9-8F0D15AAB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968DE74-F486-494E-B738-D4B6CD366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0EA8B65-B257-4F34-9282-5EF0E89D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AF31AAE-A37F-4C7B-8CB7-C27C89D5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300F0C9-EC93-4B19-95E0-2C699A5E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709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3DD72A-39B4-4BD0-860D-9CA4EBA5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519B602-B00A-4BF9-8F97-6CCF513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F0F5BD6-1F23-469B-8BD7-3AED96CF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D1D19A9-600B-465A-8689-3DEEDFC1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507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52A393B2-52A5-43DA-885B-20CC08E5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A9D9396-DA67-4ECE-AA6A-7D005703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D5EE73A-5FD2-40AE-9118-49FABA88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621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7BDB9C-9A38-4CB2-9A7A-F69FDCE2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715F79-CAD0-4DC2-AAB6-6DD2E92C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71C21CB-95B2-43FD-BF88-DA518483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17A5B2-3162-4927-954F-9B76458C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AD7BC20-923A-4F77-90ED-181B41FD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15C59B6-1154-485F-A021-B33669A8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22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1A1572-621B-442D-9304-B6A305BB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A17CF90-F2C5-478D-A1F8-9C319D3F0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1492E73-1ECD-42A0-A2EE-429E15F86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56C6DD9-D5EA-431B-AAF1-D17BCC97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B005D3-68A0-4B4C-A39D-E9ED915B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1AFC879-042D-4E97-81B3-55FD051D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82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CD9B446-6E75-4C07-862D-9AE5DAF3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132B24E-4C0A-4174-A324-C1016F10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D996EE8-8940-4525-8073-EB915A29F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7B395-7707-468A-9FD5-36FEBACA5124}" type="datetimeFigureOut">
              <a:rPr lang="vi-VN" smtClean="0"/>
              <a:t>15/05/2021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E29470-B283-4C37-9554-F9B685D0A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6957BA5-8649-4E40-9E9D-6C6238869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A29C-EEFF-4A29-869E-9547B360E9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183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qiskit.org/textbook/ch-applications/vqe-molecu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xcited_state#:~:text=In%20quantum%20mechanics%2C%20an%20excited,an%20arbitrary%20baseline%20energy%20state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Hermitian_matri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Kronecker_del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1331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0.09036" TargetMode="External"/><Relationship Id="rId2" Type="http://schemas.openxmlformats.org/officeDocument/2006/relationships/hyperlink" Target="https://arxiv.org/pdf/2006.146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arxiv.org/abs/2009.0178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49B467-F948-4991-B3FF-3FDA4841B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14" y="1122363"/>
            <a:ext cx="10775852" cy="2387600"/>
          </a:xfrm>
        </p:spPr>
        <p:txBody>
          <a:bodyPr>
            <a:normAutofit/>
          </a:bodyPr>
          <a:lstStyle/>
          <a:p>
            <a:r>
              <a:rPr lang="en-US"/>
              <a:t>VQE </a:t>
            </a:r>
            <a:br>
              <a:rPr lang="en-US"/>
            </a:br>
            <a:r>
              <a:rPr lang="en-US"/>
              <a:t>(Variational Quantum Eigensolver)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32B707C-8502-4818-938F-F2CFBF3E8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2014</a:t>
            </a:r>
          </a:p>
          <a:p>
            <a:endParaRPr lang="en-US"/>
          </a:p>
          <a:p>
            <a:r>
              <a:rPr lang="en-US"/>
              <a:t>15/5/2021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125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6B0E08-AAB6-4499-A505-865642E8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References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8D4A11-7344-47DC-8D09-A16F78EF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hlinkClick r:id="rId2"/>
              </a:rPr>
              <a:t>https://qiskit.org/textbook/ch-applications/vqe-molecules.html</a:t>
            </a:r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60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7C309F-4369-459C-A08D-EE0FF159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Background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5558EA-928E-4536-8984-FE7E1FDEB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958883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ô hình nguyên tử của Đặc điểm Bohr, Định đề, Hạn chế / Vật lý | Thpanorama  - Làm cho mình tốt hơn ngày hôm nay!">
            <a:extLst>
              <a:ext uri="{FF2B5EF4-FFF2-40B4-BE49-F238E27FC236}">
                <a16:creationId xmlns:a16="http://schemas.microsoft.com/office/drawing/2014/main" id="{76F586DD-6DA1-47A7-B65A-AB3559286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74" y="694299"/>
            <a:ext cx="513397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9BD4F52-816B-411C-B76C-FFD977B0DB3A}"/>
              </a:ext>
            </a:extLst>
          </p:cNvPr>
          <p:cNvSpPr txBox="1"/>
          <p:nvPr/>
        </p:nvSpPr>
        <p:spPr>
          <a:xfrm>
            <a:off x="7976383" y="5794369"/>
            <a:ext cx="28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Treated as Hermitian matrix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2F19C73F-2E3D-41A0-888C-C31836EEECBD}"/>
              </a:ext>
            </a:extLst>
          </p:cNvPr>
          <p:cNvCxnSpPr>
            <a:endCxn id="1026" idx="2"/>
          </p:cNvCxnSpPr>
          <p:nvPr/>
        </p:nvCxnSpPr>
        <p:spPr>
          <a:xfrm flipV="1">
            <a:off x="8892761" y="5247249"/>
            <a:ext cx="1" cy="3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AC70236-E1FD-4F22-BDE2-EEF1602AF161}"/>
              </a:ext>
            </a:extLst>
          </p:cNvPr>
          <p:cNvSpPr txBox="1"/>
          <p:nvPr/>
        </p:nvSpPr>
        <p:spPr>
          <a:xfrm>
            <a:off x="838200" y="5794369"/>
            <a:ext cx="28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  <a:hlinkClick r:id="rId4"/>
              </a:rPr>
              <a:t>Excited state</a:t>
            </a:r>
            <a:endParaRPr lang="vi-VN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42232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7EF53D-5E1A-4770-A2FB-A6162EC0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Background</a:t>
            </a:r>
            <a:endParaRPr lang="vi-VN">
              <a:latin typeface="Calibri (Thân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C84EFFD-93B6-4F06-AEDF-AB6BF8BA5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vi-VN">
                    <a:latin typeface="Calibri (Thân)"/>
                  </a:rPr>
                  <a:t> is a </a:t>
                </a:r>
                <a:r>
                  <a:rPr lang="vi-VN">
                    <a:latin typeface="Calibri (Thân)"/>
                    <a:hlinkClick r:id="rId2"/>
                  </a:rPr>
                  <a:t>Hermitian</a:t>
                </a:r>
                <a:r>
                  <a:rPr lang="vi-VN">
                    <a:latin typeface="Calibri (Thân)"/>
                  </a:rPr>
                  <a:t>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>
                    <a:latin typeface="Calibri (Thân)"/>
                  </a:rPr>
                  <a:t> is a eigenvalue corresponding to eigenvector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vi-VN">
                    <a:latin typeface="Calibri (Thân)"/>
                  </a:rPr>
                  <a:t>.</a:t>
                </a:r>
                <a:br>
                  <a:rPr lang="el-GR">
                    <a:latin typeface="Calibri (Thân)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vi-VN">
                    <a:latin typeface="Calibri (Thân)"/>
                  </a:rPr>
                  <a:t> maybe expressed as [spectral composition of Hermitian matrix):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C84EFFD-93B6-4F06-AEDF-AB6BF8BA5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97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7EF53D-5E1A-4770-A2FB-A6162EC0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Background</a:t>
            </a:r>
            <a:endParaRPr lang="vi-VN">
              <a:latin typeface="Calibri (Thân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C84EFFD-93B6-4F06-AEDF-AB6BF8BA5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When we use an arbitrary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>
                    <a:latin typeface="Calibri (Thân)"/>
                  </a:rPr>
                  <a:t>to observe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vi-VN">
                    <a:latin typeface="Calibri (Thân)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>
                    <a:latin typeface="Calibri (Thân)"/>
                  </a:rPr>
                  <a:t>called </a:t>
                </a:r>
                <a:r>
                  <a:rPr lang="vi-VN" i="1">
                    <a:latin typeface="Calibri (Thân)"/>
                  </a:rPr>
                  <a:t>ansatz</a:t>
                </a:r>
                <a:r>
                  <a:rPr lang="vi-VN">
                    <a:latin typeface="Calibri (Thân)"/>
                  </a:rPr>
                  <a:t>):</a:t>
                </a:r>
                <a:br>
                  <a:rPr lang="el-GR">
                    <a:latin typeface="Calibri (Thân)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Substituting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vi-VN">
                    <a:latin typeface="Calibri (Thân)"/>
                  </a:rPr>
                  <a:t> with its spectral 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vi-VN" i="1">
                          <a:latin typeface="Cambria Math" panose="02040503050406030204" pitchFamily="18" charset="0"/>
                        </a:rPr>
                        <m:t>|(</m:t>
                      </m:r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vi-VN" i="1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|⟨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Note: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⟩=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vi-VN">
                    <a:latin typeface="Calibri (Thân)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>
                    <a:latin typeface="Calibri (Thân)"/>
                  </a:rPr>
                  <a:t>is the </a:t>
                </a:r>
                <a:r>
                  <a:rPr lang="vi-VN">
                    <a:latin typeface="Calibri (Thân)"/>
                    <a:hlinkClick r:id="rId2"/>
                  </a:rPr>
                  <a:t>Kronecker delta</a:t>
                </a: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C84EFFD-93B6-4F06-AEDF-AB6BF8BA5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70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7EF53D-5E1A-4770-A2FB-A6162EC0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Variational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C84EFFD-93B6-4F06-AEDF-AB6BF8BA5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b="0" i="0">
                    <a:solidFill>
                      <a:srgbClr val="000000"/>
                    </a:solidFill>
                    <a:effectLst/>
                    <a:latin typeface="Calibri (Thân)"/>
                  </a:rPr>
                  <a:t>Because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|⟨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vi-VN" b="0" i="0">
                    <a:solidFill>
                      <a:srgbClr val="000000"/>
                    </a:solidFill>
                    <a:effectLst/>
                    <a:latin typeface="Calibri (Thân)"/>
                  </a:rPr>
                  <a:t>:</a:t>
                </a:r>
              </a:p>
              <a:p>
                <a:pPr marL="0" indent="0">
                  <a:buNone/>
                </a:pPr>
                <a:endParaRPr lang="vi-VN" b="0" i="0">
                  <a:solidFill>
                    <a:srgbClr val="000000"/>
                  </a:solidFill>
                  <a:effectLst/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|⟨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|⟨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vi-VN">
                    <a:latin typeface="Calibri (Thân)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vi-V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vi-VN">
                    <a:latin typeface="Calibri (Thân)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vi-V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>
                    <a:latin typeface="Calibri (Thân)"/>
                  </a:rPr>
                  <a:t> or simply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vi-VN">
                    <a:latin typeface="Calibri (Thân)"/>
                  </a:rPr>
                  <a:t>.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vi-VN">
                    <a:latin typeface="Calibri (Thân)"/>
                  </a:rPr>
                  <a:t>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</m:oMath>
                </a14:m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C84EFFD-93B6-4F06-AEDF-AB6BF8BA5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21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1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7EF53D-5E1A-4770-A2FB-A6162EC0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Variational Form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10455E3-421F-4B20-993F-CE9D3CA5FF2B}"/>
              </a:ext>
            </a:extLst>
          </p:cNvPr>
          <p:cNvSpPr/>
          <p:nvPr/>
        </p:nvSpPr>
        <p:spPr>
          <a:xfrm>
            <a:off x="984738" y="1690688"/>
            <a:ext cx="8187397" cy="200911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 (Thân)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29518D5A-427C-4EBE-8C21-263624B154E6}"/>
              </a:ext>
            </a:extLst>
          </p:cNvPr>
          <p:cNvSpPr/>
          <p:nvPr/>
        </p:nvSpPr>
        <p:spPr>
          <a:xfrm>
            <a:off x="984738" y="3896971"/>
            <a:ext cx="8187397" cy="200911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 (Thân)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82D8E8C-D0BD-42AC-8B71-C8B3897409C3}"/>
              </a:ext>
            </a:extLst>
          </p:cNvPr>
          <p:cNvSpPr txBox="1"/>
          <p:nvPr/>
        </p:nvSpPr>
        <p:spPr>
          <a:xfrm>
            <a:off x="6977576" y="1784921"/>
            <a:ext cx="267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Quantum computer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EBAE9F7-26D0-4C11-8B4F-3D18121652E3}"/>
              </a:ext>
            </a:extLst>
          </p:cNvPr>
          <p:cNvSpPr txBox="1"/>
          <p:nvPr/>
        </p:nvSpPr>
        <p:spPr>
          <a:xfrm>
            <a:off x="1172601" y="4017415"/>
            <a:ext cx="267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Classical computer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2AC599-0464-4A7E-8F63-7B67788293F8}"/>
                  </a:ext>
                </a:extLst>
              </p:cNvPr>
              <p:cNvSpPr/>
              <p:nvPr/>
            </p:nvSpPr>
            <p:spPr>
              <a:xfrm>
                <a:off x="2535702" y="1965538"/>
                <a:ext cx="1504071" cy="1459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vi-V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vi-V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>
                    <a:solidFill>
                      <a:schemeClr val="tx1"/>
                    </a:solidFill>
                    <a:latin typeface="Calibri (Thân)"/>
                    <a:cs typeface="Calibri Light" panose="020F0302020204030204" pitchFamily="34" charset="0"/>
                  </a:rPr>
                  <a:t> operator, include set of qgates</a:t>
                </a:r>
              </a:p>
            </p:txBody>
          </p:sp>
        </mc:Choice>
        <mc:Fallback xmlns="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912AC599-0464-4A7E-8F63-7B6778829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02" y="1965538"/>
                <a:ext cx="1504071" cy="1459413"/>
              </a:xfrm>
              <a:prstGeom prst="rect">
                <a:avLst/>
              </a:prstGeom>
              <a:blipFill>
                <a:blip r:embed="rId2"/>
                <a:stretch>
                  <a:fillRect l="-1205" r="-36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7A95EA0-85FF-4B89-8F8C-33C4606C9881}"/>
              </a:ext>
            </a:extLst>
          </p:cNvPr>
          <p:cNvSpPr txBox="1"/>
          <p:nvPr/>
        </p:nvSpPr>
        <p:spPr>
          <a:xfrm>
            <a:off x="6977576" y="658574"/>
            <a:ext cx="34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Like neural network ‘s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CDE5DF6A-AF90-42B9-99FF-16BED95CAEA3}"/>
                  </a:ext>
                </a:extLst>
              </p:cNvPr>
              <p:cNvSpPr txBox="1"/>
              <p:nvPr/>
            </p:nvSpPr>
            <p:spPr>
              <a:xfrm>
                <a:off x="1172601" y="2510579"/>
                <a:ext cx="832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vi-V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CDE5DF6A-AF90-42B9-99FF-16BED95CA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01" y="2510579"/>
                <a:ext cx="83233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25006A20-C096-4E46-847E-909CD0F368CA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2004939" y="2695245"/>
            <a:ext cx="530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EE64DD7E-E8F6-43AA-86E6-53F64B0D689E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4039773" y="2692071"/>
            <a:ext cx="1919944" cy="3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0E218A3D-0EDD-4D51-A02A-DE970D998DEB}"/>
              </a:ext>
            </a:extLst>
          </p:cNvPr>
          <p:cNvCxnSpPr>
            <a:cxnSpLocks/>
          </p:cNvCxnSpPr>
          <p:nvPr/>
        </p:nvCxnSpPr>
        <p:spPr>
          <a:xfrm>
            <a:off x="4836500" y="2559882"/>
            <a:ext cx="234607" cy="270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B4565CD0-5585-4903-993D-D526B387A141}"/>
              </a:ext>
            </a:extLst>
          </p:cNvPr>
          <p:cNvCxnSpPr>
            <a:cxnSpLocks/>
          </p:cNvCxnSpPr>
          <p:nvPr/>
        </p:nvCxnSpPr>
        <p:spPr>
          <a:xfrm>
            <a:off x="2153016" y="2559882"/>
            <a:ext cx="234607" cy="270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F841CE57-7CC7-4FC4-808C-65B467C56D29}"/>
                  </a:ext>
                </a:extLst>
              </p:cNvPr>
              <p:cNvSpPr/>
              <p:nvPr/>
            </p:nvSpPr>
            <p:spPr>
              <a:xfrm>
                <a:off x="5959717" y="2390277"/>
                <a:ext cx="622058" cy="603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𝑀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 (Thân)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F841CE57-7CC7-4FC4-808C-65B467C56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17" y="2390277"/>
                <a:ext cx="622058" cy="603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CFC59CAB-ECE5-4107-AE27-5B75D5DB80F7}"/>
                  </a:ext>
                </a:extLst>
              </p:cNvPr>
              <p:cNvSpPr txBox="1"/>
              <p:nvPr/>
            </p:nvSpPr>
            <p:spPr>
              <a:xfrm>
                <a:off x="4502615" y="2076596"/>
                <a:ext cx="832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vi-V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CFC59CAB-ECE5-4107-AE27-5B75D5DB8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15" y="2076596"/>
                <a:ext cx="83233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A0CAAAE8-7DAD-4BC1-B326-DCFDA50D7C9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039774" y="843240"/>
            <a:ext cx="2937802" cy="112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035A6F12-388A-43C8-B975-FFB417E66E48}"/>
              </a:ext>
            </a:extLst>
          </p:cNvPr>
          <p:cNvCxnSpPr>
            <a:cxnSpLocks/>
            <a:stCxn id="24" idx="3"/>
            <a:endCxn id="38" idx="0"/>
          </p:cNvCxnSpPr>
          <p:nvPr/>
        </p:nvCxnSpPr>
        <p:spPr>
          <a:xfrm>
            <a:off x="6581775" y="2692071"/>
            <a:ext cx="925513" cy="1694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EB655564-B4AB-426B-B087-5BB03A00F4C9}"/>
                  </a:ext>
                </a:extLst>
              </p:cNvPr>
              <p:cNvSpPr txBox="1"/>
              <p:nvPr/>
            </p:nvSpPr>
            <p:spPr>
              <a:xfrm>
                <a:off x="7484599" y="3110484"/>
                <a:ext cx="832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EB655564-B4AB-426B-B087-5BB03A00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99" y="3110484"/>
                <a:ext cx="8323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19253D0-2135-4623-A0CC-029643CFC3F5}"/>
              </a:ext>
            </a:extLst>
          </p:cNvPr>
          <p:cNvSpPr/>
          <p:nvPr/>
        </p:nvSpPr>
        <p:spPr>
          <a:xfrm>
            <a:off x="6581776" y="4386747"/>
            <a:ext cx="1851024" cy="1164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Calibri (Thân)"/>
                <a:cs typeface="Calibri Light" panose="020F0302020204030204" pitchFamily="34" charset="0"/>
              </a:rPr>
              <a:t>Optimizer</a:t>
            </a:r>
          </a:p>
        </p:txBody>
      </p:sp>
      <p:cxnSp>
        <p:nvCxnSpPr>
          <p:cNvPr id="40" name="Đường kết nối: Mũi tên Gấp khúc 39">
            <a:extLst>
              <a:ext uri="{FF2B5EF4-FFF2-40B4-BE49-F238E27FC236}">
                <a16:creationId xmlns:a16="http://schemas.microsoft.com/office/drawing/2014/main" id="{A5EF7BA0-7984-4BF4-A7AB-1FF8023E4305}"/>
              </a:ext>
            </a:extLst>
          </p:cNvPr>
          <p:cNvCxnSpPr>
            <a:cxnSpLocks/>
            <a:stCxn id="38" idx="1"/>
            <a:endCxn id="8" idx="2"/>
          </p:cNvCxnSpPr>
          <p:nvPr/>
        </p:nvCxnSpPr>
        <p:spPr>
          <a:xfrm rot="10800000">
            <a:off x="3287738" y="3424952"/>
            <a:ext cx="3294038" cy="1543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ộp Văn bản 42">
                <a:extLst>
                  <a:ext uri="{FF2B5EF4-FFF2-40B4-BE49-F238E27FC236}">
                    <a16:creationId xmlns:a16="http://schemas.microsoft.com/office/drawing/2014/main" id="{F7CE6C9A-E503-4740-8ACD-5AA2FE486D9A}"/>
                  </a:ext>
                </a:extLst>
              </p:cNvPr>
              <p:cNvSpPr txBox="1"/>
              <p:nvPr/>
            </p:nvSpPr>
            <p:spPr>
              <a:xfrm>
                <a:off x="4324864" y="4516520"/>
                <a:ext cx="1219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>
                    <a:latin typeface="Calibri (Thân)"/>
                  </a:rPr>
                  <a:t>Update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43" name="Hộp Văn bản 42">
                <a:extLst>
                  <a:ext uri="{FF2B5EF4-FFF2-40B4-BE49-F238E27FC236}">
                    <a16:creationId xmlns:a16="http://schemas.microsoft.com/office/drawing/2014/main" id="{F7CE6C9A-E503-4740-8ACD-5AA2FE48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4" y="4516520"/>
                <a:ext cx="1219784" cy="369332"/>
              </a:xfrm>
              <a:prstGeom prst="rect">
                <a:avLst/>
              </a:prstGeom>
              <a:blipFill>
                <a:blip r:embed="rId7"/>
                <a:stretch>
                  <a:fillRect l="-3980" t="-10000" b="-2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AD78E77A-9693-47D5-911C-2C3585DE546A}"/>
              </a:ext>
            </a:extLst>
          </p:cNvPr>
          <p:cNvSpPr txBox="1"/>
          <p:nvPr/>
        </p:nvSpPr>
        <p:spPr>
          <a:xfrm>
            <a:off x="9419104" y="4516520"/>
            <a:ext cx="193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Based on Mahattan or fidelity (inner product) metrics</a:t>
            </a:r>
          </a:p>
        </p:txBody>
      </p: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D104F8C5-096C-41CD-8CF9-6146004AF012}"/>
              </a:ext>
            </a:extLst>
          </p:cNvPr>
          <p:cNvCxnSpPr>
            <a:cxnSpLocks/>
            <a:stCxn id="44" idx="1"/>
            <a:endCxn id="38" idx="3"/>
          </p:cNvCxnSpPr>
          <p:nvPr/>
        </p:nvCxnSpPr>
        <p:spPr>
          <a:xfrm flipH="1" flipV="1">
            <a:off x="8432800" y="4968946"/>
            <a:ext cx="986304" cy="14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6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A9D0F260-7BB5-4A9C-93FF-CF5A2B8244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A9D0F260-7BB5-4A9C-93FF-CF5A2B824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6B7267F-209B-449B-8D1C-145807DDD5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4275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A sample gate in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vi-VN"/>
                  <a:t>,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vi-VN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func>
                            <m:func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vi-V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func>
                            <m:func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vi-V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vi-V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mr>
                    </m:m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𝑞𝑢𝑏𝑖𝑡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vi-VN">
                    <a:latin typeface="Calibri (Thân)"/>
                  </a:rPr>
                  <a:t> or length of state vector is 4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6B7267F-209B-449B-8D1C-145807DDD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42757"/>
              </a:xfrm>
              <a:blipFill>
                <a:blip r:embed="rId4"/>
                <a:stretch>
                  <a:fillRect l="-1043" t="-5512" b="-944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2">
            <a:extLst>
              <a:ext uri="{FF2B5EF4-FFF2-40B4-BE49-F238E27FC236}">
                <a16:creationId xmlns:a16="http://schemas.microsoft.com/office/drawing/2014/main" id="{3A1693CF-B4F7-4202-9A31-038F4DF7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95701"/>
            <a:ext cx="11353800" cy="152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1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D0F260-7BB5-4A9C-93FF-CF5A2B82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Optimizer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6B7267F-209B-449B-8D1C-145807DDD5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87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SGD, BFGS, SLSQP, Nelder-Mead method, …</a:t>
                </a:r>
              </a:p>
              <a:p>
                <a:pPr marL="0" indent="0">
                  <a:buNone/>
                </a:pPr>
                <a:r>
                  <a:rPr lang="en-US"/>
                  <a:t>Simultaneous Perturbation Stochastic Approximation optimizer (SPSA): for real quantum hardward, </a:t>
                </a:r>
                <a:r>
                  <a:rPr lang="en-US" b="0" i="0">
                    <a:solidFill>
                      <a:srgbClr val="000000"/>
                    </a:solidFill>
                    <a:effectLst/>
                    <a:latin typeface="IBM Plex Sans"/>
                  </a:rPr>
                  <a:t>approximates the gradient of the objective function.</a:t>
                </a:r>
              </a:p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IBM Plex Sans"/>
                  </a:rPr>
                  <a:t>Constrained Optimization by Linear Approximation optimizer (COBYLA): for simulation</a:t>
                </a:r>
              </a:p>
              <a:p>
                <a:pPr marL="0" indent="0">
                  <a:buNone/>
                </a:pPr>
                <a:endParaRPr lang="en-US" b="0" i="0">
                  <a:solidFill>
                    <a:srgbClr val="000000"/>
                  </a:solidFill>
                  <a:effectLst/>
                  <a:latin typeface="IBM Plex Sans"/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000000"/>
                    </a:solidFill>
                    <a:latin typeface="IBM Plex Sans"/>
                  </a:rPr>
                  <a:t>SGD (</a:t>
                </a:r>
                <a:r>
                  <a:rPr lang="en-US">
                    <a:solidFill>
                      <a:srgbClr val="000000"/>
                    </a:solidFill>
                    <a:latin typeface="IBM Plex Sans"/>
                    <a:hlinkClick r:id="rId3"/>
                  </a:rPr>
                  <a:t>the parameter shift rule</a:t>
                </a:r>
                <a:r>
                  <a:rPr lang="en-US">
                    <a:solidFill>
                      <a:srgbClr val="000000"/>
                    </a:solidFill>
                    <a:latin typeface="IBM Plex Sans"/>
                  </a:rPr>
                  <a:t>, 2019):	</a:t>
                </a:r>
              </a:p>
              <a:p>
                <a:pPr marL="0" indent="0">
                  <a:buNone/>
                </a:pPr>
                <a:endParaRPr lang="en-US" b="0" i="0">
                  <a:solidFill>
                    <a:srgbClr val="000000"/>
                  </a:solidFill>
                  <a:effectLst/>
                  <a:latin typeface="IBM Plex San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i="0">
                  <a:solidFill>
                    <a:srgbClr val="000000"/>
                  </a:solidFill>
                  <a:effectLst/>
                  <a:latin typeface="IBM Plex Sans"/>
                </a:endParaRPr>
              </a:p>
              <a:p>
                <a:pPr marL="0" indent="0">
                  <a:buNone/>
                </a:pPr>
                <a:endParaRPr lang="en-US" b="0" i="0">
                  <a:solidFill>
                    <a:srgbClr val="000000"/>
                  </a:solidFill>
                  <a:effectLst/>
                  <a:latin typeface="IBM Plex Sans"/>
                </a:endParaRP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6B7267F-209B-449B-8D1C-145807DDD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8732"/>
              </a:xfrm>
              <a:blipFill>
                <a:blip r:embed="rId4"/>
                <a:stretch>
                  <a:fillRect l="-1217" t="-1990" r="-1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8DF3DF-FB16-4168-8CAE-74CDD964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VQE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ECF9908-77CF-430B-8F9E-D19F47230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Simulate molecule like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𝐿𝑖𝐻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, …</a:t>
                </a:r>
              </a:p>
              <a:p>
                <a:r>
                  <a:rPr lang="en-US"/>
                  <a:t>Quantum neural network: </a:t>
                </a:r>
                <a:r>
                  <a:rPr lang="en-US">
                    <a:hlinkClick r:id="rId2"/>
                  </a:rPr>
                  <a:t>QRNN</a:t>
                </a:r>
                <a:r>
                  <a:rPr lang="en-US"/>
                  <a:t> (2020), </a:t>
                </a:r>
                <a:r>
                  <a:rPr lang="en-US">
                    <a:hlinkClick r:id="rId3"/>
                  </a:rPr>
                  <a:t>QuGAN</a:t>
                </a:r>
                <a:r>
                  <a:rPr lang="en-US"/>
                  <a:t>(2020), </a:t>
                </a:r>
                <a:r>
                  <a:rPr lang="en-US">
                    <a:hlinkClick r:id="rId4"/>
                  </a:rPr>
                  <a:t>QLSTM</a:t>
                </a:r>
                <a:r>
                  <a:rPr lang="en-US"/>
                  <a:t> (2020), …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ECF9908-77CF-430B-8F9E-D19F47230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35464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334</Words>
  <Application>Microsoft Office PowerPoint</Application>
  <PresentationFormat>Màn hình rộng</PresentationFormat>
  <Paragraphs>55</Paragraphs>
  <Slides>10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IBM Plex Sans</vt:lpstr>
      <vt:lpstr>Times New Roman</vt:lpstr>
      <vt:lpstr>Chủ đề Office</vt:lpstr>
      <vt:lpstr>VQE  (Variational Quantum Eigensolver)</vt:lpstr>
      <vt:lpstr>Background</vt:lpstr>
      <vt:lpstr>Background</vt:lpstr>
      <vt:lpstr>Background</vt:lpstr>
      <vt:lpstr>Variational method</vt:lpstr>
      <vt:lpstr>Variational Form</vt:lpstr>
      <vt:lpstr>U(θ)</vt:lpstr>
      <vt:lpstr>Optimizer</vt:lpstr>
      <vt:lpstr>Application of VQE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VQE</dc:title>
  <dc:creator>Tuan Hai</dc:creator>
  <cp:lastModifiedBy>Tuan Hai</cp:lastModifiedBy>
  <cp:revision>27</cp:revision>
  <dcterms:created xsi:type="dcterms:W3CDTF">2021-05-08T07:56:22Z</dcterms:created>
  <dcterms:modified xsi:type="dcterms:W3CDTF">2021-05-15T08:46:35Z</dcterms:modified>
</cp:coreProperties>
</file>