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9" r:id="rId5"/>
    <p:sldId id="268" r:id="rId6"/>
    <p:sldId id="270" r:id="rId7"/>
    <p:sldId id="263" r:id="rId8"/>
    <p:sldId id="264" r:id="rId9"/>
    <p:sldId id="267" r:id="rId10"/>
    <p:sldId id="265" r:id="rId11"/>
    <p:sldId id="271" r:id="rId12"/>
    <p:sldId id="272" r:id="rId13"/>
    <p:sldId id="273" r:id="rId14"/>
    <p:sldId id="266" r:id="rId15"/>
    <p:sldId id="257" r:id="rId16"/>
    <p:sldId id="258" r:id="rId17"/>
    <p:sldId id="259" r:id="rId18"/>
    <p:sldId id="274" r:id="rId19"/>
    <p:sldId id="275" r:id="rId20"/>
    <p:sldId id="276" r:id="rId21"/>
    <p:sldId id="277" r:id="rId22"/>
    <p:sldId id="278" r:id="rId23"/>
    <p:sldId id="280" r:id="rId24"/>
    <p:sldId id="281" r:id="rId25"/>
    <p:sldId id="282" r:id="rId2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F07146-0136-4553-A896-BDE8A6DC03C4}"/>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4B8A3C20-B734-41ED-A075-4F1E0B030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34CCDDDA-7331-477E-88B9-9A3E9A84D768}"/>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5" name="Chỗ dành sẵn cho Chân trang 4">
            <a:extLst>
              <a:ext uri="{FF2B5EF4-FFF2-40B4-BE49-F238E27FC236}">
                <a16:creationId xmlns:a16="http://schemas.microsoft.com/office/drawing/2014/main" id="{FD28283F-79B2-4F7D-B116-285F7382ADA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73F4874A-AFCF-4550-8757-FB4545C9C734}"/>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16181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548C95-2B6B-4E46-868D-F7D42005B7A4}"/>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889158DC-C26C-4C76-AAD4-E4C65740F40C}"/>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55C83B47-9186-491F-85EA-10D05BD27BAD}"/>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5" name="Chỗ dành sẵn cho Chân trang 4">
            <a:extLst>
              <a:ext uri="{FF2B5EF4-FFF2-40B4-BE49-F238E27FC236}">
                <a16:creationId xmlns:a16="http://schemas.microsoft.com/office/drawing/2014/main" id="{488E210C-C102-46B7-9EAF-621DBDA5D58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73B826D1-A9B1-43A6-8313-05901B31F458}"/>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355168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FD3C7AC9-28AF-4CA2-BC73-5C73FCCF943E}"/>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17419D28-41E7-4647-8BB5-1E4A3DB521EE}"/>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5879F21D-3216-494F-8E42-4AB0511BAFD3}"/>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5" name="Chỗ dành sẵn cho Chân trang 4">
            <a:extLst>
              <a:ext uri="{FF2B5EF4-FFF2-40B4-BE49-F238E27FC236}">
                <a16:creationId xmlns:a16="http://schemas.microsoft.com/office/drawing/2014/main" id="{DD657FDD-1569-49CF-A683-5BB7D55C30E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BF417AF-CCB7-4CED-9CAB-F749651B1D71}"/>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79159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C4592C6-4FF9-4114-9F3C-1E1B1571E603}"/>
              </a:ext>
            </a:extLst>
          </p:cNvPr>
          <p:cNvSpPr>
            <a:spLocks noGrp="1"/>
          </p:cNvSpPr>
          <p:nvPr>
            <p:ph type="title"/>
          </p:nvPr>
        </p:nvSpPr>
        <p:spPr/>
        <p:txBody>
          <a:bodyPr/>
          <a:lstStyle>
            <a:lvl1pPr>
              <a:defRPr>
                <a:latin typeface="Calibri (Thân)"/>
              </a:defRPr>
            </a:lvl1pPr>
          </a:lstStyle>
          <a:p>
            <a:r>
              <a:rPr lang="vi-VN"/>
              <a:t>Bấm để sửa kiểu tiêu đề Bản cái</a:t>
            </a:r>
          </a:p>
        </p:txBody>
      </p:sp>
      <p:sp>
        <p:nvSpPr>
          <p:cNvPr id="3" name="Chỗ dành sẵn cho Nội dung 2">
            <a:extLst>
              <a:ext uri="{FF2B5EF4-FFF2-40B4-BE49-F238E27FC236}">
                <a16:creationId xmlns:a16="http://schemas.microsoft.com/office/drawing/2014/main" id="{941D2480-940E-460E-BB18-BEC5885FE10F}"/>
              </a:ext>
            </a:extLst>
          </p:cNvPr>
          <p:cNvSpPr>
            <a:spLocks noGrp="1"/>
          </p:cNvSpPr>
          <p:nvPr>
            <p:ph idx="1"/>
          </p:nvPr>
        </p:nvSpPr>
        <p:spPr/>
        <p:txBody>
          <a:bodyPr/>
          <a:lstStyle>
            <a:lvl1pPr>
              <a:defRPr>
                <a:latin typeface="Calibri (Thân)"/>
              </a:defRPr>
            </a:lvl1pPr>
            <a:lvl2pPr>
              <a:defRPr>
                <a:latin typeface="Calibri (Thân)"/>
              </a:defRPr>
            </a:lvl2pPr>
            <a:lvl3pPr>
              <a:defRPr>
                <a:latin typeface="Calibri (Thân)"/>
              </a:defRPr>
            </a:lvl3pPr>
            <a:lvl4pPr>
              <a:defRPr>
                <a:latin typeface="Calibri (Thân)"/>
              </a:defRPr>
            </a:lvl4pPr>
            <a:lvl5pPr>
              <a:defRPr>
                <a:latin typeface="Calibri (Thân)"/>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11AFC76A-13CF-4A37-82D9-D95038DCB751}"/>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5" name="Chỗ dành sẵn cho Chân trang 4">
            <a:extLst>
              <a:ext uri="{FF2B5EF4-FFF2-40B4-BE49-F238E27FC236}">
                <a16:creationId xmlns:a16="http://schemas.microsoft.com/office/drawing/2014/main" id="{8FB7D498-01BC-4DC6-94EB-0132DFC4040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E4AC5806-2531-4A5C-9070-B98B5B18542A}"/>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327476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80D6BC-5ABB-4A0F-8612-555C74AC4E6C}"/>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46C64309-8D94-41E1-A7E0-37BCD2DFD3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7CF77C29-B861-490C-8B6C-D03CC44F2CD4}"/>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5" name="Chỗ dành sẵn cho Chân trang 4">
            <a:extLst>
              <a:ext uri="{FF2B5EF4-FFF2-40B4-BE49-F238E27FC236}">
                <a16:creationId xmlns:a16="http://schemas.microsoft.com/office/drawing/2014/main" id="{4FFECB45-4C47-4C27-B237-81CDCEB3F86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449F02F-E50C-47C7-A9EC-9F12F5925028}"/>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207368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A34E14C-E2B8-4CB4-990E-11BC3851F56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409A09C0-A9E2-425E-8F58-764EE3280E07}"/>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F3B25D97-3A21-43B2-A911-B7C0DBC2E122}"/>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601C3EF2-E201-4E3B-9910-C481A48AD80D}"/>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6" name="Chỗ dành sẵn cho Chân trang 5">
            <a:extLst>
              <a:ext uri="{FF2B5EF4-FFF2-40B4-BE49-F238E27FC236}">
                <a16:creationId xmlns:a16="http://schemas.microsoft.com/office/drawing/2014/main" id="{3F9B7C0A-C5A0-4CC4-8963-8C8066F28878}"/>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28454102-D233-4F19-BCCF-DA2D30CDCA43}"/>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6786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716658-5FA3-478B-A3D4-26D5D29CAA17}"/>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3734A1FD-7BAC-44FE-ADDA-8F42E11E1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561F182-E1AC-4EF8-8AA4-D1711382B8A9}"/>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39084CE3-E261-494E-8A80-2258838AD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A076976-9E0D-40ED-BABE-EEBA731B26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D65486E-CEB1-4686-B968-D1DAD7D7D626}"/>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8" name="Chỗ dành sẵn cho Chân trang 7">
            <a:extLst>
              <a:ext uri="{FF2B5EF4-FFF2-40B4-BE49-F238E27FC236}">
                <a16:creationId xmlns:a16="http://schemas.microsoft.com/office/drawing/2014/main" id="{F507763A-264F-49BF-98DE-0096B9FB02C2}"/>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1DCFD2C2-486D-4944-8E97-90923AD0DD6D}"/>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268007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BD77DD-504E-41CC-86F2-A4D672EBED18}"/>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4D6CFF94-A03A-44AB-936C-F2046CB46E98}"/>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4" name="Chỗ dành sẵn cho Chân trang 3">
            <a:extLst>
              <a:ext uri="{FF2B5EF4-FFF2-40B4-BE49-F238E27FC236}">
                <a16:creationId xmlns:a16="http://schemas.microsoft.com/office/drawing/2014/main" id="{133A54FD-9686-41A8-B9EF-8EFE34FBA18A}"/>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C08E5B7D-DF45-407F-8191-69E0D55BC2E0}"/>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388771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05CC1FE3-79C6-48EF-B977-51BC97CE7B18}"/>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3" name="Chỗ dành sẵn cho Chân trang 2">
            <a:extLst>
              <a:ext uri="{FF2B5EF4-FFF2-40B4-BE49-F238E27FC236}">
                <a16:creationId xmlns:a16="http://schemas.microsoft.com/office/drawing/2014/main" id="{0701B36C-0CCF-4959-BEDA-B357149B99EE}"/>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4EFD65DB-E81E-4079-92DA-5FEFE75EA41D}"/>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102647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B6EF58-F58C-4556-973D-20D0B856E95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CB70E624-E800-4176-A365-6453A742E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8C5B3270-D257-4CC3-979A-0351CF41C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8801B36-4A63-471B-AC60-471B6D20973C}"/>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6" name="Chỗ dành sẵn cho Chân trang 5">
            <a:extLst>
              <a:ext uri="{FF2B5EF4-FFF2-40B4-BE49-F238E27FC236}">
                <a16:creationId xmlns:a16="http://schemas.microsoft.com/office/drawing/2014/main" id="{B93C3DD3-E295-475F-963D-ACCF0CA2D55A}"/>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81F2977-E432-48A5-A488-225EF6EB02AE}"/>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107564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8D0A192-7D3E-43CE-88FD-5F291F6325A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A75B2968-FCE1-49A7-803D-D5AB376A5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40513277-5C9F-43A8-8571-94AB49B19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AE5C10D-A186-4953-B5FB-4B4CB0D6A522}"/>
              </a:ext>
            </a:extLst>
          </p:cNvPr>
          <p:cNvSpPr>
            <a:spLocks noGrp="1"/>
          </p:cNvSpPr>
          <p:nvPr>
            <p:ph type="dt" sz="half" idx="10"/>
          </p:nvPr>
        </p:nvSpPr>
        <p:spPr/>
        <p:txBody>
          <a:bodyPr/>
          <a:lstStyle/>
          <a:p>
            <a:fld id="{BB10ADD1-E57F-4F13-8E3C-F91B5AF40BE4}" type="datetimeFigureOut">
              <a:rPr lang="vi-VN" smtClean="0"/>
              <a:t>15/06/2022</a:t>
            </a:fld>
            <a:endParaRPr lang="vi-VN"/>
          </a:p>
        </p:txBody>
      </p:sp>
      <p:sp>
        <p:nvSpPr>
          <p:cNvPr id="6" name="Chỗ dành sẵn cho Chân trang 5">
            <a:extLst>
              <a:ext uri="{FF2B5EF4-FFF2-40B4-BE49-F238E27FC236}">
                <a16:creationId xmlns:a16="http://schemas.microsoft.com/office/drawing/2014/main" id="{08E4B729-FD90-46A9-A778-9A836748D568}"/>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C70F4964-6887-4315-BE41-5DAD766D0649}"/>
              </a:ext>
            </a:extLst>
          </p:cNvPr>
          <p:cNvSpPr>
            <a:spLocks noGrp="1"/>
          </p:cNvSpPr>
          <p:nvPr>
            <p:ph type="sldNum" sz="quarter" idx="12"/>
          </p:nvPr>
        </p:nvSpPr>
        <p:spPr/>
        <p:txBody>
          <a:bodyPr/>
          <a:lstStyle/>
          <a:p>
            <a:fld id="{41C4ED4C-3DD4-4F4D-8036-B6DB0180567A}" type="slidenum">
              <a:rPr lang="vi-VN" smtClean="0"/>
              <a:t>‹#›</a:t>
            </a:fld>
            <a:endParaRPr lang="vi-VN"/>
          </a:p>
        </p:txBody>
      </p:sp>
    </p:spTree>
    <p:extLst>
      <p:ext uri="{BB962C8B-B14F-4D97-AF65-F5344CB8AC3E}">
        <p14:creationId xmlns:p14="http://schemas.microsoft.com/office/powerpoint/2010/main" val="23320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88842951-C791-4D11-910B-566C5E54F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6781BEFF-E734-4C0B-9132-35B94417B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F8AEED7-DE3E-43DD-807E-5103A65EC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0ADD1-E57F-4F13-8E3C-F91B5AF40BE4}" type="datetimeFigureOut">
              <a:rPr lang="vi-VN" smtClean="0"/>
              <a:t>15/06/2022</a:t>
            </a:fld>
            <a:endParaRPr lang="vi-VN"/>
          </a:p>
        </p:txBody>
      </p:sp>
      <p:sp>
        <p:nvSpPr>
          <p:cNvPr id="5" name="Chỗ dành sẵn cho Chân trang 4">
            <a:extLst>
              <a:ext uri="{FF2B5EF4-FFF2-40B4-BE49-F238E27FC236}">
                <a16:creationId xmlns:a16="http://schemas.microsoft.com/office/drawing/2014/main" id="{FE0ABE9F-2CC5-4D50-AFF2-8D0B84C94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FB52C940-652E-4F92-B49F-D9149A2785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4ED4C-3DD4-4F4D-8036-B6DB0180567A}" type="slidenum">
              <a:rPr lang="vi-VN" smtClean="0"/>
              <a:t>‹#›</a:t>
            </a:fld>
            <a:endParaRPr lang="vi-VN"/>
          </a:p>
        </p:txBody>
      </p:sp>
    </p:spTree>
    <p:extLst>
      <p:ext uri="{BB962C8B-B14F-4D97-AF65-F5344CB8AC3E}">
        <p14:creationId xmlns:p14="http://schemas.microsoft.com/office/powerpoint/2010/main" val="3426144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45BD96-539E-4040-8FB7-028CAF813D4A}"/>
              </a:ext>
            </a:extLst>
          </p:cNvPr>
          <p:cNvSpPr>
            <a:spLocks noGrp="1"/>
          </p:cNvSpPr>
          <p:nvPr>
            <p:ph type="title"/>
          </p:nvPr>
        </p:nvSpPr>
        <p:spPr/>
        <p:txBody>
          <a:bodyPr/>
          <a:lstStyle/>
          <a:p>
            <a:r>
              <a:rPr lang="en-US"/>
              <a:t>Các mốc thời gian quan trọng</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820A854B-7014-4F53-BF8B-2D2CD43F28DF}"/>
                  </a:ext>
                </a:extLst>
              </p:cNvPr>
              <p:cNvSpPr>
                <a:spLocks noGrp="1"/>
              </p:cNvSpPr>
              <p:nvPr>
                <p:ph idx="1"/>
              </p:nvPr>
            </p:nvSpPr>
            <p:spPr>
              <a:xfrm>
                <a:off x="838200" y="1825624"/>
                <a:ext cx="10515600" cy="4856529"/>
              </a:xfrm>
            </p:spPr>
            <p:txBody>
              <a:bodyPr>
                <a:normAutofit/>
              </a:bodyPr>
              <a:lstStyle/>
              <a:p>
                <a:pPr marL="0" indent="0">
                  <a:buNone/>
                </a:pPr>
                <a:r>
                  <a:rPr lang="en-US"/>
                  <a:t>Khóa luận tiến sĩ của Philip Lenard (1902) về hiện tượng quang điện với tia cực âm =&gt; Cường độ sáng không làm ảnh hưởng đến năng lượng của photon &amp; Tần số ánh sáng </a:t>
                </a:r>
                <a14:m>
                  <m:oMath xmlns:m="http://schemas.openxmlformats.org/officeDocument/2006/math">
                    <m:r>
                      <a:rPr lang="en-US" b="0" i="1" smtClean="0">
                        <a:latin typeface="Cambria Math" panose="02040503050406030204" pitchFamily="18" charset="0"/>
                      </a:rPr>
                      <m:t>𝜆</m:t>
                    </m:r>
                  </m:oMath>
                </a14:m>
                <a:r>
                  <a:rPr lang="en-US"/>
                  <a:t> khi nhỏ hơn một giá trị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0</m:t>
                        </m:r>
                      </m:sub>
                    </m:sSub>
                  </m:oMath>
                </a14:m>
                <a:r>
                  <a:rPr lang="en-US"/>
                  <a:t> nào đó thì không làm electron bật ra khỏi tấm kim loại</a:t>
                </a:r>
              </a:p>
              <a:p>
                <a:pPr marL="0" indent="0">
                  <a:buNone/>
                </a:pPr>
                <a:endParaRPr lang="en-US"/>
              </a:p>
              <a:p>
                <a:pPr marL="0" indent="0">
                  <a:buNone/>
                </a:pPr>
                <a:r>
                  <a:rPr lang="en-US"/>
                  <a:t>1905, Einstein đưa ra khái niệm photon giải thích thí nghiệm năm 1902</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r>
                            <a:rPr lang="en-US" b="0" i="1" smtClean="0">
                              <a:latin typeface="Cambria Math" panose="02040503050406030204" pitchFamily="18" charset="0"/>
                            </a:rPr>
                            <m:t>𝑐</m:t>
                          </m:r>
                        </m:num>
                        <m:den>
                          <m:r>
                            <a:rPr lang="en-US" b="0" i="1" smtClean="0">
                              <a:latin typeface="Cambria Math" panose="02040503050406030204" pitchFamily="18" charset="0"/>
                            </a:rPr>
                            <m:t>𝜆</m:t>
                          </m:r>
                        </m:den>
                      </m:f>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𝑓</m:t>
                      </m:r>
                      <m:r>
                        <a:rPr lang="en-US" b="0" i="1" smtClean="0">
                          <a:latin typeface="Cambria Math" panose="02040503050406030204" pitchFamily="18" charset="0"/>
                        </a:rPr>
                        <m:t>= </m:t>
                      </m:r>
                      <m:r>
                        <a:rPr lang="vi-VN" smtClean="0">
                          <a:latin typeface="Cambria Math" panose="02040503050406030204" pitchFamily="18" charset="0"/>
                        </a:rPr>
                        <m:t>ℏ</m:t>
                      </m:r>
                      <m:r>
                        <a:rPr lang="vi-VN" b="0" i="0" smtClean="0">
                          <a:latin typeface="Cambria Math" panose="02040503050406030204" pitchFamily="18" charset="0"/>
                        </a:rPr>
                        <m:t>2</m:t>
                      </m:r>
                      <m:r>
                        <a:rPr lang="vi-VN" b="0" i="1" smtClean="0">
                          <a:latin typeface="Cambria Math" panose="02040503050406030204" pitchFamily="18" charset="0"/>
                        </a:rPr>
                        <m:t>𝜋</m:t>
                      </m:r>
                      <m:r>
                        <a:rPr lang="vi-VN" b="0" i="1" smtClean="0">
                          <a:latin typeface="Cambria Math" panose="02040503050406030204" pitchFamily="18" charset="0"/>
                        </a:rPr>
                        <m:t>𝑓</m:t>
                      </m:r>
                      <m:r>
                        <a:rPr lang="vi-VN" b="0" i="1" smtClean="0">
                          <a:latin typeface="Cambria Math" panose="02040503050406030204" pitchFamily="18" charset="0"/>
                        </a:rPr>
                        <m:t>=</m:t>
                      </m:r>
                      <m:r>
                        <a:rPr lang="vi-VN">
                          <a:latin typeface="Cambria Math" panose="02040503050406030204" pitchFamily="18" charset="0"/>
                        </a:rPr>
                        <m:t>ℏ</m:t>
                      </m:r>
                      <m:r>
                        <a:rPr lang="vi-VN" b="0" i="1" smtClean="0">
                          <a:latin typeface="Cambria Math" panose="02040503050406030204" pitchFamily="18" charset="0"/>
                        </a:rPr>
                        <m:t>𝜔</m:t>
                      </m:r>
                    </m:oMath>
                  </m:oMathPara>
                </a14:m>
                <a:endParaRPr lang="vi-VN"/>
              </a:p>
              <a:p>
                <a:pPr marL="0" indent="0">
                  <a:buNone/>
                </a:pPr>
                <a:r>
                  <a:rPr lang="vi-VN"/>
                  <a:t>1927, chứng minh tinh sóng trong hiện tượng nhiễu xạ ánh sang:</a:t>
                </a:r>
              </a:p>
              <a:p>
                <a:pPr marL="0" indent="0">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𝜆</m:t>
                      </m:r>
                      <m:r>
                        <a:rPr lang="vi-VN"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h</m:t>
                          </m:r>
                        </m:num>
                        <m:den>
                          <m:r>
                            <a:rPr lang="en-US" b="0" i="1" smtClean="0">
                              <a:latin typeface="Cambria Math" panose="02040503050406030204" pitchFamily="18" charset="0"/>
                            </a:rPr>
                            <m:t>𝑚𝑣</m:t>
                          </m:r>
                        </m:den>
                      </m:f>
                    </m:oMath>
                  </m:oMathPara>
                </a14:m>
                <a:endParaRPr lang="vi-VN"/>
              </a:p>
            </p:txBody>
          </p:sp>
        </mc:Choice>
        <mc:Fallback xmlns="">
          <p:sp>
            <p:nvSpPr>
              <p:cNvPr id="3" name="Chỗ dành sẵn cho Nội dung 2">
                <a:extLst>
                  <a:ext uri="{FF2B5EF4-FFF2-40B4-BE49-F238E27FC236}">
                    <a16:creationId xmlns:a16="http://schemas.microsoft.com/office/drawing/2014/main" id="{820A854B-7014-4F53-BF8B-2D2CD43F28DF}"/>
                  </a:ext>
                </a:extLst>
              </p:cNvPr>
              <p:cNvSpPr>
                <a:spLocks noGrp="1" noRot="1" noChangeAspect="1" noMove="1" noResize="1" noEditPoints="1" noAdjustHandles="1" noChangeArrowheads="1" noChangeShapeType="1" noTextEdit="1"/>
              </p:cNvSpPr>
              <p:nvPr>
                <p:ph idx="1"/>
              </p:nvPr>
            </p:nvSpPr>
            <p:spPr>
              <a:xfrm>
                <a:off x="838200" y="1825624"/>
                <a:ext cx="10515600" cy="4856529"/>
              </a:xfrm>
              <a:blipFill>
                <a:blip r:embed="rId2"/>
                <a:stretch>
                  <a:fillRect l="-1217" t="-2008" r="-1333"/>
                </a:stretch>
              </a:blipFill>
            </p:spPr>
            <p:txBody>
              <a:bodyPr/>
              <a:lstStyle/>
              <a:p>
                <a:r>
                  <a:rPr lang="vi-VN">
                    <a:noFill/>
                  </a:rPr>
                  <a:t> </a:t>
                </a:r>
              </a:p>
            </p:txBody>
          </p:sp>
        </mc:Fallback>
      </mc:AlternateContent>
    </p:spTree>
    <p:extLst>
      <p:ext uri="{BB962C8B-B14F-4D97-AF65-F5344CB8AC3E}">
        <p14:creationId xmlns:p14="http://schemas.microsoft.com/office/powerpoint/2010/main" val="398209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57E03B-714C-4569-98ED-DA9434F58C48}"/>
              </a:ext>
            </a:extLst>
          </p:cNvPr>
          <p:cNvSpPr>
            <a:spLocks noGrp="1"/>
          </p:cNvSpPr>
          <p:nvPr>
            <p:ph type="title"/>
          </p:nvPr>
        </p:nvSpPr>
        <p:spPr/>
        <p:txBody>
          <a:bodyPr/>
          <a:lstStyle/>
          <a:p>
            <a:r>
              <a:rPr lang="en-US"/>
              <a:t>Ý nghĩa</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D689C602-1B29-460F-A039-A86ABDE91E37}"/>
                  </a:ext>
                </a:extLst>
              </p:cNvPr>
              <p:cNvSpPr>
                <a:spLocks noGrp="1"/>
              </p:cNvSpPr>
              <p:nvPr>
                <p:ph idx="1"/>
              </p:nvPr>
            </p:nvSpPr>
            <p:spPr/>
            <p:txBody>
              <a:bodyPr/>
              <a:lstStyle/>
              <a:p>
                <a:pPr marL="0" indent="0">
                  <a:buNone/>
                </a:pPr>
                <a:r>
                  <a:rPr lang="en-US"/>
                  <a:t>Tất cả đại lượng quan sát trong vật lý đều là toán tử Hermit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e>
                    </m:acc>
                  </m:oMath>
                </a14:m>
                <a:r>
                  <a:rPr lang="en-US"/>
                  <a:t>.</a:t>
                </a:r>
              </a:p>
              <a:p>
                <a:pPr marL="0" indent="0">
                  <a:buNone/>
                </a:pPr>
                <a:r>
                  <a:rPr lang="en-US"/>
                  <a:t>Trị riêng của toán tử Hermit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e>
                    </m:acc>
                  </m:oMath>
                </a14:m>
                <a:r>
                  <a:rPr lang="en-US"/>
                  <a:t> là giá trị có thể thu được nhờ việc đo trong tương lai</a:t>
                </a:r>
              </a:p>
              <a:p>
                <a:pPr marL="0" indent="0" algn="ctr">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b="0" i="1" smtClean="0">
                        <a:latin typeface="Cambria Math" panose="02040503050406030204" pitchFamily="18" charset="0"/>
                      </a:rPr>
                      <m:t>𝜓</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𝜓</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b="0" i="0" smtClean="0">
                        <a:latin typeface="Cambria Math" panose="02040503050406030204" pitchFamily="18" charset="0"/>
                      </a:rPr>
                      <m:t>)</m:t>
                    </m:r>
                  </m:oMath>
                </a14:m>
                <a:r>
                  <a:rPr lang="en-US"/>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oMath>
                </a14:m>
                <a:endParaRPr lang="en-US"/>
              </a:p>
              <a:p>
                <a:pPr marL="0" indent="0">
                  <a:buNone/>
                </a:pPr>
                <a:r>
                  <a:rPr lang="en-US"/>
                  <a:t>Tập các vector riêng / hàm riêng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𝑎</m:t>
                        </m:r>
                      </m:sub>
                    </m:sSub>
                  </m:oMath>
                </a14:m>
                <a:r>
                  <a:rPr lang="en-US"/>
                  <a:t> là cơ sở cho chính hàm song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𝑎</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b="0" i="1" smtClean="0">
                              <a:latin typeface="Cambria Math" panose="02040503050406030204" pitchFamily="18" charset="0"/>
                            </a:rPr>
                            <m:t>)</m:t>
                          </m:r>
                        </m:e>
                      </m:nary>
                    </m:oMath>
                  </m:oMathPara>
                </a14:m>
                <a:endParaRPr lang="en-US"/>
              </a:p>
            </p:txBody>
          </p:sp>
        </mc:Choice>
        <mc:Fallback xmlns="">
          <p:sp>
            <p:nvSpPr>
              <p:cNvPr id="3" name="Chỗ dành sẵn cho Nội dung 2">
                <a:extLst>
                  <a:ext uri="{FF2B5EF4-FFF2-40B4-BE49-F238E27FC236}">
                    <a16:creationId xmlns:a16="http://schemas.microsoft.com/office/drawing/2014/main" id="{D689C602-1B29-460F-A039-A86ABDE91E37}"/>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vi-VN">
                    <a:noFill/>
                  </a:rPr>
                  <a:t> </a:t>
                </a:r>
              </a:p>
            </p:txBody>
          </p:sp>
        </mc:Fallback>
      </mc:AlternateContent>
    </p:spTree>
    <p:extLst>
      <p:ext uri="{BB962C8B-B14F-4D97-AF65-F5344CB8AC3E}">
        <p14:creationId xmlns:p14="http://schemas.microsoft.com/office/powerpoint/2010/main" val="209474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BC9533F-3912-4B1E-85BD-B6163C3164C0}"/>
              </a:ext>
            </a:extLst>
          </p:cNvPr>
          <p:cNvSpPr>
            <a:spLocks noGrp="1"/>
          </p:cNvSpPr>
          <p:nvPr>
            <p:ph type="title"/>
          </p:nvPr>
        </p:nvSpPr>
        <p:spPr/>
        <p:txBody>
          <a:bodyPr/>
          <a:lstStyle/>
          <a:p>
            <a:r>
              <a:rPr lang="en-US"/>
              <a:t>Trạng thái chồng chất</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E4723941-2942-4BDE-BFEB-FCEFABBFEC64}"/>
                  </a:ext>
                </a:extLst>
              </p:cNvPr>
              <p:cNvSpPr>
                <a:spLocks noGrp="1"/>
              </p:cNvSpPr>
              <p:nvPr>
                <p:ph idx="1"/>
              </p:nvPr>
            </p:nvSpPr>
            <p:spPr/>
            <p:txBody>
              <a:bodyPr/>
              <a:lstStyle/>
              <a:p>
                <a:pPr marL="0" indent="0">
                  <a:buNone/>
                </a:pPr>
                <a:r>
                  <a:rPr lang="en-US"/>
                  <a:t>G</a:t>
                </a:r>
                <a:r>
                  <a:rPr lang="vi-VN"/>
                  <a:t>iả sử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𝜓</m:t>
                        </m:r>
                      </m:e>
                      <m:sub>
                        <m:r>
                          <a:rPr lang="vi-VN" b="0" i="1" smtClean="0">
                            <a:latin typeface="Cambria Math" panose="02040503050406030204" pitchFamily="18" charset="0"/>
                          </a:rPr>
                          <m:t>1</m:t>
                        </m:r>
                      </m:sub>
                    </m:sSub>
                    <m:r>
                      <a:rPr lang="vi-VN" b="0" i="1" smtClean="0">
                        <a:latin typeface="Cambria Math" panose="02040503050406030204" pitchFamily="18" charset="0"/>
                      </a:rPr>
                      <m:t>(</m:t>
                    </m:r>
                    <m:acc>
                      <m:accPr>
                        <m:chr m:val="⃗"/>
                        <m:ctrlPr>
                          <a:rPr lang="vi-VN" b="0" i="1" smtClean="0">
                            <a:latin typeface="Cambria Math" panose="02040503050406030204" pitchFamily="18" charset="0"/>
                          </a:rPr>
                        </m:ctrlPr>
                      </m:accPr>
                      <m:e>
                        <m:r>
                          <a:rPr lang="vi-VN" b="0" i="1" smtClean="0">
                            <a:latin typeface="Cambria Math" panose="02040503050406030204" pitchFamily="18" charset="0"/>
                          </a:rPr>
                          <m:t>𝑟</m:t>
                        </m:r>
                      </m:e>
                    </m:acc>
                    <m:r>
                      <a:rPr lang="vi-VN" b="0" i="1" smtClean="0">
                        <a:latin typeface="Cambria Math" panose="02040503050406030204" pitchFamily="18" charset="0"/>
                      </a:rPr>
                      <m:t>,</m:t>
                    </m:r>
                    <m:r>
                      <a:rPr lang="vi-VN" b="0" i="1" smtClean="0">
                        <a:latin typeface="Cambria Math" panose="02040503050406030204" pitchFamily="18" charset="0"/>
                      </a:rPr>
                      <m:t>𝑡</m:t>
                    </m:r>
                    <m:r>
                      <a:rPr lang="vi-VN" b="0" i="1" smtClean="0">
                        <a:latin typeface="Cambria Math" panose="02040503050406030204" pitchFamily="18" charset="0"/>
                      </a:rPr>
                      <m:t>)</m:t>
                    </m:r>
                  </m:oMath>
                </a14:m>
                <a:r>
                  <a:rPr lang="vi-VN"/>
                  <a:t> và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𝜓</m:t>
                        </m:r>
                      </m:e>
                      <m:sub>
                        <m:r>
                          <a:rPr lang="vi-VN" b="0" i="1" smtClean="0">
                            <a:latin typeface="Cambria Math" panose="02040503050406030204" pitchFamily="18" charset="0"/>
                          </a:rPr>
                          <m:t>2</m:t>
                        </m:r>
                      </m:sub>
                    </m:sSub>
                    <m:r>
                      <a:rPr lang="vi-VN" i="1">
                        <a:latin typeface="Cambria Math" panose="02040503050406030204" pitchFamily="18" charset="0"/>
                      </a:rPr>
                      <m:t>(</m:t>
                    </m:r>
                    <m:acc>
                      <m:accPr>
                        <m:chr m:val="⃗"/>
                        <m:ctrlPr>
                          <a:rPr lang="vi-VN" i="1">
                            <a:latin typeface="Cambria Math" panose="02040503050406030204" pitchFamily="18" charset="0"/>
                          </a:rPr>
                        </m:ctrlPr>
                      </m:accPr>
                      <m:e>
                        <m:r>
                          <a:rPr lang="vi-VN" i="1">
                            <a:latin typeface="Cambria Math" panose="02040503050406030204" pitchFamily="18" charset="0"/>
                          </a:rPr>
                          <m:t>𝑟</m:t>
                        </m:r>
                      </m:e>
                    </m:acc>
                    <m:r>
                      <a:rPr lang="vi-VN" i="1">
                        <a:latin typeface="Cambria Math" panose="02040503050406030204" pitchFamily="18" charset="0"/>
                      </a:rPr>
                      <m:t>,</m:t>
                    </m:r>
                    <m:r>
                      <a:rPr lang="vi-VN" i="1">
                        <a:latin typeface="Cambria Math" panose="02040503050406030204" pitchFamily="18" charset="0"/>
                      </a:rPr>
                      <m:t>𝑡</m:t>
                    </m:r>
                    <m:r>
                      <a:rPr lang="vi-VN" i="1">
                        <a:latin typeface="Cambria Math" panose="02040503050406030204" pitchFamily="18" charset="0"/>
                      </a:rPr>
                      <m:t>)</m:t>
                    </m:r>
                  </m:oMath>
                </a14:m>
                <a:r>
                  <a:rPr lang="vi-VN"/>
                  <a:t> là nghiệm của phương trình Schrodinger:</a:t>
                </a:r>
              </a:p>
              <a:p>
                <a:pPr marL="0" indent="0">
                  <a:buNone/>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𝑖</m:t>
                      </m:r>
                      <m:r>
                        <a:rPr lang="vi-VN">
                          <a:latin typeface="Cambria Math" panose="02040503050406030204" pitchFamily="18" charset="0"/>
                        </a:rPr>
                        <m:t>ℏ</m:t>
                      </m:r>
                      <m:f>
                        <m:fPr>
                          <m:ctrlPr>
                            <a:rPr lang="vi-VN" b="0" i="1" smtClean="0">
                              <a:latin typeface="Cambria Math" panose="02040503050406030204" pitchFamily="18" charset="0"/>
                            </a:rPr>
                          </m:ctrlPr>
                        </m:fPr>
                        <m:num>
                          <m:r>
                            <a:rPr lang="vi-VN" b="0" i="1" smtClean="0">
                              <a:latin typeface="Cambria Math" panose="02040503050406030204" pitchFamily="18" charset="0"/>
                            </a:rPr>
                            <m:t>𝜕𝜓</m:t>
                          </m:r>
                          <m:d>
                            <m:dPr>
                              <m:ctrlPr>
                                <a:rPr lang="vi-VN" b="0" i="1" smtClean="0">
                                  <a:latin typeface="Cambria Math" panose="02040503050406030204" pitchFamily="18" charset="0"/>
                                </a:rPr>
                              </m:ctrlPr>
                            </m:dPr>
                            <m:e>
                              <m:acc>
                                <m:accPr>
                                  <m:chr m:val="⃗"/>
                                  <m:ctrlPr>
                                    <a:rPr lang="vi-VN" i="1">
                                      <a:latin typeface="Cambria Math" panose="02040503050406030204" pitchFamily="18" charset="0"/>
                                    </a:rPr>
                                  </m:ctrlPr>
                                </m:accPr>
                                <m:e>
                                  <m:r>
                                    <a:rPr lang="vi-VN" i="1">
                                      <a:latin typeface="Cambria Math" panose="02040503050406030204" pitchFamily="18" charset="0"/>
                                    </a:rPr>
                                    <m:t>𝑟</m:t>
                                  </m:r>
                                </m:e>
                              </m:acc>
                              <m:r>
                                <a:rPr lang="vi-VN" i="1">
                                  <a:latin typeface="Cambria Math" panose="02040503050406030204" pitchFamily="18" charset="0"/>
                                </a:rPr>
                                <m:t>,</m:t>
                              </m:r>
                              <m:r>
                                <a:rPr lang="vi-VN" i="1">
                                  <a:latin typeface="Cambria Math" panose="02040503050406030204" pitchFamily="18" charset="0"/>
                                </a:rPr>
                                <m:t>𝑡</m:t>
                              </m:r>
                            </m:e>
                          </m:d>
                        </m:num>
                        <m:den>
                          <m:r>
                            <a:rPr lang="vi-VN" b="0" i="1" smtClean="0">
                              <a:latin typeface="Cambria Math" panose="02040503050406030204" pitchFamily="18" charset="0"/>
                            </a:rPr>
                            <m:t>𝜕</m:t>
                          </m:r>
                          <m:r>
                            <a:rPr lang="vi-VN" b="0" i="1" smtClean="0">
                              <a:latin typeface="Cambria Math" panose="02040503050406030204" pitchFamily="18" charset="0"/>
                            </a:rPr>
                            <m:t>𝑡</m:t>
                          </m:r>
                        </m:den>
                      </m:f>
                      <m:r>
                        <a:rPr lang="vi-VN" b="0" i="0" smtClean="0">
                          <a:latin typeface="Cambria Math" panose="02040503050406030204" pitchFamily="18" charset="0"/>
                        </a:rPr>
                        <m:t>=(−</m:t>
                      </m:r>
                      <m:f>
                        <m:fPr>
                          <m:ctrlPr>
                            <a:rPr lang="vi-VN" b="0" i="1" smtClean="0">
                              <a:latin typeface="Cambria Math" panose="02040503050406030204" pitchFamily="18" charset="0"/>
                            </a:rPr>
                          </m:ctrlPr>
                        </m:fPr>
                        <m:num>
                          <m:sSup>
                            <m:sSupPr>
                              <m:ctrlPr>
                                <a:rPr lang="vi-VN" b="0" i="1" smtClean="0">
                                  <a:latin typeface="Cambria Math" panose="02040503050406030204" pitchFamily="18" charset="0"/>
                                </a:rPr>
                              </m:ctrlPr>
                            </m:sSupPr>
                            <m:e>
                              <m:r>
                                <a:rPr lang="vi-VN">
                                  <a:latin typeface="Cambria Math" panose="02040503050406030204" pitchFamily="18" charset="0"/>
                                </a:rPr>
                                <m:t>ℏ</m:t>
                              </m:r>
                            </m:e>
                            <m:sup>
                              <m:r>
                                <a:rPr lang="vi-VN" b="0" i="0" smtClean="0">
                                  <a:latin typeface="Cambria Math" panose="02040503050406030204" pitchFamily="18" charset="0"/>
                                </a:rPr>
                                <m:t>2</m:t>
                              </m:r>
                            </m:sup>
                          </m:sSup>
                          <m:sSup>
                            <m:sSupPr>
                              <m:ctrlPr>
                                <a:rPr lang="vi-VN" b="0" i="1" smtClean="0">
                                  <a:latin typeface="Cambria Math" panose="02040503050406030204" pitchFamily="18" charset="0"/>
                                </a:rPr>
                              </m:ctrlPr>
                            </m:sSupPr>
                            <m:e>
                              <m:r>
                                <m:rPr>
                                  <m:sty m:val="p"/>
                                </m:rPr>
                                <a:rPr lang="vi-VN" b="0" i="0" smtClean="0">
                                  <a:latin typeface="Cambria Math" panose="02040503050406030204" pitchFamily="18" charset="0"/>
                                </a:rPr>
                                <m:t>∇</m:t>
                              </m:r>
                            </m:e>
                            <m:sup>
                              <m:r>
                                <a:rPr lang="vi-VN" b="0" i="1" smtClean="0">
                                  <a:latin typeface="Cambria Math" panose="02040503050406030204" pitchFamily="18" charset="0"/>
                                </a:rPr>
                                <m:t>2</m:t>
                              </m:r>
                            </m:sup>
                          </m:sSup>
                        </m:num>
                        <m:den>
                          <m:r>
                            <a:rPr lang="vi-VN" b="0" i="0" smtClean="0">
                              <a:latin typeface="Cambria Math" panose="02040503050406030204" pitchFamily="18" charset="0"/>
                            </a:rPr>
                            <m:t>2</m:t>
                          </m:r>
                          <m:r>
                            <m:rPr>
                              <m:sty m:val="p"/>
                            </m:rPr>
                            <a:rPr lang="vi-VN" b="0" i="0" smtClean="0">
                              <a:latin typeface="Cambria Math" panose="02040503050406030204" pitchFamily="18" charset="0"/>
                            </a:rPr>
                            <m:t>m</m:t>
                          </m:r>
                        </m:den>
                      </m:f>
                      <m:r>
                        <a:rPr lang="vi-VN" b="0" i="0" smtClean="0">
                          <a:latin typeface="Cambria Math" panose="02040503050406030204" pitchFamily="18" charset="0"/>
                        </a:rPr>
                        <m:t>+</m:t>
                      </m:r>
                      <m:r>
                        <m:rPr>
                          <m:sty m:val="p"/>
                        </m:rPr>
                        <a:rPr lang="vi-VN" b="0" i="0" smtClean="0">
                          <a:latin typeface="Cambria Math" panose="02040503050406030204" pitchFamily="18" charset="0"/>
                        </a:rPr>
                        <m:t>V</m:t>
                      </m:r>
                      <m:r>
                        <a:rPr lang="vi-VN" b="0" i="0" smtClean="0">
                          <a:latin typeface="Cambria Math" panose="02040503050406030204" pitchFamily="18" charset="0"/>
                        </a:rPr>
                        <m:t>(</m:t>
                      </m:r>
                      <m:acc>
                        <m:accPr>
                          <m:chr m:val="⃗"/>
                          <m:ctrlPr>
                            <a:rPr lang="vi-VN" i="1">
                              <a:latin typeface="Cambria Math" panose="02040503050406030204" pitchFamily="18" charset="0"/>
                            </a:rPr>
                          </m:ctrlPr>
                        </m:accPr>
                        <m:e>
                          <m:r>
                            <a:rPr lang="vi-VN" i="1">
                              <a:latin typeface="Cambria Math" panose="02040503050406030204" pitchFamily="18" charset="0"/>
                            </a:rPr>
                            <m:t>𝑟</m:t>
                          </m:r>
                        </m:e>
                      </m:acc>
                      <m:r>
                        <a:rPr lang="vi-VN" b="0" i="0" smtClean="0">
                          <a:latin typeface="Cambria Math" panose="02040503050406030204" pitchFamily="18" charset="0"/>
                        </a:rPr>
                        <m:t>))</m:t>
                      </m:r>
                      <m:r>
                        <a:rPr lang="vi-VN" i="1">
                          <a:latin typeface="Cambria Math" panose="02040503050406030204" pitchFamily="18" charset="0"/>
                        </a:rPr>
                        <m:t>𝜓</m:t>
                      </m:r>
                      <m:d>
                        <m:dPr>
                          <m:ctrlPr>
                            <a:rPr lang="vi-VN" i="1">
                              <a:latin typeface="Cambria Math" panose="02040503050406030204" pitchFamily="18" charset="0"/>
                            </a:rPr>
                          </m:ctrlPr>
                        </m:dPr>
                        <m:e>
                          <m:acc>
                            <m:accPr>
                              <m:chr m:val="⃗"/>
                              <m:ctrlPr>
                                <a:rPr lang="vi-VN" i="1">
                                  <a:latin typeface="Cambria Math" panose="02040503050406030204" pitchFamily="18" charset="0"/>
                                </a:rPr>
                              </m:ctrlPr>
                            </m:accPr>
                            <m:e>
                              <m:r>
                                <a:rPr lang="vi-VN" i="1">
                                  <a:latin typeface="Cambria Math" panose="02040503050406030204" pitchFamily="18" charset="0"/>
                                </a:rPr>
                                <m:t>𝑟</m:t>
                              </m:r>
                            </m:e>
                          </m:acc>
                          <m:r>
                            <a:rPr lang="vi-VN" i="1">
                              <a:latin typeface="Cambria Math" panose="02040503050406030204" pitchFamily="18" charset="0"/>
                            </a:rPr>
                            <m:t>,</m:t>
                          </m:r>
                          <m:r>
                            <a:rPr lang="vi-VN" i="1">
                              <a:latin typeface="Cambria Math" panose="02040503050406030204" pitchFamily="18" charset="0"/>
                            </a:rPr>
                            <m:t>𝑡</m:t>
                          </m:r>
                        </m:e>
                      </m:d>
                    </m:oMath>
                  </m:oMathPara>
                </a14:m>
                <a:endParaRPr lang="vi-VN"/>
              </a:p>
              <a:p>
                <a:pPr marL="0" indent="0">
                  <a:buNone/>
                </a:pPr>
                <a:endParaRPr lang="vi-VN"/>
              </a:p>
              <a:p>
                <a:pPr marL="0" indent="0">
                  <a:buNone/>
                </a:pPr>
                <a:r>
                  <a:rPr lang="vi-VN" b="0"/>
                  <a:t>Thì </a:t>
                </a:r>
                <a14:m>
                  <m:oMath xmlns:m="http://schemas.openxmlformats.org/officeDocument/2006/math">
                    <m:r>
                      <a:rPr lang="vi-VN" b="0" i="1" smtClean="0">
                        <a:latin typeface="Cambria Math" panose="02040503050406030204" pitchFamily="18" charset="0"/>
                      </a:rPr>
                      <m:t>𝜓</m:t>
                    </m:r>
                    <m:d>
                      <m:dPr>
                        <m:ctrlPr>
                          <a:rPr lang="vi-VN" b="0" i="1" smtClean="0">
                            <a:latin typeface="Cambria Math" panose="02040503050406030204" pitchFamily="18" charset="0"/>
                          </a:rPr>
                        </m:ctrlPr>
                      </m:dPr>
                      <m:e>
                        <m:acc>
                          <m:accPr>
                            <m:chr m:val="⃗"/>
                            <m:ctrlPr>
                              <a:rPr lang="vi-VN" b="0" i="1" smtClean="0">
                                <a:latin typeface="Cambria Math" panose="02040503050406030204" pitchFamily="18" charset="0"/>
                              </a:rPr>
                            </m:ctrlPr>
                          </m:accPr>
                          <m:e>
                            <m:r>
                              <a:rPr lang="vi-VN" b="0" i="1" smtClean="0">
                                <a:latin typeface="Cambria Math" panose="02040503050406030204" pitchFamily="18" charset="0"/>
                              </a:rPr>
                              <m:t>𝑟</m:t>
                            </m:r>
                          </m:e>
                        </m:acc>
                        <m:r>
                          <a:rPr lang="vi-VN" b="0" i="1" smtClean="0">
                            <a:latin typeface="Cambria Math" panose="02040503050406030204" pitchFamily="18" charset="0"/>
                          </a:rPr>
                          <m:t>,</m:t>
                        </m:r>
                        <m:r>
                          <a:rPr lang="vi-VN" b="0" i="1" smtClean="0">
                            <a:latin typeface="Cambria Math" panose="02040503050406030204" pitchFamily="18" charset="0"/>
                          </a:rPr>
                          <m:t>𝑡</m:t>
                        </m:r>
                      </m:e>
                    </m:d>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𝑐</m:t>
                        </m:r>
                      </m:e>
                      <m:sub>
                        <m:r>
                          <a:rPr lang="vi-VN" b="0" i="1" smtClean="0">
                            <a:latin typeface="Cambria Math" panose="02040503050406030204" pitchFamily="18" charset="0"/>
                          </a:rPr>
                          <m:t>1</m:t>
                        </m:r>
                      </m:sub>
                    </m:sSub>
                    <m:sSub>
                      <m:sSubPr>
                        <m:ctrlPr>
                          <a:rPr lang="vi-VN" i="1">
                            <a:latin typeface="Cambria Math" panose="02040503050406030204" pitchFamily="18" charset="0"/>
                          </a:rPr>
                        </m:ctrlPr>
                      </m:sSubPr>
                      <m:e>
                        <m:r>
                          <a:rPr lang="vi-VN" i="1">
                            <a:latin typeface="Cambria Math" panose="02040503050406030204" pitchFamily="18" charset="0"/>
                          </a:rPr>
                          <m:t>𝜓</m:t>
                        </m:r>
                      </m:e>
                      <m:sub>
                        <m:r>
                          <a:rPr lang="vi-VN" i="1">
                            <a:latin typeface="Cambria Math" panose="02040503050406030204" pitchFamily="18" charset="0"/>
                          </a:rPr>
                          <m:t>1</m:t>
                        </m:r>
                      </m:sub>
                    </m:sSub>
                    <m:d>
                      <m:dPr>
                        <m:ctrlPr>
                          <a:rPr lang="vi-VN" i="1">
                            <a:latin typeface="Cambria Math" panose="02040503050406030204" pitchFamily="18" charset="0"/>
                          </a:rPr>
                        </m:ctrlPr>
                      </m:dPr>
                      <m:e>
                        <m:acc>
                          <m:accPr>
                            <m:chr m:val="⃗"/>
                            <m:ctrlPr>
                              <a:rPr lang="vi-VN" i="1">
                                <a:latin typeface="Cambria Math" panose="02040503050406030204" pitchFamily="18" charset="0"/>
                              </a:rPr>
                            </m:ctrlPr>
                          </m:accPr>
                          <m:e>
                            <m:r>
                              <a:rPr lang="vi-VN" i="1">
                                <a:latin typeface="Cambria Math" panose="02040503050406030204" pitchFamily="18" charset="0"/>
                              </a:rPr>
                              <m:t>𝑟</m:t>
                            </m:r>
                          </m:e>
                        </m:acc>
                        <m:r>
                          <a:rPr lang="vi-VN" i="1">
                            <a:latin typeface="Cambria Math" panose="02040503050406030204" pitchFamily="18" charset="0"/>
                          </a:rPr>
                          <m:t>,</m:t>
                        </m:r>
                        <m:r>
                          <a:rPr lang="vi-VN" i="1">
                            <a:latin typeface="Cambria Math" panose="02040503050406030204" pitchFamily="18" charset="0"/>
                          </a:rPr>
                          <m:t>𝑡</m:t>
                        </m:r>
                      </m:e>
                    </m:d>
                    <m:r>
                      <a:rPr lang="vi-VN" b="0" i="1" smtClean="0">
                        <a:latin typeface="Cambria Math" panose="02040503050406030204" pitchFamily="18" charset="0"/>
                      </a:rPr>
                      <m:t>+</m:t>
                    </m:r>
                    <m:sSub>
                      <m:sSubPr>
                        <m:ctrlPr>
                          <a:rPr lang="vi-VN" i="1">
                            <a:latin typeface="Cambria Math" panose="02040503050406030204" pitchFamily="18" charset="0"/>
                          </a:rPr>
                        </m:ctrlPr>
                      </m:sSubPr>
                      <m:e>
                        <m:sSub>
                          <m:sSubPr>
                            <m:ctrlPr>
                              <a:rPr lang="vi-VN" b="0" i="1" smtClean="0">
                                <a:latin typeface="Cambria Math" panose="02040503050406030204" pitchFamily="18" charset="0"/>
                              </a:rPr>
                            </m:ctrlPr>
                          </m:sSubPr>
                          <m:e>
                            <m:r>
                              <a:rPr lang="vi-VN" b="0" i="1" smtClean="0">
                                <a:latin typeface="Cambria Math" panose="02040503050406030204" pitchFamily="18" charset="0"/>
                              </a:rPr>
                              <m:t>𝑐</m:t>
                            </m:r>
                          </m:e>
                          <m:sub>
                            <m:r>
                              <a:rPr lang="vi-VN" b="0" i="1" smtClean="0">
                                <a:latin typeface="Cambria Math" panose="02040503050406030204" pitchFamily="18" charset="0"/>
                              </a:rPr>
                              <m:t>2</m:t>
                            </m:r>
                          </m:sub>
                        </m:sSub>
                        <m:r>
                          <a:rPr lang="vi-VN" i="1">
                            <a:latin typeface="Cambria Math" panose="02040503050406030204" pitchFamily="18" charset="0"/>
                          </a:rPr>
                          <m:t>𝜓</m:t>
                        </m:r>
                      </m:e>
                      <m:sub>
                        <m:r>
                          <a:rPr lang="vi-VN" b="0" i="1" smtClean="0">
                            <a:latin typeface="Cambria Math" panose="02040503050406030204" pitchFamily="18" charset="0"/>
                          </a:rPr>
                          <m:t>2</m:t>
                        </m:r>
                      </m:sub>
                    </m:sSub>
                    <m:r>
                      <a:rPr lang="vi-VN" i="1">
                        <a:latin typeface="Cambria Math" panose="02040503050406030204" pitchFamily="18" charset="0"/>
                      </a:rPr>
                      <m:t>(</m:t>
                    </m:r>
                    <m:acc>
                      <m:accPr>
                        <m:chr m:val="⃗"/>
                        <m:ctrlPr>
                          <a:rPr lang="vi-VN" i="1">
                            <a:latin typeface="Cambria Math" panose="02040503050406030204" pitchFamily="18" charset="0"/>
                          </a:rPr>
                        </m:ctrlPr>
                      </m:accPr>
                      <m:e>
                        <m:r>
                          <a:rPr lang="vi-VN" i="1">
                            <a:latin typeface="Cambria Math" panose="02040503050406030204" pitchFamily="18" charset="0"/>
                          </a:rPr>
                          <m:t>𝑟</m:t>
                        </m:r>
                      </m:e>
                    </m:acc>
                    <m:r>
                      <a:rPr lang="vi-VN" i="1">
                        <a:latin typeface="Cambria Math" panose="02040503050406030204" pitchFamily="18" charset="0"/>
                      </a:rPr>
                      <m:t>,</m:t>
                    </m:r>
                    <m:r>
                      <a:rPr lang="vi-VN" i="1">
                        <a:latin typeface="Cambria Math" panose="02040503050406030204" pitchFamily="18" charset="0"/>
                      </a:rPr>
                      <m:t>𝑡</m:t>
                    </m:r>
                    <m:r>
                      <a:rPr lang="vi-VN" i="1">
                        <a:latin typeface="Cambria Math" panose="02040503050406030204" pitchFamily="18" charset="0"/>
                      </a:rPr>
                      <m:t>)</m:t>
                    </m:r>
                  </m:oMath>
                </a14:m>
                <a:r>
                  <a:rPr lang="vi-VN"/>
                  <a:t> với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𝑐</m:t>
                        </m:r>
                      </m:e>
                      <m:sub>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𝑐</m:t>
                        </m:r>
                      </m:e>
                      <m:sub>
                        <m:r>
                          <a:rPr lang="vi-VN" b="0" i="1" smtClean="0">
                            <a:latin typeface="Cambria Math" panose="02040503050406030204" pitchFamily="18" charset="0"/>
                          </a:rPr>
                          <m:t>2</m:t>
                        </m:r>
                      </m:sub>
                    </m:sSub>
                    <m:r>
                      <a:rPr lang="vi-VN" b="0" i="1" smtClean="0">
                        <a:latin typeface="Cambria Math" panose="02040503050406030204" pitchFamily="18" charset="0"/>
                      </a:rPr>
                      <m:t>∈</m:t>
                    </m:r>
                    <m:r>
                      <a:rPr lang="vi-VN" b="0" i="1" smtClean="0">
                        <a:latin typeface="Cambria Math" panose="02040503050406030204" pitchFamily="18" charset="0"/>
                        <a:ea typeface="Cambria Math" panose="02040503050406030204" pitchFamily="18" charset="0"/>
                      </a:rPr>
                      <m:t>ℂ</m:t>
                    </m:r>
                  </m:oMath>
                </a14:m>
                <a:r>
                  <a:rPr lang="vi-VN"/>
                  <a:t> tùy ý cũng là một nghiệm</a:t>
                </a:r>
              </a:p>
              <a:p>
                <a:pPr marL="0" indent="0">
                  <a:buNone/>
                </a:pPr>
                <a14:m>
                  <m:oMath xmlns:m="http://schemas.openxmlformats.org/officeDocument/2006/math">
                    <m:r>
                      <a:rPr lang="vi-VN" b="0" i="1" smtClean="0">
                        <a:latin typeface="Cambria Math" panose="02040503050406030204" pitchFamily="18" charset="0"/>
                      </a:rPr>
                      <m:t>→</m:t>
                    </m:r>
                  </m:oMath>
                </a14:m>
                <a:r>
                  <a:rPr lang="vi-VN"/>
                  <a:t> Lý do hàm sóng thuộc không gian vector do thỏa mãn tính đóng và tính nhân</a:t>
                </a:r>
              </a:p>
            </p:txBody>
          </p:sp>
        </mc:Choice>
        <mc:Fallback xmlns="">
          <p:sp>
            <p:nvSpPr>
              <p:cNvPr id="3" name="Chỗ dành sẵn cho Nội dung 2">
                <a:extLst>
                  <a:ext uri="{FF2B5EF4-FFF2-40B4-BE49-F238E27FC236}">
                    <a16:creationId xmlns:a16="http://schemas.microsoft.com/office/drawing/2014/main" id="{E4723941-2942-4BDE-BFEB-FCEFABBFEC6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p:spTree>
    <p:extLst>
      <p:ext uri="{BB962C8B-B14F-4D97-AF65-F5344CB8AC3E}">
        <p14:creationId xmlns:p14="http://schemas.microsoft.com/office/powerpoint/2010/main" val="103324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9599EE-F343-4103-9405-924F95796CB4}"/>
              </a:ext>
            </a:extLst>
          </p:cNvPr>
          <p:cNvSpPr>
            <a:spLocks noGrp="1"/>
          </p:cNvSpPr>
          <p:nvPr>
            <p:ph type="title"/>
          </p:nvPr>
        </p:nvSpPr>
        <p:spPr/>
        <p:txBody>
          <a:bodyPr/>
          <a:lstStyle/>
          <a:p>
            <a:r>
              <a:rPr lang="en-US"/>
              <a:t>Cơ sở</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C6B8E455-A47B-4E29-9FCA-46F1D9461180}"/>
                  </a:ext>
                </a:extLst>
              </p:cNvPr>
              <p:cNvSpPr>
                <a:spLocks noGrp="1"/>
              </p:cNvSpPr>
              <p:nvPr>
                <p:ph idx="1"/>
              </p:nvPr>
            </p:nvSpPr>
            <p:spPr>
              <a:xfrm>
                <a:off x="838199" y="1825624"/>
                <a:ext cx="6420727" cy="4786189"/>
              </a:xfrm>
            </p:spPr>
            <p:txBody>
              <a:bodyPr>
                <a:normAutofit/>
              </a:bodyPr>
              <a:lstStyle/>
              <a:p>
                <a:pPr marL="0" indent="0">
                  <a:buNone/>
                </a:pPr>
                <a:r>
                  <a:rPr lang="en-US"/>
                  <a:t>Ví dụ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d>
                  </m:oMath>
                </a14:m>
                <a:r>
                  <a:rPr lang="en-US"/>
                  <a:t> là cơ sở của không gian vector 2 chiều.</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acc>
                  </m:oMath>
                </a14:m>
                <a:r>
                  <a:rPr lang="en-US"/>
                  <a:t> </a:t>
                </a:r>
                <a14:m>
                  <m:oMath xmlns:m="http://schemas.openxmlformats.org/officeDocument/2006/math">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e>
                      <m:sup>
                        <m:r>
                          <a:rPr lang="en-US"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r>
                      <m:rPr>
                        <m:nor/>
                      </m:rPr>
                      <a:rPr lang="en-US"/>
                      <m:t> </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oMath>
                </a14:m>
                <a:endParaRPr lang="en-US"/>
              </a:p>
              <a:p>
                <a:pPr marL="0" indent="0">
                  <a:buNone/>
                </a:pPr>
                <a:r>
                  <a:rPr lang="en-US"/>
                  <a:t>Với </a:t>
                </a:r>
                <a14:m>
                  <m:oMath xmlns:m="http://schemas.openxmlformats.org/officeDocument/2006/math">
                    <m:r>
                      <a:rPr lang="en-US">
                        <a:latin typeface="Cambria Math" panose="02040503050406030204" pitchFamily="18" charset="0"/>
                      </a:rPr>
                      <m:t>{</m:t>
                    </m:r>
                    <m:r>
                      <a:rPr lang="en-US" b="0" i="0" smtClean="0">
                        <a:latin typeface="Cambria Math" panose="02040503050406030204" pitchFamily="18" charset="0"/>
                      </a:rPr>
                      <m:t>|</m:t>
                    </m:r>
                    <m:r>
                      <m:rPr>
                        <m:sty m:val="p"/>
                      </m:rPr>
                      <a:rPr lang="en-US" b="0" i="0" smtClean="0">
                        <a:latin typeface="Cambria Math" panose="02040503050406030204" pitchFamily="18" charset="0"/>
                      </a:rPr>
                      <m:t>q</m:t>
                    </m:r>
                    <m:r>
                      <a:rPr lang="en-US" b="0" i="1" smtClean="0">
                        <a:latin typeface="Cambria Math" panose="02040503050406030204" pitchFamily="18" charset="0"/>
                      </a:rPr>
                      <m:t>⟩}</m:t>
                    </m:r>
                  </m:oMath>
                </a14:m>
                <a:r>
                  <a:rPr lang="en-US"/>
                  <a:t> là cơ sở trong không gian trạng thái lượng tử (không gian Hilbert hữu hạn chiều)</a:t>
                </a:r>
              </a:p>
              <a:p>
                <a:pPr marL="0" indent="0">
                  <a:buNone/>
                </a:pPr>
                <a14:m>
                  <m:oMath xmlns:m="http://schemas.openxmlformats.org/officeDocument/2006/math">
                    <m:nary>
                      <m:naryPr>
                        <m:chr m:val="∑"/>
                        <m:supHide m:val="on"/>
                        <m:ctrlPr>
                          <a:rPr lang="vi-VN" i="1" smtClean="0">
                            <a:latin typeface="Cambria Math" panose="02040503050406030204" pitchFamily="18" charset="0"/>
                          </a:rPr>
                        </m:ctrlPr>
                      </m:naryPr>
                      <m:sub>
                        <m:r>
                          <m:rPr>
                            <m:brk m:alnAt="7"/>
                          </m:rPr>
                          <a:rPr lang="vi-VN" b="0" i="1" smtClean="0">
                            <a:latin typeface="Cambria Math" panose="02040503050406030204" pitchFamily="18" charset="0"/>
                          </a:rPr>
                          <m:t>𝑞</m:t>
                        </m:r>
                      </m:sub>
                      <m:sup/>
                      <m:e>
                        <m:r>
                          <a:rPr lang="vi-VN" b="0" i="1" smtClean="0">
                            <a:latin typeface="Cambria Math" panose="02040503050406030204" pitchFamily="18" charset="0"/>
                          </a:rPr>
                          <m:t>|</m:t>
                        </m:r>
                        <m:r>
                          <a:rPr lang="vi-VN" b="0" i="1" smtClean="0">
                            <a:latin typeface="Cambria Math" panose="02040503050406030204" pitchFamily="18" charset="0"/>
                          </a:rPr>
                          <m:t>𝑞</m:t>
                        </m:r>
                        <m:r>
                          <a:rPr lang="vi-VN" b="0" i="1" smtClean="0">
                            <a:latin typeface="Cambria Math" panose="02040503050406030204" pitchFamily="18" charset="0"/>
                          </a:rPr>
                          <m:t>⟩⟨</m:t>
                        </m:r>
                        <m:r>
                          <a:rPr lang="vi-VN" b="0" i="1" smtClean="0">
                            <a:latin typeface="Cambria Math" panose="02040503050406030204" pitchFamily="18" charset="0"/>
                          </a:rPr>
                          <m:t>𝑞</m:t>
                        </m:r>
                        <m:r>
                          <a:rPr lang="vi-VN" b="0" i="1" smtClean="0">
                            <a:latin typeface="Cambria Math" panose="02040503050406030204" pitchFamily="18" charset="0"/>
                          </a:rPr>
                          <m:t>|=</m:t>
                        </m:r>
                        <m:r>
                          <a:rPr lang="vi-VN" b="0" i="1" smtClean="0">
                            <a:latin typeface="Cambria Math" panose="02040503050406030204" pitchFamily="18" charset="0"/>
                          </a:rPr>
                          <m:t>1</m:t>
                        </m:r>
                      </m:e>
                    </m:nary>
                  </m:oMath>
                </a14:m>
                <a:r>
                  <a:rPr lang="vi-VN"/>
                  <a:t> hoặc </a:t>
                </a:r>
                <a14:m>
                  <m:oMath xmlns:m="http://schemas.openxmlformats.org/officeDocument/2006/math">
                    <m:nary>
                      <m:naryPr>
                        <m:limLoc m:val="undOvr"/>
                        <m:subHide m:val="on"/>
                        <m:supHide m:val="on"/>
                        <m:ctrlPr>
                          <a:rPr lang="vi-VN" i="1" smtClean="0">
                            <a:latin typeface="Cambria Math" panose="02040503050406030204" pitchFamily="18" charset="0"/>
                          </a:rPr>
                        </m:ctrlPr>
                      </m:naryPr>
                      <m:sub/>
                      <m:sup/>
                      <m:e>
                        <m:r>
                          <a:rPr lang="vi-VN" b="0" i="1" smtClean="0">
                            <a:latin typeface="Cambria Math" panose="02040503050406030204" pitchFamily="18" charset="0"/>
                          </a:rPr>
                          <m:t>|</m:t>
                        </m:r>
                        <m:r>
                          <a:rPr lang="vi-VN" i="1">
                            <a:latin typeface="Cambria Math" panose="02040503050406030204" pitchFamily="18" charset="0"/>
                          </a:rPr>
                          <m:t>𝑞</m:t>
                        </m:r>
                        <m:r>
                          <a:rPr lang="vi-VN" i="1">
                            <a:latin typeface="Cambria Math" panose="02040503050406030204" pitchFamily="18" charset="0"/>
                          </a:rPr>
                          <m:t>⟩⟨</m:t>
                        </m:r>
                        <m:r>
                          <a:rPr lang="vi-VN" i="1">
                            <a:latin typeface="Cambria Math" panose="02040503050406030204" pitchFamily="18" charset="0"/>
                          </a:rPr>
                          <m:t>𝑞</m:t>
                        </m:r>
                        <m:r>
                          <a:rPr lang="vi-VN" i="1">
                            <a:latin typeface="Cambria Math" panose="02040503050406030204" pitchFamily="18" charset="0"/>
                          </a:rPr>
                          <m:t>|=</m:t>
                        </m:r>
                        <m:r>
                          <a:rPr lang="vi-VN" i="1">
                            <a:latin typeface="Cambria Math" panose="02040503050406030204" pitchFamily="18" charset="0"/>
                          </a:rPr>
                          <m:t>1</m:t>
                        </m:r>
                      </m:e>
                    </m:nary>
                  </m:oMath>
                </a14:m>
                <a:endParaRPr lang="vi-VN"/>
              </a:p>
              <a:p>
                <a:pPr marL="0" indent="0">
                  <a:buNone/>
                </a:pPr>
                <a14:m>
                  <m:oMath xmlns:m="http://schemas.openxmlformats.org/officeDocument/2006/math">
                    <m:r>
                      <a:rPr lang="vi-VN" b="0" i="1" smtClean="0">
                        <a:latin typeface="Cambria Math" panose="02040503050406030204" pitchFamily="18" charset="0"/>
                      </a:rPr>
                      <m:t>⇒</m:t>
                    </m:r>
                    <m:d>
                      <m:dPr>
                        <m:begChr m:val="|"/>
                        <m:endChr m:val="⟩"/>
                        <m:ctrlPr>
                          <a:rPr lang="vi-VN" b="0" i="1" smtClean="0">
                            <a:latin typeface="Cambria Math" panose="02040503050406030204" pitchFamily="18" charset="0"/>
                          </a:rPr>
                        </m:ctrlPr>
                      </m:dPr>
                      <m:e>
                        <m:r>
                          <a:rPr lang="vi-VN" b="0" i="1" smtClean="0">
                            <a:latin typeface="Cambria Math" panose="02040503050406030204" pitchFamily="18" charset="0"/>
                          </a:rPr>
                          <m:t>𝜓</m:t>
                        </m:r>
                      </m:e>
                    </m:d>
                    <m:r>
                      <a:rPr lang="vi-VN" b="0" i="1" smtClean="0">
                        <a:latin typeface="Cambria Math" panose="02040503050406030204" pitchFamily="18" charset="0"/>
                      </a:rPr>
                      <m:t>=</m:t>
                    </m:r>
                  </m:oMath>
                </a14:m>
                <a:r>
                  <a:rPr lang="vi-VN"/>
                  <a:t> </a:t>
                </a:r>
                <a14:m>
                  <m:oMath xmlns:m="http://schemas.openxmlformats.org/officeDocument/2006/math">
                    <m:nary>
                      <m:naryPr>
                        <m:chr m:val="∑"/>
                        <m:supHide m:val="on"/>
                        <m:ctrlPr>
                          <a:rPr lang="vi-VN" i="1">
                            <a:latin typeface="Cambria Math" panose="02040503050406030204" pitchFamily="18" charset="0"/>
                          </a:rPr>
                        </m:ctrlPr>
                      </m:naryPr>
                      <m:sub>
                        <m:r>
                          <m:rPr>
                            <m:brk m:alnAt="7"/>
                          </m:rPr>
                          <a:rPr lang="vi-VN" i="1">
                            <a:latin typeface="Cambria Math" panose="02040503050406030204" pitchFamily="18" charset="0"/>
                          </a:rPr>
                          <m:t>𝑞</m:t>
                        </m:r>
                      </m:sub>
                      <m:sup/>
                      <m:e>
                        <m:r>
                          <a:rPr lang="vi-VN" i="1">
                            <a:latin typeface="Cambria Math" panose="02040503050406030204" pitchFamily="18" charset="0"/>
                          </a:rPr>
                          <m:t>|</m:t>
                        </m:r>
                        <m:r>
                          <a:rPr lang="vi-VN" i="1">
                            <a:latin typeface="Cambria Math" panose="02040503050406030204" pitchFamily="18" charset="0"/>
                          </a:rPr>
                          <m:t>𝑞</m:t>
                        </m:r>
                        <m:r>
                          <a:rPr lang="vi-VN" i="1">
                            <a:latin typeface="Cambria Math" panose="02040503050406030204" pitchFamily="18" charset="0"/>
                          </a:rPr>
                          <m:t>⟩⟨</m:t>
                        </m:r>
                        <m:r>
                          <a:rPr lang="vi-VN" i="1">
                            <a:latin typeface="Cambria Math" panose="02040503050406030204" pitchFamily="18" charset="0"/>
                          </a:rPr>
                          <m:t>𝑞</m:t>
                        </m:r>
                        <m:r>
                          <a:rPr lang="vi-VN" i="1">
                            <a:latin typeface="Cambria Math" panose="02040503050406030204" pitchFamily="18" charset="0"/>
                          </a:rPr>
                          <m:t>|</m:t>
                        </m:r>
                        <m:r>
                          <a:rPr lang="vi-VN" b="0" i="1" smtClean="0">
                            <a:latin typeface="Cambria Math" panose="02040503050406030204" pitchFamily="18" charset="0"/>
                          </a:rPr>
                          <m:t>𝜓</m:t>
                        </m:r>
                        <m:r>
                          <a:rPr lang="vi-VN" b="0" i="1" smtClean="0">
                            <a:latin typeface="Cambria Math" panose="02040503050406030204" pitchFamily="18" charset="0"/>
                          </a:rPr>
                          <m:t>⟩</m:t>
                        </m:r>
                      </m:e>
                    </m:nary>
                  </m:oMath>
                </a14:m>
                <a:r>
                  <a:rPr lang="vi-VN"/>
                  <a:t> hoặc </a:t>
                </a:r>
                <a14:m>
                  <m:oMath xmlns:m="http://schemas.openxmlformats.org/officeDocument/2006/math">
                    <m:nary>
                      <m:naryPr>
                        <m:limLoc m:val="undOvr"/>
                        <m:subHide m:val="on"/>
                        <m:supHide m:val="on"/>
                        <m:ctrlPr>
                          <a:rPr lang="vi-VN" i="1">
                            <a:latin typeface="Cambria Math" panose="02040503050406030204" pitchFamily="18" charset="0"/>
                          </a:rPr>
                        </m:ctrlPr>
                      </m:naryPr>
                      <m:sub/>
                      <m:sup/>
                      <m:e>
                        <m:r>
                          <a:rPr lang="vi-VN" i="1">
                            <a:latin typeface="Cambria Math" panose="02040503050406030204" pitchFamily="18" charset="0"/>
                          </a:rPr>
                          <m:t>|</m:t>
                        </m:r>
                        <m:r>
                          <a:rPr lang="vi-VN" i="1">
                            <a:latin typeface="Cambria Math" panose="02040503050406030204" pitchFamily="18" charset="0"/>
                          </a:rPr>
                          <m:t>𝑞</m:t>
                        </m:r>
                        <m:r>
                          <a:rPr lang="vi-VN" i="1">
                            <a:latin typeface="Cambria Math" panose="02040503050406030204" pitchFamily="18" charset="0"/>
                          </a:rPr>
                          <m:t>⟩⟨</m:t>
                        </m:r>
                        <m:r>
                          <a:rPr lang="vi-VN" i="1">
                            <a:latin typeface="Cambria Math" panose="02040503050406030204" pitchFamily="18" charset="0"/>
                          </a:rPr>
                          <m:t>𝑞</m:t>
                        </m:r>
                        <m:r>
                          <a:rPr lang="vi-VN" i="1">
                            <a:latin typeface="Cambria Math" panose="02040503050406030204" pitchFamily="18" charset="0"/>
                          </a:rPr>
                          <m:t>|</m:t>
                        </m:r>
                        <m:r>
                          <a:rPr lang="vi-VN" b="0" i="1" smtClean="0">
                            <a:latin typeface="Cambria Math" panose="02040503050406030204" pitchFamily="18" charset="0"/>
                          </a:rPr>
                          <m:t>𝜓</m:t>
                        </m:r>
                        <m:r>
                          <a:rPr lang="vi-VN" b="0" i="1" smtClean="0">
                            <a:latin typeface="Cambria Math" panose="02040503050406030204" pitchFamily="18" charset="0"/>
                          </a:rPr>
                          <m:t>⟩</m:t>
                        </m:r>
                      </m:e>
                    </m:nary>
                  </m:oMath>
                </a14:m>
                <a:endParaRPr lang="vi-VN"/>
              </a:p>
              <a:p>
                <a:pPr marL="0" indent="0">
                  <a:buNone/>
                </a:pPr>
                <a:r>
                  <a:rPr lang="vi-VN"/>
                  <a:t>Tìm </a:t>
                </a:r>
                <a14:m>
                  <m:oMath xmlns:m="http://schemas.openxmlformats.org/officeDocument/2006/math">
                    <m:r>
                      <a:rPr lang="vi-VN">
                        <a:latin typeface="Cambria Math" panose="02040503050406030204" pitchFamily="18" charset="0"/>
                      </a:rPr>
                      <m:t>{</m:t>
                    </m:r>
                    <m:d>
                      <m:dPr>
                        <m:begChr m:val="|"/>
                        <m:endChr m:val="⟩"/>
                        <m:ctrlPr>
                          <a:rPr lang="vi-VN" b="0" i="1" smtClean="0">
                            <a:latin typeface="Cambria Math" panose="02040503050406030204" pitchFamily="18" charset="0"/>
                          </a:rPr>
                        </m:ctrlPr>
                      </m:dPr>
                      <m:e>
                        <m:r>
                          <a:rPr lang="vi-VN" b="0" i="1" smtClean="0">
                            <a:latin typeface="Cambria Math" panose="02040503050406030204" pitchFamily="18" charset="0"/>
                          </a:rPr>
                          <m:t>𝑞</m:t>
                        </m:r>
                      </m:e>
                    </m:d>
                    <m:r>
                      <a:rPr lang="vi-VN" b="0" i="1" smtClean="0">
                        <a:latin typeface="Cambria Math" panose="02040503050406030204" pitchFamily="18" charset="0"/>
                      </a:rPr>
                      <m:t>}</m:t>
                    </m:r>
                  </m:oMath>
                </a14:m>
                <a:r>
                  <a:rPr lang="vi-VN"/>
                  <a:t> như thế nào?</a:t>
                </a:r>
              </a:p>
            </p:txBody>
          </p:sp>
        </mc:Choice>
        <mc:Fallback xmlns="">
          <p:sp>
            <p:nvSpPr>
              <p:cNvPr id="3" name="Chỗ dành sẵn cho Nội dung 2">
                <a:extLst>
                  <a:ext uri="{FF2B5EF4-FFF2-40B4-BE49-F238E27FC236}">
                    <a16:creationId xmlns:a16="http://schemas.microsoft.com/office/drawing/2014/main" id="{C6B8E455-A47B-4E29-9FCA-46F1D9461180}"/>
                  </a:ext>
                </a:extLst>
              </p:cNvPr>
              <p:cNvSpPr>
                <a:spLocks noGrp="1" noRot="1" noChangeAspect="1" noMove="1" noResize="1" noEditPoints="1" noAdjustHandles="1" noChangeArrowheads="1" noChangeShapeType="1" noTextEdit="1"/>
              </p:cNvSpPr>
              <p:nvPr>
                <p:ph idx="1"/>
              </p:nvPr>
            </p:nvSpPr>
            <p:spPr>
              <a:xfrm>
                <a:off x="838199" y="1825624"/>
                <a:ext cx="6420727" cy="4786189"/>
              </a:xfrm>
              <a:blipFill>
                <a:blip r:embed="rId2"/>
                <a:stretch>
                  <a:fillRect l="-1898" r="-95" b="-1145"/>
                </a:stretch>
              </a:blipFill>
            </p:spPr>
            <p:txBody>
              <a:bodyPr/>
              <a:lstStyle/>
              <a:p>
                <a:r>
                  <a:rPr lang="vi-VN">
                    <a:noFill/>
                  </a:rPr>
                  <a:t> </a:t>
                </a:r>
              </a:p>
            </p:txBody>
          </p:sp>
        </mc:Fallback>
      </mc:AlternateContent>
      <p:cxnSp>
        <p:nvCxnSpPr>
          <p:cNvPr id="5" name="Đường kết nối Mũi tên Thẳng 4">
            <a:extLst>
              <a:ext uri="{FF2B5EF4-FFF2-40B4-BE49-F238E27FC236}">
                <a16:creationId xmlns:a16="http://schemas.microsoft.com/office/drawing/2014/main" id="{4F968E7C-0602-4203-8126-3D0D39BA6420}"/>
              </a:ext>
            </a:extLst>
          </p:cNvPr>
          <p:cNvCxnSpPr/>
          <p:nvPr/>
        </p:nvCxnSpPr>
        <p:spPr>
          <a:xfrm flipV="1">
            <a:off x="9115865" y="1420837"/>
            <a:ext cx="0" cy="3263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Đường kết nối Mũi tên Thẳng 5">
            <a:extLst>
              <a:ext uri="{FF2B5EF4-FFF2-40B4-BE49-F238E27FC236}">
                <a16:creationId xmlns:a16="http://schemas.microsoft.com/office/drawing/2014/main" id="{8EA49ACE-032E-42FB-BE44-B135ED698B0A}"/>
              </a:ext>
            </a:extLst>
          </p:cNvPr>
          <p:cNvCxnSpPr>
            <a:cxnSpLocks/>
          </p:cNvCxnSpPr>
          <p:nvPr/>
        </p:nvCxnSpPr>
        <p:spPr>
          <a:xfrm>
            <a:off x="7374988" y="3187613"/>
            <a:ext cx="3481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531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3C3CFA-864F-4716-993D-123585A0B93F}"/>
              </a:ext>
            </a:extLst>
          </p:cNvPr>
          <p:cNvSpPr>
            <a:spLocks noGrp="1"/>
          </p:cNvSpPr>
          <p:nvPr>
            <p:ph type="title"/>
          </p:nvPr>
        </p:nvSpPr>
        <p:spPr/>
        <p:txBody>
          <a:bodyPr/>
          <a:lstStyle/>
          <a:p>
            <a:r>
              <a:rPr lang="en-US"/>
              <a:t>Biểu diễn hàm sóng trong cơ sở</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42273F9E-EF06-40CF-BB80-E962D5C09903}"/>
                  </a:ext>
                </a:extLst>
              </p:cNvPr>
              <p:cNvSpPr>
                <a:spLocks noGrp="1"/>
              </p:cNvSpPr>
              <p:nvPr>
                <p:ph idx="1"/>
              </p:nvPr>
            </p:nvSpPr>
            <p:spPr/>
            <p:txBody>
              <a:bodyPr/>
              <a:lstStyle/>
              <a:p>
                <a:pPr marL="0" indent="0">
                  <a:buNone/>
                </a:pPr>
                <a:r>
                  <a:rPr lang="en-US"/>
                  <a:t>Với toán tử tổng quát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oMath>
                </a14:m>
                <a:r>
                  <a:rPr lang="en-US"/>
                  <a:t>:</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𝑎</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oMath>
                  </m:oMathPara>
                </a14:m>
                <a:endParaRPr lang="en-US" b="0"/>
              </a:p>
              <a:p>
                <a:pPr marL="0" indent="0">
                  <a:buNone/>
                </a:pPr>
                <a14:m>
                  <m:oMath xmlns:m="http://schemas.openxmlformats.org/officeDocument/2006/math">
                    <m:r>
                      <a:rPr lang="en-US" b="0" i="1" smtClean="0">
                        <a:latin typeface="Cambria Math" panose="02040503050406030204" pitchFamily="18" charset="0"/>
                      </a:rPr>
                      <m:t>𝑎</m:t>
                    </m:r>
                  </m:oMath>
                </a14:m>
                <a:r>
                  <a:rPr lang="en-US"/>
                  <a:t> chính là vector trong cơ sở của không gian Hilbert</a:t>
                </a:r>
              </a:p>
              <a:p>
                <a:pPr marL="0" indent="0">
                  <a:buNone/>
                </a:pPr>
                <a14:m>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oMath>
                </a14:m>
                <a:r>
                  <a:rPr lang="en-US"/>
                  <a:t> là hàm sóng được biểu diễn trong cơ sở </a:t>
                </a:r>
                <a14:m>
                  <m:oMath xmlns:m="http://schemas.openxmlformats.org/officeDocument/2006/math">
                    <m:r>
                      <a:rPr lang="en-US" i="1" smtClean="0">
                        <a:latin typeface="Cambria Math" panose="02040503050406030204" pitchFamily="18" charset="0"/>
                      </a:rPr>
                      <m:t>𝑎</m:t>
                    </m:r>
                  </m:oMath>
                </a14:m>
                <a:endParaRPr lang="en-US"/>
              </a:p>
              <a:p>
                <a:pPr marL="0" indent="0">
                  <a:buNone/>
                </a:pPr>
                <a:r>
                  <a:rPr lang="en-US"/>
                  <a:t>Phương pháp chọn cơ sở chuẩn:</a:t>
                </a:r>
              </a:p>
              <a:p>
                <a:pPr marL="0" indent="0">
                  <a:buNone/>
                </a:pPr>
                <a:r>
                  <a:rPr lang="en-US"/>
                  <a:t>Theo pp tìm biểu diễn tọa độ </a:t>
                </a:r>
                <a14:m>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oMath>
                </a14:m>
                <a:r>
                  <a:rPr lang="en-US"/>
                  <a:t> với </a:t>
                </a:r>
                <a14:m>
                  <m:oMath xmlns:m="http://schemas.openxmlformats.org/officeDocument/2006/math">
                    <m:r>
                      <a:rPr lang="en-US" b="0" i="1" smtClean="0">
                        <a:latin typeface="Cambria Math" panose="02040503050406030204" pitchFamily="18" charset="0"/>
                      </a:rPr>
                      <m:t>𝑥</m:t>
                    </m:r>
                  </m:oMath>
                </a14:m>
                <a:r>
                  <a:rPr lang="en-US"/>
                  <a:t> là tọa độ chính xác </a:t>
                </a:r>
              </a:p>
              <a:p>
                <a:pPr marL="0" indent="0">
                  <a:buNone/>
                </a:pPr>
                <a:r>
                  <a:rPr lang="en-US"/>
                  <a:t>Theo pp biễu diễn động lượng </a:t>
                </a:r>
                <a14:m>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oMath>
                </a14:m>
                <a:r>
                  <a:rPr lang="en-US"/>
                  <a:t> với </a:t>
                </a:r>
                <a14:m>
                  <m:oMath xmlns:m="http://schemas.openxmlformats.org/officeDocument/2006/math">
                    <m:r>
                      <a:rPr lang="en-US" b="0" i="1" smtClean="0">
                        <a:latin typeface="Cambria Math" panose="02040503050406030204" pitchFamily="18" charset="0"/>
                      </a:rPr>
                      <m:t>𝑝</m:t>
                    </m:r>
                  </m:oMath>
                </a14:m>
                <a:r>
                  <a:rPr lang="en-US"/>
                  <a:t> là vector động lượng </a:t>
                </a:r>
                <a:endParaRPr lang="vi-VN"/>
              </a:p>
            </p:txBody>
          </p:sp>
        </mc:Choice>
        <mc:Fallback xmlns="">
          <p:sp>
            <p:nvSpPr>
              <p:cNvPr id="3" name="Chỗ dành sẵn cho Nội dung 2">
                <a:extLst>
                  <a:ext uri="{FF2B5EF4-FFF2-40B4-BE49-F238E27FC236}">
                    <a16:creationId xmlns:a16="http://schemas.microsoft.com/office/drawing/2014/main" id="{42273F9E-EF06-40CF-BB80-E962D5C09903}"/>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vi-VN">
                    <a:noFill/>
                  </a:rPr>
                  <a:t> </a:t>
                </a:r>
              </a:p>
            </p:txBody>
          </p:sp>
        </mc:Fallback>
      </mc:AlternateContent>
    </p:spTree>
    <p:extLst>
      <p:ext uri="{BB962C8B-B14F-4D97-AF65-F5344CB8AC3E}">
        <p14:creationId xmlns:p14="http://schemas.microsoft.com/office/powerpoint/2010/main" val="345567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555F81-4833-4CB5-A86F-1A4385F8D93D}"/>
              </a:ext>
            </a:extLst>
          </p:cNvPr>
          <p:cNvSpPr>
            <a:spLocks noGrp="1"/>
          </p:cNvSpPr>
          <p:nvPr>
            <p:ph type="title"/>
          </p:nvPr>
        </p:nvSpPr>
        <p:spPr/>
        <p:txBody>
          <a:bodyPr/>
          <a:lstStyle/>
          <a:p>
            <a:r>
              <a:rPr lang="en-US"/>
              <a:t>Đại lượng vật lý trở thành toán tử</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E575DF7B-5A4F-4AB1-8909-F94A5BBAD3BB}"/>
                  </a:ext>
                </a:extLst>
              </p:cNvPr>
              <p:cNvSpPr>
                <a:spLocks noGrp="1"/>
              </p:cNvSpPr>
              <p:nvPr>
                <p:ph idx="1"/>
              </p:nvPr>
            </p:nvSpPr>
            <p:spPr/>
            <p:txBody>
              <a:bodyPr/>
              <a:lstStyle/>
              <a:p>
                <a:r>
                  <a:rPr lang="en-US"/>
                  <a:t>Xung lượng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ℏ</m:t>
                    </m:r>
                    <m:r>
                      <m:rPr>
                        <m:sty m:val="p"/>
                      </m:rPr>
                      <a:rPr lang="en-US" b="0" i="0" smtClean="0">
                        <a:latin typeface="Cambria Math" panose="02040503050406030204" pitchFamily="18" charset="0"/>
                      </a:rPr>
                      <m:t>∇</m:t>
                    </m:r>
                  </m:oMath>
                </a14:m>
                <a:endParaRPr lang="en-US"/>
              </a:p>
              <a:p>
                <a:r>
                  <a:rPr lang="en-US"/>
                  <a:t>Tọa độ giữ nguyên</a:t>
                </a:r>
              </a:p>
              <a:p>
                <a:r>
                  <a:rPr lang="en-US"/>
                  <a:t>Động năng</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ℏ</m:t>
                            </m:r>
                          </m:e>
                          <m:sup>
                            <m:r>
                              <a:rPr lang="en-US" b="0" i="0" smtClean="0">
                                <a:latin typeface="Cambria Math" panose="02040503050406030204" pitchFamily="18" charset="0"/>
                              </a:rPr>
                              <m:t>2</m:t>
                            </m:r>
                          </m:sup>
                        </m:sSup>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t>
                            </m:r>
                          </m:e>
                          <m:sup>
                            <m:r>
                              <a:rPr lang="en-US" b="0" i="1" smtClean="0">
                                <a:latin typeface="Cambria Math" panose="02040503050406030204" pitchFamily="18" charset="0"/>
                              </a:rPr>
                              <m:t>2</m:t>
                            </m:r>
                          </m:sup>
                        </m:sSup>
                      </m:num>
                      <m:den>
                        <m:r>
                          <a:rPr lang="en-US" b="0" i="0" smtClean="0">
                            <a:latin typeface="Cambria Math" panose="02040503050406030204" pitchFamily="18" charset="0"/>
                          </a:rPr>
                          <m:t>2</m:t>
                        </m:r>
                        <m:r>
                          <m:rPr>
                            <m:sty m:val="p"/>
                          </m:rPr>
                          <a:rPr lang="en-US" b="0" i="0" smtClean="0">
                            <a:latin typeface="Cambria Math" panose="02040503050406030204" pitchFamily="18" charset="0"/>
                          </a:rPr>
                          <m:t>m</m:t>
                        </m:r>
                      </m:den>
                    </m:f>
                  </m:oMath>
                </a14:m>
                <a:endParaRPr lang="en-US"/>
              </a:p>
              <a:p>
                <a:pPr marL="0" indent="0">
                  <a:buNone/>
                </a:pPr>
                <a:r>
                  <a:rPr lang="en-US"/>
                  <a:t>Giá trị kỳ vọng </a:t>
                </a:r>
                <a:endParaRPr lang="vi-VN"/>
              </a:p>
            </p:txBody>
          </p:sp>
        </mc:Choice>
        <mc:Fallback xmlns="">
          <p:sp>
            <p:nvSpPr>
              <p:cNvPr id="3" name="Chỗ dành sẵn cho Nội dung 2">
                <a:extLst>
                  <a:ext uri="{FF2B5EF4-FFF2-40B4-BE49-F238E27FC236}">
                    <a16:creationId xmlns:a16="http://schemas.microsoft.com/office/drawing/2014/main" id="{E575DF7B-5A4F-4AB1-8909-F94A5BBAD3B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p:spTree>
    <p:extLst>
      <p:ext uri="{BB962C8B-B14F-4D97-AF65-F5344CB8AC3E}">
        <p14:creationId xmlns:p14="http://schemas.microsoft.com/office/powerpoint/2010/main" val="355044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A97D64-A754-4498-A594-D0A65C1FDC74}"/>
              </a:ext>
            </a:extLst>
          </p:cNvPr>
          <p:cNvSpPr>
            <a:spLocks noGrp="1"/>
          </p:cNvSpPr>
          <p:nvPr>
            <p:ph type="title"/>
          </p:nvPr>
        </p:nvSpPr>
        <p:spPr/>
        <p:txBody>
          <a:bodyPr/>
          <a:lstStyle/>
          <a:p>
            <a:r>
              <a:rPr lang="vi-VN"/>
              <a:t>Toán tử là gì?</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D9BD1106-E0F2-4364-9A6D-69EFEFA9EA27}"/>
                  </a:ext>
                </a:extLst>
              </p:cNvPr>
              <p:cNvSpPr>
                <a:spLocks noGrp="1"/>
              </p:cNvSpPr>
              <p:nvPr>
                <p:ph idx="1"/>
              </p:nvPr>
            </p:nvSpPr>
            <p:spPr/>
            <p:txBody>
              <a:bodyPr/>
              <a:lstStyle/>
              <a:p>
                <a:pPr marL="0" indent="0">
                  <a:buNone/>
                </a:pPr>
                <a:r>
                  <a:rPr lang="vi-VN"/>
                  <a:t>Toán tử là phép toán khi tác dụng lên hàm sẽ tạo ra hàm mới, kí hiệu toán tử </a:t>
                </a:r>
                <a14:m>
                  <m:oMath xmlns:m="http://schemas.openxmlformats.org/officeDocument/2006/math">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oMath>
                </a14:m>
                <a:r>
                  <a:rPr lang="vi-VN"/>
                  <a:t>, </a:t>
                </a:r>
                <a14:m>
                  <m:oMath xmlns:m="http://schemas.openxmlformats.org/officeDocument/2006/math">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r>
                      <a:rPr lang="vi-VN" b="0" i="1" smtClean="0">
                        <a:latin typeface="Cambria Math" panose="02040503050406030204" pitchFamily="18" charset="0"/>
                      </a:rPr>
                      <m:t>𝑓</m:t>
                    </m:r>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r>
                      <a:rPr lang="vi-VN" b="0" i="1" smtClean="0">
                        <a:latin typeface="Cambria Math" panose="02040503050406030204" pitchFamily="18" charset="0"/>
                      </a:rPr>
                      <m:t>𝑔</m:t>
                    </m:r>
                    <m:r>
                      <a:rPr lang="vi-VN" b="0" i="1" smtClean="0">
                        <a:latin typeface="Cambria Math" panose="02040503050406030204" pitchFamily="18" charset="0"/>
                      </a:rPr>
                      <m:t>(</m:t>
                    </m:r>
                    <m:r>
                      <a:rPr lang="vi-VN" b="0" i="1" smtClean="0">
                        <a:latin typeface="Cambria Math" panose="02040503050406030204" pitchFamily="18" charset="0"/>
                      </a:rPr>
                      <m:t>𝑥</m:t>
                    </m:r>
                    <m:r>
                      <a:rPr lang="vi-VN" b="0" i="1" smtClean="0">
                        <a:latin typeface="Cambria Math" panose="02040503050406030204" pitchFamily="18" charset="0"/>
                      </a:rPr>
                      <m:t>)</m:t>
                    </m:r>
                  </m:oMath>
                </a14:m>
                <a:r>
                  <a:rPr lang="vi-VN"/>
                  <a:t>. Ví dụ:</a:t>
                </a:r>
              </a:p>
              <a:p>
                <a:pPr marL="0" indent="0">
                  <a:buNone/>
                </a:pPr>
                <a14:m>
                  <m:oMathPara xmlns:m="http://schemas.openxmlformats.org/officeDocument/2006/math">
                    <m:oMathParaPr>
                      <m:jc m:val="centerGroup"/>
                    </m:oMathParaPr>
                    <m:oMath xmlns:m="http://schemas.openxmlformats.org/officeDocument/2006/math">
                      <m:f>
                        <m:fPr>
                          <m:ctrlPr>
                            <a:rPr lang="vi-VN" b="0" i="1" smtClean="0">
                              <a:latin typeface="Cambria Math" panose="02040503050406030204" pitchFamily="18" charset="0"/>
                            </a:rPr>
                          </m:ctrlPr>
                        </m:fPr>
                        <m:num>
                          <m:r>
                            <a:rPr lang="vi-VN" b="0" i="1" smtClean="0">
                              <a:latin typeface="Cambria Math" panose="02040503050406030204" pitchFamily="18" charset="0"/>
                            </a:rPr>
                            <m:t>𝑑</m:t>
                          </m:r>
                        </m:num>
                        <m:den>
                          <m:r>
                            <a:rPr lang="vi-VN" b="0" i="1" smtClean="0">
                              <a:latin typeface="Cambria Math" panose="02040503050406030204" pitchFamily="18" charset="0"/>
                            </a:rPr>
                            <m:t>𝑑𝑥</m:t>
                          </m:r>
                        </m:den>
                      </m:f>
                      <m:r>
                        <a:rPr lang="vi-VN" b="0" i="1" smtClean="0">
                          <a:latin typeface="Cambria Math" panose="02040503050406030204" pitchFamily="18" charset="0"/>
                        </a:rPr>
                        <m:t>𝑓</m:t>
                      </m:r>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r>
                        <a:rPr lang="vi-VN" b="0" i="1" smtClean="0">
                          <a:latin typeface="Cambria Math" panose="02040503050406030204" pitchFamily="18" charset="0"/>
                        </a:rPr>
                        <m:t>𝑓</m:t>
                      </m:r>
                      <m:r>
                        <a:rPr lang="vi-VN" b="0" i="1" smtClean="0">
                          <a:latin typeface="Cambria Math" panose="02040503050406030204" pitchFamily="18" charset="0"/>
                        </a:rPr>
                        <m:t>′(</m:t>
                      </m:r>
                      <m:r>
                        <a:rPr lang="vi-VN" b="0" i="1" smtClean="0">
                          <a:latin typeface="Cambria Math" panose="02040503050406030204" pitchFamily="18" charset="0"/>
                        </a:rPr>
                        <m:t>𝑥</m:t>
                      </m:r>
                      <m:r>
                        <a:rPr lang="vi-VN" b="0" i="1" smtClean="0">
                          <a:latin typeface="Cambria Math" panose="02040503050406030204" pitchFamily="18" charset="0"/>
                        </a:rPr>
                        <m:t>)</m:t>
                      </m:r>
                    </m:oMath>
                  </m:oMathPara>
                </a14:m>
                <a:endParaRPr lang="vi-VN"/>
              </a:p>
              <a:p>
                <a:pPr marL="0" indent="0">
                  <a:buNone/>
                </a:pPr>
                <a:r>
                  <a:rPr lang="vi-VN"/>
                  <a:t>Trong QM, </a:t>
                </a:r>
                <a14:m>
                  <m:oMath xmlns:m="http://schemas.openxmlformats.org/officeDocument/2006/math">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oMath>
                </a14:m>
                <a:r>
                  <a:rPr lang="vi-VN"/>
                  <a:t> là toán tử tuyến tính, thỏa mãn tính cộng </a:t>
                </a:r>
                <a14:m>
                  <m:oMath xmlns:m="http://schemas.openxmlformats.org/officeDocument/2006/math">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d>
                      <m:dPr>
                        <m:ctrlPr>
                          <a:rPr lang="vi-VN" b="0" i="1" smtClean="0">
                            <a:latin typeface="Cambria Math" panose="02040503050406030204" pitchFamily="18" charset="0"/>
                          </a:rPr>
                        </m:ctrlPr>
                      </m:dPr>
                      <m:e>
                        <m:r>
                          <a:rPr lang="vi-VN" b="0" i="1" smtClean="0">
                            <a:latin typeface="Cambria Math" panose="02040503050406030204" pitchFamily="18" charset="0"/>
                          </a:rPr>
                          <m:t>𝑥</m:t>
                        </m:r>
                        <m:r>
                          <a:rPr lang="vi-VN" b="0" i="1" smtClean="0">
                            <a:latin typeface="Cambria Math" panose="02040503050406030204" pitchFamily="18" charset="0"/>
                          </a:rPr>
                          <m:t>+</m:t>
                        </m:r>
                        <m:r>
                          <a:rPr lang="vi-VN" b="0" i="1" smtClean="0">
                            <a:latin typeface="Cambria Math" panose="02040503050406030204" pitchFamily="18" charset="0"/>
                          </a:rPr>
                          <m:t>𝑦</m:t>
                        </m:r>
                      </m:e>
                    </m:d>
                    <m:r>
                      <a:rPr lang="vi-VN" b="0" i="1" smtClean="0">
                        <a:latin typeface="Cambria Math" panose="02040503050406030204" pitchFamily="18" charset="0"/>
                      </a:rPr>
                      <m:t>=</m:t>
                    </m:r>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r>
                      <a:rPr lang="vi-VN" b="0" i="0" smtClean="0">
                        <a:latin typeface="Cambria Math" panose="02040503050406030204" pitchFamily="18" charset="0"/>
                      </a:rPr>
                      <m:t>(</m:t>
                    </m:r>
                    <m:r>
                      <a:rPr lang="vi-VN" b="0" i="1" smtClean="0">
                        <a:latin typeface="Cambria Math" panose="02040503050406030204" pitchFamily="18" charset="0"/>
                      </a:rPr>
                      <m:t>𝑥</m:t>
                    </m:r>
                    <m:r>
                      <a:rPr lang="vi-VN" b="0" i="0" smtClean="0">
                        <a:latin typeface="Cambria Math" panose="02040503050406030204" pitchFamily="18" charset="0"/>
                      </a:rPr>
                      <m:t>)+</m:t>
                    </m:r>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r>
                      <a:rPr lang="vi-VN" b="0" i="1" smtClean="0">
                        <a:latin typeface="Cambria Math" panose="02040503050406030204" pitchFamily="18" charset="0"/>
                      </a:rPr>
                      <m:t>(</m:t>
                    </m:r>
                    <m:r>
                      <a:rPr lang="vi-VN" b="0" i="1" smtClean="0">
                        <a:latin typeface="Cambria Math" panose="02040503050406030204" pitchFamily="18" charset="0"/>
                      </a:rPr>
                      <m:t>𝑦</m:t>
                    </m:r>
                    <m:r>
                      <a:rPr lang="vi-VN" b="0" i="1" smtClean="0">
                        <a:latin typeface="Cambria Math" panose="02040503050406030204" pitchFamily="18" charset="0"/>
                      </a:rPr>
                      <m:t>)</m:t>
                    </m:r>
                  </m:oMath>
                </a14:m>
                <a:r>
                  <a:rPr lang="vi-VN"/>
                  <a:t> và tính đồng nhất: </a:t>
                </a:r>
                <a14:m>
                  <m:oMath xmlns:m="http://schemas.openxmlformats.org/officeDocument/2006/math">
                    <m:r>
                      <a:rPr lang="vi-VN" b="0" i="1" smtClean="0">
                        <a:latin typeface="Cambria Math" panose="02040503050406030204" pitchFamily="18" charset="0"/>
                      </a:rPr>
                      <m:t>𝑐</m:t>
                    </m:r>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r>
                      <a:rPr lang="vi-VN" b="0" i="1" smtClean="0">
                        <a:latin typeface="Cambria Math" panose="02040503050406030204" pitchFamily="18" charset="0"/>
                      </a:rPr>
                      <m:t>𝑐</m:t>
                    </m:r>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r>
                      <a:rPr lang="vi-VN" b="0" i="1" smtClean="0">
                        <a:latin typeface="Cambria Math" panose="02040503050406030204" pitchFamily="18" charset="0"/>
                      </a:rPr>
                      <m:t>(</m:t>
                    </m:r>
                    <m:r>
                      <a:rPr lang="vi-VN" b="0" i="1" smtClean="0">
                        <a:latin typeface="Cambria Math" panose="02040503050406030204" pitchFamily="18" charset="0"/>
                      </a:rPr>
                      <m:t>𝛼</m:t>
                    </m:r>
                    <m:r>
                      <a:rPr lang="vi-VN" b="0" i="1" smtClean="0">
                        <a:latin typeface="Cambria Math" panose="02040503050406030204" pitchFamily="18" charset="0"/>
                      </a:rPr>
                      <m:t>𝑥</m:t>
                    </m:r>
                    <m:r>
                      <a:rPr lang="vi-VN" b="0" i="1" smtClean="0">
                        <a:latin typeface="Cambria Math" panose="02040503050406030204" pitchFamily="18" charset="0"/>
                      </a:rPr>
                      <m:t>)</m:t>
                    </m:r>
                  </m:oMath>
                </a14:m>
                <a:r>
                  <a:rPr lang="vi-VN"/>
                  <a:t> hay viết ngắn gọn là </a:t>
                </a:r>
                <a14:m>
                  <m:oMath xmlns:m="http://schemas.openxmlformats.org/officeDocument/2006/math">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d>
                      <m:dPr>
                        <m:ctrlPr>
                          <a:rPr lang="vi-VN" b="0" i="1" smtClean="0">
                            <a:latin typeface="Cambria Math" panose="02040503050406030204" pitchFamily="18" charset="0"/>
                          </a:rPr>
                        </m:ctrlPr>
                      </m:dPr>
                      <m:e>
                        <m:r>
                          <a:rPr lang="vi-VN" b="0" i="1" smtClean="0">
                            <a:latin typeface="Cambria Math" panose="02040503050406030204" pitchFamily="18" charset="0"/>
                          </a:rPr>
                          <m:t>𝛼</m:t>
                        </m:r>
                        <m:r>
                          <a:rPr lang="vi-VN" b="0" i="1" smtClean="0">
                            <a:latin typeface="Cambria Math" panose="02040503050406030204" pitchFamily="18" charset="0"/>
                          </a:rPr>
                          <m:t>𝑥</m:t>
                        </m:r>
                        <m:r>
                          <a:rPr lang="vi-VN" b="0" i="1" smtClean="0">
                            <a:latin typeface="Cambria Math" panose="02040503050406030204" pitchFamily="18" charset="0"/>
                          </a:rPr>
                          <m:t>+</m:t>
                        </m:r>
                        <m:r>
                          <a:rPr lang="vi-VN" b="0" i="1" smtClean="0">
                            <a:latin typeface="Cambria Math" panose="02040503050406030204" pitchFamily="18" charset="0"/>
                          </a:rPr>
                          <m:t>𝛽</m:t>
                        </m:r>
                        <m:r>
                          <a:rPr lang="vi-VN" b="0" i="1" smtClean="0">
                            <a:latin typeface="Cambria Math" panose="02040503050406030204" pitchFamily="18" charset="0"/>
                          </a:rPr>
                          <m:t>𝑦</m:t>
                        </m:r>
                      </m:e>
                    </m:d>
                    <m:r>
                      <a:rPr lang="vi-VN" b="0" i="1" smtClean="0">
                        <a:latin typeface="Cambria Math" panose="02040503050406030204" pitchFamily="18" charset="0"/>
                      </a:rPr>
                      <m:t>=</m:t>
                    </m:r>
                    <m:r>
                      <a:rPr lang="vi-VN" b="0" i="1" smtClean="0">
                        <a:latin typeface="Cambria Math" panose="02040503050406030204" pitchFamily="18" charset="0"/>
                      </a:rPr>
                      <m:t>𝛼</m:t>
                    </m:r>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r>
                      <a:rPr lang="vi-VN" b="0" i="1" smtClean="0">
                        <a:latin typeface="Cambria Math" panose="02040503050406030204" pitchFamily="18" charset="0"/>
                      </a:rPr>
                      <m:t>𝛽</m:t>
                    </m:r>
                    <m:acc>
                      <m:accPr>
                        <m:chr m:val="̂"/>
                        <m:ctrlPr>
                          <a:rPr lang="vi-VN" i="1" smtClean="0">
                            <a:latin typeface="Cambria Math" panose="02040503050406030204" pitchFamily="18" charset="0"/>
                          </a:rPr>
                        </m:ctrlPr>
                      </m:accPr>
                      <m:e>
                        <m:r>
                          <a:rPr lang="vi-VN" b="0" i="1" smtClean="0">
                            <a:latin typeface="Cambria Math" panose="02040503050406030204" pitchFamily="18" charset="0"/>
                          </a:rPr>
                          <m:t>𝐴</m:t>
                        </m:r>
                      </m:e>
                    </m:acc>
                    <m:r>
                      <a:rPr lang="vi-VN" b="0" i="1" smtClean="0">
                        <a:latin typeface="Cambria Math" panose="02040503050406030204" pitchFamily="18" charset="0"/>
                      </a:rPr>
                      <m:t>(</m:t>
                    </m:r>
                    <m:r>
                      <a:rPr lang="vi-VN" b="0" i="1" smtClean="0">
                        <a:latin typeface="Cambria Math" panose="02040503050406030204" pitchFamily="18" charset="0"/>
                      </a:rPr>
                      <m:t>𝑦</m:t>
                    </m:r>
                    <m:r>
                      <a:rPr lang="vi-VN" b="0" i="1" smtClean="0">
                        <a:latin typeface="Cambria Math" panose="02040503050406030204" pitchFamily="18" charset="0"/>
                      </a:rPr>
                      <m:t>)</m:t>
                    </m:r>
                  </m:oMath>
                </a14:m>
                <a:endParaRPr lang="vi-VN"/>
              </a:p>
              <a:p>
                <a:pPr marL="0" indent="0">
                  <a:buNone/>
                </a:pPr>
                <a:r>
                  <a:rPr lang="vi-VN"/>
                  <a:t>Tại sao phải là tuyến tính (cần phân biệt toán tử tuyến tinh với phương trình tuyến tính)? Nhiều lý do, các đại lượng quan sát trong QM đều tuyến tính</a:t>
                </a:r>
                <a:r>
                  <a:rPr lang="en-US"/>
                  <a:t> hoặc quy định vậy để tính cho dễ</a:t>
                </a:r>
                <a:endParaRPr lang="vi-VN"/>
              </a:p>
              <a:p>
                <a:pPr marL="0" indent="0">
                  <a:buNone/>
                </a:pPr>
                <a:endParaRPr lang="vi-VN"/>
              </a:p>
            </p:txBody>
          </p:sp>
        </mc:Choice>
        <mc:Fallback xmlns="">
          <p:sp>
            <p:nvSpPr>
              <p:cNvPr id="3" name="Chỗ dành sẵn cho Nội dung 2">
                <a:extLst>
                  <a:ext uri="{FF2B5EF4-FFF2-40B4-BE49-F238E27FC236}">
                    <a16:creationId xmlns:a16="http://schemas.microsoft.com/office/drawing/2014/main" id="{D9BD1106-E0F2-4364-9A6D-69EFEFA9EA27}"/>
                  </a:ext>
                </a:extLst>
              </p:cNvPr>
              <p:cNvSpPr>
                <a:spLocks noGrp="1" noRot="1" noChangeAspect="1" noMove="1" noResize="1" noEditPoints="1" noAdjustHandles="1" noChangeArrowheads="1" noChangeShapeType="1" noTextEdit="1"/>
              </p:cNvSpPr>
              <p:nvPr>
                <p:ph idx="1"/>
              </p:nvPr>
            </p:nvSpPr>
            <p:spPr>
              <a:blipFill>
                <a:blip r:embed="rId2"/>
                <a:stretch>
                  <a:fillRect l="-1217" t="-2241" r="-1101" b="-420"/>
                </a:stretch>
              </a:blipFill>
            </p:spPr>
            <p:txBody>
              <a:bodyPr/>
              <a:lstStyle/>
              <a:p>
                <a:r>
                  <a:rPr lang="vi-VN">
                    <a:noFill/>
                  </a:rPr>
                  <a:t> </a:t>
                </a:r>
              </a:p>
            </p:txBody>
          </p:sp>
        </mc:Fallback>
      </mc:AlternateContent>
    </p:spTree>
    <p:extLst>
      <p:ext uri="{BB962C8B-B14F-4D97-AF65-F5344CB8AC3E}">
        <p14:creationId xmlns:p14="http://schemas.microsoft.com/office/powerpoint/2010/main" val="377690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1A7E45-7D70-44D6-9951-C47AD8DBBAEE}"/>
              </a:ext>
            </a:extLst>
          </p:cNvPr>
          <p:cNvSpPr>
            <a:spLocks noGrp="1"/>
          </p:cNvSpPr>
          <p:nvPr>
            <p:ph type="title"/>
          </p:nvPr>
        </p:nvSpPr>
        <p:spPr/>
        <p:txBody>
          <a:bodyPr/>
          <a:lstStyle/>
          <a:p>
            <a:r>
              <a:rPr lang="en-US"/>
              <a:t>Toán tử: giao hoán tử (commutator)</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1F30B5C1-DCB5-4DFD-A09B-B7BD9F70D107}"/>
                  </a:ext>
                </a:extLst>
              </p:cNvPr>
              <p:cNvSpPr>
                <a:spLocks noGrp="1"/>
              </p:cNvSpPr>
              <p:nvPr>
                <p:ph idx="1"/>
              </p:nvPr>
            </p:nvSpPr>
            <p:spPr/>
            <p:txBody>
              <a:bodyPr/>
              <a:lstStyle/>
              <a:p>
                <a:pPr marL="0" indent="0">
                  <a:buNone/>
                </a:pPr>
                <a:r>
                  <a:rPr lang="en-US"/>
                  <a:t>Cho 2 toán tử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m:t>
                        </m:r>
                      </m:e>
                    </m:acc>
                  </m:oMath>
                </a14:m>
                <a:r>
                  <a:rPr lang="en-US"/>
                  <a:t>, giao hoán tử của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oMath>
                </a14:m>
                <a:r>
                  <a:rPr lang="en-US"/>
                  <a:t> là một đối tượng thể hiện tính chất có giao hoán hay không,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b="0" i="0"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m:t>
                        </m:r>
                      </m:e>
                    </m:acc>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acc>
                      <m:accPr>
                        <m:chr m:val="̂"/>
                        <m:ctrlPr>
                          <a:rPr lang="en-US" i="1">
                            <a:latin typeface="Cambria Math" panose="02040503050406030204" pitchFamily="18" charset="0"/>
                          </a:rPr>
                        </m:ctrlPr>
                      </m:accPr>
                      <m:e>
                        <m:r>
                          <a:rPr lang="en-US" i="1">
                            <a:latin typeface="Cambria Math" panose="02040503050406030204" pitchFamily="18" charset="0"/>
                          </a:rPr>
                          <m:t>𝐴</m:t>
                        </m:r>
                      </m:e>
                    </m:acc>
                  </m:oMath>
                </a14:m>
                <a:r>
                  <a:rPr lang="en-US"/>
                  <a:t>.</a:t>
                </a:r>
              </a:p>
              <a:p>
                <a:pPr marL="0" indent="0">
                  <a:buNone/>
                </a:pPr>
                <a:r>
                  <a:rPr lang="en-US"/>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b="0" i="0" smtClean="0">
                        <a:latin typeface="Cambria Math" panose="02040503050406030204" pitchFamily="18" charset="0"/>
                      </a:rPr>
                      <m:t>]=0</m:t>
                    </m:r>
                  </m:oMath>
                </a14:m>
                <a:r>
                  <a:rPr lang="en-US"/>
                  <a:t> thì có giao hoán với nhau và ngược lại</a:t>
                </a:r>
              </a:p>
            </p:txBody>
          </p:sp>
        </mc:Choice>
        <mc:Fallback xmlns="">
          <p:sp>
            <p:nvSpPr>
              <p:cNvPr id="3" name="Chỗ dành sẵn cho Nội dung 2">
                <a:extLst>
                  <a:ext uri="{FF2B5EF4-FFF2-40B4-BE49-F238E27FC236}">
                    <a16:creationId xmlns:a16="http://schemas.microsoft.com/office/drawing/2014/main" id="{1F30B5C1-DCB5-4DFD-A09B-B7BD9F70D107}"/>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vi-VN">
                    <a:noFill/>
                  </a:rPr>
                  <a:t> </a:t>
                </a:r>
              </a:p>
            </p:txBody>
          </p:sp>
        </mc:Fallback>
      </mc:AlternateContent>
    </p:spTree>
    <p:extLst>
      <p:ext uri="{BB962C8B-B14F-4D97-AF65-F5344CB8AC3E}">
        <p14:creationId xmlns:p14="http://schemas.microsoft.com/office/powerpoint/2010/main" val="3585295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57BB38-84FF-4F0E-8975-271CD066CC18}"/>
              </a:ext>
            </a:extLst>
          </p:cNvPr>
          <p:cNvSpPr>
            <a:spLocks noGrp="1"/>
          </p:cNvSpPr>
          <p:nvPr>
            <p:ph type="title"/>
          </p:nvPr>
        </p:nvSpPr>
        <p:spPr/>
        <p:txBody>
          <a:bodyPr/>
          <a:lstStyle/>
          <a:p>
            <a:r>
              <a:rPr lang="en-US"/>
              <a:t>Hàm riêng, trị riêng</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61B4B7E-0CC5-46BD-BE35-96A5CD69BF14}"/>
                  </a:ext>
                </a:extLst>
              </p:cNvPr>
              <p:cNvSpPr>
                <a:spLocks noGrp="1"/>
              </p:cNvSpPr>
              <p:nvPr>
                <p:ph idx="1"/>
              </p:nvPr>
            </p:nvSpPr>
            <p:spPr/>
            <p:txBody>
              <a:bodyPr/>
              <a:lstStyle/>
              <a:p>
                <a:pPr marL="0" indent="0">
                  <a:buNone/>
                </a:pPr>
                <a:r>
                  <a:rPr lang="en-US"/>
                  <a:t>Nếu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a:t> thì </a:t>
                </a:r>
                <a14:m>
                  <m:oMath xmlns:m="http://schemas.openxmlformats.org/officeDocument/2006/math">
                    <m:r>
                      <a:rPr lang="en-US" b="0" i="1" smtClean="0">
                        <a:latin typeface="Cambria Math" panose="02040503050406030204" pitchFamily="18" charset="0"/>
                      </a:rPr>
                      <m:t>𝛼</m:t>
                    </m:r>
                  </m:oMath>
                </a14:m>
                <a:r>
                  <a:rPr lang="en-US"/>
                  <a:t> và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a:t> được gọi là trị riêng và hàm riêng của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oMath>
                </a14:m>
                <a:r>
                  <a:rPr lang="en-US"/>
                  <a:t>.</a:t>
                </a:r>
                <a:endParaRPr lang="vi-VN"/>
              </a:p>
            </p:txBody>
          </p:sp>
        </mc:Choice>
        <mc:Fallback xmlns="">
          <p:sp>
            <p:nvSpPr>
              <p:cNvPr id="3" name="Chỗ dành sẵn cho Nội dung 2">
                <a:extLst>
                  <a:ext uri="{FF2B5EF4-FFF2-40B4-BE49-F238E27FC236}">
                    <a16:creationId xmlns:a16="http://schemas.microsoft.com/office/drawing/2014/main" id="{061B4B7E-0CC5-46BD-BE35-96A5CD69BF14}"/>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vi-VN">
                    <a:noFill/>
                  </a:rPr>
                  <a:t> </a:t>
                </a:r>
              </a:p>
            </p:txBody>
          </p:sp>
        </mc:Fallback>
      </mc:AlternateContent>
    </p:spTree>
    <p:extLst>
      <p:ext uri="{BB962C8B-B14F-4D97-AF65-F5344CB8AC3E}">
        <p14:creationId xmlns:p14="http://schemas.microsoft.com/office/powerpoint/2010/main" val="334314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BB21DD-CC6F-4E84-87BE-5BB7210229C6}"/>
              </a:ext>
            </a:extLst>
          </p:cNvPr>
          <p:cNvSpPr>
            <a:spLocks noGrp="1"/>
          </p:cNvSpPr>
          <p:nvPr>
            <p:ph type="title"/>
          </p:nvPr>
        </p:nvSpPr>
        <p:spPr/>
        <p:txBody>
          <a:bodyPr/>
          <a:lstStyle/>
          <a:p>
            <a:r>
              <a:rPr lang="en-US"/>
              <a:t>Giải bài tập</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C4AC7ED-AA52-47B5-80F6-6B6DC7B026C4}"/>
                  </a:ext>
                </a:extLst>
              </p:cNvPr>
              <p:cNvSpPr>
                <a:spLocks noGrp="1"/>
              </p:cNvSpPr>
              <p:nvPr>
                <p:ph idx="1"/>
              </p:nvPr>
            </p:nvSpPr>
            <p:spPr/>
            <p:txBody>
              <a:bodyPr/>
              <a:lstStyle/>
              <a:p>
                <a:pPr marL="0" indent="0">
                  <a:buNone/>
                </a:pPr>
                <a:r>
                  <a:rPr lang="en-US"/>
                  <a:t>Câu 1: Với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4</m:t>
                        </m:r>
                      </m:sup>
                    </m:sSup>
                  </m:oMath>
                </a14:m>
                <a:r>
                  <a:rPr lang="en-US"/>
                  <a:t>, phương trình Schrodinger như thế nào?</a:t>
                </a:r>
              </a:p>
              <a:p>
                <a:pPr marL="0" indent="0">
                  <a:buNone/>
                </a:pPr>
                <a:r>
                  <a:rPr lang="en-US"/>
                  <a:t>Trả lời: Xuất phát từ </a:t>
                </a:r>
                <a14:m>
                  <m:oMath xmlns:m="http://schemas.openxmlformats.org/officeDocument/2006/math">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r>
                              <a:rPr lang="en-US" b="0" i="1" smtClean="0">
                                <a:latin typeface="Cambria Math" panose="02040503050406030204" pitchFamily="18" charset="0"/>
                              </a:rPr>
                              <m:t>ℏ</m:t>
                            </m:r>
                          </m:den>
                        </m:f>
                        <m:r>
                          <a:rPr lang="en-US" b="0" i="1" smtClean="0">
                            <a:latin typeface="Cambria Math" panose="02040503050406030204" pitchFamily="18" charset="0"/>
                          </a:rPr>
                          <m:t>(</m:t>
                        </m:r>
                        <m:r>
                          <a:rPr lang="en-US" b="0" i="1" smtClean="0">
                            <a:latin typeface="Cambria Math" panose="02040503050406030204" pitchFamily="18" charset="0"/>
                          </a:rPr>
                          <m:t>𝑝𝑥</m:t>
                        </m:r>
                        <m:r>
                          <a:rPr lang="en-US" b="0" i="1" smtClean="0">
                            <a:latin typeface="Cambria Math" panose="02040503050406030204" pitchFamily="18" charset="0"/>
                          </a:rPr>
                          <m:t>−</m:t>
                        </m:r>
                        <m:r>
                          <a:rPr lang="en-US" b="0" i="1" smtClean="0">
                            <a:latin typeface="Cambria Math" panose="02040503050406030204" pitchFamily="18" charset="0"/>
                          </a:rPr>
                          <m:t>𝐸𝑡</m:t>
                        </m:r>
                        <m:r>
                          <a:rPr lang="en-US" b="0" i="1" smtClean="0">
                            <a:latin typeface="Cambria Math" panose="02040503050406030204" pitchFamily="18" charset="0"/>
                          </a:rPr>
                          <m:t>)</m:t>
                        </m:r>
                      </m:sup>
                    </m:sSup>
                  </m:oMath>
                </a14:m>
                <a:r>
                  <a:rPr lang="en-US"/>
                  <a:t>, với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 </m:t>
                    </m:r>
                  </m:oMath>
                </a14:m>
                <a:r>
                  <a:rPr lang="en-US"/>
                  <a:t>và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ℏ</m:t>
                        </m:r>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𝑥</m:t>
                        </m:r>
                      </m:den>
                    </m:f>
                  </m:oMath>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ℏ</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ℏ</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4</m:t>
                              </m:r>
                            </m:sup>
                          </m:sSup>
                        </m:e>
                      </m:d>
                      <m:r>
                        <a:rPr lang="en-US" b="0" i="1" smtClean="0">
                          <a:latin typeface="Cambria Math" panose="02040503050406030204" pitchFamily="18" charset="0"/>
                        </a:rPr>
                        <m:t>𝜓</m:t>
                      </m:r>
                    </m:oMath>
                  </m:oMathPara>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ℏ</m:t>
                                  </m:r>
                                </m:e>
                                <m:sup>
                                  <m:r>
                                    <a:rPr lang="en-US" i="1">
                                      <a:latin typeface="Cambria Math" panose="02040503050406030204" pitchFamily="18" charset="0"/>
                                    </a:rPr>
                                    <m:t>2</m:t>
                                  </m:r>
                                </m:sup>
                              </m:sSup>
                            </m:den>
                          </m:f>
                        </m:e>
                      </m:d>
                      <m:r>
                        <a:rPr lang="en-US" i="1">
                          <a:latin typeface="Cambria Math" panose="02040503050406030204" pitchFamily="18" charset="0"/>
                        </a:rPr>
                        <m:t>𝜓</m:t>
                      </m:r>
                    </m:oMath>
                  </m:oMathPara>
                </a14:m>
                <a:endParaRPr lang="en-US"/>
              </a:p>
              <a:p>
                <a:pPr marL="0" indent="0">
                  <a:buNone/>
                </a:pPr>
                <a:endParaRPr lang="vi-VN"/>
              </a:p>
            </p:txBody>
          </p:sp>
        </mc:Choice>
        <mc:Fallback xmlns="">
          <p:sp>
            <p:nvSpPr>
              <p:cNvPr id="3" name="Chỗ dành sẵn cho Nội dung 2">
                <a:extLst>
                  <a:ext uri="{FF2B5EF4-FFF2-40B4-BE49-F238E27FC236}">
                    <a16:creationId xmlns:a16="http://schemas.microsoft.com/office/drawing/2014/main" id="{0C4AC7ED-AA52-47B5-80F6-6B6DC7B026C4}"/>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vi-VN">
                    <a:noFill/>
                  </a:rPr>
                  <a:t> </a:t>
                </a:r>
              </a:p>
            </p:txBody>
          </p:sp>
        </mc:Fallback>
      </mc:AlternateContent>
    </p:spTree>
    <p:extLst>
      <p:ext uri="{BB962C8B-B14F-4D97-AF65-F5344CB8AC3E}">
        <p14:creationId xmlns:p14="http://schemas.microsoft.com/office/powerpoint/2010/main" val="218270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BB21DD-CC6F-4E84-87BE-5BB7210229C6}"/>
              </a:ext>
            </a:extLst>
          </p:cNvPr>
          <p:cNvSpPr>
            <a:spLocks noGrp="1"/>
          </p:cNvSpPr>
          <p:nvPr>
            <p:ph type="title"/>
          </p:nvPr>
        </p:nvSpPr>
        <p:spPr/>
        <p:txBody>
          <a:bodyPr/>
          <a:lstStyle/>
          <a:p>
            <a:r>
              <a:rPr lang="en-US"/>
              <a:t>Giải bài tập</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C4AC7ED-AA52-47B5-80F6-6B6DC7B026C4}"/>
                  </a:ext>
                </a:extLst>
              </p:cNvPr>
              <p:cNvSpPr>
                <a:spLocks noGrp="1"/>
              </p:cNvSpPr>
              <p:nvPr>
                <p:ph idx="1"/>
              </p:nvPr>
            </p:nvSpPr>
            <p:spPr/>
            <p:txBody>
              <a:bodyPr/>
              <a:lstStyle/>
              <a:p>
                <a:pPr marL="0" indent="0">
                  <a:buNone/>
                </a:pPr>
                <a:r>
                  <a:rPr lang="en-US"/>
                  <a:t>Câu 2: Phương trình Schrodinger phụ thuộc thời gian với thế năng </a:t>
                </a:r>
                <a14:m>
                  <m:oMath xmlns:m="http://schemas.openxmlformats.org/officeDocument/2006/math">
                    <m:r>
                      <a:rPr lang="en-US" i="1" smtClean="0">
                        <a:latin typeface="Cambria Math" panose="02040503050406030204" pitchFamily="18" charset="0"/>
                      </a:rPr>
                      <m:t>𝑉</m:t>
                    </m:r>
                    <m:r>
                      <a:rPr lang="en-US"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𝜔</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a:t>?</a:t>
                </a:r>
              </a:p>
              <a:p>
                <a:pPr marL="0" indent="0">
                  <a:buNone/>
                </a:pPr>
                <a:r>
                  <a:rPr lang="en-US"/>
                  <a:t>Trả lời: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b="0" i="1" smtClean="0">
                        <a:latin typeface="Cambria Math" panose="02040503050406030204" pitchFamily="18" charset="0"/>
                      </a:rPr>
                      <m:t>𝜓</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i="1">
                        <a:latin typeface="Cambria Math" panose="02040503050406030204" pitchFamily="18" charset="0"/>
                      </a:rPr>
                      <m:t>𝜓</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ℏ</m:t>
                        </m:r>
                        <m:r>
                          <a:rPr lang="en-US" b="0" i="1" smtClean="0">
                            <a:latin typeface="Cambria Math" panose="02040503050406030204" pitchFamily="18" charset="0"/>
                          </a:rPr>
                          <m:t>𝜕𝜓</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sSup>
                          <m:sSupPr>
                            <m:ctrlPr>
                              <a:rPr lang="en-US" i="1">
                                <a:latin typeface="Cambria Math" panose="02040503050406030204" pitchFamily="18" charset="0"/>
                              </a:rPr>
                            </m:ctrlPr>
                          </m:sSupPr>
                          <m:e>
                            <m:r>
                              <m:rPr>
                                <m:sty m:val="p"/>
                              </m:rPr>
                              <a:rPr lang="en-US">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e>
                    </m:d>
                    <m:r>
                      <a:rPr lang="en-US" b="0" i="1" smtClean="0">
                        <a:latin typeface="Cambria Math" panose="02040503050406030204" pitchFamily="18" charset="0"/>
                      </a:rPr>
                      <m:t>𝜓</m:t>
                    </m:r>
                  </m:oMath>
                </a14:m>
                <a:endParaRPr lang="vi-VN"/>
              </a:p>
            </p:txBody>
          </p:sp>
        </mc:Choice>
        <mc:Fallback xmlns="">
          <p:sp>
            <p:nvSpPr>
              <p:cNvPr id="3" name="Chỗ dành sẵn cho Nội dung 2">
                <a:extLst>
                  <a:ext uri="{FF2B5EF4-FFF2-40B4-BE49-F238E27FC236}">
                    <a16:creationId xmlns:a16="http://schemas.microsoft.com/office/drawing/2014/main" id="{0C4AC7ED-AA52-47B5-80F6-6B6DC7B026C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p:spTree>
    <p:extLst>
      <p:ext uri="{BB962C8B-B14F-4D97-AF65-F5344CB8AC3E}">
        <p14:creationId xmlns:p14="http://schemas.microsoft.com/office/powerpoint/2010/main" val="251898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1A5192-1CD6-443E-82A1-DCC814A8E928}"/>
              </a:ext>
            </a:extLst>
          </p:cNvPr>
          <p:cNvSpPr>
            <a:spLocks noGrp="1"/>
          </p:cNvSpPr>
          <p:nvPr>
            <p:ph type="title"/>
          </p:nvPr>
        </p:nvSpPr>
        <p:spPr/>
        <p:txBody>
          <a:bodyPr/>
          <a:lstStyle/>
          <a:p>
            <a:r>
              <a:rPr lang="en-US"/>
              <a:t>Hàm sóng</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11F4CCB8-03CB-41C9-AF6F-C844AEFD7B5D}"/>
                  </a:ext>
                </a:extLst>
              </p:cNvPr>
              <p:cNvSpPr>
                <a:spLocks noGrp="1"/>
              </p:cNvSpPr>
              <p:nvPr>
                <p:ph idx="1"/>
              </p:nvPr>
            </p:nvSpPr>
            <p:spPr>
              <a:xfrm>
                <a:off x="838200" y="1690688"/>
                <a:ext cx="10515600" cy="499146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sup>
                      </m:sSup>
                    </m:oMath>
                  </m:oMathPara>
                </a14:m>
                <a:endParaRPr lang="en-US" b="0"/>
              </a:p>
              <a:p>
                <a:pPr marL="0" indent="0">
                  <a:buNone/>
                </a:pPr>
                <a:r>
                  <a:rPr lang="en-US"/>
                  <a:t>Với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r>
                          <a:rPr lang="en-US" b="0" i="1" smtClean="0">
                            <a:latin typeface="Cambria Math" panose="02040503050406030204" pitchFamily="18" charset="0"/>
                          </a:rPr>
                          <m:t>𝜆</m:t>
                        </m:r>
                      </m:den>
                    </m:f>
                  </m:oMath>
                </a14:m>
                <a:r>
                  <a:rPr lang="en-US"/>
                  <a:t> là số sóng, thể hiện mức độ co giãn của song</a:t>
                </a:r>
              </a:p>
              <a:p>
                <a:pPr marL="0" indent="0">
                  <a:buNone/>
                </a:pPr>
                <a:r>
                  <a:rPr lang="en-US"/>
                  <a:t>Với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𝑚𝑣</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𝑝</m:t>
                        </m:r>
                      </m:den>
                    </m:f>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𝜆</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2</m:t>
                        </m:r>
                        <m:r>
                          <a:rPr lang="en-US" b="0" i="1" smtClean="0">
                            <a:latin typeface="Cambria Math" panose="02040503050406030204" pitchFamily="18" charset="0"/>
                          </a:rPr>
                          <m:t>𝜋</m:t>
                        </m:r>
                      </m:den>
                    </m:f>
                    <m:r>
                      <a:rPr lang="en-US" b="0" i="1" smtClean="0">
                        <a:latin typeface="Cambria Math" panose="02040503050406030204" pitchFamily="18" charset="0"/>
                      </a:rPr>
                      <m:t>𝑘</m:t>
                    </m:r>
                    <m:r>
                      <a:rPr lang="en-US" b="0" i="1" smtClean="0">
                        <a:latin typeface="Cambria Math" panose="02040503050406030204" pitchFamily="18" charset="0"/>
                      </a:rPr>
                      <m:t>=</m:t>
                    </m:r>
                    <m:r>
                      <a:rPr lang="en-US" smtClean="0">
                        <a:latin typeface="Cambria Math" panose="02040503050406030204" pitchFamily="18" charset="0"/>
                      </a:rPr>
                      <m:t>ℏ</m:t>
                    </m:r>
                    <m:r>
                      <a:rPr lang="en-US" b="0" i="1" smtClean="0">
                        <a:latin typeface="Cambria Math" panose="02040503050406030204" pitchFamily="18" charset="0"/>
                      </a:rPr>
                      <m:t>𝑘</m:t>
                    </m:r>
                  </m:oMath>
                </a14:m>
                <a:r>
                  <a:rPr lang="en-US"/>
                  <a:t> </a:t>
                </a:r>
              </a:p>
              <a:p>
                <a:pPr marL="0" indent="0">
                  <a:buNone/>
                </a:pPr>
                <a:r>
                  <a:rPr lang="en-US"/>
                  <a:t>Với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𝑓</m:t>
                    </m:r>
                    <m:r>
                      <a:rPr lang="en-US" b="0" i="1" smtClean="0">
                        <a:latin typeface="Cambria Math" panose="02040503050406030204" pitchFamily="18" charset="0"/>
                      </a:rPr>
                      <m:t>=</m:t>
                    </m:r>
                    <m:r>
                      <a:rPr lang="en-US">
                        <a:latin typeface="Cambria Math" panose="02040503050406030204" pitchFamily="18" charset="0"/>
                      </a:rPr>
                      <m:t>ℏ</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a:latin typeface="Cambria Math" panose="02040503050406030204" pitchFamily="18" charset="0"/>
                      </a:rPr>
                      <m:t>ℏ</m:t>
                    </m:r>
                    <m:r>
                      <a:rPr lang="en-US" b="0" i="1" smtClean="0">
                        <a:latin typeface="Cambria Math" panose="02040503050406030204" pitchFamily="18" charset="0"/>
                      </a:rPr>
                      <m:t>𝜔</m:t>
                    </m:r>
                  </m:oMath>
                </a14:m>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r>
                                <a:rPr lang="en-US">
                                  <a:latin typeface="Cambria Math" panose="02040503050406030204" pitchFamily="18" charset="0"/>
                                </a:rPr>
                                <m:t>ℏ</m:t>
                              </m:r>
                            </m:den>
                          </m:f>
                          <m:r>
                            <a:rPr lang="en-US" b="0" i="1" smtClean="0">
                              <a:latin typeface="Cambria Math" panose="02040503050406030204" pitchFamily="18" charset="0"/>
                            </a:rPr>
                            <m:t>(</m:t>
                          </m:r>
                          <m:r>
                            <a:rPr lang="en-US">
                              <a:latin typeface="Cambria Math" panose="02040503050406030204" pitchFamily="18" charset="0"/>
                            </a:rPr>
                            <m:t>ℏ</m:t>
                          </m:r>
                          <m:r>
                            <a:rPr lang="en-US" b="0" i="1" smtClean="0">
                              <a:latin typeface="Cambria Math" panose="02040503050406030204" pitchFamily="18" charset="0"/>
                            </a:rPr>
                            <m:t>𝑘𝑥</m:t>
                          </m:r>
                          <m:r>
                            <a:rPr lang="en-US" b="0" i="1" smtClean="0">
                              <a:latin typeface="Cambria Math" panose="02040503050406030204" pitchFamily="18" charset="0"/>
                            </a:rPr>
                            <m:t>−</m:t>
                          </m:r>
                          <m:r>
                            <a:rPr lang="en-US">
                              <a:latin typeface="Cambria Math" panose="02040503050406030204" pitchFamily="18" charset="0"/>
                            </a:rPr>
                            <m:t>ℏ</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𝐶</m:t>
                      </m:r>
                      <m:sSup>
                        <m:sSupPr>
                          <m:ctrlPr>
                            <a:rPr lang="en-US" i="1">
                              <a:latin typeface="Cambria Math" panose="02040503050406030204" pitchFamily="18" charset="0"/>
                            </a:rPr>
                          </m:ctrlPr>
                        </m:sSupPr>
                        <m:e>
                          <m:r>
                            <a:rPr lang="en-US" i="1">
                              <a:latin typeface="Cambria Math" panose="02040503050406030204" pitchFamily="18" charset="0"/>
                            </a:rPr>
                            <m:t>𝑒</m:t>
                          </m:r>
                        </m:e>
                        <m:sup>
                          <m:f>
                            <m:fPr>
                              <m:ctrlPr>
                                <a:rPr lang="en-US" i="1">
                                  <a:latin typeface="Cambria Math" panose="02040503050406030204" pitchFamily="18" charset="0"/>
                                </a:rPr>
                              </m:ctrlPr>
                            </m:fPr>
                            <m:num>
                              <m:r>
                                <a:rPr lang="en-US" i="1">
                                  <a:latin typeface="Cambria Math" panose="02040503050406030204" pitchFamily="18" charset="0"/>
                                </a:rPr>
                                <m:t>𝑖</m:t>
                              </m:r>
                            </m:num>
                            <m:den>
                              <m:r>
                                <a:rPr lang="en-US">
                                  <a:latin typeface="Cambria Math" panose="02040503050406030204" pitchFamily="18" charset="0"/>
                                </a:rPr>
                                <m:t>ℏ</m:t>
                              </m:r>
                            </m:den>
                          </m:f>
                          <m:r>
                            <a:rPr lang="en-US" i="1">
                              <a:latin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𝐸</m:t>
                          </m:r>
                          <m:r>
                            <a:rPr lang="en-US" i="1">
                              <a:latin typeface="Cambria Math" panose="02040503050406030204" pitchFamily="18" charset="0"/>
                            </a:rPr>
                            <m:t>𝑡</m:t>
                          </m:r>
                          <m:r>
                            <a:rPr lang="en-US" i="1">
                              <a:latin typeface="Cambria Math" panose="02040503050406030204" pitchFamily="18" charset="0"/>
                            </a:rPr>
                            <m:t>)</m:t>
                          </m:r>
                        </m:sup>
                      </m:sSup>
                    </m:oMath>
                  </m:oMathPara>
                </a14:m>
                <a:endParaRPr lang="en-US"/>
              </a:p>
              <a:p>
                <a:pPr marL="0" indent="0">
                  <a:buNone/>
                </a:pPr>
                <a:r>
                  <a:rPr lang="en-US"/>
                  <a:t>Lấy đạo hàm theo không gian và thời gian:</a:t>
                </a:r>
              </a:p>
              <a:p>
                <a:pPr marL="0" indent="0">
                  <a:buNone/>
                </a:pP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𝜓</m:t>
                    </m:r>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a:latin typeface="Cambria Math" panose="02040503050406030204" pitchFamily="18" charset="0"/>
                              </a:rPr>
                              <m:t>ℏ</m:t>
                            </m:r>
                          </m:e>
                          <m:sup>
                            <m:r>
                              <a:rPr lang="en-US" b="0" i="0" smtClean="0">
                                <a:latin typeface="Cambria Math" panose="02040503050406030204" pitchFamily="18" charset="0"/>
                              </a:rPr>
                              <m:t>2</m:t>
                            </m:r>
                          </m:sup>
                        </m:sSup>
                      </m:den>
                    </m:f>
                    <m:r>
                      <a:rPr lang="en-US" b="0" i="1" smtClean="0">
                        <a:latin typeface="Cambria Math" panose="02040503050406030204" pitchFamily="18" charset="0"/>
                      </a:rPr>
                      <m:t>𝜓</m:t>
                    </m:r>
                  </m:oMath>
                </a14:m>
                <a:r>
                  <a:rPr lang="en-US" b="0" i="0">
                    <a:latin typeface="+mj-lt"/>
                  </a:rPr>
                  <a:t> </a:t>
                </a:r>
                <a:r>
                  <a:rPr lang="en-US" b="0" i="0"/>
                  <a:t>và</a:t>
                </a:r>
                <a:r>
                  <a:rPr lang="en-US" b="0" i="0">
                    <a:latin typeface="+mj-lt"/>
                  </a:rPr>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r>
                          <a:rPr lang="en-US">
                            <a:latin typeface="Cambria Math" panose="02040503050406030204" pitchFamily="18" charset="0"/>
                          </a:rPr>
                          <m:t>ℏ</m:t>
                        </m:r>
                      </m:den>
                    </m:f>
                    <m:r>
                      <a:rPr lang="en-US" b="0" i="1" smtClean="0">
                        <a:latin typeface="Cambria Math" panose="02040503050406030204" pitchFamily="18" charset="0"/>
                      </a:rPr>
                      <m:t>𝐸</m:t>
                    </m:r>
                    <m:r>
                      <a:rPr lang="en-US" b="0" i="1" smtClean="0">
                        <a:latin typeface="Cambria Math" panose="02040503050406030204" pitchFamily="18" charset="0"/>
                      </a:rPr>
                      <m:t>𝜓</m:t>
                    </m:r>
                  </m:oMath>
                </a14:m>
                <a:endParaRPr lang="vi-VN" i="1"/>
              </a:p>
            </p:txBody>
          </p:sp>
        </mc:Choice>
        <mc:Fallback xmlns="">
          <p:sp>
            <p:nvSpPr>
              <p:cNvPr id="3" name="Chỗ dành sẵn cho Nội dung 2">
                <a:extLst>
                  <a:ext uri="{FF2B5EF4-FFF2-40B4-BE49-F238E27FC236}">
                    <a16:creationId xmlns:a16="http://schemas.microsoft.com/office/drawing/2014/main" id="{11F4CCB8-03CB-41C9-AF6F-C844AEFD7B5D}"/>
                  </a:ext>
                </a:extLst>
              </p:cNvPr>
              <p:cNvSpPr>
                <a:spLocks noGrp="1" noRot="1" noChangeAspect="1" noMove="1" noResize="1" noEditPoints="1" noAdjustHandles="1" noChangeArrowheads="1" noChangeShapeType="1" noTextEdit="1"/>
              </p:cNvSpPr>
              <p:nvPr>
                <p:ph idx="1"/>
              </p:nvPr>
            </p:nvSpPr>
            <p:spPr>
              <a:xfrm>
                <a:off x="838200" y="1690688"/>
                <a:ext cx="10515600" cy="4991465"/>
              </a:xfrm>
              <a:blipFill>
                <a:blip r:embed="rId2"/>
                <a:stretch>
                  <a:fillRect l="-1217" t="-244"/>
                </a:stretch>
              </a:blipFill>
            </p:spPr>
            <p:txBody>
              <a:bodyPr/>
              <a:lstStyle/>
              <a:p>
                <a:r>
                  <a:rPr lang="vi-VN">
                    <a:noFill/>
                  </a:rPr>
                  <a:t> </a:t>
                </a:r>
              </a:p>
            </p:txBody>
          </p:sp>
        </mc:Fallback>
      </mc:AlternateContent>
    </p:spTree>
    <p:extLst>
      <p:ext uri="{BB962C8B-B14F-4D97-AF65-F5344CB8AC3E}">
        <p14:creationId xmlns:p14="http://schemas.microsoft.com/office/powerpoint/2010/main" val="1539370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BB21DD-CC6F-4E84-87BE-5BB7210229C6}"/>
              </a:ext>
            </a:extLst>
          </p:cNvPr>
          <p:cNvSpPr>
            <a:spLocks noGrp="1"/>
          </p:cNvSpPr>
          <p:nvPr>
            <p:ph type="title"/>
          </p:nvPr>
        </p:nvSpPr>
        <p:spPr/>
        <p:txBody>
          <a:bodyPr/>
          <a:lstStyle/>
          <a:p>
            <a:r>
              <a:rPr lang="en-US"/>
              <a:t>Giải bài tập</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C4AC7ED-AA52-47B5-80F6-6B6DC7B026C4}"/>
                  </a:ext>
                </a:extLst>
              </p:cNvPr>
              <p:cNvSpPr>
                <a:spLocks noGrp="1"/>
              </p:cNvSpPr>
              <p:nvPr>
                <p:ph idx="1"/>
              </p:nvPr>
            </p:nvSpPr>
            <p:spPr/>
            <p:txBody>
              <a:bodyPr/>
              <a:lstStyle/>
              <a:p>
                <a:pPr marL="0" indent="0">
                  <a:buNone/>
                </a:pPr>
                <a:r>
                  <a:rPr lang="en-US"/>
                  <a:t>Câu 3: Hạt trong không gian 1 chiều với hàm sóng có dạng </a:t>
                </a:r>
                <a14:m>
                  <m:oMath xmlns:m="http://schemas.openxmlformats.org/officeDocument/2006/math">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2</m:t>
                            </m:r>
                            <m:r>
                              <a:rPr lang="en-US" b="0" i="1" smtClean="0">
                                <a:latin typeface="Cambria Math" panose="02040503050406030204" pitchFamily="18" charset="0"/>
                              </a:rPr>
                              <m:t>𝑑</m:t>
                            </m:r>
                          </m:den>
                        </m:f>
                      </m:sup>
                    </m:sSup>
                  </m:oMath>
                </a14:m>
                <a:r>
                  <a:rPr lang="en-US"/>
                  <a:t>. Xác suất để tìm thấy hạt trong khoảng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a:t> với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n-US"/>
              </a:p>
              <a:p>
                <a:pPr marL="0" indent="0">
                  <a:buNone/>
                </a:pPr>
                <a:r>
                  <a:rPr lang="en-US"/>
                  <a:t>Trả lời: Theo quy tắc Born </a:t>
                </a:r>
                <a:endParaRPr lang="en-US"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rPr>
                            <m:t>𝑑</m:t>
                          </m:r>
                        </m:sup>
                        <m:e>
                          <m:r>
                            <a:rPr lang="en-US" b="0" i="1" smtClean="0">
                              <a:latin typeface="Cambria Math" panose="02040503050406030204" pitchFamily="18" charset="0"/>
                            </a:rPr>
                            <m:t>𝑑𝑥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0</m:t>
                              </m:r>
                            </m:sub>
                            <m:sup>
                              <m:r>
                                <a:rPr lang="en-US" i="1">
                                  <a:latin typeface="Cambria Math" panose="02040503050406030204" pitchFamily="18" charset="0"/>
                                </a:rPr>
                                <m:t>𝑑</m:t>
                              </m:r>
                            </m:sup>
                            <m:e>
                              <m:r>
                                <a:rPr lang="en-US" i="1">
                                  <a:latin typeface="Cambria Math" panose="02040503050406030204" pitchFamily="18" charset="0"/>
                                </a:rPr>
                                <m:t>𝑑𝑥</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0</m:t>
                                  </m:r>
                                </m:sub>
                                <m:sup>
                                  <m:r>
                                    <a:rPr lang="en-US" i="1">
                                      <a:latin typeface="Cambria Math" panose="02040503050406030204" pitchFamily="18" charset="0"/>
                                    </a:rPr>
                                    <m:t>𝑑</m:t>
                                  </m:r>
                                </m:sup>
                                <m:e>
                                  <m:sSup>
                                    <m:sSupPr>
                                      <m:ctrlPr>
                                        <a:rPr lang="en-US" b="0" i="1" smtClean="0">
                                          <a:latin typeface="Cambria Math" panose="02040503050406030204" pitchFamily="18" charset="0"/>
                                        </a:rPr>
                                      </m:ctrlPr>
                                    </m:sSupPr>
                                    <m:e>
                                      <m:r>
                                        <a:rPr lang="en-US" i="1">
                                          <a:latin typeface="Cambria Math" panose="02040503050406030204" pitchFamily="18" charset="0"/>
                                        </a:rPr>
                                        <m:t>𝐴</m:t>
                                      </m:r>
                                    </m:e>
                                    <m:sup>
                                      <m:r>
                                        <a:rPr lang="en-US" b="0" i="1" smtClean="0">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𝑑</m:t>
                                          </m:r>
                                        </m:den>
                                      </m:f>
                                    </m:sup>
                                  </m:sSup>
                                  <m:r>
                                    <a:rPr lang="en-US" i="1">
                                      <a:latin typeface="Cambria Math" panose="02040503050406030204" pitchFamily="18" charset="0"/>
                                    </a:rPr>
                                    <m:t>𝑑𝑥</m:t>
                                  </m:r>
                                </m:e>
                              </m:nary>
                            </m:e>
                          </m:nary>
                        </m:e>
                      </m:nary>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𝑑</m:t>
                                  </m:r>
                                </m:den>
                              </m:f>
                            </m:sup>
                          </m:sSup>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𝑑</m:t>
                            </m:r>
                          </m:e>
                        </m:mr>
                        <m:mr>
                          <m:e>
                            <m:r>
                              <a:rPr lang="en-US" b="0" i="1" smtClean="0">
                                <a:latin typeface="Cambria Math" panose="02040503050406030204" pitchFamily="18" charset="0"/>
                              </a:rPr>
                              <m:t>0</m:t>
                            </m:r>
                          </m:e>
                        </m:mr>
                      </m: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r>
                        <a:rPr lang="en-US" b="0" i="1" smtClean="0">
                          <a:latin typeface="Cambria Math" panose="02040503050406030204" pitchFamily="18" charset="0"/>
                        </a:rPr>
                        <m:t>𝑑</m:t>
                      </m:r>
                      <m:r>
                        <a:rPr lang="en-US" b="0" i="0" smtClean="0">
                          <a:latin typeface="Cambria Math" panose="02040503050406030204" pitchFamily="18" charset="0"/>
                        </a:rPr>
                        <m:t>(</m:t>
                      </m:r>
                      <m:r>
                        <a:rPr lang="en-US" b="0" i="1" smtClean="0">
                          <a:latin typeface="Cambria Math" panose="02040503050406030204" pitchFamily="18" charset="0"/>
                        </a:rPr>
                        <m:t>1</m:t>
                      </m:r>
                      <m:r>
                        <a:rPr lang="en-US" b="0" i="0"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𝑒</m:t>
                          </m:r>
                        </m:den>
                      </m:f>
                      <m:r>
                        <a:rPr lang="en-US" b="0" i="0" smtClean="0">
                          <a:latin typeface="Cambria Math" panose="02040503050406030204" pitchFamily="18" charset="0"/>
                        </a:rPr>
                        <m:t>)</m:t>
                      </m:r>
                    </m:oMath>
                  </m:oMathPara>
                </a14:m>
                <a:endParaRPr lang="vi-VN"/>
              </a:p>
            </p:txBody>
          </p:sp>
        </mc:Choice>
        <mc:Fallback xmlns="">
          <p:sp>
            <p:nvSpPr>
              <p:cNvPr id="3" name="Chỗ dành sẵn cho Nội dung 2">
                <a:extLst>
                  <a:ext uri="{FF2B5EF4-FFF2-40B4-BE49-F238E27FC236}">
                    <a16:creationId xmlns:a16="http://schemas.microsoft.com/office/drawing/2014/main" id="{0C4AC7ED-AA52-47B5-80F6-6B6DC7B026C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vi-VN">
                    <a:noFill/>
                  </a:rPr>
                  <a:t> </a:t>
                </a:r>
              </a:p>
            </p:txBody>
          </p:sp>
        </mc:Fallback>
      </mc:AlternateContent>
    </p:spTree>
    <p:extLst>
      <p:ext uri="{BB962C8B-B14F-4D97-AF65-F5344CB8AC3E}">
        <p14:creationId xmlns:p14="http://schemas.microsoft.com/office/powerpoint/2010/main" val="226278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BB21DD-CC6F-4E84-87BE-5BB7210229C6}"/>
              </a:ext>
            </a:extLst>
          </p:cNvPr>
          <p:cNvSpPr>
            <a:spLocks noGrp="1"/>
          </p:cNvSpPr>
          <p:nvPr>
            <p:ph type="title"/>
          </p:nvPr>
        </p:nvSpPr>
        <p:spPr/>
        <p:txBody>
          <a:bodyPr/>
          <a:lstStyle/>
          <a:p>
            <a:r>
              <a:rPr lang="en-US"/>
              <a:t>Giải bài tập</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C4AC7ED-AA52-47B5-80F6-6B6DC7B026C4}"/>
                  </a:ext>
                </a:extLst>
              </p:cNvPr>
              <p:cNvSpPr>
                <a:spLocks noGrp="1"/>
              </p:cNvSpPr>
              <p:nvPr>
                <p:ph idx="1"/>
              </p:nvPr>
            </p:nvSpPr>
            <p:spPr/>
            <p:txBody>
              <a:bodyPr/>
              <a:lstStyle/>
              <a:p>
                <a:pPr marL="0" indent="0">
                  <a:buNone/>
                </a:pPr>
                <a:r>
                  <a:rPr lang="en-US"/>
                  <a:t>Câu 4: Hạt có hàm song </a:t>
                </a:r>
                <a14:m>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den>
                        </m:f>
                      </m:sup>
                    </m:sSup>
                  </m:oMath>
                </a14:m>
                <a:r>
                  <a:rPr lang="en-US"/>
                  <a:t>. Giá trị kỳ vọng của toán tử động lượng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d>
                  </m:oMath>
                </a14:m>
                <a:r>
                  <a:rPr lang="en-US"/>
                  <a:t> tại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a14:m>
                <a:endParaRPr lang="en-US"/>
              </a:p>
              <a:p>
                <a:pPr marL="0" indent="0">
                  <a:buNone/>
                </a:pPr>
                <a:r>
                  <a:rPr lang="en-US"/>
                  <a:t>Trả lời: Theo quy tắc Born </a:t>
                </a:r>
                <a:endParaRPr lang="en-US"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d>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𝑑𝑥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m:t>
                              </m:r>
                              <m:r>
                                <m:rPr>
                                  <m:brk m:alnAt="24"/>
                                </m:rP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𝑑𝑥</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𝑖</m:t>
                                  </m:r>
                                  <m:r>
                                    <a:rPr lang="en-US" b="0" i="1" smtClean="0">
                                      <a:latin typeface="Cambria Math" panose="02040503050406030204" pitchFamily="18" charset="0"/>
                                    </a:rPr>
                                    <m:t>ℏ</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sup>
                              </m:sSup>
                            </m:e>
                          </m:nary>
                        </m:e>
                      </m:nary>
                    </m:oMath>
                  </m:oMathPara>
                </a14:m>
                <a:endParaRPr lang="en-US"/>
              </a:p>
              <a:p>
                <a:pPr marL="0" indent="0">
                  <a:buNone/>
                </a:pP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ℏ</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den>
                    </m:f>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m:t>
                        </m:r>
                        <m:r>
                          <m:rPr>
                            <m:brk m:alnAt="24"/>
                          </m:rP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sup>
                        </m:sSup>
                        <m:r>
                          <a:rPr lang="en-US" i="1">
                            <a:latin typeface="Cambria Math" panose="02040503050406030204" pitchFamily="18" charset="0"/>
                          </a:rPr>
                          <m:t>𝑑𝑥</m:t>
                        </m:r>
                      </m:e>
                    </m:nary>
                    <m:r>
                      <a:rPr lang="en-US" b="0" i="1" smtClean="0">
                        <a:latin typeface="Cambria Math" panose="02040503050406030204" pitchFamily="18" charset="0"/>
                      </a:rPr>
                      <m:t>⇒</m:t>
                    </m:r>
                  </m:oMath>
                </a14:m>
                <a:r>
                  <a:rPr lang="en-US"/>
                  <a:t> Hàm lẻ nên kết quả là 0</a:t>
                </a:r>
                <a:endParaRPr lang="vi-VN"/>
              </a:p>
            </p:txBody>
          </p:sp>
        </mc:Choice>
        <mc:Fallback xmlns="">
          <p:sp>
            <p:nvSpPr>
              <p:cNvPr id="3" name="Chỗ dành sẵn cho Nội dung 2">
                <a:extLst>
                  <a:ext uri="{FF2B5EF4-FFF2-40B4-BE49-F238E27FC236}">
                    <a16:creationId xmlns:a16="http://schemas.microsoft.com/office/drawing/2014/main" id="{0C4AC7ED-AA52-47B5-80F6-6B6DC7B026C4}"/>
                  </a:ext>
                </a:extLst>
              </p:cNvPr>
              <p:cNvSpPr>
                <a:spLocks noGrp="1" noRot="1" noChangeAspect="1" noMove="1" noResize="1" noEditPoints="1" noAdjustHandles="1" noChangeArrowheads="1" noChangeShapeType="1" noTextEdit="1"/>
              </p:cNvSpPr>
              <p:nvPr>
                <p:ph idx="1"/>
              </p:nvPr>
            </p:nvSpPr>
            <p:spPr>
              <a:blipFill>
                <a:blip r:embed="rId2"/>
                <a:stretch>
                  <a:fillRect l="-1217" r="-870"/>
                </a:stretch>
              </a:blipFill>
            </p:spPr>
            <p:txBody>
              <a:bodyPr/>
              <a:lstStyle/>
              <a:p>
                <a:r>
                  <a:rPr lang="vi-VN">
                    <a:noFill/>
                  </a:rPr>
                  <a:t> </a:t>
                </a:r>
              </a:p>
            </p:txBody>
          </p:sp>
        </mc:Fallback>
      </mc:AlternateContent>
    </p:spTree>
    <p:extLst>
      <p:ext uri="{BB962C8B-B14F-4D97-AF65-F5344CB8AC3E}">
        <p14:creationId xmlns:p14="http://schemas.microsoft.com/office/powerpoint/2010/main" val="439436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BB21DD-CC6F-4E84-87BE-5BB7210229C6}"/>
              </a:ext>
            </a:extLst>
          </p:cNvPr>
          <p:cNvSpPr>
            <a:spLocks noGrp="1"/>
          </p:cNvSpPr>
          <p:nvPr>
            <p:ph type="title"/>
          </p:nvPr>
        </p:nvSpPr>
        <p:spPr/>
        <p:txBody>
          <a:bodyPr/>
          <a:lstStyle/>
          <a:p>
            <a:r>
              <a:rPr lang="en-US"/>
              <a:t>Giải bài tập</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C4AC7ED-AA52-47B5-80F6-6B6DC7B026C4}"/>
                  </a:ext>
                </a:extLst>
              </p:cNvPr>
              <p:cNvSpPr>
                <a:spLocks noGrp="1"/>
              </p:cNvSpPr>
              <p:nvPr>
                <p:ph idx="1"/>
              </p:nvPr>
            </p:nvSpPr>
            <p:spPr/>
            <p:txBody>
              <a:bodyPr>
                <a:normAutofit lnSpcReduction="10000"/>
              </a:bodyPr>
              <a:lstStyle/>
              <a:p>
                <a:pPr marL="0" indent="0">
                  <a:buNone/>
                </a:pPr>
                <a:r>
                  <a:rPr lang="en-US"/>
                  <a:t>Câu 5: Phương sai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a:t> (công thức gốc: </a:t>
                </a:r>
                <a14:m>
                  <m:oMath xmlns:m="http://schemas.openxmlformats.org/officeDocument/2006/math">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𝐸𝑋</m:t>
                            </m:r>
                          </m:e>
                        </m:d>
                      </m:e>
                      <m:sup>
                        <m:r>
                          <a:rPr lang="en-US" b="0" i="1" smtClean="0">
                            <a:latin typeface="Cambria Math" panose="02040503050406030204" pitchFamily="18" charset="0"/>
                          </a:rPr>
                          <m:t>2</m:t>
                        </m:r>
                      </m:sup>
                    </m:sSup>
                  </m:oMath>
                </a14:m>
                <a:r>
                  <a:rPr lang="en-US"/>
                  <a:t>) của toán tử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a:t>. Giả sử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a:t> là trạng thái riêng của toán tử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i="1">
                            <a:latin typeface="Cambria Math" panose="02040503050406030204" pitchFamily="18" charset="0"/>
                          </a:rPr>
                          <m:t>𝑋</m:t>
                        </m:r>
                      </m:e>
                    </m:d>
                    <m:r>
                      <a:rPr lang="en-US" b="0" i="1" smtClean="0">
                        <a:latin typeface="Cambria Math" panose="02040503050406030204" pitchFamily="18" charset="0"/>
                      </a:rPr>
                      <m:t>=1</m:t>
                    </m:r>
                  </m:oMath>
                </a14:m>
                <a:r>
                  <a:rPr lang="en-US"/>
                  <a:t>. Phương sai của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a:t> trong trạng thái này là bao nhiêu? Biết rằng giá trị kỳ vọng của toán tử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𝑂</m:t>
                        </m:r>
                      </m:e>
                    </m:acc>
                  </m:oMath>
                </a14:m>
                <a:r>
                  <a:rPr lang="en-US"/>
                  <a:t> trong trạng thái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oMath>
                </a14:m>
                <a:r>
                  <a:rPr lang="en-US"/>
                  <a:t> là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𝜓</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𝑂</m:t>
                            </m:r>
                          </m:e>
                        </m:acc>
                      </m:e>
                    </m:d>
                    <m:r>
                      <a:rPr lang="en-US" b="0" i="1" smtClean="0">
                        <a:latin typeface="Cambria Math" panose="02040503050406030204" pitchFamily="18" charset="0"/>
                      </a:rPr>
                      <m:t>𝜓</m:t>
                    </m:r>
                    <m:r>
                      <a:rPr lang="en-US" b="0" i="1" smtClean="0">
                        <a:latin typeface="Cambria Math" panose="02040503050406030204" pitchFamily="18" charset="0"/>
                      </a:rPr>
                      <m:t>⟩</m:t>
                    </m:r>
                  </m:oMath>
                </a14:m>
                <a:endParaRPr lang="en-US"/>
              </a:p>
              <a:p>
                <a:pPr marL="0" indent="0">
                  <a:buNone/>
                </a:pPr>
                <a:r>
                  <a:rPr lang="en-US"/>
                  <a:t>Trả lời:</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e>
                              </m:d>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d>
                            </m:e>
                          </m:d>
                          <m:r>
                            <a:rPr lang="en-US" b="0" i="1" smtClean="0">
                              <a:latin typeface="Cambria Math" panose="02040503050406030204" pitchFamily="18" charset="0"/>
                            </a:rPr>
                            <m:t>𝑋</m:t>
                          </m:r>
                        </m:e>
                      </m:d>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p>
                                      <m:r>
                                        <a:rPr lang="en-US" b="0" i="1" smtClean="0">
                                          <a:latin typeface="Cambria Math" panose="02040503050406030204" pitchFamily="18" charset="0"/>
                                        </a:rPr>
                                        <m:t>2</m:t>
                                      </m:r>
                                    </m:sup>
                                  </m:sSup>
                                </m:e>
                              </m:d>
                            </m:e>
                          </m:d>
                          <m:r>
                            <a:rPr lang="en-US" b="0" i="1" smtClean="0">
                              <a:latin typeface="Cambria Math" panose="02040503050406030204" pitchFamily="18" charset="0"/>
                            </a:rPr>
                            <m:t>𝑋</m:t>
                          </m:r>
                        </m:e>
                      </m:d>
                    </m:oMath>
                  </m:oMathPara>
                </a14:m>
                <a:endParaRPr lang="en-US"/>
              </a:p>
              <a:p>
                <a:pPr marL="0" indent="0">
                  <a:buNone/>
                </a:pPr>
                <a:r>
                  <a:rPr lang="en-US"/>
                  <a:t>Vì </a:t>
                </a:r>
                <a14:m>
                  <m:oMath xmlns:m="http://schemas.openxmlformats.org/officeDocument/2006/math">
                    <m:r>
                      <a:rPr lang="en-US" b="0" i="1" smtClean="0">
                        <a:latin typeface="Cambria Math" panose="02040503050406030204" pitchFamily="18" charset="0"/>
                      </a:rPr>
                      <m:t>𝑋</m:t>
                    </m:r>
                  </m:oMath>
                </a14:m>
                <a:r>
                  <a:rPr lang="en-US"/>
                  <a:t> là trạng thái riêng nên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𝑋</m:t>
                    </m:r>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𝑋</m:t>
                        </m:r>
                      </m:sub>
                      <m:sup>
                        <m:r>
                          <a:rPr lang="en-US" i="1">
                            <a:latin typeface="Cambria Math" panose="02040503050406030204" pitchFamily="18" charset="0"/>
                          </a:rPr>
                          <m:t>2</m:t>
                        </m:r>
                      </m:sup>
                    </m:sSubSup>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𝑋</m:t>
                        </m:r>
                      </m:e>
                    </m:d>
                    <m:r>
                      <a:rPr lang="en-US" b="0" i="1" smtClean="0">
                        <a:latin typeface="Cambria Math" panose="02040503050406030204" pitchFamily="18" charset="0"/>
                      </a:rPr>
                      <m:t>=0</m:t>
                    </m:r>
                  </m:oMath>
                </a14:m>
                <a:endParaRPr lang="vi-VN"/>
              </a:p>
            </p:txBody>
          </p:sp>
        </mc:Choice>
        <mc:Fallback xmlns="">
          <p:sp>
            <p:nvSpPr>
              <p:cNvPr id="3" name="Chỗ dành sẵn cho Nội dung 2">
                <a:extLst>
                  <a:ext uri="{FF2B5EF4-FFF2-40B4-BE49-F238E27FC236}">
                    <a16:creationId xmlns:a16="http://schemas.microsoft.com/office/drawing/2014/main" id="{0C4AC7ED-AA52-47B5-80F6-6B6DC7B026C4}"/>
                  </a:ext>
                </a:extLst>
              </p:cNvPr>
              <p:cNvSpPr>
                <a:spLocks noGrp="1" noRot="1" noChangeAspect="1" noMove="1" noResize="1" noEditPoints="1" noAdjustHandles="1" noChangeArrowheads="1" noChangeShapeType="1" noTextEdit="1"/>
              </p:cNvSpPr>
              <p:nvPr>
                <p:ph idx="1"/>
              </p:nvPr>
            </p:nvSpPr>
            <p:spPr>
              <a:blipFill>
                <a:blip r:embed="rId2"/>
                <a:stretch>
                  <a:fillRect l="-1217" t="-1120" r="-1623"/>
                </a:stretch>
              </a:blipFill>
            </p:spPr>
            <p:txBody>
              <a:bodyPr/>
              <a:lstStyle/>
              <a:p>
                <a:r>
                  <a:rPr lang="vi-VN">
                    <a:noFill/>
                  </a:rPr>
                  <a:t> </a:t>
                </a:r>
              </a:p>
            </p:txBody>
          </p:sp>
        </mc:Fallback>
      </mc:AlternateContent>
    </p:spTree>
    <p:extLst>
      <p:ext uri="{BB962C8B-B14F-4D97-AF65-F5344CB8AC3E}">
        <p14:creationId xmlns:p14="http://schemas.microsoft.com/office/powerpoint/2010/main" val="1358131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BB21DD-CC6F-4E84-87BE-5BB7210229C6}"/>
              </a:ext>
            </a:extLst>
          </p:cNvPr>
          <p:cNvSpPr>
            <a:spLocks noGrp="1"/>
          </p:cNvSpPr>
          <p:nvPr>
            <p:ph type="title"/>
          </p:nvPr>
        </p:nvSpPr>
        <p:spPr/>
        <p:txBody>
          <a:bodyPr/>
          <a:lstStyle/>
          <a:p>
            <a:r>
              <a:rPr lang="en-US"/>
              <a:t>Giải bài tập</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C4AC7ED-AA52-47B5-80F6-6B6DC7B026C4}"/>
                  </a:ext>
                </a:extLst>
              </p:cNvPr>
              <p:cNvSpPr>
                <a:spLocks noGrp="1"/>
              </p:cNvSpPr>
              <p:nvPr>
                <p:ph idx="1"/>
              </p:nvPr>
            </p:nvSpPr>
            <p:spPr/>
            <p:txBody>
              <a:bodyPr>
                <a:normAutofit/>
              </a:bodyPr>
              <a:lstStyle/>
              <a:p>
                <a:pPr marL="0" indent="0">
                  <a:buNone/>
                </a:pPr>
                <a:r>
                  <a:rPr lang="en-US"/>
                  <a:t>Câu 6: Hàm sóng sau có thỏa điều kiện độc lập thời gian?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r>
                                <a:rPr lang="en-US" b="0" i="1" smtClean="0">
                                  <a:latin typeface="Cambria Math" panose="02040503050406030204" pitchFamily="18" charset="0"/>
                                </a:rPr>
                                <m:t>ℏ</m:t>
                              </m:r>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𝑡</m:t>
                          </m:r>
                          <m:r>
                            <a:rPr lang="en-US" b="0" i="1" smtClean="0">
                              <a:latin typeface="Cambria Math" panose="02040503050406030204" pitchFamily="18" charset="0"/>
                            </a:rPr>
                            <m:t>)</m:t>
                          </m:r>
                        </m:sup>
                      </m:sSup>
                    </m:oMath>
                  </m:oMathPara>
                </a14:m>
                <a:endParaRPr lang="en-US"/>
              </a:p>
              <a:p>
                <a:pPr marL="0" indent="0">
                  <a:buNone/>
                </a:pPr>
                <a:r>
                  <a:rPr lang="en-US"/>
                  <a:t>Đáp án: Điều kiện hàm sóng độc lập thời gian là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𝑖</m:t>
                        </m:r>
                        <m:r>
                          <a:rPr lang="en-US" i="1">
                            <a:latin typeface="Cambria Math" panose="02040503050406030204" pitchFamily="18" charset="0"/>
                          </a:rPr>
                          <m:t>ℏ</m:t>
                        </m:r>
                        <m:r>
                          <a:rPr lang="en-US" b="0" i="1" smtClean="0">
                            <a:latin typeface="Cambria Math" panose="02040503050406030204" pitchFamily="18" charset="0"/>
                          </a:rPr>
                          <m:t>𝜕𝜓</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𝜓</m:t>
                    </m:r>
                  </m:oMath>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𝑖</m:t>
                          </m:r>
                          <m:r>
                            <a:rPr lang="en-US" i="1">
                              <a:latin typeface="Cambria Math" panose="02040503050406030204" pitchFamily="18" charset="0"/>
                            </a:rPr>
                            <m:t>ℏ</m:t>
                          </m:r>
                          <m:r>
                            <a:rPr lang="en-US" i="1">
                              <a:latin typeface="Cambria Math" panose="02040503050406030204" pitchFamily="18" charset="0"/>
                            </a:rPr>
                            <m:t>𝜕𝜓</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𝜓</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𝑡</m:t>
                          </m:r>
                        </m:e>
                      </m:d>
                      <m:r>
                        <a:rPr lang="en-US" b="0" i="0" smtClean="0">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ℏ</m:t>
                              </m:r>
                            </m:e>
                            <m:sup>
                              <m:r>
                                <a:rPr lang="en-US">
                                  <a:latin typeface="Cambria Math" panose="02040503050406030204" pitchFamily="18" charset="0"/>
                                </a:rPr>
                                <m:t>2</m:t>
                              </m:r>
                            </m:sup>
                          </m:sSup>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oMath>
                  </m:oMathPara>
                </a14:m>
                <a:endParaRPr lang="en-US"/>
              </a:p>
              <a:p>
                <a:pPr marL="0" indent="0">
                  <a:buNone/>
                </a:pPr>
                <a:r>
                  <a:rPr lang="en-US"/>
                  <a:t>Với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ℏ</m:t>
                        </m:r>
                      </m:e>
                      <m:sup>
                        <m:r>
                          <a:rPr lang="en-US">
                            <a:latin typeface="Cambria Math" panose="02040503050406030204" pitchFamily="18" charset="0"/>
                          </a:rPr>
                          <m:t>2</m:t>
                        </m:r>
                      </m:sup>
                    </m:sSup>
                    <m:sSup>
                      <m:sSupPr>
                        <m:ctrlPr>
                          <a:rPr lang="en-US" i="1">
                            <a:latin typeface="Cambria Math" panose="02040503050406030204" pitchFamily="18" charset="0"/>
                          </a:rPr>
                        </m:ctrlPr>
                      </m:sSupPr>
                      <m:e>
                        <m:r>
                          <m:rPr>
                            <m:sty m:val="p"/>
                          </m:rPr>
                          <a:rPr lang="en-US">
                            <a:latin typeface="Cambria Math" panose="02040503050406030204" pitchFamily="18" charset="0"/>
                          </a:rPr>
                          <m:t>∇</m:t>
                        </m:r>
                      </m:e>
                      <m:sup>
                        <m:r>
                          <a:rPr lang="en-US" i="1">
                            <a:latin typeface="Cambria Math" panose="02040503050406030204" pitchFamily="18" charset="0"/>
                          </a:rPr>
                          <m:t>2</m:t>
                        </m:r>
                      </m:sup>
                    </m:sSup>
                  </m:oMath>
                </a14:m>
                <a:endParaRPr lang="en-US"/>
              </a:p>
            </p:txBody>
          </p:sp>
        </mc:Choice>
        <mc:Fallback xmlns="">
          <p:sp>
            <p:nvSpPr>
              <p:cNvPr id="3" name="Chỗ dành sẵn cho Nội dung 2">
                <a:extLst>
                  <a:ext uri="{FF2B5EF4-FFF2-40B4-BE49-F238E27FC236}">
                    <a16:creationId xmlns:a16="http://schemas.microsoft.com/office/drawing/2014/main" id="{0C4AC7ED-AA52-47B5-80F6-6B6DC7B026C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p:spTree>
    <p:extLst>
      <p:ext uri="{BB962C8B-B14F-4D97-AF65-F5344CB8AC3E}">
        <p14:creationId xmlns:p14="http://schemas.microsoft.com/office/powerpoint/2010/main" val="3359389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BB21DD-CC6F-4E84-87BE-5BB7210229C6}"/>
              </a:ext>
            </a:extLst>
          </p:cNvPr>
          <p:cNvSpPr>
            <a:spLocks noGrp="1"/>
          </p:cNvSpPr>
          <p:nvPr>
            <p:ph type="title"/>
          </p:nvPr>
        </p:nvSpPr>
        <p:spPr/>
        <p:txBody>
          <a:bodyPr/>
          <a:lstStyle/>
          <a:p>
            <a:r>
              <a:rPr lang="en-US"/>
              <a:t>Giải bài tập</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C4AC7ED-AA52-47B5-80F6-6B6DC7B026C4}"/>
                  </a:ext>
                </a:extLst>
              </p:cNvPr>
              <p:cNvSpPr>
                <a:spLocks noGrp="1"/>
              </p:cNvSpPr>
              <p:nvPr>
                <p:ph idx="1"/>
              </p:nvPr>
            </p:nvSpPr>
            <p:spPr/>
            <p:txBody>
              <a:bodyPr>
                <a:normAutofit fontScale="92500"/>
              </a:bodyPr>
              <a:lstStyle/>
              <a:p>
                <a:pPr marL="0" indent="0">
                  <a:buNone/>
                </a:pPr>
                <a:r>
                  <a:rPr lang="en-US"/>
                  <a:t>Câu 7: Trạng thái dừng của một hàm của một hạt trong hố thế 1 chiều có hàm sóng </a:t>
                </a:r>
                <a14:m>
                  <m:oMath xmlns:m="http://schemas.openxmlformats.org/officeDocument/2006/math">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2</m:t>
                            </m:r>
                            <m:r>
                              <a:rPr lang="en-US" b="0" i="1" smtClean="0">
                                <a:latin typeface="Cambria Math" panose="02040503050406030204" pitchFamily="18" charset="0"/>
                              </a:rPr>
                              <m:t>𝑑</m:t>
                            </m:r>
                          </m:den>
                        </m:f>
                      </m:sup>
                    </m:sSup>
                  </m:oMath>
                </a14:m>
                <a:r>
                  <a:rPr lang="en-US"/>
                  <a:t>. Biết rằng hạt phải ở đâu đó trong phạm vi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r>
                  <a:rPr lang="en-US"/>
                  <a:t>. Nếu </a:t>
                </a:r>
                <a14:m>
                  <m:oMath xmlns:m="http://schemas.openxmlformats.org/officeDocument/2006/math">
                    <m:r>
                      <a:rPr lang="en-US" b="0" i="1" smtClean="0">
                        <a:latin typeface="Cambria Math" panose="02040503050406030204" pitchFamily="18" charset="0"/>
                      </a:rPr>
                      <m:t>𝐴</m:t>
                    </m:r>
                  </m:oMath>
                </a14:m>
                <a:r>
                  <a:rPr lang="en-US"/>
                  <a:t> là số thực dương, rằng buộc theo quy tắc Born thì </a:t>
                </a:r>
                <a14:m>
                  <m:oMath xmlns:m="http://schemas.openxmlformats.org/officeDocument/2006/math">
                    <m:r>
                      <a:rPr lang="en-US" b="0" i="1" smtClean="0">
                        <a:latin typeface="Cambria Math" panose="02040503050406030204" pitchFamily="18" charset="0"/>
                      </a:rPr>
                      <m:t>𝐴</m:t>
                    </m:r>
                  </m:oMath>
                </a14:m>
                <a:r>
                  <a:rPr lang="en-US"/>
                  <a:t> là bao nhiêu?</a:t>
                </a:r>
              </a:p>
              <a:p>
                <a:pPr marL="0" indent="0">
                  <a:buNone/>
                </a:pPr>
                <a:r>
                  <a:rPr lang="en-US"/>
                  <a:t>Đáp án: theo quy tắc Born thì xác suất tìm thấy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𝑑𝑥</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=1</m:t>
                        </m:r>
                      </m:e>
                    </m:nary>
                  </m:oMath>
                </a14:m>
                <a:endParaRPr lang="en-US"/>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nary>
                        <m:naryPr>
                          <m:limLoc m:val="undOvr"/>
                          <m:subHide m:val="on"/>
                          <m:supHide m:val="on"/>
                          <m:ctrlPr>
                            <a:rPr lang="en-US" i="1">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𝑑</m:t>
                                  </m:r>
                                </m:den>
                              </m:f>
                            </m:sup>
                          </m:sSup>
                          <m:r>
                            <a:rPr lang="en-US" i="1">
                              <a:latin typeface="Cambria Math" panose="02040503050406030204" pitchFamily="18" charset="0"/>
                            </a:rPr>
                            <m:t>𝑑</m:t>
                          </m:r>
                          <m:r>
                            <a:rPr lang="en-US" b="0" i="1" smtClean="0">
                              <a:latin typeface="Cambria Math" panose="02040503050406030204" pitchFamily="18" charset="0"/>
                            </a:rPr>
                            <m:t>𝑥</m:t>
                          </m:r>
                          <m:r>
                            <a:rPr lang="en-US" i="1">
                              <a:latin typeface="Cambria Math" panose="02040503050406030204" pitchFamily="18" charset="0"/>
                            </a:rPr>
                            <m:t>=1</m:t>
                          </m:r>
                          <m:r>
                            <a:rPr lang="en-US" b="0" i="1" smtClean="0">
                              <a:latin typeface="Cambria Math" panose="02040503050406030204" pitchFamily="18" charset="0"/>
                            </a:rPr>
                            <m:t>⇒</m:t>
                          </m:r>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𝑑</m:t>
                                      </m:r>
                                    </m:den>
                                  </m:f>
                                </m:sup>
                              </m:sSup>
                              <m:r>
                                <a:rPr lang="en-US" i="1">
                                  <a:latin typeface="Cambria Math" panose="02040503050406030204" pitchFamily="18" charset="0"/>
                                </a:rPr>
                                <m:t>𝑑𝑥</m:t>
                              </m:r>
                              <m:r>
                                <a:rPr lang="en-US" i="1">
                                  <a:latin typeface="Cambria Math" panose="02040503050406030204" pitchFamily="18" charset="0"/>
                                </a:rPr>
                                <m:t>−</m:t>
                              </m:r>
                            </m:e>
                          </m:nary>
                          <m:nary>
                            <m:naryPr>
                              <m:ctrlPr>
                                <a:rPr lang="en-US" i="1">
                                  <a:latin typeface="Cambria Math" panose="02040503050406030204" pitchFamily="18" charset="0"/>
                                </a:rPr>
                              </m:ctrlPr>
                            </m:naryPr>
                            <m: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rPr>
                                <m:t>0</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𝑑</m:t>
                                      </m:r>
                                    </m:den>
                                  </m:f>
                                </m:sup>
                              </m:sSup>
                              <m:r>
                                <a:rPr lang="en-US" i="1">
                                  <a:latin typeface="Cambria Math" panose="02040503050406030204" pitchFamily="18" charset="0"/>
                                </a:rPr>
                                <m:t>𝑑𝑥</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den>
                          </m:f>
                        </m:e>
                      </m:nary>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𝑑</m:t>
                              </m:r>
                            </m:den>
                          </m:f>
                        </m:sup>
                      </m:sSup>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rPr>
                              <m:t>0</m:t>
                            </m:r>
                          </m:e>
                        </m:mr>
                      </m:m>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𝑑</m:t>
                                  </m:r>
                                </m:den>
                              </m:f>
                            </m:sup>
                          </m:sSup>
                        </m:e>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m:t>
                              </m:r>
                            </m:e>
                          </m:d>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2</m:t>
                              </m:r>
                            </m:sup>
                          </m:sSup>
                        </m:den>
                      </m:f>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𝑑</m:t>
                              </m:r>
                            </m:e>
                          </m:rad>
                        </m:den>
                      </m:f>
                    </m:oMath>
                  </m:oMathPara>
                </a14:m>
                <a:endParaRPr lang="en-US"/>
              </a:p>
            </p:txBody>
          </p:sp>
        </mc:Choice>
        <mc:Fallback xmlns="">
          <p:sp>
            <p:nvSpPr>
              <p:cNvPr id="3" name="Chỗ dành sẵn cho Nội dung 2">
                <a:extLst>
                  <a:ext uri="{FF2B5EF4-FFF2-40B4-BE49-F238E27FC236}">
                    <a16:creationId xmlns:a16="http://schemas.microsoft.com/office/drawing/2014/main" id="{0C4AC7ED-AA52-47B5-80F6-6B6DC7B026C4}"/>
                  </a:ext>
                </a:extLst>
              </p:cNvPr>
              <p:cNvSpPr>
                <a:spLocks noGrp="1" noRot="1" noChangeAspect="1" noMove="1" noResize="1" noEditPoints="1" noAdjustHandles="1" noChangeArrowheads="1" noChangeShapeType="1" noTextEdit="1"/>
              </p:cNvSpPr>
              <p:nvPr>
                <p:ph idx="1"/>
              </p:nvPr>
            </p:nvSpPr>
            <p:spPr>
              <a:blipFill>
                <a:blip r:embed="rId2"/>
                <a:stretch>
                  <a:fillRect l="-1043" t="-2101" r="-986"/>
                </a:stretch>
              </a:blipFill>
            </p:spPr>
            <p:txBody>
              <a:bodyPr/>
              <a:lstStyle/>
              <a:p>
                <a:r>
                  <a:rPr lang="vi-VN">
                    <a:noFill/>
                  </a:rPr>
                  <a:t> </a:t>
                </a:r>
              </a:p>
            </p:txBody>
          </p:sp>
        </mc:Fallback>
      </mc:AlternateContent>
    </p:spTree>
    <p:extLst>
      <p:ext uri="{BB962C8B-B14F-4D97-AF65-F5344CB8AC3E}">
        <p14:creationId xmlns:p14="http://schemas.microsoft.com/office/powerpoint/2010/main" val="2440569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BB21DD-CC6F-4E84-87BE-5BB7210229C6}"/>
              </a:ext>
            </a:extLst>
          </p:cNvPr>
          <p:cNvSpPr>
            <a:spLocks noGrp="1"/>
          </p:cNvSpPr>
          <p:nvPr>
            <p:ph type="title"/>
          </p:nvPr>
        </p:nvSpPr>
        <p:spPr/>
        <p:txBody>
          <a:bodyPr/>
          <a:lstStyle/>
          <a:p>
            <a:r>
              <a:rPr lang="en-US"/>
              <a:t>Giải bài tập</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C4AC7ED-AA52-47B5-80F6-6B6DC7B026C4}"/>
                  </a:ext>
                </a:extLst>
              </p:cNvPr>
              <p:cNvSpPr>
                <a:spLocks noGrp="1"/>
              </p:cNvSpPr>
              <p:nvPr>
                <p:ph idx="1"/>
              </p:nvPr>
            </p:nvSpPr>
            <p:spPr/>
            <p:txBody>
              <a:bodyPr>
                <a:normAutofit/>
              </a:bodyPr>
              <a:lstStyle/>
              <a:p>
                <a:pPr marL="0" indent="0">
                  <a:buNone/>
                </a:pPr>
                <a:r>
                  <a:rPr lang="en-US"/>
                  <a:t>Câu 8: Biết mật độ xác suất dòng của hàm sóng là </a:t>
                </a:r>
              </a:p>
              <a:p>
                <a:pPr marL="0" indent="0">
                  <a:buNone/>
                </a:pP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smtClean="0">
                            <a:latin typeface="Cambria Math" panose="02040503050406030204" pitchFamily="18" charset="0"/>
                          </a:rPr>
                          <m:t>ℏ</m:t>
                        </m:r>
                      </m:num>
                      <m:den>
                        <m:r>
                          <a:rPr lang="en-US" b="0" i="1" smtClean="0">
                            <a:latin typeface="Cambria Math" panose="02040503050406030204" pitchFamily="18" charset="0"/>
                          </a:rPr>
                          <m:t>2</m:t>
                        </m:r>
                        <m:r>
                          <a:rPr lang="en-US" b="0" i="1" smtClean="0">
                            <a:latin typeface="Cambria Math" panose="02040503050406030204" pitchFamily="18" charset="0"/>
                          </a:rPr>
                          <m:t>𝑚𝑖</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𝜓</m:t>
                            </m:r>
                          </m:e>
                          <m:sup>
                            <m:r>
                              <a:rPr lang="en-US" b="0" i="1" smtClean="0">
                                <a:latin typeface="Cambria Math" panose="02040503050406030204" pitchFamily="18" charset="0"/>
                              </a:rPr>
                              <m:t>∗</m:t>
                            </m:r>
                          </m:sup>
                        </m:sSup>
                        <m:r>
                          <a:rPr lang="en-US" b="0" i="1" smtClean="0">
                            <a:latin typeface="Cambria Math" panose="02040503050406030204" pitchFamily="18" charset="0"/>
                          </a:rPr>
                          <m:t>𝜕𝜓</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𝜓</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𝜓</m:t>
                            </m:r>
                          </m:e>
                          <m:sup>
                            <m:r>
                              <a:rPr lang="en-US" b="0" i="1" smtClean="0">
                                <a:latin typeface="Cambria Math" panose="02040503050406030204" pitchFamily="18" charset="0"/>
                              </a:rPr>
                              <m:t>∗</m:t>
                            </m:r>
                          </m:sup>
                        </m:sSup>
                      </m:num>
                      <m:den>
                        <m:r>
                          <a:rPr lang="en-US" i="1">
                            <a:latin typeface="Cambria Math" panose="02040503050406030204" pitchFamily="18" charset="0"/>
                          </a:rPr>
                          <m:t>𝜕</m:t>
                        </m:r>
                        <m:r>
                          <a:rPr lang="en-US" i="1">
                            <a:latin typeface="Cambria Math" panose="02040503050406030204" pitchFamily="18" charset="0"/>
                          </a:rPr>
                          <m:t>𝑥</m:t>
                        </m:r>
                      </m:den>
                    </m:f>
                    <m:r>
                      <a:rPr lang="en-US" b="0" i="1" smtClean="0">
                        <a:latin typeface="Cambria Math" panose="02040503050406030204" pitchFamily="18" charset="0"/>
                      </a:rPr>
                      <m:t>)</m:t>
                    </m:r>
                  </m:oMath>
                </a14:m>
                <a:r>
                  <a:rPr lang="en-US"/>
                  <a:t>. Với </a:t>
                </a:r>
                <a14:m>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r>
                              <a:rPr lang="en-US">
                                <a:latin typeface="Cambria Math" panose="02040503050406030204" pitchFamily="18" charset="0"/>
                              </a:rPr>
                              <m:t>ℏ</m:t>
                            </m:r>
                          </m:den>
                        </m:f>
                        <m:r>
                          <a:rPr lang="en-US" b="0" i="1" smtClean="0">
                            <a:latin typeface="Cambria Math" panose="02040503050406030204" pitchFamily="18" charset="0"/>
                          </a:rPr>
                          <m:t>(</m:t>
                        </m:r>
                        <m:r>
                          <a:rPr lang="en-US" b="0" i="1" smtClean="0">
                            <a:latin typeface="Cambria Math" panose="02040503050406030204" pitchFamily="18" charset="0"/>
                          </a:rPr>
                          <m:t>𝑝𝑥</m:t>
                        </m:r>
                        <m:r>
                          <a:rPr lang="en-US" b="0" i="1" smtClean="0">
                            <a:latin typeface="Cambria Math" panose="02040503050406030204" pitchFamily="18" charset="0"/>
                          </a:rPr>
                          <m:t>−</m:t>
                        </m:r>
                        <m:r>
                          <a:rPr lang="en-US" b="0" i="1" smtClean="0">
                            <a:latin typeface="Cambria Math" panose="02040503050406030204" pitchFamily="18" charset="0"/>
                          </a:rPr>
                          <m:t>𝐸𝑡</m:t>
                        </m:r>
                        <m:r>
                          <a:rPr lang="en-US" b="0" i="1" smtClean="0">
                            <a:latin typeface="Cambria Math" panose="02040503050406030204" pitchFamily="18" charset="0"/>
                          </a:rPr>
                          <m:t>)</m:t>
                        </m:r>
                      </m:sup>
                    </m:sSup>
                  </m:oMath>
                </a14:m>
                <a:r>
                  <a:rPr lang="en-US"/>
                  <a:t>. </a:t>
                </a:r>
                <a14:m>
                  <m:oMath xmlns:m="http://schemas.openxmlformats.org/officeDocument/2006/math">
                    <m:r>
                      <a:rPr lang="en-US" b="0" i="1" smtClean="0">
                        <a:latin typeface="Cambria Math" panose="02040503050406030204" pitchFamily="18" charset="0"/>
                      </a:rPr>
                      <m:t>𝑗</m:t>
                    </m:r>
                  </m:oMath>
                </a14:m>
                <a:r>
                  <a:rPr lang="en-US"/>
                  <a:t> trong trường hợp này là bao nhiêu?</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smtClean="0">
                              <a:latin typeface="Cambria Math" panose="02040503050406030204" pitchFamily="18" charset="0"/>
                            </a:rPr>
                            <m:t>ℏ</m:t>
                          </m:r>
                        </m:num>
                        <m:den>
                          <m:r>
                            <a:rPr lang="en-US" b="0" i="1" smtClean="0">
                              <a:latin typeface="Cambria Math" panose="02040503050406030204" pitchFamily="18" charset="0"/>
                            </a:rPr>
                            <m:t>2</m:t>
                          </m:r>
                          <m:r>
                            <a:rPr lang="en-US" b="0" i="1" smtClean="0">
                              <a:latin typeface="Cambria Math" panose="02040503050406030204" pitchFamily="18" charset="0"/>
                            </a:rPr>
                            <m:t>𝑚𝑖</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𝜓</m:t>
                                  </m:r>
                                </m:e>
                                <m:sup>
                                  <m:r>
                                    <a:rPr lang="en-US" b="0" i="1" smtClean="0">
                                      <a:latin typeface="Cambria Math" panose="02040503050406030204" pitchFamily="18" charset="0"/>
                                    </a:rPr>
                                    <m:t>∗</m:t>
                                  </m:r>
                                </m:sup>
                              </m:sSup>
                              <m:r>
                                <a:rPr lang="en-US" b="0" i="1" smtClean="0">
                                  <a:latin typeface="Cambria Math" panose="02040503050406030204" pitchFamily="18" charset="0"/>
                                </a:rPr>
                                <m:t>𝜕𝜓</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𝜓</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𝜓</m:t>
                                  </m:r>
                                </m:e>
                                <m:sup>
                                  <m:r>
                                    <a:rPr lang="en-US" b="0" i="1" smtClean="0">
                                      <a:latin typeface="Cambria Math" panose="02040503050406030204" pitchFamily="18" charset="0"/>
                                    </a:rPr>
                                    <m:t>∗</m:t>
                                  </m:r>
                                </m:sup>
                              </m:sSup>
                            </m:num>
                            <m:den>
                              <m:r>
                                <a:rPr lang="en-US" i="1">
                                  <a:latin typeface="Cambria Math" panose="02040503050406030204" pitchFamily="18" charset="0"/>
                                </a:rPr>
                                <m:t>𝜕</m:t>
                              </m:r>
                              <m:r>
                                <a:rPr lang="en-US" i="1">
                                  <a:latin typeface="Cambria Math" panose="02040503050406030204" pitchFamily="18" charset="0"/>
                                </a:rPr>
                                <m:t>𝑥</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ℏ</m:t>
                          </m:r>
                        </m:num>
                        <m:den>
                          <m:r>
                            <a:rPr lang="en-US" i="1">
                              <a:latin typeface="Cambria Math" panose="02040503050406030204" pitchFamily="18" charset="0"/>
                            </a:rPr>
                            <m:t>2</m:t>
                          </m:r>
                          <m:r>
                            <a:rPr lang="en-US" i="1">
                              <a:latin typeface="Cambria Math" panose="02040503050406030204" pitchFamily="18" charset="0"/>
                            </a:rPr>
                            <m:t>𝑚𝑖</m:t>
                          </m:r>
                        </m:den>
                      </m:f>
                      <m:d>
                        <m:dPr>
                          <m:ctrlPr>
                            <a:rPr lang="en-US" i="1">
                              <a:latin typeface="Cambria Math" panose="02040503050406030204" pitchFamily="18" charset="0"/>
                            </a:rPr>
                          </m:ctrlPr>
                        </m:dPr>
                        <m:e>
                          <m:r>
                            <a:rPr lang="en-US" b="0" i="1" smtClean="0">
                              <a:latin typeface="Cambria Math" panose="02040503050406030204" pitchFamily="18" charset="0"/>
                            </a:rPr>
                            <m:t>𝑖𝑝</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r>
                                <a:rPr lang="en-US" i="1">
                                  <a:latin typeface="Cambria Math" panose="02040503050406030204" pitchFamily="18" charset="0"/>
                                </a:rPr>
                                <m:t>𝜓</m:t>
                              </m:r>
                            </m:num>
                            <m:den>
                              <m:r>
                                <a:rPr lang="en-US">
                                  <a:latin typeface="Cambria Math" panose="02040503050406030204" pitchFamily="18" charset="0"/>
                                </a:rPr>
                                <m:t>ℏ</m:t>
                              </m:r>
                            </m:den>
                          </m:f>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𝑖𝑝</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𝜓</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num>
                            <m:den>
                              <m:r>
                                <a:rPr lang="en-US">
                                  <a:latin typeface="Cambria Math" panose="02040503050406030204" pitchFamily="18" charset="0"/>
                                </a:rPr>
                                <m:t>ℏ</m:t>
                              </m:r>
                            </m:den>
                          </m:f>
                        </m:e>
                      </m:d>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ℏ</m:t>
                          </m:r>
                        </m:num>
                        <m:den>
                          <m:r>
                            <a:rPr lang="en-US" i="1">
                              <a:latin typeface="Cambria Math" panose="02040503050406030204" pitchFamily="18" charset="0"/>
                            </a:rPr>
                            <m:t>2</m:t>
                          </m:r>
                          <m:r>
                            <a:rPr lang="en-US" i="1">
                              <a:latin typeface="Cambria Math" panose="02040503050406030204" pitchFamily="18" charset="0"/>
                            </a:rPr>
                            <m:t>𝑚𝑖</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𝑖</m:t>
                              </m:r>
                            </m:num>
                            <m:den>
                              <m:r>
                                <a:rPr lang="en-US">
                                  <a:latin typeface="Cambria Math" panose="02040503050406030204" pitchFamily="18" charset="0"/>
                                </a:rPr>
                                <m:t>ℏ</m:t>
                              </m:r>
                            </m:den>
                          </m:f>
                          <m:r>
                            <a:rPr lang="en-US" b="0" i="1" smtClean="0">
                              <a:latin typeface="Cambria Math" panose="02040503050406030204" pitchFamily="18" charset="0"/>
                            </a:rPr>
                            <m:t>𝑝</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𝑚</m:t>
                          </m:r>
                        </m:den>
                      </m:f>
                    </m:oMath>
                  </m:oMathPara>
                </a14:m>
                <a:endParaRPr lang="en-US"/>
              </a:p>
            </p:txBody>
          </p:sp>
        </mc:Choice>
        <mc:Fallback xmlns="">
          <p:sp>
            <p:nvSpPr>
              <p:cNvPr id="3" name="Chỗ dành sẵn cho Nội dung 2">
                <a:extLst>
                  <a:ext uri="{FF2B5EF4-FFF2-40B4-BE49-F238E27FC236}">
                    <a16:creationId xmlns:a16="http://schemas.microsoft.com/office/drawing/2014/main" id="{0C4AC7ED-AA52-47B5-80F6-6B6DC7B026C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p:spTree>
    <p:extLst>
      <p:ext uri="{BB962C8B-B14F-4D97-AF65-F5344CB8AC3E}">
        <p14:creationId xmlns:p14="http://schemas.microsoft.com/office/powerpoint/2010/main" val="264069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942A1D-195A-4E39-A518-40D97376E384}"/>
              </a:ext>
            </a:extLst>
          </p:cNvPr>
          <p:cNvSpPr>
            <a:spLocks noGrp="1"/>
          </p:cNvSpPr>
          <p:nvPr>
            <p:ph type="title"/>
          </p:nvPr>
        </p:nvSpPr>
        <p:spPr/>
        <p:txBody>
          <a:bodyPr/>
          <a:lstStyle/>
          <a:p>
            <a:r>
              <a:rPr lang="en-US"/>
              <a:t>Hàm sóng</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730EDA4F-19A8-4A05-BC02-AD848F84CCCB}"/>
                  </a:ext>
                </a:extLst>
              </p:cNvPr>
              <p:cNvSpPr>
                <a:spLocks noGrp="1"/>
              </p:cNvSpPr>
              <p:nvPr>
                <p:ph idx="1"/>
              </p:nvPr>
            </p:nvSpPr>
            <p:spPr>
              <a:xfrm>
                <a:off x="838200" y="1825624"/>
                <a:ext cx="10515600" cy="5032375"/>
              </a:xfrm>
            </p:spPr>
            <p:txBody>
              <a:bodyPr/>
              <a:lstStyle/>
              <a:p>
                <a:pPr marL="0" indent="0">
                  <a:buNone/>
                </a:pPr>
                <a:r>
                  <a:rPr lang="en-US"/>
                  <a:t>Giả sử năng lượng là động năng </a:t>
                </a:r>
                <a14:m>
                  <m:oMath xmlns:m="http://schemas.openxmlformats.org/officeDocument/2006/math">
                    <m:r>
                      <m:rPr>
                        <m:sty m:val="p"/>
                      </m:rPr>
                      <a:rPr lang="en-US" b="0" i="0" smtClean="0">
                        <a:latin typeface="Cambria Math" panose="02040503050406030204" pitchFamily="18" charset="0"/>
                      </a:rPr>
                      <m:t>E</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oMath>
                </a14:m>
                <a:endParaRPr lang="en-US"/>
              </a:p>
              <a:p>
                <a:pPr marL="0" indent="0">
                  <a:buNone/>
                </a:pPr>
                <a:r>
                  <a:rPr lang="en-US"/>
                  <a:t>Với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𝑖</m:t>
                    </m:r>
                    <m:r>
                      <a:rPr lang="en-US">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oMath>
                </a14:m>
                <a:r>
                  <a:rPr lang="en-US"/>
                  <a:t> và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a:latin typeface="Cambria Math" panose="02040503050406030204" pitchFamily="18" charset="0"/>
                          </a:rPr>
                          <m:t>ℏ</m:t>
                        </m:r>
                      </m:e>
                      <m:sup>
                        <m:r>
                          <a:rPr lang="en-US" b="0" i="0" smtClean="0">
                            <a:latin typeface="Cambria Math" panose="02040503050406030204" pitchFamily="18" charset="0"/>
                          </a:rPr>
                          <m:t>2</m:t>
                        </m:r>
                      </m:sup>
                    </m:sSup>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0" smtClean="0">
                        <a:latin typeface="Cambria Math" panose="02040503050406030204" pitchFamily="18" charset="0"/>
                      </a:rPr>
                      <m:t>→</m:t>
                    </m:r>
                    <m:r>
                      <a:rPr lang="en-US" b="0" i="1" smtClean="0">
                        <a:latin typeface="Cambria Math" panose="02040503050406030204" pitchFamily="18" charset="0"/>
                      </a:rPr>
                      <m:t>𝑖</m:t>
                    </m:r>
                    <m:r>
                      <a:rPr lang="en-US">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ℏ</m:t>
                            </m:r>
                          </m:e>
                          <m:sup>
                            <m:r>
                              <a:rPr lang="en-US">
                                <a:latin typeface="Cambria Math" panose="02040503050406030204" pitchFamily="18" charset="0"/>
                              </a:rPr>
                              <m:t>2</m:t>
                            </m:r>
                          </m:sup>
                        </m:sSup>
                      </m:num>
                      <m:den>
                        <m:r>
                          <a:rPr lang="en-US">
                            <a:latin typeface="Cambria Math" panose="02040503050406030204" pitchFamily="18" charset="0"/>
                          </a:rPr>
                          <m:t>2</m:t>
                        </m:r>
                        <m:r>
                          <m:rPr>
                            <m:sty m:val="p"/>
                          </m:rPr>
                          <a:rPr lang="en-US">
                            <a:latin typeface="Cambria Math" panose="02040503050406030204" pitchFamily="18" charset="0"/>
                          </a:rPr>
                          <m:t>m</m:t>
                        </m:r>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a:p>
              <a:p>
                <a:pPr marL="0" indent="0">
                  <a:buNone/>
                </a:pPr>
                <a:r>
                  <a:rPr lang="en-US"/>
                  <a:t>Trong trường hợp có thế năng do hạt trong trường thế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a:t>:</a:t>
                </a:r>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ℏ</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ℏ</m:t>
                                  </m:r>
                                </m:e>
                                <m:sup>
                                  <m:r>
                                    <a:rPr lang="en-US">
                                      <a:latin typeface="Cambria Math" panose="02040503050406030204" pitchFamily="18" charset="0"/>
                                    </a:rPr>
                                    <m:t>2</m:t>
                                  </m:r>
                                </m:sup>
                              </m:sSup>
                            </m:num>
                            <m:den>
                              <m:r>
                                <a:rPr lang="en-US">
                                  <a:latin typeface="Cambria Math" panose="02040503050406030204" pitchFamily="18" charset="0"/>
                                </a:rPr>
                                <m:t>2</m:t>
                              </m:r>
                              <m:r>
                                <m:rPr>
                                  <m:sty m:val="p"/>
                                </m:rPr>
                                <a:rPr lang="en-US">
                                  <a:latin typeface="Cambria Math" panose="02040503050406030204" pitchFamily="18" charset="0"/>
                                </a:rPr>
                                <m:t>m</m:t>
                              </m:r>
                            </m:den>
                          </m:f>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e>
                      </m:d>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e>
                      </m:d>
                    </m:oMath>
                  </m:oMathPara>
                </a14:m>
                <a:endParaRPr lang="en-US"/>
              </a:p>
              <a:p>
                <a:pPr marL="0" indent="0">
                  <a:buNone/>
                </a:pPr>
                <a:r>
                  <a:rPr lang="en-US"/>
                  <a:t>Ngắn gọn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b="0" i="0"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𝑇</m:t>
                        </m:r>
                      </m:e>
                    </m:acc>
                  </m:oMath>
                </a14:m>
                <a:r>
                  <a:rPr lang="en-US"/>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a:t> là toán tử Hamilton tác động lên hàm sóng bằng tổng năng lượng chính là động năng và thế năng.</a:t>
                </a:r>
              </a:p>
              <a:p>
                <a:pPr marL="0" indent="0">
                  <a:buNone/>
                </a:pPr>
                <a:endParaRPr lang="vi-VN"/>
              </a:p>
            </p:txBody>
          </p:sp>
        </mc:Choice>
        <mc:Fallback xmlns="">
          <p:sp>
            <p:nvSpPr>
              <p:cNvPr id="3" name="Chỗ dành sẵn cho Nội dung 2">
                <a:extLst>
                  <a:ext uri="{FF2B5EF4-FFF2-40B4-BE49-F238E27FC236}">
                    <a16:creationId xmlns:a16="http://schemas.microsoft.com/office/drawing/2014/main" id="{730EDA4F-19A8-4A05-BC02-AD848F84CCC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a:stretch>
              </a:blipFill>
            </p:spPr>
            <p:txBody>
              <a:bodyPr/>
              <a:lstStyle/>
              <a:p>
                <a:r>
                  <a:rPr lang="vi-VN">
                    <a:noFill/>
                  </a:rPr>
                  <a:t> </a:t>
                </a:r>
              </a:p>
            </p:txBody>
          </p:sp>
        </mc:Fallback>
      </mc:AlternateContent>
    </p:spTree>
    <p:extLst>
      <p:ext uri="{BB962C8B-B14F-4D97-AF65-F5344CB8AC3E}">
        <p14:creationId xmlns:p14="http://schemas.microsoft.com/office/powerpoint/2010/main" val="358632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942A1D-195A-4E39-A518-40D97376E384}"/>
              </a:ext>
            </a:extLst>
          </p:cNvPr>
          <p:cNvSpPr>
            <a:spLocks noGrp="1"/>
          </p:cNvSpPr>
          <p:nvPr>
            <p:ph type="title"/>
          </p:nvPr>
        </p:nvSpPr>
        <p:spPr/>
        <p:txBody>
          <a:bodyPr/>
          <a:lstStyle/>
          <a:p>
            <a:r>
              <a:rPr lang="en-US"/>
              <a:t>Hàm sóng</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730EDA4F-19A8-4A05-BC02-AD848F84CCCB}"/>
                  </a:ext>
                </a:extLst>
              </p:cNvPr>
              <p:cNvSpPr>
                <a:spLocks noGrp="1"/>
              </p:cNvSpPr>
              <p:nvPr>
                <p:ph idx="1"/>
              </p:nvPr>
            </p:nvSpPr>
            <p:spPr>
              <a:xfrm>
                <a:off x="838200" y="1825624"/>
                <a:ext cx="10515600" cy="5032375"/>
              </a:xfrm>
            </p:spPr>
            <p:txBody>
              <a:bodyPr/>
              <a:lstStyle/>
              <a:p>
                <a:pPr marL="0" indent="0">
                  <a:buNone/>
                </a:pPr>
                <a:r>
                  <a:rPr lang="en-US"/>
                  <a:t>Trong không gian 3 chiều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a:t>, với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t>
                        </m:r>
                      </m:e>
                      <m:sup>
                        <m:r>
                          <a:rPr lang="en-US" b="0" i="0" smtClean="0">
                            <a:latin typeface="Cambria Math" panose="02040503050406030204" pitchFamily="18" charset="0"/>
                          </a:rPr>
                          <m:t>2</m:t>
                        </m:r>
                      </m:sup>
                    </m:sSup>
                  </m:oMath>
                </a14:m>
                <a:r>
                  <a:rPr lang="en-US"/>
                  <a:t> là toán tử Laplace:</a:t>
                </a:r>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𝐻</m:t>
                          </m:r>
                        </m:e>
                      </m:acc>
                      <m:r>
                        <a:rPr lang="en-US" i="1">
                          <a:latin typeface="Cambria Math" panose="02040503050406030204" pitchFamily="18" charset="0"/>
                        </a:rPr>
                        <m:t>𝜓</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ℏ</m:t>
                                  </m:r>
                                </m:e>
                                <m:sup>
                                  <m:r>
                                    <a:rPr lang="en-US">
                                      <a:latin typeface="Cambria Math" panose="02040503050406030204" pitchFamily="18" charset="0"/>
                                    </a:rPr>
                                    <m:t>2</m:t>
                                  </m:r>
                                </m:sup>
                              </m:sSup>
                            </m:num>
                            <m:den>
                              <m:r>
                                <a:rPr lang="en-US">
                                  <a:latin typeface="Cambria Math" panose="02040503050406030204" pitchFamily="18" charset="0"/>
                                </a:rPr>
                                <m:t>2</m:t>
                              </m:r>
                              <m:r>
                                <m:rPr>
                                  <m:sty m:val="p"/>
                                </m:rPr>
                                <a:rPr lang="en-US">
                                  <a:latin typeface="Cambria Math" panose="02040503050406030204" pitchFamily="18" charset="0"/>
                                </a:rPr>
                                <m:t>m</m:t>
                              </m:r>
                            </m:den>
                          </m:f>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t>
                              </m:r>
                            </m:e>
                            <m:sup>
                              <m:r>
                                <a:rPr lang="en-US" b="0" i="0"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b="0" i="1" smtClean="0">
                                  <a:latin typeface="Cambria Math" panose="02040503050406030204" pitchFamily="18" charset="0"/>
                                </a:rPr>
                                <m:t>,</m:t>
                              </m:r>
                              <m:r>
                                <a:rPr lang="en-US" b="0" i="1" smtClean="0">
                                  <a:latin typeface="Cambria Math" panose="02040503050406030204" pitchFamily="18" charset="0"/>
                                </a:rPr>
                                <m:t>𝑡</m:t>
                              </m:r>
                            </m:e>
                          </m:d>
                        </m:e>
                      </m:d>
                      <m:r>
                        <a:rPr lang="en-US" i="1">
                          <a:latin typeface="Cambria Math" panose="02040503050406030204" pitchFamily="18" charset="0"/>
                        </a:rPr>
                        <m:t>𝜓</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r>
                            <a:rPr lang="en-US" i="1">
                              <a:latin typeface="Cambria Math" panose="02040503050406030204" pitchFamily="18" charset="0"/>
                            </a:rPr>
                            <m:t>𝑡</m:t>
                          </m:r>
                        </m:e>
                      </m:d>
                    </m:oMath>
                  </m:oMathPara>
                </a14:m>
                <a:endParaRPr lang="en-US"/>
              </a:p>
              <a:p>
                <a:pPr marL="0" indent="0">
                  <a:buNone/>
                </a:pPr>
                <a:endParaRPr lang="vi-VN"/>
              </a:p>
            </p:txBody>
          </p:sp>
        </mc:Choice>
        <mc:Fallback xmlns="">
          <p:sp>
            <p:nvSpPr>
              <p:cNvPr id="3" name="Chỗ dành sẵn cho Nội dung 2">
                <a:extLst>
                  <a:ext uri="{FF2B5EF4-FFF2-40B4-BE49-F238E27FC236}">
                    <a16:creationId xmlns:a16="http://schemas.microsoft.com/office/drawing/2014/main" id="{730EDA4F-19A8-4A05-BC02-AD848F84CCC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vi-VN">
                    <a:noFill/>
                  </a:rPr>
                  <a:t> </a:t>
                </a:r>
              </a:p>
            </p:txBody>
          </p:sp>
        </mc:Fallback>
      </mc:AlternateContent>
    </p:spTree>
    <p:extLst>
      <p:ext uri="{BB962C8B-B14F-4D97-AF65-F5344CB8AC3E}">
        <p14:creationId xmlns:p14="http://schemas.microsoft.com/office/powerpoint/2010/main" val="172908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105401-6948-421E-91D8-DE49EA8472F4}"/>
              </a:ext>
            </a:extLst>
          </p:cNvPr>
          <p:cNvSpPr>
            <a:spLocks noGrp="1"/>
          </p:cNvSpPr>
          <p:nvPr>
            <p:ph type="title"/>
          </p:nvPr>
        </p:nvSpPr>
        <p:spPr/>
        <p:txBody>
          <a:bodyPr/>
          <a:lstStyle/>
          <a:p>
            <a:r>
              <a:rPr lang="en-US"/>
              <a:t>Hàm sóng độc lập thời gian	</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3468BEE9-5CD6-473A-8E8D-CF3DAEE8702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i="1">
                          <a:latin typeface="Cambria Math" panose="02040503050406030204" pitchFamily="18" charset="0"/>
                        </a:rPr>
                        <m:t>𝐶</m:t>
                      </m:r>
                      <m:sSup>
                        <m:sSupPr>
                          <m:ctrlPr>
                            <a:rPr lang="en-US" i="1">
                              <a:latin typeface="Cambria Math" panose="02040503050406030204" pitchFamily="18" charset="0"/>
                            </a:rPr>
                          </m:ctrlPr>
                        </m:sSupPr>
                        <m:e>
                          <m:r>
                            <a:rPr lang="en-US" i="1">
                              <a:latin typeface="Cambria Math" panose="02040503050406030204" pitchFamily="18" charset="0"/>
                            </a:rPr>
                            <m:t>𝑒</m:t>
                          </m:r>
                        </m:e>
                        <m:sup>
                          <m:f>
                            <m:fPr>
                              <m:ctrlPr>
                                <a:rPr lang="en-US" i="1">
                                  <a:latin typeface="Cambria Math" panose="02040503050406030204" pitchFamily="18" charset="0"/>
                                </a:rPr>
                              </m:ctrlPr>
                            </m:fPr>
                            <m:num>
                              <m:r>
                                <a:rPr lang="en-US" i="1">
                                  <a:latin typeface="Cambria Math" panose="02040503050406030204" pitchFamily="18" charset="0"/>
                                </a:rPr>
                                <m:t>𝑖</m:t>
                              </m:r>
                            </m:num>
                            <m:den>
                              <m:r>
                                <a:rPr lang="en-US">
                                  <a:latin typeface="Cambria Math" panose="02040503050406030204" pitchFamily="18" charset="0"/>
                                </a:rPr>
                                <m:t>ℏ</m:t>
                              </m:r>
                            </m:den>
                          </m:f>
                          <m:r>
                            <a:rPr lang="en-US" i="1">
                              <a:latin typeface="Cambria Math" panose="02040503050406030204" pitchFamily="18" charset="0"/>
                            </a:rPr>
                            <m:t>(</m:t>
                          </m:r>
                          <m:r>
                            <a:rPr lang="en-US" b="0" i="1" smtClean="0">
                              <a:latin typeface="Cambria Math" panose="02040503050406030204" pitchFamily="18" charset="0"/>
                            </a:rPr>
                            <m:t>𝑝</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r>
                            <a:rPr lang="en-US" b="0" i="1" smtClean="0">
                              <a:latin typeface="Cambria Math" panose="02040503050406030204" pitchFamily="18" charset="0"/>
                            </a:rPr>
                            <m:t>𝐸</m:t>
                          </m:r>
                          <m:r>
                            <a:rPr lang="en-US" i="1">
                              <a:latin typeface="Cambria Math" panose="02040503050406030204" pitchFamily="18" charset="0"/>
                            </a:rPr>
                            <m:t>𝑡</m:t>
                          </m:r>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𝜓</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r>
                                <a:rPr lang="en-US">
                                  <a:latin typeface="Cambria Math" panose="02040503050406030204" pitchFamily="18" charset="0"/>
                                </a:rPr>
                                <m:t>ℏ</m:t>
                              </m:r>
                            </m:den>
                          </m:f>
                          <m:r>
                            <a:rPr lang="en-US" b="0" i="1" smtClean="0">
                              <a:latin typeface="Cambria Math" panose="02040503050406030204" pitchFamily="18" charset="0"/>
                            </a:rPr>
                            <m:t>𝐸𝑡</m:t>
                          </m:r>
                        </m:sup>
                      </m:sSup>
                    </m:oMath>
                  </m:oMathPara>
                </a14:m>
                <a:endParaRPr lang="en-US"/>
              </a:p>
              <a:p>
                <a:pPr marL="0" indent="0">
                  <a:buNone/>
                </a:pPr>
                <a:r>
                  <a:rPr lang="en-US"/>
                  <a:t>Để suy ra được, thế năng cũng phải là đại lượng độc lập thời gian.</a:t>
                </a: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b="0" i="1" smtClean="0">
                          <a:latin typeface="Cambria Math" panose="02040503050406030204" pitchFamily="18" charset="0"/>
                        </a:rPr>
                        <m:t>𝜓</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r>
                        <a:rPr lang="en-US" b="0" i="0" smtClean="0">
                          <a:latin typeface="Cambria Math" panose="02040503050406030204" pitchFamily="18" charset="0"/>
                        </a:rPr>
                        <m:t>=</m:t>
                      </m:r>
                      <m:r>
                        <m:rPr>
                          <m:sty m:val="p"/>
                        </m:rPr>
                        <a:rPr lang="en-US" b="0" i="0" smtClean="0">
                          <a:latin typeface="Cambria Math" panose="02040503050406030204" pitchFamily="18" charset="0"/>
                        </a:rPr>
                        <m:t>E</m:t>
                      </m:r>
                      <m:r>
                        <a:rPr lang="en-US" b="0" i="1" smtClean="0">
                          <a:latin typeface="Cambria Math" panose="02040503050406030204" pitchFamily="18" charset="0"/>
                        </a:rPr>
                        <m:t>𝜓</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b="0" i="1" smtClean="0">
                          <a:latin typeface="Cambria Math" panose="02040503050406030204" pitchFamily="18" charset="0"/>
                        </a:rPr>
                        <m:t>)</m:t>
                      </m:r>
                    </m:oMath>
                  </m:oMathPara>
                </a14:m>
                <a:endParaRPr lang="en-US"/>
              </a:p>
              <a:p>
                <a:pPr marL="0" indent="0">
                  <a:buNone/>
                </a:pPr>
                <a:r>
                  <a:rPr lang="en-US"/>
                  <a:t>Ở đây </a:t>
                </a:r>
                <a14:m>
                  <m:oMath xmlns:m="http://schemas.openxmlformats.org/officeDocument/2006/math">
                    <m:r>
                      <a:rPr lang="en-US" b="0" i="1" smtClean="0">
                        <a:latin typeface="Cambria Math" panose="02040503050406030204" pitchFamily="18" charset="0"/>
                      </a:rPr>
                      <m:t>𝐸</m:t>
                    </m:r>
                  </m:oMath>
                </a14:m>
                <a:r>
                  <a:rPr lang="en-US"/>
                  <a:t> là vô hướng nên quy về bài toán trị riêng,</a:t>
                </a:r>
                <a14:m>
                  <m:oMath xmlns:m="http://schemas.openxmlformats.org/officeDocument/2006/math">
                    <m:r>
                      <a:rPr lang="en-US" i="1">
                        <a:latin typeface="Cambria Math" panose="02040503050406030204" pitchFamily="18" charset="0"/>
                      </a:rPr>
                      <m:t>𝜓</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oMath>
                </a14:m>
                <a:r>
                  <a:rPr lang="en-US"/>
                  <a:t> là vector riêng, </a:t>
                </a:r>
                <a14:m>
                  <m:oMath xmlns:m="http://schemas.openxmlformats.org/officeDocument/2006/math">
                    <m:r>
                      <a:rPr lang="en-US" b="0" i="1" smtClean="0">
                        <a:latin typeface="Cambria Math" panose="02040503050406030204" pitchFamily="18" charset="0"/>
                      </a:rPr>
                      <m:t>𝐸</m:t>
                    </m:r>
                  </m:oMath>
                </a14:m>
                <a:r>
                  <a:rPr lang="en-US"/>
                  <a:t> là trị riêng.</a:t>
                </a:r>
                <a:endParaRPr lang="vi-VN"/>
              </a:p>
            </p:txBody>
          </p:sp>
        </mc:Choice>
        <mc:Fallback xmlns="">
          <p:sp>
            <p:nvSpPr>
              <p:cNvPr id="3" name="Chỗ dành sẵn cho Nội dung 2">
                <a:extLst>
                  <a:ext uri="{FF2B5EF4-FFF2-40B4-BE49-F238E27FC236}">
                    <a16:creationId xmlns:a16="http://schemas.microsoft.com/office/drawing/2014/main" id="{3468BEE9-5CD6-473A-8E8D-CF3DAEE87028}"/>
                  </a:ext>
                </a:extLst>
              </p:cNvPr>
              <p:cNvSpPr>
                <a:spLocks noGrp="1" noRot="1" noChangeAspect="1" noMove="1" noResize="1" noEditPoints="1" noAdjustHandles="1" noChangeArrowheads="1" noChangeShapeType="1" noTextEdit="1"/>
              </p:cNvSpPr>
              <p:nvPr>
                <p:ph idx="1"/>
              </p:nvPr>
            </p:nvSpPr>
            <p:spPr>
              <a:blipFill>
                <a:blip r:embed="rId2"/>
                <a:stretch>
                  <a:fillRect l="-1217" r="-522"/>
                </a:stretch>
              </a:blipFill>
            </p:spPr>
            <p:txBody>
              <a:bodyPr/>
              <a:lstStyle/>
              <a:p>
                <a:r>
                  <a:rPr lang="vi-VN">
                    <a:noFill/>
                  </a:rPr>
                  <a:t> </a:t>
                </a:r>
              </a:p>
            </p:txBody>
          </p:sp>
        </mc:Fallback>
      </mc:AlternateContent>
    </p:spTree>
    <p:extLst>
      <p:ext uri="{BB962C8B-B14F-4D97-AF65-F5344CB8AC3E}">
        <p14:creationId xmlns:p14="http://schemas.microsoft.com/office/powerpoint/2010/main" val="278533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8031A0-B7FC-48E0-9BAD-54A97F016A6D}"/>
              </a:ext>
            </a:extLst>
          </p:cNvPr>
          <p:cNvSpPr>
            <a:spLocks noGrp="1"/>
          </p:cNvSpPr>
          <p:nvPr>
            <p:ph type="title"/>
          </p:nvPr>
        </p:nvSpPr>
        <p:spPr/>
        <p:txBody>
          <a:bodyPr/>
          <a:lstStyle/>
          <a:p>
            <a:r>
              <a:rPr lang="en-US"/>
              <a:t>Toán tử Hermit</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38689D38-D373-440A-B98A-625135C9D320}"/>
                  </a:ext>
                </a:extLst>
              </p:cNvPr>
              <p:cNvSpPr>
                <a:spLocks noGrp="1"/>
              </p:cNvSpPr>
              <p:nvPr>
                <p:ph idx="1"/>
              </p:nvPr>
            </p:nvSpPr>
            <p:spPr>
              <a:xfrm>
                <a:off x="838200" y="1825625"/>
                <a:ext cx="10515600" cy="4884664"/>
              </a:xfrm>
            </p:spPr>
            <p:txBody>
              <a:bodyPr>
                <a:normAutofit/>
              </a:bodyPr>
              <a:lstStyle/>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𝐴</m:t>
                        </m:r>
                      </m:e>
                    </m:acc>
                  </m:oMath>
                </a14:m>
                <a:r>
                  <a:rPr lang="en-US"/>
                  <a:t> là toán tử hermit thì nó có tính chất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𝐴</m:t>
                            </m:r>
                          </m:e>
                        </m:acc>
                      </m:e>
                      <m:sup>
                        <m:r>
                          <a:rPr lang="en-US" i="1">
                            <a:latin typeface="Cambria Math" panose="02040503050406030204" pitchFamily="18" charset="0"/>
                            <a:ea typeface="Cambria Math" panose="02040503050406030204" pitchFamily="18" charset="0"/>
                          </a:rPr>
                          <m:t>†</m:t>
                        </m:r>
                      </m:sup>
                    </m:sSup>
                  </m:oMath>
                </a14:m>
                <a:r>
                  <a:rPr lang="en-US"/>
                  <a:t>, khi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oMath>
                </a14:m>
                <a:r>
                  <a:rPr lang="en-US"/>
                  <a:t> tác động lên hàm sóng </a:t>
                </a:r>
                <a14:m>
                  <m:oMath xmlns:m="http://schemas.openxmlformats.org/officeDocument/2006/math">
                    <m:r>
                      <a:rPr lang="en-US" b="0" i="1" smtClean="0">
                        <a:latin typeface="Cambria Math" panose="02040503050406030204" pitchFamily="18" charset="0"/>
                      </a:rPr>
                      <m:t>𝜓</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oMath>
                </a14:m>
                <a:endParaRPr lang="en-US"/>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vi-VN" i="1" smtClean="0">
                              <a:latin typeface="Cambria Math" panose="02040503050406030204" pitchFamily="18" charset="0"/>
                            </a:rPr>
                          </m:ctrlPr>
                        </m:naryPr>
                        <m:sub/>
                        <m:sup/>
                        <m:e>
                          <m:sSup>
                            <m:sSupPr>
                              <m:ctrlPr>
                                <a:rPr lang="vi-VN" b="0" i="1" smtClean="0">
                                  <a:latin typeface="Cambria Math" panose="02040503050406030204" pitchFamily="18" charset="0"/>
                                </a:rPr>
                              </m:ctrlPr>
                            </m:sSupPr>
                            <m:e>
                              <m:r>
                                <a:rPr lang="vi-VN" b="0" i="1" smtClean="0">
                                  <a:latin typeface="Cambria Math" panose="02040503050406030204" pitchFamily="18" charset="0"/>
                                </a:rPr>
                                <m:t>𝜓</m:t>
                              </m:r>
                            </m:e>
                            <m:sup>
                              <m:r>
                                <a:rPr lang="vi-VN" b="0" i="1" smtClean="0">
                                  <a:latin typeface="Cambria Math" panose="02040503050406030204" pitchFamily="18" charset="0"/>
                                </a:rPr>
                                <m:t>∗</m:t>
                              </m:r>
                            </m:sup>
                          </m:sSup>
                          <m:d>
                            <m:dPr>
                              <m:ctrlPr>
                                <a:rPr lang="vi-VN"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d>
                            <m:dPr>
                              <m:begChr m:val="["/>
                              <m:endChr m:val="]"/>
                              <m:ctrlPr>
                                <a:rPr lang="vi-VN"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vi-VN" b="0" i="1" smtClean="0">
                                  <a:latin typeface="Cambria Math" panose="02040503050406030204" pitchFamily="18" charset="0"/>
                                </a:rPr>
                                <m:t>𝜓</m:t>
                              </m:r>
                              <m:d>
                                <m:dPr>
                                  <m:ctrlPr>
                                    <a:rPr lang="vi-VN"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e>
                          </m:d>
                          <m:sSup>
                            <m:sSupPr>
                              <m:ctrlPr>
                                <a:rPr lang="vi-VN" b="0" i="1" smtClean="0">
                                  <a:latin typeface="Cambria Math" panose="02040503050406030204" pitchFamily="18" charset="0"/>
                                </a:rPr>
                              </m:ctrlPr>
                            </m:sSupPr>
                            <m:e>
                              <m:r>
                                <a:rPr lang="vi-VN" b="0" i="1" smtClean="0">
                                  <a:latin typeface="Cambria Math" panose="02040503050406030204" pitchFamily="18" charset="0"/>
                                </a:rPr>
                                <m:t>𝑑</m:t>
                              </m:r>
                            </m:e>
                            <m:sup>
                              <m:r>
                                <a:rPr lang="vi-VN" b="0" i="1" smtClean="0">
                                  <a:latin typeface="Cambria Math" panose="02040503050406030204" pitchFamily="18" charset="0"/>
                                </a:rPr>
                                <m:t>3</m:t>
                              </m:r>
                            </m:sup>
                          </m:sSup>
                          <m:r>
                            <a:rPr lang="vi-VN" b="0" i="1" smtClean="0">
                              <a:latin typeface="Cambria Math" panose="02040503050406030204" pitchFamily="18" charset="0"/>
                            </a:rPr>
                            <m:t>𝑟</m:t>
                          </m:r>
                        </m:e>
                      </m:nary>
                      <m:r>
                        <a:rPr lang="vi-VN" b="0" i="1" smtClean="0">
                          <a:latin typeface="Cambria Math" panose="02040503050406030204" pitchFamily="18" charset="0"/>
                        </a:rPr>
                        <m:t>=</m:t>
                      </m:r>
                      <m:nary>
                        <m:naryPr>
                          <m:limLoc m:val="undOvr"/>
                          <m:subHide m:val="on"/>
                          <m:supHide m:val="on"/>
                          <m:ctrlPr>
                            <a:rPr lang="vi-VN" i="1">
                              <a:latin typeface="Cambria Math" panose="02040503050406030204" pitchFamily="18" charset="0"/>
                            </a:rPr>
                          </m:ctrlPr>
                        </m:naryPr>
                        <m:sub/>
                        <m:sup/>
                        <m:e>
                          <m:sSup>
                            <m:sSupPr>
                              <m:ctrlPr>
                                <a:rPr lang="vi-VN" b="0" i="1" smtClean="0">
                                  <a:latin typeface="Cambria Math" panose="02040503050406030204" pitchFamily="18" charset="0"/>
                                </a:rPr>
                              </m:ctrlPr>
                            </m:sSupPr>
                            <m:e>
                              <m:d>
                                <m:dPr>
                                  <m:begChr m:val="["/>
                                  <m:endChr m:val="]"/>
                                  <m:ctrlPr>
                                    <a:rPr lang="vi-VN"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𝐴</m:t>
                                          </m:r>
                                        </m:e>
                                      </m:acc>
                                    </m:e>
                                    <m:sup>
                                      <m:r>
                                        <a:rPr lang="en-US" i="1">
                                          <a:latin typeface="Cambria Math" panose="02040503050406030204" pitchFamily="18" charset="0"/>
                                          <a:ea typeface="Cambria Math" panose="02040503050406030204" pitchFamily="18" charset="0"/>
                                        </a:rPr>
                                        <m:t>†</m:t>
                                      </m:r>
                                    </m:sup>
                                  </m:sSup>
                                  <m:r>
                                    <a:rPr lang="vi-VN" b="0" i="1" smtClean="0">
                                      <a:latin typeface="Cambria Math" panose="02040503050406030204" pitchFamily="18" charset="0"/>
                                    </a:rPr>
                                    <m:t>𝜓</m:t>
                                  </m:r>
                                  <m:d>
                                    <m:dPr>
                                      <m:ctrlPr>
                                        <a:rPr lang="vi-VN"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e>
                              </m:d>
                            </m:e>
                            <m:sup>
                              <m:r>
                                <a:rPr lang="vi-VN" b="0" i="1" smtClean="0">
                                  <a:latin typeface="Cambria Math" panose="02040503050406030204" pitchFamily="18" charset="0"/>
                                </a:rPr>
                                <m:t>∗</m:t>
                              </m:r>
                            </m:sup>
                          </m:sSup>
                          <m:r>
                            <a:rPr lang="vi-VN" i="1" smtClean="0">
                              <a:latin typeface="Cambria Math" panose="02040503050406030204" pitchFamily="18" charset="0"/>
                            </a:rPr>
                            <m:t>𝜓</m:t>
                          </m:r>
                          <m:d>
                            <m:dPr>
                              <m:ctrlPr>
                                <a:rPr lang="vi-VN"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sSup>
                            <m:sSupPr>
                              <m:ctrlPr>
                                <a:rPr lang="vi-VN" i="1">
                                  <a:latin typeface="Cambria Math" panose="02040503050406030204" pitchFamily="18" charset="0"/>
                                </a:rPr>
                              </m:ctrlPr>
                            </m:sSupPr>
                            <m:e>
                              <m:r>
                                <a:rPr lang="vi-VN" i="1">
                                  <a:latin typeface="Cambria Math" panose="02040503050406030204" pitchFamily="18" charset="0"/>
                                </a:rPr>
                                <m:t>𝑑</m:t>
                              </m:r>
                            </m:e>
                            <m:sup>
                              <m:r>
                                <a:rPr lang="vi-VN" i="1">
                                  <a:latin typeface="Cambria Math" panose="02040503050406030204" pitchFamily="18" charset="0"/>
                                </a:rPr>
                                <m:t>3</m:t>
                              </m:r>
                            </m:sup>
                          </m:sSup>
                          <m:r>
                            <a:rPr lang="vi-VN" i="1">
                              <a:latin typeface="Cambria Math" panose="02040503050406030204" pitchFamily="18" charset="0"/>
                            </a:rPr>
                            <m:t>𝑟</m:t>
                          </m:r>
                        </m:e>
                      </m:nary>
                    </m:oMath>
                  </m:oMathPara>
                </a14:m>
                <a:endParaRPr lang="vi-VN"/>
              </a:p>
              <a:p>
                <a:pPr marL="0" indent="0">
                  <a:buNone/>
                </a:pPr>
                <a:r>
                  <a:rPr lang="vi-VN"/>
                  <a:t>Tính chất: trong phương trình</a:t>
                </a:r>
                <a:r>
                  <a:rPr lang="en-US"/>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sSub>
                      <m:sSubPr>
                        <m:ctrlPr>
                          <a:rPr lang="vi-VN" b="0" i="1" smtClean="0">
                            <a:latin typeface="Cambria Math" panose="02040503050406030204" pitchFamily="18" charset="0"/>
                          </a:rPr>
                        </m:ctrlPr>
                      </m:sSubPr>
                      <m:e>
                        <m:r>
                          <a:rPr lang="vi-VN" i="1">
                            <a:latin typeface="Cambria Math" panose="02040503050406030204" pitchFamily="18" charset="0"/>
                          </a:rPr>
                          <m:t>𝜓</m:t>
                        </m:r>
                      </m:e>
                      <m:sub>
                        <m:r>
                          <a:rPr lang="vi-VN" b="0" i="1" smtClean="0">
                            <a:latin typeface="Cambria Math" panose="02040503050406030204" pitchFamily="18" charset="0"/>
                          </a:rPr>
                          <m:t>𝑎</m:t>
                        </m:r>
                      </m:sub>
                    </m:sSub>
                    <m:d>
                      <m:dPr>
                        <m:ctrlPr>
                          <a:rPr lang="vi-VN"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r>
                      <a:rPr lang="en-US" b="0" i="0" smtClean="0">
                        <a:latin typeface="Cambria Math" panose="02040503050406030204" pitchFamily="18" charset="0"/>
                      </a:rPr>
                      <m:t>=</m:t>
                    </m:r>
                    <m:sSub>
                      <m:sSubPr>
                        <m:ctrlPr>
                          <a:rPr lang="vi-VN" b="0" i="1" smtClean="0">
                            <a:latin typeface="Cambria Math" panose="02040503050406030204" pitchFamily="18" charset="0"/>
                          </a:rPr>
                        </m:ctrlPr>
                      </m:sSubPr>
                      <m:e>
                        <m:r>
                          <m:rPr>
                            <m:sty m:val="p"/>
                          </m:rPr>
                          <a:rPr lang="en-US" b="0" i="0" smtClean="0">
                            <a:latin typeface="Cambria Math" panose="02040503050406030204" pitchFamily="18" charset="0"/>
                          </a:rPr>
                          <m:t>a</m:t>
                        </m:r>
                      </m:e>
                      <m:sub>
                        <m:sSub>
                          <m:sSubPr>
                            <m:ctrlPr>
                              <a:rPr lang="vi-VN" b="0" i="1" smtClean="0">
                                <a:latin typeface="Cambria Math" panose="02040503050406030204" pitchFamily="18" charset="0"/>
                              </a:rPr>
                            </m:ctrlPr>
                          </m:sSubPr>
                          <m:e>
                            <m:r>
                              <a:rPr lang="vi-VN" i="1">
                                <a:latin typeface="Cambria Math" panose="02040503050406030204" pitchFamily="18" charset="0"/>
                              </a:rPr>
                              <m:t>𝜓</m:t>
                            </m:r>
                          </m:e>
                          <m:sub>
                            <m:r>
                              <m:rPr>
                                <m:sty m:val="p"/>
                              </m:rPr>
                              <a:rPr lang="vi-VN" b="0" i="0" smtClean="0">
                                <a:latin typeface="Cambria Math" panose="02040503050406030204" pitchFamily="18" charset="0"/>
                              </a:rPr>
                              <m:t>a</m:t>
                            </m:r>
                          </m:sub>
                        </m:sSub>
                      </m:sub>
                    </m:sSub>
                    <m:sSub>
                      <m:sSubPr>
                        <m:ctrlPr>
                          <a:rPr lang="vi-VN" b="0" i="1" smtClean="0">
                            <a:latin typeface="Cambria Math" panose="02040503050406030204" pitchFamily="18" charset="0"/>
                          </a:rPr>
                        </m:ctrlPr>
                      </m:sSubPr>
                      <m:e>
                        <m:r>
                          <a:rPr lang="vi-VN" i="1">
                            <a:latin typeface="Cambria Math" panose="02040503050406030204" pitchFamily="18" charset="0"/>
                          </a:rPr>
                          <m:t>𝜓</m:t>
                        </m:r>
                      </m:e>
                      <m:sub>
                        <m:r>
                          <a:rPr lang="vi-VN" b="0" i="1" smtClean="0">
                            <a:latin typeface="Cambria Math" panose="02040503050406030204" pitchFamily="18" charset="0"/>
                          </a:rPr>
                          <m:t>𝑎</m:t>
                        </m:r>
                      </m:sub>
                    </m:sSub>
                    <m:d>
                      <m:dPr>
                        <m:ctrlPr>
                          <a:rPr lang="vi-VN"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oMath>
                </a14:m>
                <a:endParaRPr lang="vi-VN"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 </m:t>
                      </m:r>
                      <m:sSub>
                        <m:sSubPr>
                          <m:ctrlPr>
                            <a:rPr lang="vi-VN"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vi-VN" i="1">
                              <a:latin typeface="Cambria Math" panose="02040503050406030204" pitchFamily="18" charset="0"/>
                            </a:rPr>
                            <m:t>𝜓</m:t>
                          </m:r>
                        </m:sub>
                      </m:sSub>
                      <m:r>
                        <a:rPr lang="vi-VN" b="0" i="1" smtClean="0">
                          <a:latin typeface="Cambria Math" panose="02040503050406030204" pitchFamily="18" charset="0"/>
                        </a:rPr>
                        <m:t>∈</m:t>
                      </m:r>
                      <m:r>
                        <a:rPr lang="vi-VN" b="0" i="1" smtClean="0">
                          <a:latin typeface="Cambria Math" panose="02040503050406030204" pitchFamily="18" charset="0"/>
                          <a:ea typeface="Cambria Math" panose="02040503050406030204" pitchFamily="18" charset="0"/>
                        </a:rPr>
                        <m:t>ℝ</m:t>
                      </m:r>
                    </m:oMath>
                  </m:oMathPara>
                </a14:m>
                <a:endParaRPr lang="vi-VN"/>
              </a:p>
              <a:p>
                <a:pPr marL="0" indent="0">
                  <a:buNone/>
                </a:pPr>
                <a14:m>
                  <m:oMath xmlns:m="http://schemas.openxmlformats.org/officeDocument/2006/math">
                    <m:r>
                      <a:rPr lang="vi-VN" b="0" i="1" smtClean="0">
                        <a:latin typeface="Cambria Math" panose="02040503050406030204" pitchFamily="18" charset="0"/>
                      </a:rPr>
                      <m:t>(2)</m:t>
                    </m:r>
                  </m:oMath>
                </a14:m>
                <a:r>
                  <a:rPr lang="vi-VN"/>
                  <a:t> Với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𝜓</m:t>
                        </m:r>
                      </m:e>
                      <m:sub>
                        <m:r>
                          <a:rPr lang="vi-VN" i="1">
                            <a:latin typeface="Cambria Math" panose="02040503050406030204" pitchFamily="18" charset="0"/>
                          </a:rPr>
                          <m:t>𝑎</m:t>
                        </m:r>
                      </m:sub>
                    </m:sSub>
                    <m:d>
                      <m:dPr>
                        <m:ctrlPr>
                          <a:rPr lang="vi-VN"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oMath>
                </a14:m>
                <a:r>
                  <a:rPr lang="vi-VN"/>
                  <a:t> là hàm riêng / vector riêng của hàm sóng </a:t>
                </a:r>
                <a14:m>
                  <m:oMath xmlns:m="http://schemas.openxmlformats.org/officeDocument/2006/math">
                    <m:r>
                      <a:rPr lang="vi-VN" i="1">
                        <a:latin typeface="Cambria Math" panose="02040503050406030204" pitchFamily="18" charset="0"/>
                      </a:rPr>
                      <m:t>𝜓</m:t>
                    </m:r>
                    <m:d>
                      <m:dPr>
                        <m:ctrlPr>
                          <a:rPr lang="vi-VN"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oMath>
                </a14:m>
                <a:r>
                  <a:rPr lang="vi-VN"/>
                  <a:t>.</a:t>
                </a:r>
              </a:p>
              <a:p>
                <a:pPr marL="0" indent="0">
                  <a:buNone/>
                </a:pPr>
                <a:endParaRPr lang="vi-VN"/>
              </a:p>
              <a:p>
                <a:pPr marL="0" indent="0">
                  <a:buNone/>
                </a:pPr>
                <a14:m>
                  <m:oMathPara xmlns:m="http://schemas.openxmlformats.org/officeDocument/2006/math">
                    <m:oMathParaPr>
                      <m:jc m:val="left"/>
                    </m:oMathParaPr>
                    <m:oMath xmlns:m="http://schemas.openxmlformats.org/officeDocument/2006/math">
                      <m:r>
                        <a:rPr lang="vi-VN" i="1" smtClean="0">
                          <a:latin typeface="Cambria Math" panose="02040503050406030204" pitchFamily="18" charset="0"/>
                        </a:rPr>
                        <m:t>𝜓</m:t>
                      </m:r>
                      <m:d>
                        <m:dPr>
                          <m:ctrlPr>
                            <a:rPr lang="vi-VN"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vi-VN" b="0" i="1" smtClean="0">
                                  <a:latin typeface="Cambria Math" panose="02040503050406030204" pitchFamily="18" charset="0"/>
                                </a:rPr>
                              </m:ctrlPr>
                            </m:sSubPr>
                            <m:e>
                              <m:r>
                                <a:rPr lang="en-US" b="0" i="1" smtClean="0">
                                  <a:latin typeface="Cambria Math" panose="02040503050406030204" pitchFamily="18" charset="0"/>
                                </a:rPr>
                                <m:t>𝑐</m:t>
                              </m:r>
                            </m:e>
                            <m:sub>
                              <m:r>
                                <a:rPr lang="vi-VN" b="0" i="1" smtClean="0">
                                  <a:latin typeface="Cambria Math" panose="02040503050406030204" pitchFamily="18" charset="0"/>
                                </a:rPr>
                                <m:t>𝑎</m:t>
                              </m:r>
                            </m:sub>
                          </m:sSub>
                          <m:sSub>
                            <m:sSubPr>
                              <m:ctrlPr>
                                <a:rPr lang="vi-VN" i="1">
                                  <a:latin typeface="Cambria Math" panose="02040503050406030204" pitchFamily="18" charset="0"/>
                                </a:rPr>
                              </m:ctrlPr>
                            </m:sSubPr>
                            <m:e>
                              <m:r>
                                <a:rPr lang="vi-VN" i="1">
                                  <a:latin typeface="Cambria Math" panose="02040503050406030204" pitchFamily="18" charset="0"/>
                                </a:rPr>
                                <m:t>𝜓</m:t>
                              </m:r>
                            </m:e>
                            <m:sub>
                              <m:r>
                                <a:rPr lang="vi-VN" i="1">
                                  <a:latin typeface="Cambria Math" panose="02040503050406030204" pitchFamily="18" charset="0"/>
                                </a:rPr>
                                <m:t>𝑎</m:t>
                              </m:r>
                            </m:sub>
                          </m:sSub>
                          <m:d>
                            <m:dPr>
                              <m:ctrlPr>
                                <a:rPr lang="vi-VN"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d>
                        </m:e>
                      </m:nary>
                    </m:oMath>
                  </m:oMathPara>
                </a14:m>
                <a:endParaRPr lang="vi-VN"/>
              </a:p>
            </p:txBody>
          </p:sp>
        </mc:Choice>
        <mc:Fallback xmlns="">
          <p:sp>
            <p:nvSpPr>
              <p:cNvPr id="3" name="Chỗ dành sẵn cho Nội dung 2">
                <a:extLst>
                  <a:ext uri="{FF2B5EF4-FFF2-40B4-BE49-F238E27FC236}">
                    <a16:creationId xmlns:a16="http://schemas.microsoft.com/office/drawing/2014/main" id="{38689D38-D373-440A-B98A-625135C9D320}"/>
                  </a:ext>
                </a:extLst>
              </p:cNvPr>
              <p:cNvSpPr>
                <a:spLocks noGrp="1" noRot="1" noChangeAspect="1" noMove="1" noResize="1" noEditPoints="1" noAdjustHandles="1" noChangeArrowheads="1" noChangeShapeType="1" noTextEdit="1"/>
              </p:cNvSpPr>
              <p:nvPr>
                <p:ph idx="1"/>
              </p:nvPr>
            </p:nvSpPr>
            <p:spPr>
              <a:xfrm>
                <a:off x="838200" y="1825625"/>
                <a:ext cx="10515600" cy="4884664"/>
              </a:xfrm>
              <a:blipFill>
                <a:blip r:embed="rId2"/>
                <a:stretch>
                  <a:fillRect l="-1217" t="-1746" r="-174"/>
                </a:stretch>
              </a:blipFill>
            </p:spPr>
            <p:txBody>
              <a:bodyPr/>
              <a:lstStyle/>
              <a:p>
                <a:r>
                  <a:rPr lang="vi-VN">
                    <a:noFill/>
                  </a:rPr>
                  <a:t> </a:t>
                </a:r>
              </a:p>
            </p:txBody>
          </p:sp>
        </mc:Fallback>
      </mc:AlternateContent>
    </p:spTree>
    <p:extLst>
      <p:ext uri="{BB962C8B-B14F-4D97-AF65-F5344CB8AC3E}">
        <p14:creationId xmlns:p14="http://schemas.microsoft.com/office/powerpoint/2010/main" val="101457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239878-5170-4CB8-8C66-77069546F653}"/>
              </a:ext>
            </a:extLst>
          </p:cNvPr>
          <p:cNvSpPr>
            <a:spLocks noGrp="1"/>
          </p:cNvSpPr>
          <p:nvPr>
            <p:ph type="title"/>
          </p:nvPr>
        </p:nvSpPr>
        <p:spPr/>
        <p:txBody>
          <a:bodyPr/>
          <a:lstStyle/>
          <a:p>
            <a:r>
              <a:rPr lang="en-US"/>
              <a:t>Hàm sóng trong hố thế</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DFC5C232-D552-4E10-B5D6-058432E6A90D}"/>
                  </a:ext>
                </a:extLst>
              </p:cNvPr>
              <p:cNvSpPr>
                <a:spLocks noGrp="1"/>
              </p:cNvSpPr>
              <p:nvPr>
                <p:ph idx="1"/>
              </p:nvPr>
            </p:nvSpPr>
            <p:spPr/>
            <p:txBody>
              <a:bodyPr/>
              <a:lstStyle/>
              <a:p>
                <a:pPr marL="0" indent="0">
                  <a:buNone/>
                </a:pPr>
                <a:r>
                  <a:rPr lang="en-US"/>
                  <a:t>Với bó sóng ko mượt như sóng sin mà theo phân phối chuẩn (tức bị dẹp ở hai đầu). Tại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sup>
                      </m:sSup>
                    </m:oMath>
                  </m:oMathPara>
                </a14:m>
                <a:endParaRPr lang="vi-VN"/>
              </a:p>
            </p:txBody>
          </p:sp>
        </mc:Choice>
        <mc:Fallback xmlns="">
          <p:sp>
            <p:nvSpPr>
              <p:cNvPr id="3" name="Chỗ dành sẵn cho Nội dung 2">
                <a:extLst>
                  <a:ext uri="{FF2B5EF4-FFF2-40B4-BE49-F238E27FC236}">
                    <a16:creationId xmlns:a16="http://schemas.microsoft.com/office/drawing/2014/main" id="{DFC5C232-D552-4E10-B5D6-058432E6A90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p:spTree>
    <p:extLst>
      <p:ext uri="{BB962C8B-B14F-4D97-AF65-F5344CB8AC3E}">
        <p14:creationId xmlns:p14="http://schemas.microsoft.com/office/powerpoint/2010/main" val="1548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D2E416-5339-4C4B-8946-8568E26F17C4}"/>
              </a:ext>
            </a:extLst>
          </p:cNvPr>
          <p:cNvSpPr>
            <a:spLocks noGrp="1"/>
          </p:cNvSpPr>
          <p:nvPr>
            <p:ph type="title"/>
          </p:nvPr>
        </p:nvSpPr>
        <p:spPr/>
        <p:txBody>
          <a:bodyPr/>
          <a:lstStyle/>
          <a:p>
            <a:r>
              <a:rPr lang="en-US"/>
              <a:t>Quy tắc Born</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66826578-CCC2-4A7E-9497-9B157090D491}"/>
                  </a:ext>
                </a:extLst>
              </p:cNvPr>
              <p:cNvSpPr>
                <a:spLocks noGrp="1"/>
              </p:cNvSpPr>
              <p:nvPr>
                <p:ph idx="1"/>
              </p:nvPr>
            </p:nvSpPr>
            <p:spPr/>
            <p:txBody>
              <a:bodyPr/>
              <a:lstStyle/>
              <a:p>
                <a:pPr marL="0" indent="0">
                  <a:buNone/>
                </a:pPr>
                <a:r>
                  <a:rPr lang="en-US" b="0"/>
                  <a:t>Phương trình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𝜓</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oMath>
                </a14:m>
                <a:r>
                  <a:rPr lang="en-US"/>
                  <a:t> là hàm phân phối xác suất cho hàm song</a:t>
                </a:r>
              </a:p>
              <a:p>
                <a:pPr marL="0" indent="0">
                  <a:buNone/>
                </a:pPr>
                <a:r>
                  <a:rPr lang="en-US"/>
                  <a:t>Đầu tiên với biến ngẫu nhiên liên tục </a:t>
                </a:r>
                <a14:m>
                  <m:oMath xmlns:m="http://schemas.openxmlformats.org/officeDocument/2006/math">
                    <m:r>
                      <a:rPr lang="en-US" b="0" i="1" smtClean="0">
                        <a:latin typeface="Cambria Math" panose="02040503050406030204" pitchFamily="18" charset="0"/>
                      </a:rPr>
                      <m:t>𝑥</m:t>
                    </m:r>
                  </m:oMath>
                </a14:m>
                <a:r>
                  <a:rPr lang="en-US"/>
                  <a:t> có hàm mật độ xác suất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a:t> thì giá trị kỳ vọng được tính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𝑥𝑓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e>
                    </m:nary>
                  </m:oMath>
                </a14:m>
                <a:r>
                  <a:rPr lang="en-US"/>
                  <a:t>. Có ý nghĩa là từng giá trị nhân cho xác suất xảy ra sự kiện đó.</a:t>
                </a:r>
              </a:p>
              <a:p>
                <a:pPr marL="0" indent="0">
                  <a:buNone/>
                </a:pPr>
                <a:r>
                  <a:rPr lang="en-US"/>
                  <a:t>Trong hàm sóng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𝜓</m:t>
                        </m:r>
                      </m:e>
                      <m:sup>
                        <m:r>
                          <a:rPr lang="en-US" b="0" i="1" smtClean="0">
                            <a:latin typeface="Cambria Math" panose="02040503050406030204" pitchFamily="18" charset="0"/>
                          </a:rPr>
                          <m:t>∗</m:t>
                        </m:r>
                      </m:sup>
                    </m:sSup>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r>
                          <a:rPr lang="en-US" i="1">
                            <a:latin typeface="Cambria Math" panose="02040503050406030204" pitchFamily="18" charset="0"/>
                          </a:rPr>
                          <m:t>𝑡</m:t>
                        </m:r>
                      </m:e>
                    </m:d>
                    <m:r>
                      <a:rPr lang="en-US" b="0" i="1" smtClean="0">
                        <a:latin typeface="Cambria Math" panose="02040503050406030204" pitchFamily="18" charset="0"/>
                      </a:rPr>
                      <m:t>𝜓</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r>
                          <a:rPr lang="en-US" i="1">
                            <a:latin typeface="Cambria Math" panose="02040503050406030204" pitchFamily="18" charset="0"/>
                          </a:rPr>
                          <m:t>𝑡</m:t>
                        </m:r>
                      </m:e>
                    </m:d>
                  </m:oMath>
                </a14:m>
                <a:r>
                  <a:rPr lang="en-US"/>
                  <a:t>, với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a:t> là toán tử nào đó.</a:t>
                </a:r>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nary>
                        <m:naryPr>
                          <m:ctrlPr>
                            <a:rPr lang="en-US" i="1">
                              <a:latin typeface="Cambria Math" panose="02040503050406030204" pitchFamily="18" charset="0"/>
                            </a:rPr>
                          </m:ctrlPr>
                        </m:naryPr>
                        <m:sub>
                          <m:r>
                            <m:rPr>
                              <m:brk m:alnAt="23"/>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r>
                                <a:rPr lang="en-US" i="1">
                                  <a:latin typeface="Cambria Math" panose="02040503050406030204" pitchFamily="18" charset="0"/>
                                </a:rPr>
                                <m:t>𝑡</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i="1">
                              <a:latin typeface="Cambria Math" panose="02040503050406030204" pitchFamily="18" charset="0"/>
                            </a:rPr>
                            <m:t>𝜓</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𝑑</m:t>
                          </m:r>
                          <m:r>
                            <a:rPr lang="en-US" b="0" i="1" smtClean="0">
                              <a:latin typeface="Cambria Math" panose="02040503050406030204" pitchFamily="18" charset="0"/>
                            </a:rPr>
                            <m:t>𝑉</m:t>
                          </m:r>
                        </m:e>
                      </m:nary>
                    </m:oMath>
                  </m:oMathPara>
                </a14:m>
                <a:endParaRPr lang="vi-VN"/>
              </a:p>
            </p:txBody>
          </p:sp>
        </mc:Choice>
        <mc:Fallback xmlns="">
          <p:sp>
            <p:nvSpPr>
              <p:cNvPr id="3" name="Chỗ dành sẵn cho Nội dung 2">
                <a:extLst>
                  <a:ext uri="{FF2B5EF4-FFF2-40B4-BE49-F238E27FC236}">
                    <a16:creationId xmlns:a16="http://schemas.microsoft.com/office/drawing/2014/main" id="{66826578-CCC2-4A7E-9497-9B157090D49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p:spTree>
    <p:extLst>
      <p:ext uri="{BB962C8B-B14F-4D97-AF65-F5344CB8AC3E}">
        <p14:creationId xmlns:p14="http://schemas.microsoft.com/office/powerpoint/2010/main" val="144934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60FB96-2EC0-499D-B17E-5466C9D9B881}"/>
              </a:ext>
            </a:extLst>
          </p:cNvPr>
          <p:cNvSpPr>
            <a:spLocks noGrp="1"/>
          </p:cNvSpPr>
          <p:nvPr>
            <p:ph type="title"/>
          </p:nvPr>
        </p:nvSpPr>
        <p:spPr/>
        <p:txBody>
          <a:bodyPr/>
          <a:lstStyle/>
          <a:p>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261CAA26-445B-412D-A1D2-A43F51EBA3A1}"/>
                  </a:ext>
                </a:extLst>
              </p:cNvPr>
              <p:cNvSpPr>
                <a:spLocks noGrp="1"/>
              </p:cNvSpPr>
              <p:nvPr>
                <p:ph idx="1"/>
              </p:nvPr>
            </p:nvSpPr>
            <p:spPr/>
            <p:txBody>
              <a:bodyPr/>
              <a:lstStyle/>
              <a:p>
                <a:pPr marL="0" indent="0">
                  <a:buNone/>
                </a:pPr>
                <a:r>
                  <a:rPr lang="vi-VN"/>
                  <a:t>Ví dụ:</a:t>
                </a:r>
              </a:p>
              <a:p>
                <a:pPr marL="0" indent="0">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𝜓</m:t>
                      </m:r>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r>
                        <a:rPr lang="vi-VN" b="0" i="1" smtClean="0">
                          <a:latin typeface="Cambria Math" panose="02040503050406030204" pitchFamily="18" charset="0"/>
                        </a:rPr>
                        <m:t>𝐴</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𝑥</m:t>
                          </m:r>
                        </m:e>
                        <m:sup>
                          <m:r>
                            <a:rPr lang="vi-VN" b="0" i="1" smtClean="0">
                              <a:latin typeface="Cambria Math" panose="02040503050406030204" pitchFamily="18" charset="0"/>
                            </a:rPr>
                            <m:t>−</m:t>
                          </m:r>
                          <m:r>
                            <a:rPr lang="vi-VN" b="0" i="1" smtClean="0">
                              <a:latin typeface="Cambria Math" panose="02040503050406030204" pitchFamily="18" charset="0"/>
                            </a:rPr>
                            <m:t>𝑏</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𝑥</m:t>
                              </m:r>
                            </m:e>
                            <m:sup>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𝑐𝑥</m:t>
                          </m:r>
                        </m:sup>
                      </m:sSup>
                    </m:oMath>
                  </m:oMathPara>
                </a14:m>
                <a:endParaRPr lang="vi-VN"/>
              </a:p>
              <a:p>
                <a:pPr marL="0" indent="0">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𝜓</m:t>
                      </m:r>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r>
                        <a:rPr lang="vi-VN" b="0" i="1" smtClean="0">
                          <a:latin typeface="Cambria Math" panose="02040503050406030204" pitchFamily="18" charset="0"/>
                        </a:rPr>
                        <m:t>𝐴</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𝑥</m:t>
                          </m:r>
                        </m:e>
                        <m:sup>
                          <m:r>
                            <a:rPr lang="vi-VN" b="0" i="1" smtClean="0">
                              <a:latin typeface="Cambria Math" panose="02040503050406030204" pitchFamily="18" charset="0"/>
                            </a:rPr>
                            <m:t>−</m:t>
                          </m:r>
                          <m:r>
                            <a:rPr lang="vi-VN" b="0" i="1" smtClean="0">
                              <a:latin typeface="Cambria Math" panose="02040503050406030204" pitchFamily="18" charset="0"/>
                            </a:rPr>
                            <m:t>𝑏</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𝑥</m:t>
                              </m:r>
                            </m:e>
                            <m:sup>
                              <m:r>
                                <a:rPr lang="vi-VN" b="0" i="1" smtClean="0">
                                  <a:latin typeface="Cambria Math" panose="02040503050406030204" pitchFamily="18" charset="0"/>
                                </a:rPr>
                                <m:t>2</m:t>
                              </m:r>
                            </m:sup>
                          </m:sSup>
                        </m:sup>
                      </m:sSup>
                    </m:oMath>
                  </m:oMathPara>
                </a14:m>
                <a:endParaRPr lang="vi-VN"/>
              </a:p>
              <a:p>
                <a:pPr marL="0" indent="0">
                  <a:buNone/>
                </a:pPr>
                <a14:m>
                  <m:oMath xmlns:m="http://schemas.openxmlformats.org/officeDocument/2006/math">
                    <m:r>
                      <a:rPr lang="vi-VN" b="0" i="1" smtClean="0">
                        <a:latin typeface="Cambria Math" panose="02040503050406030204" pitchFamily="18" charset="0"/>
                      </a:rPr>
                      <m:t>𝜓</m:t>
                    </m:r>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r>
                      <a:rPr lang="vi-VN" b="0" i="1" smtClean="0">
                        <a:latin typeface="Cambria Math" panose="02040503050406030204" pitchFamily="18" charset="0"/>
                      </a:rPr>
                      <m:t>𝐴</m:t>
                    </m:r>
                    <m:d>
                      <m:dPr>
                        <m:begChr m:val="|"/>
                        <m:endChr m:val="|"/>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r>
                      <a:rPr lang="vi-VN" b="0" i="1" smtClean="0">
                        <a:latin typeface="Cambria Math" panose="02040503050406030204" pitchFamily="18" charset="0"/>
                      </a:rPr>
                      <m:t>h</m:t>
                    </m:r>
                  </m:oMath>
                </a14:m>
                <a:r>
                  <a:rPr lang="vi-VN"/>
                  <a:t> với </a:t>
                </a:r>
                <a14:m>
                  <m:oMath xmlns:m="http://schemas.openxmlformats.org/officeDocument/2006/math">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&lt;</m:t>
                    </m:r>
                    <m:r>
                      <a:rPr lang="vi-VN" b="0" i="1" smtClean="0">
                        <a:latin typeface="Cambria Math" panose="02040503050406030204" pitchFamily="18" charset="0"/>
                      </a:rPr>
                      <m:t>𝑥</m:t>
                    </m:r>
                    <m:r>
                      <a:rPr lang="vi-VN" b="0" i="1" smtClean="0">
                        <a:latin typeface="Cambria Math" panose="02040503050406030204" pitchFamily="18" charset="0"/>
                      </a:rPr>
                      <m:t>&lt;</m:t>
                    </m:r>
                    <m:r>
                      <a:rPr lang="vi-VN" b="0" i="1" smtClean="0">
                        <a:latin typeface="Cambria Math" panose="02040503050406030204" pitchFamily="18" charset="0"/>
                      </a:rPr>
                      <m:t>𝑎</m:t>
                    </m:r>
                  </m:oMath>
                </a14:m>
                <a:r>
                  <a:rPr lang="vi-VN"/>
                  <a:t> và 0 nếu ngược lại</a:t>
                </a:r>
              </a:p>
              <a:p>
                <a:pPr marL="0" indent="0">
                  <a:buNone/>
                </a:pPr>
                <a14:m>
                  <m:oMath xmlns:m="http://schemas.openxmlformats.org/officeDocument/2006/math">
                    <m:d>
                      <m:dPr>
                        <m:begChr m:val="⟨"/>
                        <m:endChr m:val="⟩"/>
                        <m:ctrlPr>
                          <a:rPr lang="vi-VN" b="0" i="1" smtClean="0">
                            <a:latin typeface="Cambria Math" panose="02040503050406030204" pitchFamily="18" charset="0"/>
                          </a:rPr>
                        </m:ctrlPr>
                      </m:dPr>
                      <m:e>
                        <m:r>
                          <a:rPr lang="vi-VN" b="0" i="1" smtClean="0">
                            <a:latin typeface="Cambria Math" panose="02040503050406030204" pitchFamily="18" charset="0"/>
                          </a:rPr>
                          <m:t>𝑋</m:t>
                        </m:r>
                      </m:e>
                    </m:d>
                    <m:r>
                      <a:rPr lang="vi-VN" b="0" i="1" smtClean="0">
                        <a:latin typeface="Cambria Math" panose="02040503050406030204" pitchFamily="18" charset="0"/>
                      </a:rPr>
                      <m:t>=</m:t>
                    </m:r>
                    <m:nary>
                      <m:naryPr>
                        <m:limLoc m:val="undOvr"/>
                        <m:subHide m:val="on"/>
                        <m:supHide m:val="on"/>
                        <m:ctrlPr>
                          <a:rPr lang="vi-VN" b="0" i="1" smtClean="0">
                            <a:latin typeface="Cambria Math" panose="02040503050406030204" pitchFamily="18" charset="0"/>
                          </a:rPr>
                        </m:ctrlPr>
                      </m:naryPr>
                      <m:sub/>
                      <m:sup/>
                      <m:e>
                        <m:r>
                          <a:rPr lang="vi-VN" b="0" i="1" smtClean="0">
                            <a:latin typeface="Cambria Math" panose="02040503050406030204" pitchFamily="18" charset="0"/>
                          </a:rPr>
                          <m:t>𝑥</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𝐴</m:t>
                            </m:r>
                          </m:e>
                          <m:sup>
                            <m:r>
                              <a:rPr lang="vi-VN" b="0" i="1" smtClean="0">
                                <a:latin typeface="Cambria Math" panose="02040503050406030204" pitchFamily="18" charset="0"/>
                              </a:rPr>
                              <m:t>2</m:t>
                            </m:r>
                          </m:sup>
                        </m:sSup>
                        <m:sSup>
                          <m:sSupPr>
                            <m:ctrlPr>
                              <a:rPr lang="vi-VN" b="0" i="1" smtClean="0">
                                <a:latin typeface="Cambria Math" panose="02040503050406030204" pitchFamily="18" charset="0"/>
                              </a:rPr>
                            </m:ctrlPr>
                          </m:sSupPr>
                          <m:e>
                            <m:d>
                              <m:dPr>
                                <m:begChr m:val="|"/>
                                <m:endChr m:val="|"/>
                                <m:ctrlPr>
                                  <a:rPr lang="vi-VN" b="0" i="1" smtClean="0">
                                    <a:latin typeface="Cambria Math" panose="02040503050406030204" pitchFamily="18" charset="0"/>
                                  </a:rPr>
                                </m:ctrlPr>
                              </m:dPr>
                              <m:e>
                                <m:r>
                                  <a:rPr lang="vi-VN" b="0" i="1" smtClean="0">
                                    <a:latin typeface="Cambria Math" panose="02040503050406030204" pitchFamily="18" charset="0"/>
                                  </a:rPr>
                                  <m:t>𝑥</m:t>
                                </m:r>
                              </m:e>
                            </m:d>
                          </m:e>
                          <m:sup>
                            <m:r>
                              <a:rPr lang="vi-VN" b="0" i="1" smtClean="0">
                                <a:latin typeface="Cambria Math" panose="02040503050406030204" pitchFamily="18" charset="0"/>
                              </a:rPr>
                              <m:t>2</m:t>
                            </m:r>
                          </m:sup>
                        </m:sSup>
                        <m:d>
                          <m:dPr>
                            <m:ctrlPr>
                              <a:rPr lang="vi-VN" b="0" i="1" smtClean="0">
                                <a:latin typeface="Cambria Math" panose="02040503050406030204" pitchFamily="18" charset="0"/>
                              </a:rPr>
                            </m:ctrlPr>
                          </m:dPr>
                          <m:e>
                            <m:r>
                              <a:rPr lang="vi-VN" b="0" i="1" smtClean="0">
                                <a:latin typeface="Cambria Math" panose="02040503050406030204" pitchFamily="18" charset="0"/>
                              </a:rPr>
                              <m:t>𝑑𝑥</m:t>
                            </m:r>
                          </m:e>
                        </m:d>
                      </m:e>
                    </m:nary>
                  </m:oMath>
                </a14:m>
                <a:r>
                  <a:rPr lang="vi-VN"/>
                  <a:t> là hàm lẻ nên = 0</a:t>
                </a:r>
              </a:p>
            </p:txBody>
          </p:sp>
        </mc:Choice>
        <mc:Fallback xmlns="">
          <p:sp>
            <p:nvSpPr>
              <p:cNvPr id="3" name="Chỗ dành sẵn cho Nội dung 2">
                <a:extLst>
                  <a:ext uri="{FF2B5EF4-FFF2-40B4-BE49-F238E27FC236}">
                    <a16:creationId xmlns:a16="http://schemas.microsoft.com/office/drawing/2014/main" id="{261CAA26-445B-412D-A1D2-A43F51EBA3A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p:spTree>
    <p:extLst>
      <p:ext uri="{BB962C8B-B14F-4D97-AF65-F5344CB8AC3E}">
        <p14:creationId xmlns:p14="http://schemas.microsoft.com/office/powerpoint/2010/main" val="1399065226"/>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1376</TotalTime>
  <Words>1720</Words>
  <Application>Microsoft Office PowerPoint</Application>
  <PresentationFormat>Màn hình rộng</PresentationFormat>
  <Paragraphs>139</Paragraphs>
  <Slides>25</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25</vt:i4>
      </vt:variant>
    </vt:vector>
  </HeadingPairs>
  <TitlesOfParts>
    <vt:vector size="31" baseType="lpstr">
      <vt:lpstr>Arial</vt:lpstr>
      <vt:lpstr>Calibri (Thân)</vt:lpstr>
      <vt:lpstr>Calibri Light</vt:lpstr>
      <vt:lpstr>Cambria Math</vt:lpstr>
      <vt:lpstr>Times New Roman</vt:lpstr>
      <vt:lpstr>Chủ đề Office</vt:lpstr>
      <vt:lpstr>Các mốc thời gian quan trọng</vt:lpstr>
      <vt:lpstr>Hàm sóng</vt:lpstr>
      <vt:lpstr>Hàm sóng</vt:lpstr>
      <vt:lpstr>Hàm sóng</vt:lpstr>
      <vt:lpstr>Hàm sóng độc lập thời gian </vt:lpstr>
      <vt:lpstr>Toán tử Hermit</vt:lpstr>
      <vt:lpstr>Hàm sóng trong hố thế</vt:lpstr>
      <vt:lpstr>Quy tắc Born</vt:lpstr>
      <vt:lpstr>Bản trình bày PowerPoint</vt:lpstr>
      <vt:lpstr>Ý nghĩa</vt:lpstr>
      <vt:lpstr>Trạng thái chồng chất</vt:lpstr>
      <vt:lpstr>Cơ sở</vt:lpstr>
      <vt:lpstr>Biểu diễn hàm sóng trong cơ sở</vt:lpstr>
      <vt:lpstr>Đại lượng vật lý trở thành toán tử</vt:lpstr>
      <vt:lpstr>Toán tử là gì?</vt:lpstr>
      <vt:lpstr>Toán tử: giao hoán tử (commutator)</vt:lpstr>
      <vt:lpstr>Hàm riêng, trị riêng</vt:lpstr>
      <vt:lpstr>Giải bài tập</vt:lpstr>
      <vt:lpstr>Giải bài tập</vt:lpstr>
      <vt:lpstr>Giải bài tập</vt:lpstr>
      <vt:lpstr>Giải bài tập</vt:lpstr>
      <vt:lpstr>Giải bài tập</vt:lpstr>
      <vt:lpstr>Giải bài tập</vt:lpstr>
      <vt:lpstr>Giải bài tập</vt:lpstr>
      <vt:lpstr>Giải 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Tuan Hai</dc:creator>
  <cp:lastModifiedBy>Vũ Tuấn Hải</cp:lastModifiedBy>
  <cp:revision>43</cp:revision>
  <dcterms:created xsi:type="dcterms:W3CDTF">2021-06-04T08:58:27Z</dcterms:created>
  <dcterms:modified xsi:type="dcterms:W3CDTF">2022-06-15T11:33:41Z</dcterms:modified>
</cp:coreProperties>
</file>