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903DCCC-FB79-4BCB-B0D2-715D4B4F3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36980B45-2984-4CAA-BBC0-D5394A447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9DA7773-3419-433E-ABDF-1AAE2D95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1F7A6-040B-46C7-9A7A-8156DAED1D1A}" type="datetimeFigureOut">
              <a:rPr lang="vi-VN" smtClean="0"/>
              <a:t>05/07/2021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0EEAD8B-7D19-45AD-B7B3-FD0265984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3F14D60-D1B2-4929-9FCD-73B4E3F66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6CA-68AB-488D-AD26-BDE03596B4B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22813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FFBBB2C-675D-4715-8498-994D860CB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148CCC5D-BC82-42BB-907E-8E377380E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B6662DD-C500-43C3-A3B3-7E758C41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1F7A6-040B-46C7-9A7A-8156DAED1D1A}" type="datetimeFigureOut">
              <a:rPr lang="vi-VN" smtClean="0"/>
              <a:t>05/07/2021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1D67E31-1D86-4562-B708-8344744C9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B45FE15-22C4-46AE-8EC9-49966273E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6CA-68AB-488D-AD26-BDE03596B4B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8233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DE861537-5352-45E5-A838-3217877347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5A7F5129-0134-45C0-8D03-21B162165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81C94E9-AC56-40C2-8BDC-6EF40A80C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1F7A6-040B-46C7-9A7A-8156DAED1D1A}" type="datetimeFigureOut">
              <a:rPr lang="vi-VN" smtClean="0"/>
              <a:t>05/07/2021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ADBB8F0-5244-4031-AE86-AA8065288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4C7A23B-17B2-40C6-9A34-CA43F9376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6CA-68AB-488D-AD26-BDE03596B4B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6997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B963296-CD3B-4D41-B8E0-F823E4AB6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449B222-069A-42D3-AC0E-C786DAA80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71EEDC4-C4B7-4F27-AD36-3461BE23A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1F7A6-040B-46C7-9A7A-8156DAED1D1A}" type="datetimeFigureOut">
              <a:rPr lang="vi-VN" smtClean="0"/>
              <a:t>05/07/2021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3FCB8C6-D6AD-4F6E-8638-4C58AA17F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4368F89-AC3B-4DB6-8A4A-534052EA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6CA-68AB-488D-AD26-BDE03596B4B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8514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136BDB4-6DB0-4818-9673-6541BA13A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11330A59-D555-4BCA-8522-E970206BE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A9A39D3-938C-41E7-BD8B-1961D88B7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1F7A6-040B-46C7-9A7A-8156DAED1D1A}" type="datetimeFigureOut">
              <a:rPr lang="vi-VN" smtClean="0"/>
              <a:t>05/07/2021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0A8C82F-1FA4-4EC6-838A-26F96C56C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9E3535A-5F82-4546-8D38-61F6D436F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6CA-68AB-488D-AD26-BDE03596B4B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37363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FF2D086-71A9-4CB2-A8AA-6322470D4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BC3671F-FFC4-4F70-8D3D-DD6185B9E5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B72C3B68-C3E6-4E1C-9E88-159BC6D62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1D7937E-6FAA-46C4-A0A4-BBED44DE6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1F7A6-040B-46C7-9A7A-8156DAED1D1A}" type="datetimeFigureOut">
              <a:rPr lang="vi-VN" smtClean="0"/>
              <a:t>05/07/2021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EE28324A-3DF1-46A6-9676-46EE5C744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CCC1B7DA-AA0A-40D7-89BE-D533587A5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6CA-68AB-488D-AD26-BDE03596B4B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31677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963E7E8-27B4-4B2E-9DDD-14ADB2CC7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B54B046-58A6-497F-9DFF-9B05B5704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3E77814A-1D3C-408B-A5CA-B041D79F4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009FBC3D-9D16-410E-8987-BB86290BE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45B2B63C-0739-44BB-A399-3DCA0B865D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D6CADC08-07FE-4748-AAF9-AD0D47004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1F7A6-040B-46C7-9A7A-8156DAED1D1A}" type="datetimeFigureOut">
              <a:rPr lang="vi-VN" smtClean="0"/>
              <a:t>05/07/2021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32A2E470-65E5-42D4-A0D5-1DF02D6EA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638607B9-D9E1-4697-965E-35A3FCCF3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6CA-68AB-488D-AD26-BDE03596B4B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05114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3486F3C-BA84-4627-89FC-79CDC6D34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6BD30A49-CC00-43A8-84AE-4114CC485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1F7A6-040B-46C7-9A7A-8156DAED1D1A}" type="datetimeFigureOut">
              <a:rPr lang="vi-VN" smtClean="0"/>
              <a:t>05/07/2021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F50D3B6D-8FB4-4076-8EF3-CC458E6EC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38FF89E0-FBD0-4D57-90F6-052015B89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6CA-68AB-488D-AD26-BDE03596B4B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01568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312D8549-5FA1-474B-A169-0B1F0E667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1F7A6-040B-46C7-9A7A-8156DAED1D1A}" type="datetimeFigureOut">
              <a:rPr lang="vi-VN" smtClean="0"/>
              <a:t>05/07/2021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20B6670A-746C-4E83-9E26-E2DAAA34F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1715F77-75CD-4BF0-923D-CD2029172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6CA-68AB-488D-AD26-BDE03596B4B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1890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7BA7474-14D7-4938-BA78-7AD93F56B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098F495-5DB6-4A71-83A7-2706EBE41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8C05FC67-4490-4947-B29B-E57E78E23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CE3E603A-E86D-4F16-970F-F8D4F4E7A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1F7A6-040B-46C7-9A7A-8156DAED1D1A}" type="datetimeFigureOut">
              <a:rPr lang="vi-VN" smtClean="0"/>
              <a:t>05/07/2021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FB38BCF-DB3F-4080-8D8C-384C50800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05AF134-F3FD-4A03-BCD5-A14D3F0D2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6CA-68AB-488D-AD26-BDE03596B4B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23620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1C932C3-A1AC-48DD-9B61-171E4E5DB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C4AC7F3E-7A52-4292-9026-CB2B36B9B1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11E29527-55D0-43C2-A758-C782F3118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90E67709-D507-47FD-88B4-33EE447CA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1F7A6-040B-46C7-9A7A-8156DAED1D1A}" type="datetimeFigureOut">
              <a:rPr lang="vi-VN" smtClean="0"/>
              <a:t>05/07/2021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73A4011F-3717-44EE-8671-139424972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7966A4E-F020-4CE8-9033-66CCFC44E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6CA-68AB-488D-AD26-BDE03596B4B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51161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9F874B73-84C8-4062-9961-AD9798C7F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D6BFAD2-4D10-42F0-B9AD-A633ADF4E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E32D420-AB7E-4276-902D-47778B062B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1F7A6-040B-46C7-9A7A-8156DAED1D1A}" type="datetimeFigureOut">
              <a:rPr lang="vi-VN" smtClean="0"/>
              <a:t>05/07/2021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D20D58B-45CA-4DF6-9604-7BDCB6324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765921A-8402-4FFC-BA33-6704A2CC2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BB6CA-68AB-488D-AD26-BDE03596B4B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43774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891E9A5-FD40-4754-B7FA-2D965D4D0A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Tích phân đường Feynman</a:t>
            </a:r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5AF165C1-C9E0-4303-B1CE-8319910F95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4475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5AE8BCA-3FD0-406C-90BC-759EE2DA3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Cách tính matrix element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9AC1FC43-A419-4E42-8A10-EC6DF6A7BC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700889" cy="4351338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/>
                  <a:t>Hàm Delta – Dirac có tính chất quan trọng khi biến đổi Fourier: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m:rPr>
                              <m:brk m:alnAt="24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𝑖𝑘𝑥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</m:den>
                          </m:f>
                        </m:e>
                      </m:nary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limLoc m:val="undOvr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m:rPr>
                              <m:brk m:alnAt="24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𝑖𝑘𝑥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nary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m:rPr>
                              <m:brk m:alnAt="24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𝑑𝑘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𝑖𝑘𝑥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9AC1FC43-A419-4E42-8A10-EC6DF6A7BC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700889" cy="4351338"/>
              </a:xfrm>
              <a:blipFill>
                <a:blip r:embed="rId2"/>
                <a:stretch>
                  <a:fillRect l="-1267" t="-322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022607AB-D030-47D2-AB69-CFD66FB0F1B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526" y="2112456"/>
            <a:ext cx="2686929" cy="4500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550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D044A25-1481-4FA3-9DAA-F298ADE16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element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06EBDDD5-1C7E-4665-BE16-45F3A40E4F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Một matrix element có thể viết lại dưới dạng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/>
                  <a:t> </a:t>
                </a:r>
                <a:r>
                  <a:rPr lang="en-US">
                    <a:latin typeface="Calibri (Thân)"/>
                  </a:rPr>
                  <a:t>vì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>
                    <a:latin typeface="Calibri (Thân)"/>
                  </a:rPr>
                  <a:t> là vector riêng của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>
                    <a:latin typeface="Calibri (Thân)"/>
                  </a:rPr>
                  <a:t>, V khi act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>
                    <a:latin typeface="Calibri (Thân)"/>
                  </a:rPr>
                  <a:t> sẽ thòi ra vector riêng. với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>
                  <a:latin typeface="Calibri (Thân)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>
                    <a:latin typeface="Calibri (Thân)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⟩⟨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>
                    <a:latin typeface="Calibri (Thân)"/>
                  </a:rPr>
                  <a:t> không áp dụng được bởi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>
                    <a:latin typeface="Calibri (Thân)"/>
                  </a:rPr>
                  <a:t> không phải vector riêng của động lượng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>
                    <a:latin typeface="Calibri (Thân)"/>
                  </a:rPr>
                  <a:t>. Với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𝑑𝑝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>
                  <a:latin typeface="Calibri (Thân)"/>
                </a:endParaRPr>
              </a:p>
              <a:p>
                <a:pPr marL="0" indent="0">
                  <a:buNone/>
                </a:pP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06EBDDD5-1C7E-4665-BE16-45F3A40E4F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1488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D044A25-1481-4FA3-9DAA-F298ADE16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element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06EBDDD5-1C7E-4665-BE16-45F3A40E4F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>
                    <a:latin typeface="Calibri (Thân)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⟩⟨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>
                  <a:latin typeface="Calibri (Thân)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>
                  <a:latin typeface="Calibri (Thân)"/>
                </a:endParaRPr>
              </a:p>
              <a:p>
                <a:pPr marL="0" indent="0">
                  <a:buNone/>
                </a:pPr>
                <a:r>
                  <a:rPr lang="en-US"/>
                  <a:t>Trở lại hàm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m:rPr>
                            <m:brk m:alnAt="24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𝑑𝑘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𝑖𝑘𝑥</m:t>
                            </m:r>
                          </m:sup>
                        </m:sSup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m:rPr>
                            <m:brk m:alnAt="24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ℏ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ℏ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/>
                  <a:t> với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ℏ</m:t>
                        </m:r>
                      </m:den>
                    </m:f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 b="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06EBDDD5-1C7E-4665-BE16-45F3A40E4F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82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5456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46F3318-69C3-409B-9379-32C34BE5F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Tích phân đường Feynman</a:t>
            </a:r>
            <a:endParaRPr lang="vi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137D9F69-F8E4-40C8-95DD-031F3B0D90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Trở lại công thức tích phân đường Feynman: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acc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libri (Thân)"/>
                                </a:rPr>
                                <m:t>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m:rPr>
                              <m:brk m:alnAt="24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Δt</m:t>
                              </m:r>
                            </m:e>
                          </m:d>
                        </m:e>
                      </m:nary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Vì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endParaRPr lang="en-US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m:rPr>
                              <m:brk m:alnAt="24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Δt</m:t>
                              </m:r>
                            </m:sup>
                          </m:sSup>
                        </m:e>
                      </m:nary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</m:sup>
                      </m:sSup>
                    </m:oMath>
                  </m:oMathPara>
                </a14:m>
                <a:endParaRPr lang="vi-VN"/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137D9F69-F8E4-40C8-95DD-031F3B0D90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Hình ảnh 4">
            <a:extLst>
              <a:ext uri="{FF2B5EF4-FFF2-40B4-BE49-F238E27FC236}">
                <a16:creationId xmlns:a16="http://schemas.microsoft.com/office/drawing/2014/main" id="{9E40CBEB-4D90-40AB-9C79-9EB86157D4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64" t="36520" r="64557" b="22352"/>
          <a:stretch/>
        </p:blipFill>
        <p:spPr>
          <a:xfrm>
            <a:off x="9594166" y="36872"/>
            <a:ext cx="2597834" cy="201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568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95CE84F-C5F6-4FC9-84C8-7389F481B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Công thức</a:t>
            </a:r>
            <a:endParaRPr lang="vi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590C6AF7-5ECE-495A-9053-780A93EF02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ℏ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ℏ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ℏ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</m:sSup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nary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  <m:nary>
                            <m:naryPr>
                              <m:limLoc m:val="undOv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𝐿𝑑𝑡</m:t>
                              </m:r>
                            </m:e>
                          </m:nary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</m:den>
                              </m:f>
                              <m:nary>
                                <m:naryPr>
                                  <m:limLoc m:val="undOvr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𝐿𝑑𝑡</m:t>
                                  </m:r>
                                </m:e>
                              </m:nary>
                            </m:sup>
                          </m:sSup>
                        </m:e>
                      </m:nary>
                    </m:oMath>
                  </m:oMathPara>
                </a14:m>
                <a:endParaRPr lang="vi-VN"/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590C6AF7-5ECE-495A-9053-780A93EF02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Ngoặc móc Trái 3">
            <a:extLst>
              <a:ext uri="{FF2B5EF4-FFF2-40B4-BE49-F238E27FC236}">
                <a16:creationId xmlns:a16="http://schemas.microsoft.com/office/drawing/2014/main" id="{8A8689FA-AD16-4E1D-A475-4E379AEBCE58}"/>
              </a:ext>
            </a:extLst>
          </p:cNvPr>
          <p:cNvSpPr/>
          <p:nvPr/>
        </p:nvSpPr>
        <p:spPr>
          <a:xfrm rot="16200000">
            <a:off x="5662250" y="2243797"/>
            <a:ext cx="295420" cy="112541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23F616B4-2276-479F-B72F-C3F62964431A}"/>
              </a:ext>
            </a:extLst>
          </p:cNvPr>
          <p:cNvSpPr txBox="1"/>
          <p:nvPr/>
        </p:nvSpPr>
        <p:spPr>
          <a:xfrm>
            <a:off x="5022166" y="3176866"/>
            <a:ext cx="1885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Lượng Lagrangian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66399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77B8050-622E-4EF9-A5EB-8F89C425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hạn cổ điển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BF85BDE4-B759-4E4C-973D-7A35FF5DFF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Viết lại công thức tính tích phân đường Feynman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𝑃𝑎𝑡h𝑠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Khi biến đổi một chút sẽ về công thức: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BF85BDE4-B759-4E4C-973D-7A35FF5DFF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3098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C987FC2-B945-4085-AA4E-BE2356393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Phương pháp Laplace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0B24335-B445-48E7-856B-84686FF470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>
                    <a:latin typeface="Calibri (Thân)"/>
                  </a:rPr>
                  <a:t>Đầu tiên là tích phân Gauss: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vi-V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brk m:alnAt="24"/>
                            </m:rPr>
                            <a:rPr lang="vi-V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m:rPr>
                              <m:brk m:alnAt="24"/>
                            </m:rPr>
                            <a:rPr lang="vi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rad>
                    </m:oMath>
                  </m:oMathPara>
                </a14:m>
                <a:endParaRPr lang="vi-VN">
                  <a:latin typeface="Calibri (Thân)"/>
                </a:endParaRPr>
              </a:p>
              <a:p>
                <a:pPr marL="0" indent="0">
                  <a:buNone/>
                </a:pPr>
                <a:r>
                  <a:rPr lang="vi-VN">
                    <a:latin typeface="Calibri (Thân)"/>
                  </a:rPr>
                  <a:t>Nếu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vi-VN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vi-V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vi-V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vi-V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vi-V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vi-V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vi-VN">
                    <a:latin typeface="Calibri (Thân)"/>
                  </a:rPr>
                  <a:t> có thể viết lại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vi-V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vi-V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vi-V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vi-VN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den>
                            </m:f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vi-VN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vi-VN">
                    <a:latin typeface="Calibri (Thân)"/>
                  </a:rPr>
                  <a:t> với </a:t>
                </a:r>
                <a14:m>
                  <m:oMath xmlns:m="http://schemas.openxmlformats.org/officeDocument/2006/math">
                    <m:r>
                      <a:rPr lang="vi-VN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vi-VN">
                    <a:latin typeface="Calibri (Thân)"/>
                  </a:rPr>
                  <a:t>, tích phân có thể đơn giản hóa</a:t>
                </a: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0B24335-B445-48E7-856B-84686FF470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7319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C987FC2-B945-4085-AA4E-BE2356393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Phương pháp Laplace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0B24335-B445-48E7-856B-84686FF470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>
                    <a:latin typeface="Calibri (Thân)"/>
                  </a:rPr>
                  <a:t>Ví dụ: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vi-V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m:rPr>
                              <m:brk m:alnAt="24"/>
                            </m:rPr>
                            <a:rPr lang="vi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vi-V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vi-V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vi-VN" b="0" i="1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den>
                                  </m:f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+2)</m:t>
                              </m:r>
                            </m:sup>
                          </m:sSup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vi-VN">
                  <a:latin typeface="Calibri (Thân)"/>
                </a:endParaRPr>
              </a:p>
              <a:p>
                <a:pPr marL="0" indent="0">
                  <a:buNone/>
                </a:pPr>
                <a:r>
                  <a:rPr lang="vi-VN">
                    <a:latin typeface="Calibri (Thân)"/>
                  </a:rPr>
                  <a:t>Khảo sát hàm số thấy </a:t>
                </a:r>
                <a14:m>
                  <m:oMath xmlns:m="http://schemas.openxmlformats.org/officeDocument/2006/math">
                    <m:r>
                      <a:rPr lang="vi-V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vi-VN">
                    <a:latin typeface="Calibri (Thân)"/>
                  </a:rPr>
                  <a:t> cực tiểu là 2 tại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vi-V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vi-VN">
                    <a:latin typeface="Calibri (Thân)"/>
                  </a:rPr>
                  <a:t>. Ngoài ra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vi-V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vi-V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vi-V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vi-VN">
                    <a:latin typeface="Calibri (Thân)"/>
                  </a:rPr>
                  <a:t>.</a:t>
                </a:r>
              </a:p>
              <a:p>
                <a:pPr marL="0" indent="0">
                  <a:buNone/>
                </a:pPr>
                <a:endParaRPr lang="vi-VN">
                  <a:latin typeface="Calibri (Thân)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→</m:t>
                      </m:r>
                      <m:nary>
                        <m:naryPr>
                          <m:limLoc m:val="undOvr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vi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m:rPr>
                              <m:brk m:alnAt="24"/>
                            </m:rPr>
                            <a:rPr lang="vi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vi-V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den>
                                  </m:f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vi-V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+2)</m:t>
                              </m:r>
                            </m:sup>
                          </m:sSup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den>
                          </m:f>
                          <m:sSub>
                            <m:sSubPr>
                              <m:ctrlP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sup>
                      </m:sSup>
                      <m:rad>
                        <m:radPr>
                          <m:degHide m:val="on"/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𝜋𝜖</m:t>
                              </m:r>
                            </m:num>
                            <m:den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′′(</m:t>
                              </m:r>
                              <m:sSub>
                                <m:sSubPr>
                                  <m:ctrlP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)|</m:t>
                              </m:r>
                            </m:den>
                          </m:f>
                        </m:e>
                      </m:rad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den>
                          </m:f>
                        </m:sup>
                      </m:sSup>
                      <m:rad>
                        <m:radPr>
                          <m:degHide m:val="on"/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𝜋𝜖</m:t>
                          </m:r>
                        </m:e>
                      </m:rad>
                    </m:oMath>
                  </m:oMathPara>
                </a14:m>
                <a:endParaRPr lang="vi-VN">
                  <a:latin typeface="Calibri (Thân)"/>
                </a:endParaRP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0B24335-B445-48E7-856B-84686FF470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7444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C987FC2-B945-4085-AA4E-BE2356393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Nguyên lý tác dụng tối thiểu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0B24335-B445-48E7-856B-84686FF470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vi-VN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vi-V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vi-VN" smtClean="0">
                            <a:latin typeface="Cambria Math" panose="02040503050406030204" pitchFamily="18" charset="0"/>
                          </a:rPr>
                          <m:t>ℏ</m:t>
                        </m:r>
                      </m:num>
                      <m:den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vi-V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vi-VN">
                        <a:latin typeface="Cambria Math" panose="02040503050406030204" pitchFamily="18" charset="0"/>
                      </a:rPr>
                      <m:t>ℏ</m:t>
                    </m:r>
                    <m:r>
                      <a:rPr lang="vi-VN" b="0" i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vi-VN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vi-VN">
                    <a:latin typeface="Calibri (Thân)"/>
                  </a:rPr>
                  <a:t>. Hiệu ứng lượng tử mất khi </a:t>
                </a:r>
                <a14:m>
                  <m:oMath xmlns:m="http://schemas.openxmlformats.org/officeDocument/2006/math">
                    <m:r>
                      <a:rPr lang="vi-VN" i="1" smtClean="0">
                        <a:latin typeface="Cambria Math" panose="02040503050406030204" pitchFamily="18" charset="0"/>
                      </a:rPr>
                      <m:t>ℏ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vi-VN">
                    <a:latin typeface="Calibri (Thân)"/>
                  </a:rPr>
                  <a:t> là nguyên lý tác dụng tối thiểu.</a:t>
                </a:r>
              </a:p>
              <a:p>
                <a:pPr marL="0" indent="0">
                  <a:buNone/>
                </a:pPr>
                <a:r>
                  <a:rPr lang="vi-VN">
                    <a:latin typeface="Calibri (Thân)"/>
                  </a:rPr>
                  <a:t>Trong tích phân đường Feynman: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ℏ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>
                    <a:latin typeface="Calibri (Thân)"/>
                  </a:rPr>
                  <a:t> với </a:t>
                </a:r>
                <a14:m>
                  <m:oMath xmlns:m="http://schemas.openxmlformats.org/officeDocument/2006/math">
                    <m:r>
                      <a:rPr lang="vi-VN">
                        <a:latin typeface="Cambria Math" panose="02040503050406030204" pitchFamily="18" charset="0"/>
                      </a:rPr>
                      <m:t>ℏ</m:t>
                    </m:r>
                    <m:r>
                      <a:rPr lang="vi-VN">
                        <a:latin typeface="Cambria Math" panose="02040503050406030204" pitchFamily="18" charset="0"/>
                      </a:rPr>
                      <m:t>→</m:t>
                    </m:r>
                    <m:r>
                      <a:rPr lang="vi-VN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>
                    <a:latin typeface="Calibri (Thân)"/>
                  </a:rPr>
                  <a:t>, khá giống phương pháp Laplace</a:t>
                </a:r>
              </a:p>
              <a:p>
                <a:pPr marL="0" indent="0">
                  <a:buNone/>
                </a:pPr>
                <a:r>
                  <a:rPr lang="en-US">
                    <a:latin typeface="Calibri (Thân)"/>
                  </a:rPr>
                  <a:t>Khai triển Taylor trên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>
                    <a:latin typeface="Calibri (Thân)"/>
                  </a:rPr>
                  <a:t>. Khi muốn hàm số đạt min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vi-VN">
                  <a:latin typeface="Calibri (Thân)"/>
                </a:endParaRP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0B24335-B445-48E7-856B-84686FF470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r="-104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0683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C987FC2-B945-4085-AA4E-BE2356393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Nguyên lý tác dụng tối thiểu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0B24335-B445-48E7-856B-84686FF470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vi-VN">
                    <a:latin typeface="Calibri (Thân)"/>
                  </a:rPr>
                  <a:t>Giờ cần tìm quỹ đạo cực tiểu của </a:t>
                </a:r>
                <a14:m>
                  <m:oMath xmlns:m="http://schemas.openxmlformats.org/officeDocument/2006/math">
                    <m:r>
                      <a:rPr lang="vi-VN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vi-V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vi-VN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vi-VN">
                    <a:latin typeface="Calibri (Thân)"/>
                  </a:rPr>
                  <a:t> giả sử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𝑐𝑙</m:t>
                        </m:r>
                      </m:sub>
                    </m:sSub>
                    <m:r>
                      <a:rPr lang="vi-V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vi-VN">
                    <a:latin typeface="Calibri (Thân)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𝑐𝑙</m:t>
                              </m:r>
                            </m:sub>
                          </m:sSub>
                          <m:d>
                            <m:dPr>
                              <m:ctrlP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𝑐𝑙</m:t>
                              </m:r>
                            </m:sub>
                          </m:sSub>
                          <m:d>
                            <m:d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𝑐𝑙</m:t>
                              </m:r>
                            </m:sub>
                          </m:sSub>
                          <m:d>
                            <m:d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vi-VN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vi-VN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vi-VN">
                  <a:latin typeface="Calibri (Thân)"/>
                </a:endParaRPr>
              </a:p>
              <a:p>
                <a:pPr marL="0" indent="0">
                  <a:buNone/>
                </a:pPr>
                <a:endParaRPr lang="vi-VN">
                  <a:latin typeface="Calibri (Thân)"/>
                </a:endParaRPr>
              </a:p>
              <a:p>
                <a:pPr marL="0" indent="0">
                  <a:buNone/>
                </a:pPr>
                <a:r>
                  <a:rPr lang="vi-VN">
                    <a:latin typeface="Calibri (Thân)"/>
                  </a:rPr>
                  <a:t>Đặt </a:t>
                </a:r>
                <a14:m>
                  <m:oMath xmlns:m="http://schemas.openxmlformats.org/officeDocument/2006/math">
                    <m:r>
                      <a:rPr lang="vi-V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vi-V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𝑐𝑙</m:t>
                            </m:r>
                          </m:sub>
                        </m:sSub>
                        <m:d>
                          <m:dPr>
                            <m:ctrlPr>
                              <a:rPr lang="vi-V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vi-VN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vi-VN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vi-V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vi-VN">
                    <a:latin typeface="Calibri (Thân)"/>
                  </a:rPr>
                  <a:t> là tác dụng tối thiểu</a:t>
                </a:r>
              </a:p>
              <a:p>
                <a:pPr marL="0" indent="0">
                  <a:buNone/>
                </a:pPr>
                <a:r>
                  <a:rPr lang="vi-VN">
                    <a:latin typeface="Calibri (Thân)"/>
                  </a:rPr>
                  <a:t>Quay trở lại, với </a:t>
                </a:r>
                <a14:m>
                  <m:oMath xmlns:m="http://schemas.openxmlformats.org/officeDocument/2006/math">
                    <m:r>
                      <a:rPr lang="vi-VN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vi-V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vi-V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vi-V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vi-V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vi-V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vi-V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d>
                          <m:dPr>
                            <m:ctrlPr>
                              <a:rPr lang="vi-V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vi-V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vi-V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sSup>
                                  <m:sSupPr>
                                    <m:ctrlPr>
                                      <a:rPr lang="vi-V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vi-V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vi-VN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vi-V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vi-V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vi-V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vi-V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d>
                              <m:dPr>
                                <m:ctrlPr>
                                  <a:rPr lang="vi-V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vi-VN">
                  <a:latin typeface="Calibri (Thân)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vi-VN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𝑐𝑙</m:t>
                              </m:r>
                            </m:sub>
                          </m:sSub>
                          <m:d>
                            <m:d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d>
                            <m:d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vi-V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vi-V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vi-V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vi-V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vi-V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vi-V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vi-V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vi-V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vi-VN" b="0" i="1" smtClean="0">
                                              <a:latin typeface="Cambria Math" panose="02040503050406030204" pitchFamily="18" charset="0"/>
                                            </a:rPr>
                                            <m:t>𝑐𝑙</m:t>
                                          </m:r>
                                        </m:sub>
                                      </m:sSub>
                                      <m:r>
                                        <a:rPr lang="vi-VN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vi-VN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vi-V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vi-VN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vi-V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vi-V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vi-VN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𝑐𝑙</m:t>
                                      </m:r>
                                    </m:sub>
                                  </m:sSub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vi-VN">
                  <a:latin typeface="Calibri (Thân)"/>
                </a:endParaRP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0B24335-B445-48E7-856B-84686FF470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862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C5E7A46-C65D-4370-97E3-1AF05B545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 Light (Đầu đề)"/>
              </a:rPr>
              <a:t>Propagator</a:t>
            </a:r>
            <a:endParaRPr lang="vi-VN">
              <a:latin typeface="Calibri Light (Đầu đề)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7181F386-DA04-4760-9067-06FC629164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515599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Xét một hạt được đặt tại một điểm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/>
                  <a:t> tại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Theo phương trình Schrodinger, hàm song bị tác động: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mtClean="0">
                              <a:latin typeface="Cambria Math" panose="02040503050406030204" pitchFamily="18" charset="0"/>
                            </a:rPr>
                            <m:t>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𝜕𝜓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Một phần của hạt sẽ được truyền tới điểm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/>
                  <a:t> bằng mọi quỹ đạo có thể</a:t>
                </a: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7181F386-DA04-4760-9067-06FC629164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515599" cy="4351338"/>
              </a:xfrm>
              <a:blipFill>
                <a:blip r:embed="rId2"/>
                <a:stretch>
                  <a:fillRect l="-1159" t="-1120" r="-63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1773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C987FC2-B945-4085-AA4E-BE2356393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Nguyên lý tác dụng tối thiểu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0B24335-B445-48E7-856B-84686FF470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d>
                            <m:d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vi-V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vi-V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vi-V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vi-V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vi-V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vi-V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vi-V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vi-V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vi-VN" b="0" i="1" smtClean="0">
                                              <a:latin typeface="Cambria Math" panose="02040503050406030204" pitchFamily="18" charset="0"/>
                                            </a:rPr>
                                            <m:t>𝑐𝑙</m:t>
                                          </m:r>
                                        </m:sub>
                                      </m:sSub>
                                      <m:r>
                                        <a:rPr lang="vi-VN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vi-VN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vi-V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vi-VN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vi-V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vi-V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vi-VN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𝑐𝑙</m:t>
                                      </m:r>
                                    </m:sub>
                                  </m:sSub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limLoc m:val="undOvr"/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vi-V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f>
                            <m:fPr>
                              <m:ctrlP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acc>
                            <m:accPr>
                              <m:chr m:val="̇"/>
                              <m:ctrlP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Sup>
                                <m:sSubSupPr>
                                  <m:ctrlP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𝑐𝑙</m:t>
                                  </m:r>
                                </m:sub>
                                <m:sup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acc>
                        </m:e>
                      </m:nary>
                      <m:r>
                        <a:rPr lang="vi-VN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vi-V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𝑐𝑙</m:t>
                          </m:r>
                        </m:sub>
                      </m:sSub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̇"/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acc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vi-VN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vi-V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𝑐𝑙</m:t>
                              </m:r>
                            </m:sub>
                          </m:sSub>
                        </m:e>
                      </m:d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den>
                      </m:f>
                      <m:r>
                        <a:rPr lang="vi-VN" i="1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vi-VN">
                  <a:latin typeface="Calibri (Thân)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vi-VN" b="0" i="1" smtClean="0">
                        <a:latin typeface="Cambria Math" panose="02040503050406030204" pitchFamily="18" charset="0"/>
                      </a:rPr>
                      <m:t>𝛿</m:t>
                    </m:r>
                    <m:sSup>
                      <m:sSupPr>
                        <m:ctrlPr>
                          <a:rPr lang="vi-V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vi-V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vi-V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acc>
                      </m:e>
                      <m:sup>
                        <m:r>
                          <a:rPr lang="vi-VN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vi-VN">
                    <a:latin typeface="Calibri (Thân)"/>
                  </a:rPr>
                  <a:t> nhỏ nên bỏ qua,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vi-V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vi-V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vi-VN" i="1">
                                    <a:latin typeface="Cambria Math" panose="02040503050406030204" pitchFamily="18" charset="0"/>
                                  </a:rPr>
                                  <m:t>𝑐𝑙</m:t>
                                </m:r>
                              </m:sub>
                            </m:sSub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acc>
                              <m:accPr>
                                <m:chr m:val="⃗"/>
                                <m:ctrlPr>
                                  <a:rPr lang="vi-V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d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vi-V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vi-V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vi-VN" i="1">
                                    <a:latin typeface="Cambria Math" panose="02040503050406030204" pitchFamily="18" charset="0"/>
                                  </a:rPr>
                                  <m:t>𝑐𝑙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vi-VN" i="1">
                            <a:latin typeface="Cambria Math" panose="02040503050406030204" pitchFamily="18" charset="0"/>
                          </a:rPr>
                          <m:t>𝛿</m:t>
                        </m:r>
                        <m:acc>
                          <m:accPr>
                            <m:chr m:val="⃗"/>
                            <m:ctrlPr>
                              <a:rPr lang="vi-V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den>
                    </m:f>
                    <m:r>
                      <a:rPr lang="vi-V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vi-VN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vi-V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den>
                    </m:f>
                  </m:oMath>
                </a14:m>
                <a:endParaRPr lang="vi-VN">
                  <a:latin typeface="Calibri (Thân)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vi-VN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𝑐𝑙</m:t>
                              </m:r>
                            </m:sub>
                          </m:sSub>
                          <m:d>
                            <m:d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𝑐𝑙</m:t>
                              </m:r>
                            </m:sub>
                          </m:sSub>
                          <m:d>
                            <m:d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d>
                            <m:d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f>
                                <m:fPr>
                                  <m:ctrlPr>
                                    <a:rPr lang="vi-V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vi-V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vi-V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vi-VN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</m:acc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𝑐𝑙</m:t>
                                      </m:r>
                                    </m:sub>
                                  </m:sSub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vi-V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den>
                              </m:f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acc>
                                <m:accPr>
                                  <m:chr m:val="⃗"/>
                                  <m:ctrlPr>
                                    <a:rPr lang="vi-V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</m:d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vi-VN">
                  <a:latin typeface="Calibri (Thân)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vi-VN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𝑐𝑙</m:t>
                              </m:r>
                            </m:sub>
                          </m:sSub>
                          <m:d>
                            <m:d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vi-VN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d>
                            <m:d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acc>
                                <m:accPr>
                                  <m:chr m:val="̈"/>
                                  <m:ctrlP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vi-V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vi-V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vi-VN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m:rPr>
                                          <m:brk/>
                                        </m:rPr>
                                        <a:rPr lang="vi-VN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vi-VN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vi-V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d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𝛿</m:t>
                          </m:r>
                          <m:acc>
                            <m:accPr>
                              <m:chr m:val="⃗"/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vi-VN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𝑐𝑙</m:t>
                              </m:r>
                            </m:sub>
                          </m:sSub>
                          <m:d>
                            <m:d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vi-VN">
                  <a:latin typeface="Calibri (Thân)"/>
                </a:endParaRPr>
              </a:p>
              <a:p>
                <a:pPr marL="0" indent="0">
                  <a:buNone/>
                </a:pPr>
                <a:endParaRPr lang="vi-VN">
                  <a:latin typeface="Calibri (Thân)"/>
                </a:endParaRP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0B24335-B445-48E7-856B-84686FF470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308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C987FC2-B945-4085-AA4E-BE2356393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Nguyên lý tác dụng tối thiểu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0B24335-B445-48E7-856B-84686FF470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d>
                            <m:d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acc>
                                <m:accPr>
                                  <m:chr m:val="̈"/>
                                  <m:ctrlP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vi-V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vi-V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vi-VN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m:rPr>
                                          <m:brk/>
                                        </m:rPr>
                                        <a:rPr lang="vi-VN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vi-VN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vi-V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d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𝛿</m:t>
                          </m:r>
                          <m:acc>
                            <m:accPr>
                              <m:chr m:val="⃗"/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𝑚</m:t>
                          </m:r>
                          <m:acc>
                            <m:accPr>
                              <m:chr m:val="̈"/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vi-V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m:rPr>
                                      <m:brk/>
                                    </m:rP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acc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f>
                            <m:f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num>
                            <m:den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⃗"/>
                                  <m:ctrlPr>
                                    <a:rPr lang="vi-V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den>
                          </m:f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acc>
                            <m:accPr>
                              <m:chr m:val="⃗"/>
                              <m:ctrlP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⃗"/>
                              <m:ctrlP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vi-VN">
                  <a:latin typeface="Calibri (Thân)"/>
                </a:endParaRPr>
              </a:p>
              <a:p>
                <a:pPr marL="0" indent="0">
                  <a:buNone/>
                </a:pPr>
                <a:endParaRPr lang="vi-VN">
                  <a:latin typeface="Calibri (Thân)"/>
                </a:endParaRP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0B24335-B445-48E7-856B-84686FF470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2271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398B6BB-DE6F-4EE0-A334-D4A7DE505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Toán tử tiến hóa</a:t>
            </a:r>
            <a:endParaRPr lang="vi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421B03DE-6C04-40B7-AE06-B2E68CC27B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892016" cy="277450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vi-VN" smtClean="0">
                        <a:latin typeface="Cambria Math" panose="02040503050406030204" pitchFamily="18" charset="0"/>
                      </a:rPr>
                      <m:t>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vi-VN" smtClean="0">
                        <a:latin typeface="Cambria Math" panose="02040503050406030204" pitchFamily="18" charset="0"/>
                      </a:rPr>
                      <m:t>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/>
                  <a:t> </a:t>
                </a:r>
                <a:endParaRPr lang="vi-VN"/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421B03DE-6C04-40B7-AE06-B2E68CC27B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892016" cy="277450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Đường kết nối Mũi tên Thẳng 4">
            <a:extLst>
              <a:ext uri="{FF2B5EF4-FFF2-40B4-BE49-F238E27FC236}">
                <a16:creationId xmlns:a16="http://schemas.microsoft.com/office/drawing/2014/main" id="{6322174F-FA86-4806-9516-4DEFA3F2CBCD}"/>
              </a:ext>
            </a:extLst>
          </p:cNvPr>
          <p:cNvCxnSpPr/>
          <p:nvPr/>
        </p:nvCxnSpPr>
        <p:spPr>
          <a:xfrm flipV="1">
            <a:off x="8384345" y="998806"/>
            <a:ext cx="0" cy="2968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Đường kết nối Mũi tên Thẳng 5">
            <a:extLst>
              <a:ext uri="{FF2B5EF4-FFF2-40B4-BE49-F238E27FC236}">
                <a16:creationId xmlns:a16="http://schemas.microsoft.com/office/drawing/2014/main" id="{4183E590-7B18-403F-A383-AE7D905AD294}"/>
              </a:ext>
            </a:extLst>
          </p:cNvPr>
          <p:cNvCxnSpPr>
            <a:cxnSpLocks/>
          </p:cNvCxnSpPr>
          <p:nvPr/>
        </p:nvCxnSpPr>
        <p:spPr>
          <a:xfrm flipV="1">
            <a:off x="8384345" y="4001293"/>
            <a:ext cx="29424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Đường kết nối Mũi tên Thẳng 7">
            <a:extLst>
              <a:ext uri="{FF2B5EF4-FFF2-40B4-BE49-F238E27FC236}">
                <a16:creationId xmlns:a16="http://schemas.microsoft.com/office/drawing/2014/main" id="{D5E169C6-C939-47D5-9328-3C5C7555B78E}"/>
              </a:ext>
            </a:extLst>
          </p:cNvPr>
          <p:cNvCxnSpPr>
            <a:cxnSpLocks/>
          </p:cNvCxnSpPr>
          <p:nvPr/>
        </p:nvCxnSpPr>
        <p:spPr>
          <a:xfrm flipH="1">
            <a:off x="6951785" y="4001293"/>
            <a:ext cx="1432560" cy="1825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62E2425C-91EE-4FC9-9D21-D7AD36F08231}"/>
              </a:ext>
            </a:extLst>
          </p:cNvPr>
          <p:cNvCxnSpPr>
            <a:cxnSpLocks/>
          </p:cNvCxnSpPr>
          <p:nvPr/>
        </p:nvCxnSpPr>
        <p:spPr>
          <a:xfrm flipV="1">
            <a:off x="8384345" y="2482947"/>
            <a:ext cx="1899138" cy="15183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Đường kết nối Mũi tên Thẳng 12">
            <a:extLst>
              <a:ext uri="{FF2B5EF4-FFF2-40B4-BE49-F238E27FC236}">
                <a16:creationId xmlns:a16="http://schemas.microsoft.com/office/drawing/2014/main" id="{DF968BEB-D335-4642-8C7D-F7A607AE97AD}"/>
              </a:ext>
            </a:extLst>
          </p:cNvPr>
          <p:cNvCxnSpPr>
            <a:cxnSpLocks/>
          </p:cNvCxnSpPr>
          <p:nvPr/>
        </p:nvCxnSpPr>
        <p:spPr>
          <a:xfrm flipH="1" flipV="1">
            <a:off x="7668065" y="2025748"/>
            <a:ext cx="716279" cy="19755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Hộp Văn bản 15">
                <a:extLst>
                  <a:ext uri="{FF2B5EF4-FFF2-40B4-BE49-F238E27FC236}">
                    <a16:creationId xmlns:a16="http://schemas.microsoft.com/office/drawing/2014/main" id="{96E8ABA2-D623-4E95-B70E-858D24A84A81}"/>
                  </a:ext>
                </a:extLst>
              </p:cNvPr>
              <p:cNvSpPr txBox="1"/>
              <p:nvPr/>
            </p:nvSpPr>
            <p:spPr>
              <a:xfrm>
                <a:off x="10410092" y="2152357"/>
                <a:ext cx="9988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16" name="Hộp Văn bản 15">
                <a:extLst>
                  <a:ext uri="{FF2B5EF4-FFF2-40B4-BE49-F238E27FC236}">
                    <a16:creationId xmlns:a16="http://schemas.microsoft.com/office/drawing/2014/main" id="{96E8ABA2-D623-4E95-B70E-858D24A84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092" y="2152357"/>
                <a:ext cx="998806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Hộp Văn bản 16">
                <a:extLst>
                  <a:ext uri="{FF2B5EF4-FFF2-40B4-BE49-F238E27FC236}">
                    <a16:creationId xmlns:a16="http://schemas.microsoft.com/office/drawing/2014/main" id="{C1AF579E-8DE6-4DC9-BC68-57EDDE2FBBB6}"/>
                  </a:ext>
                </a:extLst>
              </p:cNvPr>
              <p:cNvSpPr txBox="1"/>
              <p:nvPr/>
            </p:nvSpPr>
            <p:spPr>
              <a:xfrm>
                <a:off x="7057878" y="1506022"/>
                <a:ext cx="9988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17" name="Hộp Văn bản 16">
                <a:extLst>
                  <a:ext uri="{FF2B5EF4-FFF2-40B4-BE49-F238E27FC236}">
                    <a16:creationId xmlns:a16="http://schemas.microsoft.com/office/drawing/2014/main" id="{C1AF579E-8DE6-4DC9-BC68-57EDDE2FB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878" y="1506022"/>
                <a:ext cx="998806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ung 17">
            <a:extLst>
              <a:ext uri="{FF2B5EF4-FFF2-40B4-BE49-F238E27FC236}">
                <a16:creationId xmlns:a16="http://schemas.microsoft.com/office/drawing/2014/main" id="{E54F1726-75F9-458E-A1C6-7E0E65E89538}"/>
              </a:ext>
            </a:extLst>
          </p:cNvPr>
          <p:cNvSpPr/>
          <p:nvPr/>
        </p:nvSpPr>
        <p:spPr>
          <a:xfrm>
            <a:off x="7976381" y="2831585"/>
            <a:ext cx="1223889" cy="868218"/>
          </a:xfrm>
          <a:prstGeom prst="arc">
            <a:avLst>
              <a:gd name="adj1" fmla="val 11845394"/>
              <a:gd name="adj2" fmla="val 6437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Hộp Văn bản 18">
                <a:extLst>
                  <a:ext uri="{FF2B5EF4-FFF2-40B4-BE49-F238E27FC236}">
                    <a16:creationId xmlns:a16="http://schemas.microsoft.com/office/drawing/2014/main" id="{D584461B-28ED-430C-9C4B-634CD831D419}"/>
                  </a:ext>
                </a:extLst>
              </p:cNvPr>
              <p:cNvSpPr txBox="1"/>
              <p:nvPr/>
            </p:nvSpPr>
            <p:spPr>
              <a:xfrm>
                <a:off x="8201464" y="2365159"/>
                <a:ext cx="998806" cy="376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19" name="Hộp Văn bản 18">
                <a:extLst>
                  <a:ext uri="{FF2B5EF4-FFF2-40B4-BE49-F238E27FC236}">
                    <a16:creationId xmlns:a16="http://schemas.microsoft.com/office/drawing/2014/main" id="{D584461B-28ED-430C-9C4B-634CD831D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1464" y="2365159"/>
                <a:ext cx="998806" cy="376770"/>
              </a:xfrm>
              <a:prstGeom prst="rect">
                <a:avLst/>
              </a:prstGeom>
              <a:blipFill>
                <a:blip r:embed="rId5"/>
                <a:stretch>
                  <a:fillRect r="-304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hỗ dành sẵn cho Nội dung 2">
                <a:extLst>
                  <a:ext uri="{FF2B5EF4-FFF2-40B4-BE49-F238E27FC236}">
                    <a16:creationId xmlns:a16="http://schemas.microsoft.com/office/drawing/2014/main" id="{D76411ED-8DA9-4D82-B9DB-DBD49C38C0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7523" y="5024679"/>
                <a:ext cx="6013942" cy="16033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/>
                  <a:t>Khởi điểm ở trạng thái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/>
                  <a:t>, xác suất thấy hạt ở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/>
                  <a:t>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=⟨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⟩⟨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20" name="Chỗ dành sẵn cho Nội dung 2">
                <a:extLst>
                  <a:ext uri="{FF2B5EF4-FFF2-40B4-BE49-F238E27FC236}">
                    <a16:creationId xmlns:a16="http://schemas.microsoft.com/office/drawing/2014/main" id="{D76411ED-8DA9-4D82-B9DB-DBD49C38C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23" y="5024679"/>
                <a:ext cx="6013942" cy="1603375"/>
              </a:xfrm>
              <a:prstGeom prst="rect">
                <a:avLst/>
              </a:prstGeom>
              <a:blipFill>
                <a:blip r:embed="rId6"/>
                <a:stretch>
                  <a:fillRect l="-2026" t="-3042" r="-131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8364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398B6BB-DE6F-4EE0-A334-D4A7DE505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Toán tử tiến hóa</a:t>
            </a:r>
            <a:endParaRPr lang="vi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421B03DE-6C04-40B7-AE06-B2E68CC27B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6336" y="1825625"/>
                <a:ext cx="9374944" cy="277450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vi-VN" smtClean="0">
                                <a:latin typeface="Cambria Math" panose="02040503050406030204" pitchFamily="18" charset="0"/>
                              </a:rPr>
                              <m:t>ℏ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None/>
                </a:pPr>
                <a:r>
                  <a:rPr lang="en-US"/>
                  <a:t>Vì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vi-VN" smtClean="0">
                        <a:latin typeface="Cambria Math" panose="02040503050406030204" pitchFamily="18" charset="0"/>
                      </a:rPr>
                      <m:t>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vi-VN" smtClean="0">
                                    <a:latin typeface="Cambria Math" panose="02040503050406030204" pitchFamily="18" charset="0"/>
                                  </a:rPr>
                                  <m:t>ℏ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vi-VN" smtClean="0">
                        <a:latin typeface="Cambria Math" panose="02040503050406030204" pitchFamily="18" charset="0"/>
                      </a:rPr>
                      <m:t>ℏ</m:t>
                    </m:r>
                    <m:d>
                      <m:dPr>
                        <m:ctrlPr>
                          <a:rPr lang="vi-V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vi-V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vi-VN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num>
                          <m:den>
                            <m:r>
                              <a:rPr lang="vi-VN" smtClean="0">
                                <a:latin typeface="Cambria Math" panose="02040503050406030204" pitchFamily="18" charset="0"/>
                              </a:rPr>
                              <m:t>ℏ</m:t>
                            </m:r>
                          </m:den>
                        </m:f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vi-VN" smtClean="0">
                                    <a:latin typeface="Cambria Math" panose="02040503050406030204" pitchFamily="18" charset="0"/>
                                  </a:rPr>
                                  <m:t>ℏ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Vậy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vi-VN" smtClean="0">
                                <a:latin typeface="Cambria Math" panose="02040503050406030204" pitchFamily="18" charset="0"/>
                              </a:rPr>
                              <m:t>ℏ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là nghiệm tổng quát của phương trình Schrodinger</a:t>
                </a:r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421B03DE-6C04-40B7-AE06-B2E68CC27B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6336" y="1825625"/>
                <a:ext cx="9374944" cy="2774509"/>
              </a:xfrm>
              <a:blipFill>
                <a:blip r:embed="rId2"/>
                <a:stretch>
                  <a:fillRect l="-130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0785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E80DD1B-DA0B-4C92-974B-272EDC649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 Light (Đầu đề)"/>
              </a:rPr>
              <a:t>Propagator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DF22135D-955B-44D1-832E-17040C615B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603152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⟨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vi-VN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/>
                  <a:t> Xuất hiện ma trận mũ =&gt; Feynman có cách tính cục này nhanh hơn</a:t>
                </a: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DF22135D-955B-44D1-832E-17040C615B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603152" cy="4351338"/>
              </a:xfrm>
              <a:blipFill>
                <a:blip r:embed="rId2"/>
                <a:stretch>
                  <a:fillRect l="-193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36A56938-949B-4542-93C9-47219E914976}"/>
              </a:ext>
            </a:extLst>
          </p:cNvPr>
          <p:cNvSpPr/>
          <p:nvPr/>
        </p:nvSpPr>
        <p:spPr>
          <a:xfrm>
            <a:off x="7920111" y="4276578"/>
            <a:ext cx="267286" cy="2672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Hình Bầu dục 4">
            <a:extLst>
              <a:ext uri="{FF2B5EF4-FFF2-40B4-BE49-F238E27FC236}">
                <a16:creationId xmlns:a16="http://schemas.microsoft.com/office/drawing/2014/main" id="{9D7D1229-1D93-4FC5-A566-0382817EEFD4}"/>
              </a:ext>
            </a:extLst>
          </p:cNvPr>
          <p:cNvSpPr/>
          <p:nvPr/>
        </p:nvSpPr>
        <p:spPr>
          <a:xfrm>
            <a:off x="10379612" y="1690688"/>
            <a:ext cx="267286" cy="2672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7" name="Đường kết nối: Cong 6">
            <a:extLst>
              <a:ext uri="{FF2B5EF4-FFF2-40B4-BE49-F238E27FC236}">
                <a16:creationId xmlns:a16="http://schemas.microsoft.com/office/drawing/2014/main" id="{002F7DF1-FBAD-4C14-A1B3-3AFBE08B0A46}"/>
              </a:ext>
            </a:extLst>
          </p:cNvPr>
          <p:cNvCxnSpPr>
            <a:stCxn id="4" idx="7"/>
            <a:endCxn id="5" idx="3"/>
          </p:cNvCxnSpPr>
          <p:nvPr/>
        </p:nvCxnSpPr>
        <p:spPr>
          <a:xfrm rot="5400000" flipH="1" flipV="1">
            <a:off x="8085060" y="1982027"/>
            <a:ext cx="2396889" cy="227050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Đường kết nối: Cong 7">
            <a:extLst>
              <a:ext uri="{FF2B5EF4-FFF2-40B4-BE49-F238E27FC236}">
                <a16:creationId xmlns:a16="http://schemas.microsoft.com/office/drawing/2014/main" id="{DB95A07A-2D7A-4BAD-822C-5A338965B015}"/>
              </a:ext>
            </a:extLst>
          </p:cNvPr>
          <p:cNvCxnSpPr>
            <a:cxnSpLocks/>
            <a:stCxn id="4" idx="6"/>
            <a:endCxn id="5" idx="5"/>
          </p:cNvCxnSpPr>
          <p:nvPr/>
        </p:nvCxnSpPr>
        <p:spPr>
          <a:xfrm flipV="1">
            <a:off x="8187397" y="1918832"/>
            <a:ext cx="2420358" cy="249139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Hộp Văn bản 12">
                <a:extLst>
                  <a:ext uri="{FF2B5EF4-FFF2-40B4-BE49-F238E27FC236}">
                    <a16:creationId xmlns:a16="http://schemas.microsoft.com/office/drawing/2014/main" id="{2D4CF7D5-83CC-4E80-A58E-A2990B18FF33}"/>
                  </a:ext>
                </a:extLst>
              </p:cNvPr>
              <p:cNvSpPr txBox="1"/>
              <p:nvPr/>
            </p:nvSpPr>
            <p:spPr>
              <a:xfrm>
                <a:off x="7719775" y="4638366"/>
                <a:ext cx="85695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800"/>
                  <a:t> </a:t>
                </a:r>
                <a:endParaRPr lang="vi-VN" sz="2800"/>
              </a:p>
            </p:txBody>
          </p:sp>
        </mc:Choice>
        <mc:Fallback xmlns="">
          <p:sp>
            <p:nvSpPr>
              <p:cNvPr id="13" name="Hộp Văn bản 12">
                <a:extLst>
                  <a:ext uri="{FF2B5EF4-FFF2-40B4-BE49-F238E27FC236}">
                    <a16:creationId xmlns:a16="http://schemas.microsoft.com/office/drawing/2014/main" id="{2D4CF7D5-83CC-4E80-A58E-A2990B18F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775" y="4638366"/>
                <a:ext cx="856957" cy="523220"/>
              </a:xfrm>
              <a:prstGeom prst="rect">
                <a:avLst/>
              </a:prstGeom>
              <a:blipFill>
                <a:blip r:embed="rId3"/>
                <a:stretch>
                  <a:fillRect t="-11628" r="-12766" b="-3255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Hộp Văn bản 13">
                <a:extLst>
                  <a:ext uri="{FF2B5EF4-FFF2-40B4-BE49-F238E27FC236}">
                    <a16:creationId xmlns:a16="http://schemas.microsoft.com/office/drawing/2014/main" id="{E966396B-234C-4557-9EBD-4F2A475E8B7D}"/>
                  </a:ext>
                </a:extLst>
              </p:cNvPr>
              <p:cNvSpPr txBox="1"/>
              <p:nvPr/>
            </p:nvSpPr>
            <p:spPr>
              <a:xfrm>
                <a:off x="8876714" y="941541"/>
                <a:ext cx="2686929" cy="5885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r>
                  <a:rPr lang="en-US" sz="2800"/>
                  <a:t> </a:t>
                </a:r>
                <a:endParaRPr lang="vi-VN" sz="2800"/>
              </a:p>
            </p:txBody>
          </p:sp>
        </mc:Choice>
        <mc:Fallback xmlns="">
          <p:sp>
            <p:nvSpPr>
              <p:cNvPr id="14" name="Hộp Văn bản 13">
                <a:extLst>
                  <a:ext uri="{FF2B5EF4-FFF2-40B4-BE49-F238E27FC236}">
                    <a16:creationId xmlns:a16="http://schemas.microsoft.com/office/drawing/2014/main" id="{E966396B-234C-4557-9EBD-4F2A475E8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6714" y="941541"/>
                <a:ext cx="2686929" cy="588559"/>
              </a:xfrm>
              <a:prstGeom prst="rect">
                <a:avLst/>
              </a:prstGeom>
              <a:blipFill>
                <a:blip r:embed="rId4"/>
                <a:stretch>
                  <a:fillRect t="-4124" b="-2268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Hộp Văn bản 15">
                <a:extLst>
                  <a:ext uri="{FF2B5EF4-FFF2-40B4-BE49-F238E27FC236}">
                    <a16:creationId xmlns:a16="http://schemas.microsoft.com/office/drawing/2014/main" id="{2A5E81D1-A1A2-494F-904E-508CCCB3C47A}"/>
                  </a:ext>
                </a:extLst>
              </p:cNvPr>
              <p:cNvSpPr txBox="1"/>
              <p:nvPr/>
            </p:nvSpPr>
            <p:spPr>
              <a:xfrm>
                <a:off x="7101968" y="5132545"/>
                <a:ext cx="2982808" cy="618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vi-VN" sz="2400" smtClean="0">
                                <a:latin typeface="Cambria Math" panose="02040503050406030204" pitchFamily="18" charset="0"/>
                              </a:rPr>
                              <m:t>ℏ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400"/>
                  <a:t> </a:t>
                </a:r>
                <a:endParaRPr lang="vi-VN" sz="2400"/>
              </a:p>
            </p:txBody>
          </p:sp>
        </mc:Choice>
        <mc:Fallback xmlns="">
          <p:sp>
            <p:nvSpPr>
              <p:cNvPr id="16" name="Hộp Văn bản 15">
                <a:extLst>
                  <a:ext uri="{FF2B5EF4-FFF2-40B4-BE49-F238E27FC236}">
                    <a16:creationId xmlns:a16="http://schemas.microsoft.com/office/drawing/2014/main" id="{2A5E81D1-A1A2-494F-904E-508CCCB3C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1968" y="5132545"/>
                <a:ext cx="2982808" cy="618887"/>
              </a:xfrm>
              <a:prstGeom prst="rect">
                <a:avLst/>
              </a:prstGeom>
              <a:blipFill>
                <a:blip r:embed="rId5"/>
                <a:stretch>
                  <a:fillRect b="-2277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3054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75C289B-CFFF-4ECC-88E0-FE1316C76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63D5DABC-8462-4917-A9FB-D61138A78C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9112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vi-VN">
                    <a:latin typeface="Calibri (Thân)"/>
                  </a:rPr>
                  <a:t>Công thức 1: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vi-VN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⟩⟨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|=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</m:oMath>
                </a14:m>
                <a:endParaRPr lang="vi-VN">
                  <a:latin typeface="Calibri (Thân)"/>
                </a:endParaRPr>
              </a:p>
              <a:p>
                <a:pPr marL="0" indent="0">
                  <a:buNone/>
                </a:pPr>
                <a:r>
                  <a:rPr lang="vi-VN">
                    <a:latin typeface="Calibri (Thân)"/>
                  </a:rPr>
                  <a:t>Công thức 2: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</m:oMath>
                </a14:m>
                <a:endParaRPr lang="en-US">
                  <a:latin typeface="Calibri (Thân)"/>
                </a:endParaRPr>
              </a:p>
              <a:p>
                <a:pPr marL="0" indent="0">
                  <a:buNone/>
                </a:pPr>
                <a:r>
                  <a:rPr lang="vi-VN">
                    <a:latin typeface="Calibri (Thân)"/>
                  </a:rPr>
                  <a:t>Công thức 3: viết lại toán tử tiến hóa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vi-V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d>
                      <m:dPr>
                        <m:ctrlPr>
                          <a:rPr lang="vi-V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vi-V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vi-V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vi-V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vi-V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vi-VN" b="0" i="1" smtClean="0">
                                <a:latin typeface="Cambria Math" panose="02040503050406030204" pitchFamily="18" charset="0"/>
                              </a:rPr>
                              <m:t>ℏ</m:t>
                            </m:r>
                          </m:den>
                        </m:f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vi-V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vi-VN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vi-VN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d>
                      <m:d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vi-V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vi-V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acc>
                      <m:accPr>
                        <m:chr m:val="̂"/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d>
                      <m:d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vi-V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vi-V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vi-VN">
                  <a:latin typeface="Calibri (Thân)"/>
                </a:endParaRPr>
              </a:p>
              <a:p>
                <a:pPr marL="0" indent="0">
                  <a:buNone/>
                </a:pPr>
                <a:endParaRPr lang="vi-VN">
                  <a:latin typeface="Calibri (Thân)"/>
                </a:endParaRP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63D5DABC-8462-4917-A9FB-D61138A78C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911250"/>
              </a:xfrm>
              <a:blipFill>
                <a:blip r:embed="rId2"/>
                <a:stretch>
                  <a:fillRect l="-1217" t="-272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Đường kết nối Mũi tên Thẳng 4">
            <a:extLst>
              <a:ext uri="{FF2B5EF4-FFF2-40B4-BE49-F238E27FC236}">
                <a16:creationId xmlns:a16="http://schemas.microsoft.com/office/drawing/2014/main" id="{8A89C79E-1975-4F69-BFFB-F60EC46A2864}"/>
              </a:ext>
            </a:extLst>
          </p:cNvPr>
          <p:cNvCxnSpPr/>
          <p:nvPr/>
        </p:nvCxnSpPr>
        <p:spPr>
          <a:xfrm>
            <a:off x="1083212" y="5641145"/>
            <a:ext cx="45297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Hình Bầu dục 5">
            <a:extLst>
              <a:ext uri="{FF2B5EF4-FFF2-40B4-BE49-F238E27FC236}">
                <a16:creationId xmlns:a16="http://schemas.microsoft.com/office/drawing/2014/main" id="{DA6EE3BB-6A60-4AFD-ABD3-4F819A3BF8B6}"/>
              </a:ext>
            </a:extLst>
          </p:cNvPr>
          <p:cNvSpPr/>
          <p:nvPr/>
        </p:nvSpPr>
        <p:spPr>
          <a:xfrm>
            <a:off x="1485314" y="5520256"/>
            <a:ext cx="211015" cy="2417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A4527717-90B0-456E-AAC5-8EC6E1426A6C}"/>
              </a:ext>
            </a:extLst>
          </p:cNvPr>
          <p:cNvSpPr/>
          <p:nvPr/>
        </p:nvSpPr>
        <p:spPr>
          <a:xfrm>
            <a:off x="3137095" y="5520256"/>
            <a:ext cx="211015" cy="2417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Hình Bầu dục 7">
            <a:extLst>
              <a:ext uri="{FF2B5EF4-FFF2-40B4-BE49-F238E27FC236}">
                <a16:creationId xmlns:a16="http://schemas.microsoft.com/office/drawing/2014/main" id="{6A42B0F2-B385-4924-A2F0-DD2E46AFAD96}"/>
              </a:ext>
            </a:extLst>
          </p:cNvPr>
          <p:cNvSpPr/>
          <p:nvPr/>
        </p:nvSpPr>
        <p:spPr>
          <a:xfrm>
            <a:off x="4557931" y="5520256"/>
            <a:ext cx="211015" cy="2417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Hộp Văn bản 8">
                <a:extLst>
                  <a:ext uri="{FF2B5EF4-FFF2-40B4-BE49-F238E27FC236}">
                    <a16:creationId xmlns:a16="http://schemas.microsoft.com/office/drawing/2014/main" id="{450AD9B2-CE60-416A-BA83-4A907060EA76}"/>
                  </a:ext>
                </a:extLst>
              </p:cNvPr>
              <p:cNvSpPr txBox="1"/>
              <p:nvPr/>
            </p:nvSpPr>
            <p:spPr>
              <a:xfrm>
                <a:off x="1029579" y="5000625"/>
                <a:ext cx="1333500" cy="376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9" name="Hộp Văn bản 8">
                <a:extLst>
                  <a:ext uri="{FF2B5EF4-FFF2-40B4-BE49-F238E27FC236}">
                    <a16:creationId xmlns:a16="http://schemas.microsoft.com/office/drawing/2014/main" id="{450AD9B2-CE60-416A-BA83-4A907060E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579" y="5000625"/>
                <a:ext cx="1333500" cy="376770"/>
              </a:xfrm>
              <a:prstGeom prst="rect">
                <a:avLst/>
              </a:prstGeom>
              <a:blipFill>
                <a:blip r:embed="rId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Hộp Văn bản 9">
                <a:extLst>
                  <a:ext uri="{FF2B5EF4-FFF2-40B4-BE49-F238E27FC236}">
                    <a16:creationId xmlns:a16="http://schemas.microsoft.com/office/drawing/2014/main" id="{7B6EBA09-BD36-4D78-83FD-CBDAD24B36D4}"/>
                  </a:ext>
                </a:extLst>
              </p:cNvPr>
              <p:cNvSpPr txBox="1"/>
              <p:nvPr/>
            </p:nvSpPr>
            <p:spPr>
              <a:xfrm>
                <a:off x="2575852" y="5000625"/>
                <a:ext cx="1333500" cy="376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10" name="Hộp Văn bản 9">
                <a:extLst>
                  <a:ext uri="{FF2B5EF4-FFF2-40B4-BE49-F238E27FC236}">
                    <a16:creationId xmlns:a16="http://schemas.microsoft.com/office/drawing/2014/main" id="{7B6EBA09-BD36-4D78-83FD-CBDAD24B3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852" y="5000625"/>
                <a:ext cx="1333500" cy="376770"/>
              </a:xfrm>
              <a:prstGeom prst="rect">
                <a:avLst/>
              </a:prstGeom>
              <a:blipFill>
                <a:blip r:embed="rId4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BB2ACA34-EB48-4B11-8B1B-38F26F8C98D6}"/>
                  </a:ext>
                </a:extLst>
              </p:cNvPr>
              <p:cNvSpPr txBox="1"/>
              <p:nvPr/>
            </p:nvSpPr>
            <p:spPr>
              <a:xfrm>
                <a:off x="4102196" y="5000625"/>
                <a:ext cx="1333500" cy="376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vi-VN" i="1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BB2ACA34-EB48-4B11-8B1B-38F26F8C9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196" y="5000625"/>
                <a:ext cx="1333500" cy="376770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9847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75C289B-CFFF-4ECC-88E0-FE1316C76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63D5DABC-8462-4917-A9FB-D61138A78C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9112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>
                    <a:latin typeface="Calibri (Thân)"/>
                  </a:rPr>
                  <a:t>Từ (1) và (3):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⟨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)|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>
                    <a:latin typeface="Calibri (Thân)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⟨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)|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⟩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>
                  <a:latin typeface="Calibri (Thân)"/>
                </a:endParaRPr>
              </a:p>
              <a:p>
                <a:pPr marL="0" indent="0">
                  <a:buNone/>
                </a:pPr>
                <a:r>
                  <a:rPr lang="en-US">
                    <a:latin typeface="Calibri (Thân)"/>
                  </a:rPr>
                  <a:t>Ý nghĩa của nó như sau: đi từ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>
                    <a:latin typeface="Calibri (Thân)"/>
                  </a:rPr>
                  <a:t> đến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>
                    <a:latin typeface="Calibri (Thân)"/>
                  </a:rPr>
                  <a:t> có thể bằng vô số cách chỉ với chia quãng đường thành hai đoạn từ 0 đến t/2 và từ t/2 đến t</a:t>
                </a:r>
                <a:endParaRPr lang="vi-VN">
                  <a:latin typeface="Calibri (Thân)"/>
                </a:endParaRPr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63D5DABC-8462-4917-A9FB-D61138A78C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911250"/>
              </a:xfrm>
              <a:blipFill>
                <a:blip r:embed="rId2"/>
                <a:stretch>
                  <a:fillRect l="-1217" t="-3347" r="-696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Hình ảnh 11">
            <a:extLst>
              <a:ext uri="{FF2B5EF4-FFF2-40B4-BE49-F238E27FC236}">
                <a16:creationId xmlns:a16="http://schemas.microsoft.com/office/drawing/2014/main" id="{BA98015E-FEB5-4ED3-A2DC-692FCD1BA9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071" t="66040" r="24405"/>
          <a:stretch/>
        </p:blipFill>
        <p:spPr>
          <a:xfrm>
            <a:off x="5820230" y="4288448"/>
            <a:ext cx="6037942" cy="232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71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75C289B-CFFF-4ECC-88E0-FE1316C76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Công thức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63D5DABC-8462-4917-A9FB-D61138A78C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22683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>
                    <a:latin typeface="Calibri (Thân)"/>
                  </a:rPr>
                  <a:t>Khi t được chia nhỏ,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lang="en-US">
                    <a:latin typeface="Calibri (Thân)"/>
                  </a:rPr>
                  <a:t>:</a:t>
                </a:r>
              </a:p>
              <a:p>
                <a:pPr marL="0" indent="0">
                  <a:buNone/>
                </a:pPr>
                <a:endParaRPr lang="en-US">
                  <a:latin typeface="Calibri (Thân)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≈1−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b="0">
                  <a:latin typeface="Calibri (Thân)"/>
                </a:endParaRPr>
              </a:p>
              <a:p>
                <a:pPr marL="0" indent="0">
                  <a:buNone/>
                </a:pPr>
                <a:endParaRPr lang="en-US" b="0">
                  <a:latin typeface="Calibri (Thân)"/>
                </a:endParaRPr>
              </a:p>
              <a:p>
                <a:pPr marL="0" indent="0">
                  <a:buNone/>
                </a:pPr>
                <a:r>
                  <a:rPr lang="en-US">
                    <a:latin typeface="Calibri (Thân)"/>
                  </a:rPr>
                  <a:t>Propagator trở thành tổng matrix element:</a:t>
                </a:r>
                <a:endParaRPr lang="en-US" b="0">
                  <a:latin typeface="Calibri (Thân)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∏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⟨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ℏ</m:t>
                                      </m:r>
                                    </m:den>
                                  </m:f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</m:acc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m:rPr>
                                      <m:nor/>
                                    </m:rPr>
                                    <a:rPr lang="en-US">
                                      <a:latin typeface="Calibri (Thân)"/>
                                    </a:rPr>
                                    <m:t> 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⟩</m:t>
                              </m:r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b="0">
                  <a:latin typeface="Calibri (Thân)"/>
                </a:endParaRPr>
              </a:p>
              <a:p>
                <a:pPr marL="0" indent="0">
                  <a:buNone/>
                </a:pPr>
                <a:endParaRPr lang="vi-VN">
                  <a:latin typeface="Calibri (Thân)"/>
                </a:endParaRP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63D5DABC-8462-4917-A9FB-D61138A78C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226832"/>
              </a:xfrm>
              <a:blipFill>
                <a:blip r:embed="rId2"/>
                <a:stretch>
                  <a:fillRect l="-1217" t="-43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29FE30E7-A0AF-4EF4-95EC-AF005317566D}"/>
              </a:ext>
            </a:extLst>
          </p:cNvPr>
          <p:cNvSpPr/>
          <p:nvPr/>
        </p:nvSpPr>
        <p:spPr>
          <a:xfrm>
            <a:off x="4049486" y="2670629"/>
            <a:ext cx="4209143" cy="1233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95014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5AE8BCA-3FD0-406C-90BC-759EE2DA3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Cách tính matrix element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9AC1FC43-A419-4E42-8A10-EC6DF6A7BC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886157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Lưu ý rằng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là hệ được mô tả trong trạng thái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Ta có: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ℏ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𝑝𝑥</m:t>
                        </m:r>
                      </m:sup>
                    </m:sSup>
                  </m:oMath>
                </a14:m>
                <a:r>
                  <a:rPr lang="en-US"/>
                  <a:t> (thảo luận sau)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None/>
                </a:pPr>
                <a:r>
                  <a:rPr lang="en-US"/>
                  <a:t>Hàm Delta – Dirac, ví dụ: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vi-V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vi-V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vi-V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m:rPr>
                            <m:brk m:alnAt="24"/>
                          </m:r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vi-V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vi-V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vi-V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vi-VN"/>
                  <a:t>, </a:t>
                </a:r>
                <a:r>
                  <a:rPr lang="vi-VN">
                    <a:latin typeface="Calibri (Thân)"/>
                  </a:rPr>
                  <a:t>hàm 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vi-VN">
                    <a:latin typeface="Calibri (Thân)"/>
                  </a:rPr>
                  <a:t> chỉ khác 0 khi x = 1  </a:t>
                </a:r>
                <a14:m>
                  <m:oMath xmlns:m="http://schemas.openxmlformats.org/officeDocument/2006/math">
                    <m:r>
                      <a:rPr lang="vi-VN" b="0" i="0" smtClean="0">
                        <a:latin typeface="Cambria Math" panose="02040503050406030204" pitchFamily="18" charset="0"/>
                      </a:rPr>
                      <m:t>⇒</m:t>
                    </m:r>
                    <m:nary>
                      <m:naryPr>
                        <m:limLoc m:val="undOvr"/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m:rPr>
                            <m:brk m:alnAt="24"/>
                          </m:r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vi-V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vi-VN" i="1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=4</m:t>
                        </m:r>
                      </m:e>
                    </m:nary>
                  </m:oMath>
                </a14:m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9AC1FC43-A419-4E42-8A10-EC6DF6A7BC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886157" cy="4351338"/>
              </a:xfrm>
              <a:blipFill>
                <a:blip r:embed="rId2"/>
                <a:stretch>
                  <a:fillRect l="-2176" t="-2241" b="-140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hỗ dành sẵn cho Nội dung 2">
                <a:extLst>
                  <a:ext uri="{FF2B5EF4-FFF2-40B4-BE49-F238E27FC236}">
                    <a16:creationId xmlns:a16="http://schemas.microsoft.com/office/drawing/2014/main" id="{3D44A858-4BC8-496B-BB4E-5D35B1B501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33271" y="1825625"/>
                <a:ext cx="5886157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/>
                  <a:t>Điều kiện trực giao cho vector cơ sở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Trong cơ sở liên tục: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4" name="Chỗ dành sẵn cho Nội dung 2">
                <a:extLst>
                  <a:ext uri="{FF2B5EF4-FFF2-40B4-BE49-F238E27FC236}">
                    <a16:creationId xmlns:a16="http://schemas.microsoft.com/office/drawing/2014/main" id="{3D44A858-4BC8-496B-BB4E-5D35B1B50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271" y="1825625"/>
                <a:ext cx="5886157" cy="4351338"/>
              </a:xfrm>
              <a:prstGeom prst="rect">
                <a:avLst/>
              </a:prstGeom>
              <a:blipFill>
                <a:blip r:embed="rId3"/>
                <a:stretch>
                  <a:fillRect l="-2176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022607AB-D030-47D2-AB69-CFD66FB0F1B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2102" y="4836970"/>
            <a:ext cx="1060353" cy="177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478486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4394</TotalTime>
  <Words>941</Words>
  <Application>Microsoft Office PowerPoint</Application>
  <PresentationFormat>Màn hình rộng</PresentationFormat>
  <Paragraphs>121</Paragraphs>
  <Slides>21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(Thân)</vt:lpstr>
      <vt:lpstr>Calibri Light</vt:lpstr>
      <vt:lpstr>Calibri Light (Đầu đề)</vt:lpstr>
      <vt:lpstr>Cambria Math</vt:lpstr>
      <vt:lpstr>Times New Roman</vt:lpstr>
      <vt:lpstr>Chủ đề Office</vt:lpstr>
      <vt:lpstr>Tích phân đường Feynman</vt:lpstr>
      <vt:lpstr>Propagator</vt:lpstr>
      <vt:lpstr>Toán tử tiến hóa</vt:lpstr>
      <vt:lpstr>Toán tử tiến hóa</vt:lpstr>
      <vt:lpstr>Propagator</vt:lpstr>
      <vt:lpstr>Bản trình bày PowerPoint</vt:lpstr>
      <vt:lpstr>Bản trình bày PowerPoint</vt:lpstr>
      <vt:lpstr>Công thức</vt:lpstr>
      <vt:lpstr>Cách tính matrix element</vt:lpstr>
      <vt:lpstr>Cách tính matrix element</vt:lpstr>
      <vt:lpstr>matrix element</vt:lpstr>
      <vt:lpstr>matrix element</vt:lpstr>
      <vt:lpstr>Tích phân đường Feynman</vt:lpstr>
      <vt:lpstr>Công thức</vt:lpstr>
      <vt:lpstr>Giới hạn cổ điển</vt:lpstr>
      <vt:lpstr>Phương pháp Laplace</vt:lpstr>
      <vt:lpstr>Phương pháp Laplace</vt:lpstr>
      <vt:lpstr>Nguyên lý tác dụng tối thiểu</vt:lpstr>
      <vt:lpstr>Nguyên lý tác dụng tối thiểu</vt:lpstr>
      <vt:lpstr>Nguyên lý tác dụng tối thiểu</vt:lpstr>
      <vt:lpstr>Nguyên lý tác dụng tối thiểu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Tích phân đường Feynman</dc:title>
  <dc:creator>Tuan Hai</dc:creator>
  <cp:lastModifiedBy>Tuan Hai</cp:lastModifiedBy>
  <cp:revision>37</cp:revision>
  <dcterms:created xsi:type="dcterms:W3CDTF">2021-06-19T02:37:45Z</dcterms:created>
  <dcterms:modified xsi:type="dcterms:W3CDTF">2021-07-05T14:00:03Z</dcterms:modified>
</cp:coreProperties>
</file>