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28" r:id="rId2"/>
    <p:sldId id="1581" r:id="rId3"/>
    <p:sldId id="1607" r:id="rId4"/>
    <p:sldId id="1582" r:id="rId5"/>
    <p:sldId id="1605" r:id="rId6"/>
    <p:sldId id="1608" r:id="rId7"/>
    <p:sldId id="1584" r:id="rId8"/>
    <p:sldId id="1604" r:id="rId9"/>
    <p:sldId id="1587" r:id="rId10"/>
    <p:sldId id="1615" r:id="rId11"/>
    <p:sldId id="1609" r:id="rId12"/>
    <p:sldId id="1590" r:id="rId13"/>
    <p:sldId id="1611" r:id="rId14"/>
    <p:sldId id="1625" r:id="rId15"/>
    <p:sldId id="1613" r:id="rId16"/>
    <p:sldId id="1614" r:id="rId17"/>
    <p:sldId id="1616" r:id="rId18"/>
    <p:sldId id="1617" r:id="rId19"/>
    <p:sldId id="1626" r:id="rId20"/>
    <p:sldId id="1627" r:id="rId21"/>
    <p:sldId id="1619" r:id="rId22"/>
    <p:sldId id="1620" r:id="rId23"/>
    <p:sldId id="1621" r:id="rId24"/>
    <p:sldId id="1622" r:id="rId25"/>
    <p:sldId id="1623" r:id="rId26"/>
    <p:sldId id="1610" r:id="rId27"/>
    <p:sldId id="1593" r:id="rId28"/>
    <p:sldId id="1624" r:id="rId29"/>
    <p:sldId id="1580" r:id="rId30"/>
    <p:sldId id="1596" r:id="rId31"/>
    <p:sldId id="1597" r:id="rId32"/>
    <p:sldId id="1598" r:id="rId33"/>
    <p:sldId id="1599" r:id="rId34"/>
    <p:sldId id="1600" r:id="rId35"/>
    <p:sldId id="1601" r:id="rId36"/>
    <p:sldId id="1602" r:id="rId37"/>
    <p:sldId id="1592" r:id="rId3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FF9933"/>
    <a:srgbClr val="008000"/>
    <a:srgbClr val="000099"/>
    <a:srgbClr val="FF6600"/>
    <a:srgbClr val="66FFFF"/>
    <a:srgbClr val="FF33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iểu Trung bình 2 - Màu chủ đề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Kiểu Trung bình 2 - Màu chủ đề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Kiểu Trung bình 2 - Màu chủ đề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Kiểu Trung bình 2 - Màu chủ đề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02" autoAdjust="0"/>
    <p:restoredTop sz="70881" autoAdjust="0"/>
  </p:normalViewPr>
  <p:slideViewPr>
    <p:cSldViewPr>
      <p:cViewPr varScale="1">
        <p:scale>
          <a:sx n="70" d="100"/>
          <a:sy n="70" d="100"/>
        </p:scale>
        <p:origin x="37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72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1158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514350" indent="-514350" algn="l">
              <a:buFont typeface="+mj-lt"/>
              <a:buAutoNum type="arabicPeriod"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994400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406136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3022600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vi-VN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1B544BE-4259-4202-9EEF-29A5F771B6E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239864" y="1066800"/>
            <a:ext cx="2952136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334505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85800"/>
            <a:ext cx="5994400" cy="5440364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42514639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0"/>
            <a:ext cx="5994400" cy="6172200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0077480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19417047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86274147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63819334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89440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88623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700266"/>
            <a:ext cx="59944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9944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661023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EA549A-C581-4C37-B257-ACE55CAD4DF6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0" y="3886200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016720-4FC2-4205-9886-7838EB0443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7600" y="1608826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828636-495F-44E0-8340-BCE2B3F4716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3894825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167656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2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CB7F62-31CE-479A-B75D-E680BBC2787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296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AFCEF9-0FFB-4670-A771-DA310A1C55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1148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386549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586163-080C-4D92-9FF5-83B9A124C31B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0988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879BDB-29CC-404E-9DCA-E89C7B9070D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03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94B703-5983-4A4F-B197-D2C64EAA9F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3472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697005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3000" y="16002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4A1A4A6-69C0-4EC3-B5CC-CC08837714D4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09600" y="26808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E39D719-3B3B-4F96-BE3F-4E767D23D3D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763000" y="26808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7791AFD-E53B-48D7-8A3C-24F9B931493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" y="37338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7784060D-E07A-4765-948A-FC9071F8DDC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763000" y="37338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67EFF06-2483-4600-B6B9-3D1CE50220D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9600" y="48144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22FA758-800C-4200-9C64-1F16B8C51CA7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763000" y="48144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967635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2/17/2022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2/17/2022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62183618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2/17/2022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9263459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2/17/2022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89305008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114" y="1535113"/>
            <a:ext cx="1219411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2114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2/17/2022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455159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36144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2/17/2022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6"/>
            <a:ext cx="11811000" cy="35083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8620019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8078312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9715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371600" indent="-457200">
              <a:buFont typeface="+mj-lt"/>
              <a:buAutoNum type="arabicPeriod"/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828800" indent="-457200">
              <a:buFont typeface="+mj-lt"/>
              <a:buAutoNum type="arabicPeriod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13611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8381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2673873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610600" cy="4525963"/>
          </a:xfrm>
        </p:spPr>
        <p:txBody>
          <a:bodyPr/>
          <a:lstStyle>
            <a:lvl1pPr algn="just"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15DFE-C786-4C03-A1F8-74645480087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220200" y="1600200"/>
            <a:ext cx="2362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54708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134896"/>
            <a:ext cx="10972800" cy="9906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toa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91" r:id="rId4"/>
    <p:sldLayoutId id="2147483692" r:id="rId5"/>
    <p:sldLayoutId id="2147483690" r:id="rId6"/>
    <p:sldLayoutId id="2147483689" r:id="rId7"/>
    <p:sldLayoutId id="2147483651" r:id="rId8"/>
    <p:sldLayoutId id="2147483652" r:id="rId9"/>
    <p:sldLayoutId id="2147483662" r:id="rId10"/>
    <p:sldLayoutId id="2147483678" r:id="rId11"/>
    <p:sldLayoutId id="2147483676" r:id="rId12"/>
    <p:sldLayoutId id="2147483663" r:id="rId13"/>
    <p:sldLayoutId id="2147483653" r:id="rId14"/>
    <p:sldLayoutId id="2147483679" r:id="rId15"/>
    <p:sldLayoutId id="2147483697" r:id="rId16"/>
    <p:sldLayoutId id="2147483698" r:id="rId17"/>
    <p:sldLayoutId id="2147483684" r:id="rId18"/>
    <p:sldLayoutId id="2147483695" r:id="rId19"/>
    <p:sldLayoutId id="2147483696" r:id="rId20"/>
    <p:sldLayoutId id="2147483694" r:id="rId21"/>
    <p:sldLayoutId id="2147483686" r:id="rId22"/>
    <p:sldLayoutId id="2147483688" r:id="rId23"/>
    <p:sldLayoutId id="2147483687" r:id="rId24"/>
    <p:sldLayoutId id="2147483654" r:id="rId25"/>
    <p:sldLayoutId id="2147483681" r:id="rId26"/>
    <p:sldLayoutId id="2147483680" r:id="rId27"/>
    <p:sldLayoutId id="2147483682" r:id="rId28"/>
    <p:sldLayoutId id="2147483683" r:id="rId29"/>
    <p:sldLayoutId id="2147483655" r:id="rId30"/>
    <p:sldLayoutId id="2147483656" r:id="rId31"/>
    <p:sldLayoutId id="2147483657" r:id="rId32"/>
    <p:sldLayoutId id="2147483658" r:id="rId33"/>
    <p:sldLayoutId id="2147483659" r:id="rId34"/>
    <p:sldLayoutId id="2147483660" r:id="rId35"/>
    <p:sldLayoutId id="2147483661" r:id="rId36"/>
    <p:sldLayoutId id="2147483693" r:id="rId37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28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00.png"/><Relationship Id="rId4" Type="http://schemas.openxmlformats.org/officeDocument/2006/relationships/image" Target="../media/image1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90.png"/><Relationship Id="rId7" Type="http://schemas.openxmlformats.org/officeDocument/2006/relationships/image" Target="../media/image2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20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70.png"/><Relationship Id="rId7" Type="http://schemas.openxmlformats.org/officeDocument/2006/relationships/image" Target="../media/image2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00.png"/><Relationship Id="rId4" Type="http://schemas.openxmlformats.org/officeDocument/2006/relationships/image" Target="../media/image2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0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00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CE7300-DFDE-428A-A065-679647116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362200"/>
            <a:ext cx="11582400" cy="1622425"/>
          </a:xfrm>
        </p:spPr>
        <p:txBody>
          <a:bodyPr/>
          <a:lstStyle/>
          <a:p>
            <a:r>
              <a:rPr lang="en-US"/>
              <a:t>Optimization on black-box function by </a:t>
            </a:r>
            <a:br>
              <a:rPr lang="en-US"/>
            </a:br>
            <a:r>
              <a:rPr lang="en-US"/>
              <a:t>parameter shift rule (PSR)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8F92-174E-B443-962C-9E5C6A04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Numerical differentiation</a:t>
            </a:r>
            <a:endParaRPr lang="en-V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1CF6F5C-38F9-49A7-B799-7C717B643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Example 3: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𝑜𝑠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𝑜𝑠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marL="457200" indent="-457200"/>
                <a:r>
                  <a:rPr lang="en-US"/>
                  <a:t>Thus: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𝑜𝑠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/>
                  <a:t> </a:t>
                </a:r>
              </a:p>
              <a:p>
                <a:pPr marL="457200" indent="-457200"/>
                <a:r>
                  <a:rPr lang="en-US" b="0" i="0">
                    <a:latin typeface="+mj-lt"/>
                  </a:rPr>
                  <a:t>So that:</a:t>
                </a:r>
                <a:endParaRPr lang="en-US" b="0" i="1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b="0" i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0} 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1CF6F5C-38F9-49A7-B799-7C717B643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98006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B30FBE21-92A9-4677-ACC0-7A9DE67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  <a:endParaRPr lang="vi-VN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588FC2E-4B95-4F01-B5E1-FEBFD9B75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7096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EE7C-9730-F645-8166-2A435D33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  <a:endParaRPr lang="en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E06B2-0BB7-EF4B-A8F4-05F4AEDC8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Grid search: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vi-VN"/>
                  <a:t>My Method – Grid Bubble Search: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vi-V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vi-V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 b="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 b="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 b="0"/>
              </a:p>
              <a:p>
                <a:pPr marL="0" indent="0">
                  <a:buNone/>
                </a:pPr>
                <a:r>
                  <a:rPr lang="en-US" sz="1400"/>
                  <a:t>[2] Pardalos, Panos M., Varvara Rasskazova, and Michael N. Vrahatis. Black Box Optimization, Machine Learning, and No-Free Lunch Theorems. Springer, 2021.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E06B2-0BB7-EF4B-A8F4-05F4AEDC8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 b="-250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6855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B30FBE21-92A9-4677-ACC0-7A9DE67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 SEARCH</a:t>
            </a:r>
            <a:endParaRPr lang="vi-VN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588FC2E-4B95-4F01-B5E1-FEBFD9B75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893125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15901CF5-EC88-461D-9E70-53709829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 search – Example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hỗ dành sẵn cho Nội dung 4">
                <a:extLst>
                  <a:ext uri="{FF2B5EF4-FFF2-40B4-BE49-F238E27FC236}">
                    <a16:creationId xmlns:a16="http://schemas.microsoft.com/office/drawing/2014/main" id="{9D0257C9-0F8B-4CB7-A025-09F74F0184B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/>
                  <a:t>Input: </a:t>
                </a:r>
                <a14:m>
                  <m:oMath xmlns:m="http://schemas.openxmlformats.org/officeDocument/2006/math">
                    <m:r>
                      <a:rPr lang="en-US" sz="28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8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8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kern="0">
                    <a:solidFill>
                      <a:schemeClr val="tx1"/>
                    </a:solidFill>
                  </a:rPr>
                  <a:t> (hidden)</a:t>
                </a:r>
              </a:p>
              <a:p>
                <a:endParaRPr lang="vi-VN"/>
              </a:p>
            </p:txBody>
          </p:sp>
        </mc:Choice>
        <mc:Fallback xmlns="">
          <p:sp>
            <p:nvSpPr>
              <p:cNvPr id="5" name="Chỗ dành sẵn cho Nội dung 4">
                <a:extLst>
                  <a:ext uri="{FF2B5EF4-FFF2-40B4-BE49-F238E27FC236}">
                    <a16:creationId xmlns:a16="http://schemas.microsoft.com/office/drawing/2014/main" id="{9D0257C9-0F8B-4CB7-A025-09F74F018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039" t="-14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CA3811B4-69AB-4542-9BDD-E5E73376EC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Output</a:t>
            </a:r>
            <a:endParaRPr lang="vi-VN"/>
          </a:p>
        </p:txBody>
      </p:sp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21550006-8D69-40FF-8F40-166864713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458392"/>
              </p:ext>
            </p:extLst>
          </p:nvPr>
        </p:nvGraphicFramePr>
        <p:xfrm>
          <a:off x="6629400" y="2299603"/>
          <a:ext cx="395502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513">
                  <a:extLst>
                    <a:ext uri="{9D8B030D-6E8A-4147-A177-3AD203B41FA5}">
                      <a16:colId xmlns:a16="http://schemas.microsoft.com/office/drawing/2014/main" val="2879856399"/>
                    </a:ext>
                  </a:extLst>
                </a:gridCol>
                <a:gridCol w="1977513">
                  <a:extLst>
                    <a:ext uri="{9D8B030D-6E8A-4147-A177-3AD203B41FA5}">
                      <a16:colId xmlns:a16="http://schemas.microsoft.com/office/drawing/2014/main" val="3415937640"/>
                    </a:ext>
                  </a:extLst>
                </a:gridCol>
              </a:tblGrid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f’(x)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843992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?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413663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?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617159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?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710449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390150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?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812929"/>
                  </a:ext>
                </a:extLst>
              </a:tr>
            </a:tbl>
          </a:graphicData>
        </a:graphic>
      </p:graphicFrame>
      <p:graphicFrame>
        <p:nvGraphicFramePr>
          <p:cNvPr id="8" name="Bảng 7">
            <a:extLst>
              <a:ext uri="{FF2B5EF4-FFF2-40B4-BE49-F238E27FC236}">
                <a16:creationId xmlns:a16="http://schemas.microsoft.com/office/drawing/2014/main" id="{8BA4BF32-DFE9-4CFC-A8DD-65D65AA6A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26006"/>
              </p:ext>
            </p:extLst>
          </p:nvPr>
        </p:nvGraphicFramePr>
        <p:xfrm>
          <a:off x="1072449" y="2299603"/>
          <a:ext cx="395502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513">
                  <a:extLst>
                    <a:ext uri="{9D8B030D-6E8A-4147-A177-3AD203B41FA5}">
                      <a16:colId xmlns:a16="http://schemas.microsoft.com/office/drawing/2014/main" val="2879856399"/>
                    </a:ext>
                  </a:extLst>
                </a:gridCol>
                <a:gridCol w="1977513">
                  <a:extLst>
                    <a:ext uri="{9D8B030D-6E8A-4147-A177-3AD203B41FA5}">
                      <a16:colId xmlns:a16="http://schemas.microsoft.com/office/drawing/2014/main" val="3415937640"/>
                    </a:ext>
                  </a:extLst>
                </a:gridCol>
              </a:tblGrid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f(x)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843992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413663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0.10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617159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0.19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710449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860976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-0.95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8129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0A28AD17-40C9-4BA2-B4AA-3426736BCE77}"/>
                  </a:ext>
                </a:extLst>
              </p:cNvPr>
              <p:cNvSpPr txBox="1"/>
              <p:nvPr/>
            </p:nvSpPr>
            <p:spPr>
              <a:xfrm>
                <a:off x="939800" y="5485940"/>
                <a:ext cx="4724400" cy="666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’(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=0.5</m:t>
                    </m:r>
                  </m:oMath>
                </a14:m>
                <a:r>
                  <a:rPr lang="en-US" sz="280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=0.5)</m:t>
                    </m:r>
                  </m:oMath>
                </a14:m>
                <a:endParaRPr lang="vi-VN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0A28AD17-40C9-4BA2-B4AA-3426736BC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5485940"/>
                <a:ext cx="4724400" cy="666016"/>
              </a:xfrm>
              <a:prstGeom prst="rect">
                <a:avLst/>
              </a:prstGeom>
              <a:blipFill>
                <a:blip r:embed="rId3"/>
                <a:stretch>
                  <a:fillRect l="-2581" t="-3670" b="-1009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64636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89FF11-4FC7-4AB8-907F-C5F84254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 search – Example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hỗ dành sẵn cho Nội dung 4">
                <a:extLst>
                  <a:ext uri="{FF2B5EF4-FFF2-40B4-BE49-F238E27FC236}">
                    <a16:creationId xmlns:a16="http://schemas.microsoft.com/office/drawing/2014/main" id="{E75F2917-9446-493C-A5E2-5FDF9F1F3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Equation:</a:t>
                </a:r>
              </a:p>
              <a:p>
                <a:pPr marL="0" indent="0">
                  <a:buNone/>
                </a:pPr>
                <a:r>
                  <a:rPr lang="en-US" b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endParaRPr lang="en-US"/>
              </a:p>
              <a:p>
                <a:r>
                  <a:rPr lang="en-US">
                    <a:solidFill>
                      <a:srgbClr val="0066FF"/>
                    </a:solidFill>
                  </a:rPr>
                  <a:t>Calculate:</a:t>
                </a:r>
                <a:r>
                  <a:rPr lang="vi-VN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′(</m:t>
                        </m:r>
                        <m:f>
                          <m:f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vi-V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US">
                  <a:solidFill>
                    <a:srgbClr val="0066FF"/>
                  </a:solidFill>
                </a:endParaRPr>
              </a:p>
              <a:p>
                <a:r>
                  <a:rPr lang="en-US"/>
                  <a:t>Apply:</a:t>
                </a:r>
              </a:p>
              <a:p>
                <a:pPr marL="0" indent="0">
                  <a:buNone/>
                </a:pPr>
                <a:r>
                  <a:rPr lang="en-US" b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′(</m:t>
                        </m:r>
                        <m:f>
                          <m:f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vi-V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endParaRPr lang="en-US"/>
              </a:p>
              <a:p>
                <a:r>
                  <a:rPr lang="vi-VN"/>
                  <a:t>Define loss</a:t>
                </a:r>
                <a:r>
                  <a:rPr lang="vi-VN">
                    <a:solidFill>
                      <a:srgbClr val="0066FF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vi-VN" sz="2800"/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fName>
                          <m:e>
                            <m:d>
                              <m:dPr>
                                <m:ctrlP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vi-V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f>
                                  <m:fPr>
                                    <m:ctrl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acc>
                          </m:e>
                        </m:func>
                      </m:e>
                    </m:d>
                  </m:oMath>
                </a14:m>
                <a:endParaRPr lang="vi-VN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5" name="Chỗ dành sẵn cho Nội dung 4">
                <a:extLst>
                  <a:ext uri="{FF2B5EF4-FFF2-40B4-BE49-F238E27FC236}">
                    <a16:creationId xmlns:a16="http://schemas.microsoft.com/office/drawing/2014/main" id="{E75F2917-9446-493C-A5E2-5FDF9F1F3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39962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FC54B7-E403-4378-B5B6-5D12C98C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 search – Example</a:t>
            </a:r>
            <a:endParaRPr lang="vi-VN"/>
          </a:p>
        </p:txBody>
      </p:sp>
      <p:graphicFrame>
        <p:nvGraphicFramePr>
          <p:cNvPr id="4" name="Bảng 5">
            <a:extLst>
              <a:ext uri="{FF2B5EF4-FFF2-40B4-BE49-F238E27FC236}">
                <a16:creationId xmlns:a16="http://schemas.microsoft.com/office/drawing/2014/main" id="{E413F935-C045-48FE-848F-525D7B26C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335845"/>
              </p:ext>
            </p:extLst>
          </p:nvPr>
        </p:nvGraphicFramePr>
        <p:xfrm>
          <a:off x="228601" y="1524000"/>
          <a:ext cx="6858000" cy="4444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18554452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2639185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7964461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506125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3450041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933649087"/>
                    </a:ext>
                  </a:extLst>
                </a:gridCol>
              </a:tblGrid>
              <a:tr h="740679">
                <a:tc>
                  <a:txBody>
                    <a:bodyPr/>
                    <a:lstStyle/>
                    <a:p>
                      <a:pPr algn="ctr"/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832618"/>
                  </a:ext>
                </a:extLst>
              </a:tr>
              <a:tr h="740679">
                <a:tc>
                  <a:txBody>
                    <a:bodyPr/>
                    <a:lstStyle/>
                    <a:p>
                      <a:pPr algn="ctr"/>
                      <a:r>
                        <a:rPr lang="en-US" sz="28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>
                          <a:solidFill>
                            <a:schemeClr val="dk1"/>
                          </a:solidFill>
                          <a:effectLst/>
                        </a:rPr>
                        <a:t>0.5</a:t>
                      </a:r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0.50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0.50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0.50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0.50 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302083"/>
                  </a:ext>
                </a:extLst>
              </a:tr>
              <a:tr h="740679">
                <a:tc>
                  <a:txBody>
                    <a:bodyPr/>
                    <a:lstStyle/>
                    <a:p>
                      <a:pPr algn="ctr"/>
                      <a:r>
                        <a:rPr lang="en-US" sz="2800" b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>
                          <a:solidFill>
                            <a:schemeClr val="dk1"/>
                          </a:solidFill>
                          <a:effectLst/>
                        </a:rPr>
                        <a:t>0.5</a:t>
                      </a:r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0.46 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0.42 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0.38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0.34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565393"/>
                  </a:ext>
                </a:extLst>
              </a:tr>
              <a:tr h="740679">
                <a:tc>
                  <a:txBody>
                    <a:bodyPr/>
                    <a:lstStyle/>
                    <a:p>
                      <a:pPr algn="ctr"/>
                      <a:r>
                        <a:rPr lang="en-US" sz="2800" b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>
                          <a:solidFill>
                            <a:schemeClr val="dk1"/>
                          </a:solidFill>
                          <a:effectLst/>
                        </a:rPr>
                        <a:t>0.5</a:t>
                      </a:r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0.42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0.34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0.27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0.19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083411"/>
                  </a:ext>
                </a:extLst>
              </a:tr>
              <a:tr h="740679">
                <a:tc>
                  <a:txBody>
                    <a:bodyPr/>
                    <a:lstStyle/>
                    <a:p>
                      <a:pPr algn="ctr"/>
                      <a:r>
                        <a:rPr lang="en-US" sz="2800" b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0.50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0.39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0.27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0.16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kern="1200">
                          <a:solidFill>
                            <a:schemeClr val="dk1"/>
                          </a:solidFill>
                          <a:effectLst/>
                        </a:rPr>
                        <a:t>0.05</a:t>
                      </a:r>
                      <a:endParaRPr lang="vi-VN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321803"/>
                  </a:ext>
                </a:extLst>
              </a:tr>
              <a:tr h="740679">
                <a:tc>
                  <a:txBody>
                    <a:bodyPr/>
                    <a:lstStyle/>
                    <a:p>
                      <a:pPr algn="ctr"/>
                      <a:r>
                        <a:rPr lang="en-US" sz="2800" b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0.50 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0.36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0.21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0.07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0" kern="1200">
                          <a:solidFill>
                            <a:schemeClr val="dk1"/>
                          </a:solidFill>
                          <a:effectLst/>
                        </a:rPr>
                        <a:t>0.07</a:t>
                      </a:r>
                      <a:endParaRPr lang="vi-VN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749046"/>
                  </a:ext>
                </a:extLst>
              </a:tr>
            </a:tbl>
          </a:graphicData>
        </a:graphic>
      </p:graphicFrame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AB1F1B5A-4A43-42BE-BB23-ECE8F6950CE0}"/>
              </a:ext>
            </a:extLst>
          </p:cNvPr>
          <p:cNvCxnSpPr>
            <a:cxnSpLocks/>
          </p:cNvCxnSpPr>
          <p:nvPr/>
        </p:nvCxnSpPr>
        <p:spPr>
          <a:xfrm>
            <a:off x="228601" y="1546274"/>
            <a:ext cx="1142999" cy="739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064BC6A6-9BD8-4301-9949-9200DA262CEF}"/>
                  </a:ext>
                </a:extLst>
              </p:cNvPr>
              <p:cNvSpPr txBox="1"/>
              <p:nvPr/>
            </p:nvSpPr>
            <p:spPr>
              <a:xfrm>
                <a:off x="916626" y="1541725"/>
                <a:ext cx="552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064BC6A6-9BD8-4301-9949-9200DA262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26" y="1541725"/>
                <a:ext cx="55232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20C506D2-9BD0-4434-83AA-DB130C9C3584}"/>
                  </a:ext>
                </a:extLst>
              </p:cNvPr>
              <p:cNvSpPr txBox="1"/>
              <p:nvPr/>
            </p:nvSpPr>
            <p:spPr>
              <a:xfrm>
                <a:off x="296450" y="1803128"/>
                <a:ext cx="552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20C506D2-9BD0-4434-83AA-DB130C9C3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50" y="1803128"/>
                <a:ext cx="55232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D84C4F62-4D62-4C6F-A2EF-8DD9F7002B3E}"/>
                  </a:ext>
                </a:extLst>
              </p:cNvPr>
              <p:cNvSpPr txBox="1"/>
              <p:nvPr/>
            </p:nvSpPr>
            <p:spPr>
              <a:xfrm>
                <a:off x="7620000" y="4191000"/>
                <a:ext cx="5073556" cy="1142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vi-V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vi-V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vi-V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vi-V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vi-V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vi-V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vi-V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vi-V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0.6</m:t>
                                          </m:r>
                                        </m:e>
                                      </m:d>
                                      <m: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f>
                                        <m:fPr>
                                          <m:ctrlP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  <m: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  <m:t>0.6</m:t>
                                      </m:r>
                                      <m: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vi-VN" sz="20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vi-V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vi-V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vi-V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vi-V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vi-V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vi-VN" sz="2000" i="1">
                                  <a:latin typeface="Cambria Math" panose="02040503050406030204" pitchFamily="18" charset="0"/>
                                </a:rPr>
                                <m:t>−0.8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vi-V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vi-V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2.05</m:t>
                                          </m:r>
                                        </m:e>
                                      </m:d>
                                      <m: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⁡(0.45)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vi-VN" sz="2000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D84C4F62-4D62-4C6F-A2EF-8DD9F7002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4191000"/>
                <a:ext cx="5073556" cy="114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37B2CE8E-12D1-49C4-ABCA-BE622E7E0C48}"/>
              </a:ext>
            </a:extLst>
          </p:cNvPr>
          <p:cNvCxnSpPr>
            <a:cxnSpLocks/>
          </p:cNvCxnSpPr>
          <p:nvPr/>
        </p:nvCxnSpPr>
        <p:spPr>
          <a:xfrm flipH="1">
            <a:off x="7239000" y="49530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2378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790FCB-1AEE-4CBB-9C70-806D3B0C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 search – Example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E46BEF7-50FD-4074-8494-10546ECD3F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5029200"/>
                <a:ext cx="11430000" cy="109696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200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vi-VN" sz="2000" b="0" i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verage</m:t>
                    </m:r>
                    <m:r>
                      <m:rPr>
                        <m:nor/>
                      </m:rPr>
                      <a:rPr lang="vi-VN" sz="2000" b="0" i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200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Loss</m:t>
                    </m:r>
                    <m:r>
                      <a:rPr lang="vi-VN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vi-VN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vi-VN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sz="2000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’(</m:t>
                                </m:r>
                                <m:r>
                                  <a:rPr lang="en-US" sz="20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vi-VN" sz="2000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vi-VN" sz="2000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vi-VN" sz="2000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′(</m:t>
                                    </m:r>
                                    <m:r>
                                      <a:rPr lang="vi-VN" sz="2000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vi-VN" sz="2000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vi-VN" sz="2000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vi-VN" sz="2000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vi-VN" sz="2000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vi-VN" sz="2000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vi-VN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00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0.0965</m:t>
                                </m:r>
                                <m:r>
                                  <m:rPr>
                                    <m:nor/>
                                  </m:rPr>
                                  <a:rPr lang="vi-VN" sz="200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00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0.0960</m:t>
                                </m:r>
                                <m:r>
                                  <m:rPr>
                                    <m:nor/>
                                  </m:rPr>
                                  <a:rPr lang="vi-VN" sz="200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0.99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vi-VN" sz="200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0.0946 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0.98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vi-VN" sz="200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0.0922 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0.95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2000" b="0" i="1">
                  <a:solidFill>
                    <a:srgbClr val="0066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=0.096=9.6%</m:t>
                    </m:r>
                  </m:oMath>
                </a14:m>
                <a:r>
                  <a:rPr lang="en-US" sz="2000">
                    <a:solidFill>
                      <a:srgbClr val="0066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vi-VN" sz="2000">
                  <a:solidFill>
                    <a:srgbClr val="0066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E46BEF7-50FD-4074-8494-10546ECD3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5029200"/>
                <a:ext cx="11430000" cy="10969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Bảng 5">
                <a:extLst>
                  <a:ext uri="{FF2B5EF4-FFF2-40B4-BE49-F238E27FC236}">
                    <a16:creationId xmlns:a16="http://schemas.microsoft.com/office/drawing/2014/main" id="{C548F083-B0B9-4538-8291-992122E08D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60937458"/>
                  </p:ext>
                </p:extLst>
              </p:nvPr>
            </p:nvGraphicFramePr>
            <p:xfrm>
              <a:off x="585716" y="1603595"/>
              <a:ext cx="10006085" cy="31970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7816">
                      <a:extLst>
                        <a:ext uri="{9D8B030D-6E8A-4147-A177-3AD203B41FA5}">
                          <a16:colId xmlns:a16="http://schemas.microsoft.com/office/drawing/2014/main" val="2185544523"/>
                        </a:ext>
                      </a:extLst>
                    </a:gridCol>
                    <a:gridCol w="5988638">
                      <a:extLst>
                        <a:ext uri="{9D8B030D-6E8A-4147-A177-3AD203B41FA5}">
                          <a16:colId xmlns:a16="http://schemas.microsoft.com/office/drawing/2014/main" val="4279644612"/>
                        </a:ext>
                      </a:extLst>
                    </a:gridCol>
                    <a:gridCol w="965889">
                      <a:extLst>
                        <a:ext uri="{9D8B030D-6E8A-4147-A177-3AD203B41FA5}">
                          <a16:colId xmlns:a16="http://schemas.microsoft.com/office/drawing/2014/main" val="1600798673"/>
                        </a:ext>
                      </a:extLst>
                    </a:gridCol>
                    <a:gridCol w="2253742">
                      <a:extLst>
                        <a:ext uri="{9D8B030D-6E8A-4147-A177-3AD203B41FA5}">
                          <a16:colId xmlns:a16="http://schemas.microsoft.com/office/drawing/2014/main" val="2725061250"/>
                        </a:ext>
                      </a:extLst>
                    </a:gridCol>
                  </a:tblGrid>
                  <a:tr h="536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vi-VN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′(</m:t>
                                    </m:r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’(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vi-VN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’(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vi-V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vi-V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vi-V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′(</m:t>
                                        </m:r>
                                        <m:r>
                                          <a:rPr lang="vi-V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vi-V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vi-VN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1832618"/>
                      </a:ext>
                    </a:extLst>
                  </a:tr>
                  <a:tr h="5368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vi-VN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vi-V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0.8</m:t>
                                </m:r>
                                <m:d>
                                  <m:dPr>
                                    <m:ctrlP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vi-V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vi-V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0+0.6</m:t>
                                        </m:r>
                                      </m:e>
                                    </m:d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vi-V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vi-V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0−0.6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vi-V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=0.90</m:t>
                                </m:r>
                              </m:oMath>
                            </m:oMathPara>
                          </a14:m>
                          <a:endParaRPr lang="vi-V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0.0965</a:t>
                          </a:r>
                          <a:endParaRPr lang="vi-V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49302083"/>
                      </a:ext>
                    </a:extLst>
                  </a:tr>
                  <a:tr h="707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</a:t>
                          </a:r>
                          <a:endParaRPr lang="vi-VN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vi-V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0.8</m:t>
                                </m:r>
                                <m:d>
                                  <m:dPr>
                                    <m:ctrlP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(0.1+0.6</m:t>
                                    </m:r>
                                  </m:e>
                                </m:d>
                                <m:r>
                                  <a:rPr lang="vi-V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vi-V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vi-V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(0.1−0.6))=0.89</m:t>
                                </m:r>
                              </m:oMath>
                            </m:oMathPara>
                          </a14:m>
                          <a:endParaRPr lang="vi-V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0.0960</a:t>
                          </a:r>
                          <a:endParaRPr lang="vi-V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565393"/>
                      </a:ext>
                    </a:extLst>
                  </a:tr>
                  <a:tr h="707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</a:t>
                          </a:r>
                          <a:endParaRPr lang="vi-VN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vi-V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0.8</m:t>
                                </m:r>
                                <m:d>
                                  <m:dPr>
                                    <m:ctrlP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vi-V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vi-V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0.2+0.6</m:t>
                                        </m:r>
                                      </m:e>
                                    </m:d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vi-V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vi-V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0.2−0.6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vi-V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=0.88</m:t>
                                </m:r>
                              </m:oMath>
                            </m:oMathPara>
                          </a14:m>
                          <a:endParaRPr lang="vi-V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400" b="0" i="0" kern="120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0.0946</a:t>
                          </a:r>
                          <a:endParaRPr lang="vi-V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1083411"/>
                      </a:ext>
                    </a:extLst>
                  </a:tr>
                  <a:tr h="707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</a:t>
                          </a:r>
                          <a:endParaRPr lang="vi-VN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vi-V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0.8</m:t>
                                </m:r>
                                <m:d>
                                  <m:dPr>
                                    <m:ctrlP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vi-V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vi-V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0.3+0.6</m:t>
                                        </m:r>
                                      </m:e>
                                    </m:d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vi-V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vi-V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0.3−0.6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vi-V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=0.86</m:t>
                                </m:r>
                              </m:oMath>
                            </m:oMathPara>
                          </a14:m>
                          <a:endParaRPr lang="vi-V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400" b="0" i="0" kern="120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0.0922</a:t>
                          </a:r>
                          <a:endParaRPr lang="vi-V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63945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Bảng 5">
                <a:extLst>
                  <a:ext uri="{FF2B5EF4-FFF2-40B4-BE49-F238E27FC236}">
                    <a16:creationId xmlns:a16="http://schemas.microsoft.com/office/drawing/2014/main" id="{C548F083-B0B9-4538-8291-992122E08D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60937458"/>
                  </p:ext>
                </p:extLst>
              </p:nvPr>
            </p:nvGraphicFramePr>
            <p:xfrm>
              <a:off x="585716" y="1603595"/>
              <a:ext cx="10006085" cy="31970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7816">
                      <a:extLst>
                        <a:ext uri="{9D8B030D-6E8A-4147-A177-3AD203B41FA5}">
                          <a16:colId xmlns:a16="http://schemas.microsoft.com/office/drawing/2014/main" val="2185544523"/>
                        </a:ext>
                      </a:extLst>
                    </a:gridCol>
                    <a:gridCol w="5988638">
                      <a:extLst>
                        <a:ext uri="{9D8B030D-6E8A-4147-A177-3AD203B41FA5}">
                          <a16:colId xmlns:a16="http://schemas.microsoft.com/office/drawing/2014/main" val="4279644612"/>
                        </a:ext>
                      </a:extLst>
                    </a:gridCol>
                    <a:gridCol w="965889">
                      <a:extLst>
                        <a:ext uri="{9D8B030D-6E8A-4147-A177-3AD203B41FA5}">
                          <a16:colId xmlns:a16="http://schemas.microsoft.com/office/drawing/2014/main" val="1600798673"/>
                        </a:ext>
                      </a:extLst>
                    </a:gridCol>
                    <a:gridCol w="2253742">
                      <a:extLst>
                        <a:ext uri="{9D8B030D-6E8A-4147-A177-3AD203B41FA5}">
                          <a16:colId xmlns:a16="http://schemas.microsoft.com/office/drawing/2014/main" val="2725061250"/>
                        </a:ext>
                      </a:extLst>
                    </a:gridCol>
                  </a:tblGrid>
                  <a:tr h="536814"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3" t="-1136" r="-1154962" b="-4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428" t="-1136" r="-53917" b="-4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5696" t="-1136" r="-235443" b="-4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4054" t="-1136" r="-541" b="-498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832618"/>
                      </a:ext>
                    </a:extLst>
                  </a:tr>
                  <a:tr h="5368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vi-VN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428" t="-101136" r="-53917" b="-3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0.0965</a:t>
                          </a:r>
                          <a:endParaRPr lang="vi-V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49302083"/>
                      </a:ext>
                    </a:extLst>
                  </a:tr>
                  <a:tr h="707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</a:t>
                          </a:r>
                          <a:endParaRPr lang="vi-VN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428" t="-151282" r="-5391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0.0960</a:t>
                          </a:r>
                          <a:endParaRPr lang="vi-V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565393"/>
                      </a:ext>
                    </a:extLst>
                  </a:tr>
                  <a:tr h="707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</a:t>
                          </a:r>
                          <a:endParaRPr lang="vi-VN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428" t="-253448" r="-53917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400" b="0" i="0" kern="120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0.0946</a:t>
                          </a:r>
                          <a:endParaRPr lang="vi-V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1083411"/>
                      </a:ext>
                    </a:extLst>
                  </a:tr>
                  <a:tr h="707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</a:t>
                          </a:r>
                          <a:endParaRPr lang="vi-VN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428" t="-353448" r="-539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400" b="0" i="0" kern="120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0.0922</a:t>
                          </a:r>
                          <a:endParaRPr lang="vi-V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639451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6065077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B30FBE21-92A9-4677-ACC0-7A9DE67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Grid-Bubble (GB) search</a:t>
            </a:r>
            <a:endParaRPr lang="vi-VN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588FC2E-4B95-4F01-B5E1-FEBFD9B75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785691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3627518F-6F07-4D2F-8A8A-869CAC6A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GB search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hỗ dành sẵn cho Nội dung 4">
                <a:extLst>
                  <a:ext uri="{FF2B5EF4-FFF2-40B4-BE49-F238E27FC236}">
                    <a16:creationId xmlns:a16="http://schemas.microsoft.com/office/drawing/2014/main" id="{0DD68CA6-991F-4F64-9CCD-0927CA369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Take O as center,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as the radius.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Create new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/>
                  <a:t> around O and compute the losses, choose the point that has min loss as the new center.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If the origin is not changed update 𝑅←𝑅/2, otherwise, update 𝑅←2𝑅.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Repeat steps 2 - 3 until the min loss at step 2 lower than threshold T.</a:t>
                </a:r>
              </a:p>
              <a:p>
                <a:endParaRPr lang="en-US"/>
              </a:p>
              <a:p>
                <a:endParaRPr lang="vi-VN"/>
              </a:p>
            </p:txBody>
          </p:sp>
        </mc:Choice>
        <mc:Fallback xmlns="">
          <p:sp>
            <p:nvSpPr>
              <p:cNvPr id="5" name="Chỗ dành sẵn cho Nội dung 4">
                <a:extLst>
                  <a:ext uri="{FF2B5EF4-FFF2-40B4-BE49-F238E27FC236}">
                    <a16:creationId xmlns:a16="http://schemas.microsoft.com/office/drawing/2014/main" id="{0DD68CA6-991F-4F64-9CCD-0927CA369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9865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2CA2-9D23-BB44-B601-101DE37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DBC8-621E-814E-96EC-6E9DBB1A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/>
              <a:t>Problem</a:t>
            </a:r>
          </a:p>
          <a:p>
            <a:pPr marL="514350" indent="-514350">
              <a:buFont typeface="+mj-lt"/>
              <a:buAutoNum type="arabicPeriod"/>
            </a:pPr>
            <a:r>
              <a:rPr lang="vi-VN"/>
              <a:t>Backgrounds</a:t>
            </a:r>
          </a:p>
          <a:p>
            <a:pPr marL="514350" indent="-514350">
              <a:buFont typeface="+mj-lt"/>
              <a:buAutoNum type="arabicPeriod"/>
            </a:pPr>
            <a:r>
              <a:rPr lang="vi-VN"/>
              <a:t>Methods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vi-VN"/>
              <a:t>Grid Search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vi-VN"/>
              <a:t>My Method – Grid Bubble Search</a:t>
            </a:r>
          </a:p>
          <a:p>
            <a:pPr marL="514350" indent="-514350">
              <a:buFont typeface="+mj-lt"/>
              <a:buAutoNum type="arabicPeriod"/>
            </a:pPr>
            <a:r>
              <a:rPr lang="vi-VN"/>
              <a:t>Results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4909885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15901CF5-EC88-461D-9E70-53709829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GB search – Example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hỗ dành sẵn cho Nội dung 4">
                <a:extLst>
                  <a:ext uri="{FF2B5EF4-FFF2-40B4-BE49-F238E27FC236}">
                    <a16:creationId xmlns:a16="http://schemas.microsoft.com/office/drawing/2014/main" id="{9D0257C9-0F8B-4CB7-A025-09F74F0184B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/>
                  <a:t>Input: </a:t>
                </a:r>
                <a14:m>
                  <m:oMath xmlns:m="http://schemas.openxmlformats.org/officeDocument/2006/math">
                    <m:r>
                      <a:rPr lang="en-US" sz="28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8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8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kern="0">
                    <a:solidFill>
                      <a:schemeClr val="tx1"/>
                    </a:solidFill>
                  </a:rPr>
                  <a:t> (hidden)</a:t>
                </a:r>
              </a:p>
              <a:p>
                <a:endParaRPr lang="vi-VN"/>
              </a:p>
            </p:txBody>
          </p:sp>
        </mc:Choice>
        <mc:Fallback xmlns="">
          <p:sp>
            <p:nvSpPr>
              <p:cNvPr id="5" name="Chỗ dành sẵn cho Nội dung 4">
                <a:extLst>
                  <a:ext uri="{FF2B5EF4-FFF2-40B4-BE49-F238E27FC236}">
                    <a16:creationId xmlns:a16="http://schemas.microsoft.com/office/drawing/2014/main" id="{9D0257C9-0F8B-4CB7-A025-09F74F018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039" t="-14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CA3811B4-69AB-4542-9BDD-E5E73376EC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Output</a:t>
            </a:r>
            <a:endParaRPr lang="vi-VN"/>
          </a:p>
        </p:txBody>
      </p:sp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21550006-8D69-40FF-8F40-166864713B26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2299603"/>
          <a:ext cx="395502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513">
                  <a:extLst>
                    <a:ext uri="{9D8B030D-6E8A-4147-A177-3AD203B41FA5}">
                      <a16:colId xmlns:a16="http://schemas.microsoft.com/office/drawing/2014/main" val="2879856399"/>
                    </a:ext>
                  </a:extLst>
                </a:gridCol>
                <a:gridCol w="1977513">
                  <a:extLst>
                    <a:ext uri="{9D8B030D-6E8A-4147-A177-3AD203B41FA5}">
                      <a16:colId xmlns:a16="http://schemas.microsoft.com/office/drawing/2014/main" val="3415937640"/>
                    </a:ext>
                  </a:extLst>
                </a:gridCol>
              </a:tblGrid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f’(x)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843992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?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413663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?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617159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?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710449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390150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?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812929"/>
                  </a:ext>
                </a:extLst>
              </a:tr>
            </a:tbl>
          </a:graphicData>
        </a:graphic>
      </p:graphicFrame>
      <p:graphicFrame>
        <p:nvGraphicFramePr>
          <p:cNvPr id="8" name="Bảng 7">
            <a:extLst>
              <a:ext uri="{FF2B5EF4-FFF2-40B4-BE49-F238E27FC236}">
                <a16:creationId xmlns:a16="http://schemas.microsoft.com/office/drawing/2014/main" id="{8BA4BF32-DFE9-4CFC-A8DD-65D65AA6A17B}"/>
              </a:ext>
            </a:extLst>
          </p:cNvPr>
          <p:cNvGraphicFramePr>
            <a:graphicFrameLocks noGrp="1"/>
          </p:cNvGraphicFramePr>
          <p:nvPr/>
        </p:nvGraphicFramePr>
        <p:xfrm>
          <a:off x="1072449" y="2299603"/>
          <a:ext cx="395502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513">
                  <a:extLst>
                    <a:ext uri="{9D8B030D-6E8A-4147-A177-3AD203B41FA5}">
                      <a16:colId xmlns:a16="http://schemas.microsoft.com/office/drawing/2014/main" val="2879856399"/>
                    </a:ext>
                  </a:extLst>
                </a:gridCol>
                <a:gridCol w="1977513">
                  <a:extLst>
                    <a:ext uri="{9D8B030D-6E8A-4147-A177-3AD203B41FA5}">
                      <a16:colId xmlns:a16="http://schemas.microsoft.com/office/drawing/2014/main" val="3415937640"/>
                    </a:ext>
                  </a:extLst>
                </a:gridCol>
              </a:tblGrid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f(x)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843992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413663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0.10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617159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0.19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710449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860976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-0.95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8129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0A28AD17-40C9-4BA2-B4AA-3426736BCE77}"/>
                  </a:ext>
                </a:extLst>
              </p:cNvPr>
              <p:cNvSpPr txBox="1"/>
              <p:nvPr/>
            </p:nvSpPr>
            <p:spPr>
              <a:xfrm>
                <a:off x="939800" y="5485940"/>
                <a:ext cx="4724400" cy="666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’(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=0.5</m:t>
                    </m:r>
                  </m:oMath>
                </a14:m>
                <a:r>
                  <a:rPr lang="en-US" sz="280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=0.5)</m:t>
                    </m:r>
                  </m:oMath>
                </a14:m>
                <a:endParaRPr lang="vi-VN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0A28AD17-40C9-4BA2-B4AA-3426736BC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5485940"/>
                <a:ext cx="4724400" cy="666016"/>
              </a:xfrm>
              <a:prstGeom prst="rect">
                <a:avLst/>
              </a:prstGeom>
              <a:blipFill>
                <a:blip r:embed="rId3"/>
                <a:stretch>
                  <a:fillRect l="-2581" t="-3670" b="-1009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1737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A9EFBA03-E6C7-4E4C-A1C7-AB719D29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1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Bảng 2">
                <a:extLst>
                  <a:ext uri="{FF2B5EF4-FFF2-40B4-BE49-F238E27FC236}">
                    <a16:creationId xmlns:a16="http://schemas.microsoft.com/office/drawing/2014/main" id="{19D0E791-87B1-4C8F-8EBE-5D523A7700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8337227"/>
                  </p:ext>
                </p:extLst>
              </p:nvPr>
            </p:nvGraphicFramePr>
            <p:xfrm>
              <a:off x="603912" y="1600200"/>
              <a:ext cx="4806288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2096">
                      <a:extLst>
                        <a:ext uri="{9D8B030D-6E8A-4147-A177-3AD203B41FA5}">
                          <a16:colId xmlns:a16="http://schemas.microsoft.com/office/drawing/2014/main" val="1954966026"/>
                        </a:ext>
                      </a:extLst>
                    </a:gridCol>
                    <a:gridCol w="1602096">
                      <a:extLst>
                        <a:ext uri="{9D8B030D-6E8A-4147-A177-3AD203B41FA5}">
                          <a16:colId xmlns:a16="http://schemas.microsoft.com/office/drawing/2014/main" val="3707144777"/>
                        </a:ext>
                      </a:extLst>
                    </a:gridCol>
                    <a:gridCol w="1602096">
                      <a:extLst>
                        <a:ext uri="{9D8B030D-6E8A-4147-A177-3AD203B41FA5}">
                          <a16:colId xmlns:a16="http://schemas.microsoft.com/office/drawing/2014/main" val="1304381173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vi-VN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vi-VN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Loss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686631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2.31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093071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r>
                            <a:rPr lang="en-US" sz="2000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vi-VN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554593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9536643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289147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003935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074758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135744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786245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2.31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3050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Bảng 2">
                <a:extLst>
                  <a:ext uri="{FF2B5EF4-FFF2-40B4-BE49-F238E27FC236}">
                    <a16:creationId xmlns:a16="http://schemas.microsoft.com/office/drawing/2014/main" id="{19D0E791-87B1-4C8F-8EBE-5D523A7700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8337227"/>
                  </p:ext>
                </p:extLst>
              </p:nvPr>
            </p:nvGraphicFramePr>
            <p:xfrm>
              <a:off x="603912" y="1600200"/>
              <a:ext cx="4806288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2096">
                      <a:extLst>
                        <a:ext uri="{9D8B030D-6E8A-4147-A177-3AD203B41FA5}">
                          <a16:colId xmlns:a16="http://schemas.microsoft.com/office/drawing/2014/main" val="1954966026"/>
                        </a:ext>
                      </a:extLst>
                    </a:gridCol>
                    <a:gridCol w="1602096">
                      <a:extLst>
                        <a:ext uri="{9D8B030D-6E8A-4147-A177-3AD203B41FA5}">
                          <a16:colId xmlns:a16="http://schemas.microsoft.com/office/drawing/2014/main" val="3707144777"/>
                        </a:ext>
                      </a:extLst>
                    </a:gridCol>
                    <a:gridCol w="1602096">
                      <a:extLst>
                        <a:ext uri="{9D8B030D-6E8A-4147-A177-3AD203B41FA5}">
                          <a16:colId xmlns:a16="http://schemas.microsoft.com/office/drawing/2014/main" val="1304381173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5714" r="-200760" b="-9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80" t="-5714" r="-100760" b="-9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Loss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686631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2.31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093071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r>
                            <a:rPr lang="en-US" sz="2000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vi-VN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554593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9536643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289147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003935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074758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135744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786245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2.31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3050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68939979-2D7D-4211-AC08-84E6B6FFB956}"/>
              </a:ext>
            </a:extLst>
          </p:cNvPr>
          <p:cNvCxnSpPr>
            <a:cxnSpLocks/>
          </p:cNvCxnSpPr>
          <p:nvPr/>
        </p:nvCxnSpPr>
        <p:spPr>
          <a:xfrm flipV="1">
            <a:off x="8810256" y="1767158"/>
            <a:ext cx="0" cy="358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D24586E4-D708-4CD2-9F0B-410A485C248F}"/>
              </a:ext>
            </a:extLst>
          </p:cNvPr>
          <p:cNvCxnSpPr>
            <a:cxnSpLocks/>
          </p:cNvCxnSpPr>
          <p:nvPr/>
        </p:nvCxnSpPr>
        <p:spPr>
          <a:xfrm>
            <a:off x="7391400" y="3839142"/>
            <a:ext cx="3844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0FAC9753-DD98-4B93-83CA-229FA3F11533}"/>
              </a:ext>
            </a:extLst>
          </p:cNvPr>
          <p:cNvSpPr txBox="1"/>
          <p:nvPr/>
        </p:nvSpPr>
        <p:spPr>
          <a:xfrm>
            <a:off x="8537205" y="3824808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(0,0)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21381EDA-A310-4D18-8189-A4865C774568}"/>
              </a:ext>
            </a:extLst>
          </p:cNvPr>
          <p:cNvSpPr/>
          <p:nvPr/>
        </p:nvSpPr>
        <p:spPr>
          <a:xfrm>
            <a:off x="8014066" y="3131877"/>
            <a:ext cx="1488211" cy="1414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DF3C34D8-844A-4454-8BF5-02163945FB1A}"/>
              </a:ext>
            </a:extLst>
          </p:cNvPr>
          <p:cNvSpPr txBox="1"/>
          <p:nvPr/>
        </p:nvSpPr>
        <p:spPr>
          <a:xfrm>
            <a:off x="9502277" y="2812796"/>
            <a:ext cx="138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(2,2)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A910FC1A-C713-4D97-AFEB-515CADB0FB4B}"/>
              </a:ext>
            </a:extLst>
          </p:cNvPr>
          <p:cNvSpPr txBox="1"/>
          <p:nvPr/>
        </p:nvSpPr>
        <p:spPr>
          <a:xfrm>
            <a:off x="7391400" y="4575076"/>
            <a:ext cx="10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(-2,-2)</a:t>
            </a:r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1EFAFAB8-DBC3-402E-9D46-F5791FEFE796}"/>
              </a:ext>
            </a:extLst>
          </p:cNvPr>
          <p:cNvSpPr/>
          <p:nvPr/>
        </p:nvSpPr>
        <p:spPr>
          <a:xfrm>
            <a:off x="8743686" y="3757601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241589B3-73E8-45AA-9E70-A93AE3EB4988}"/>
              </a:ext>
            </a:extLst>
          </p:cNvPr>
          <p:cNvSpPr/>
          <p:nvPr/>
        </p:nvSpPr>
        <p:spPr>
          <a:xfrm>
            <a:off x="8691601" y="4479200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D8F69809-5201-416D-B560-9C12AF4CFAB0}"/>
              </a:ext>
            </a:extLst>
          </p:cNvPr>
          <p:cNvSpPr/>
          <p:nvPr/>
        </p:nvSpPr>
        <p:spPr>
          <a:xfrm>
            <a:off x="9435705" y="4493535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84F5F388-7009-4404-A8A4-A742AA945672}"/>
              </a:ext>
            </a:extLst>
          </p:cNvPr>
          <p:cNvSpPr/>
          <p:nvPr/>
        </p:nvSpPr>
        <p:spPr>
          <a:xfrm>
            <a:off x="9448543" y="3757134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D9DB1F82-FF00-48AB-B411-A5FBBC12D617}"/>
              </a:ext>
            </a:extLst>
          </p:cNvPr>
          <p:cNvSpPr/>
          <p:nvPr/>
        </p:nvSpPr>
        <p:spPr>
          <a:xfrm>
            <a:off x="9435705" y="3071069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50A8C18C-AC07-42A0-BD33-A23B5BD1EFD8}"/>
              </a:ext>
            </a:extLst>
          </p:cNvPr>
          <p:cNvSpPr/>
          <p:nvPr/>
        </p:nvSpPr>
        <p:spPr>
          <a:xfrm>
            <a:off x="7960553" y="3081793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ình Bầu dục 24">
            <a:extLst>
              <a:ext uri="{FF2B5EF4-FFF2-40B4-BE49-F238E27FC236}">
                <a16:creationId xmlns:a16="http://schemas.microsoft.com/office/drawing/2014/main" id="{AD50D194-4851-4ED1-8EFB-60349E09EA25}"/>
              </a:ext>
            </a:extLst>
          </p:cNvPr>
          <p:cNvSpPr/>
          <p:nvPr/>
        </p:nvSpPr>
        <p:spPr>
          <a:xfrm>
            <a:off x="7959180" y="4479200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2A4F32E3-387D-4D8C-9874-13C2CCB30E69}"/>
              </a:ext>
            </a:extLst>
          </p:cNvPr>
          <p:cNvSpPr/>
          <p:nvPr/>
        </p:nvSpPr>
        <p:spPr>
          <a:xfrm>
            <a:off x="8703283" y="3081793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0E56256C-1949-4DE0-8DE1-4DEC8C58BDB2}"/>
              </a:ext>
            </a:extLst>
          </p:cNvPr>
          <p:cNvSpPr/>
          <p:nvPr/>
        </p:nvSpPr>
        <p:spPr>
          <a:xfrm>
            <a:off x="7937200" y="3757134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ộp Văn bản 27">
                <a:extLst>
                  <a:ext uri="{FF2B5EF4-FFF2-40B4-BE49-F238E27FC236}">
                    <a16:creationId xmlns:a16="http://schemas.microsoft.com/office/drawing/2014/main" id="{41D03501-6D26-4718-88F6-00692510C7E0}"/>
                  </a:ext>
                </a:extLst>
              </p:cNvPr>
              <p:cNvSpPr txBox="1"/>
              <p:nvPr/>
            </p:nvSpPr>
            <p:spPr>
              <a:xfrm>
                <a:off x="10948798" y="3315161"/>
                <a:ext cx="415960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8" name="Hộp Văn bản 27">
                <a:extLst>
                  <a:ext uri="{FF2B5EF4-FFF2-40B4-BE49-F238E27FC236}">
                    <a16:creationId xmlns:a16="http://schemas.microsoft.com/office/drawing/2014/main" id="{41D03501-6D26-4718-88F6-00692510C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8798" y="3315161"/>
                <a:ext cx="415960" cy="369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Hộp Văn bản 28">
                <a:extLst>
                  <a:ext uri="{FF2B5EF4-FFF2-40B4-BE49-F238E27FC236}">
                    <a16:creationId xmlns:a16="http://schemas.microsoft.com/office/drawing/2014/main" id="{E5A1D19F-C939-4DD0-988A-3432CA03979A}"/>
                  </a:ext>
                </a:extLst>
              </p:cNvPr>
              <p:cNvSpPr txBox="1"/>
              <p:nvPr/>
            </p:nvSpPr>
            <p:spPr>
              <a:xfrm>
                <a:off x="8948287" y="1614985"/>
                <a:ext cx="41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9" name="Hộp Văn bản 28">
                <a:extLst>
                  <a:ext uri="{FF2B5EF4-FFF2-40B4-BE49-F238E27FC236}">
                    <a16:creationId xmlns:a16="http://schemas.microsoft.com/office/drawing/2014/main" id="{E5A1D19F-C939-4DD0-988A-3432CA039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287" y="1614985"/>
                <a:ext cx="4159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84950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F696BA-2BC2-4BB8-A78E-5EB2FC17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1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5B8847-0E63-457E-9BA0-3283989CCFE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/>
                  <a:t>Step 3: The center (0,0) is not changed.</a:t>
                </a:r>
              </a:p>
              <a:p>
                <a:pPr marL="0" indent="0">
                  <a:buNone/>
                </a:pPr>
                <a:r>
                  <a:rPr lang="en-US"/>
                  <a:t>⇒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5B8847-0E63-457E-9BA0-3283989CC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65" t="-1482" r="-135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52C78BC6-909E-4F84-8550-109C0E345457}"/>
              </a:ext>
            </a:extLst>
          </p:cNvPr>
          <p:cNvCxnSpPr>
            <a:cxnSpLocks/>
          </p:cNvCxnSpPr>
          <p:nvPr/>
        </p:nvCxnSpPr>
        <p:spPr>
          <a:xfrm flipV="1">
            <a:off x="8881197" y="1570948"/>
            <a:ext cx="0" cy="418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CAA504DD-5E0E-4D9E-82CD-8B792DCA5300}"/>
              </a:ext>
            </a:extLst>
          </p:cNvPr>
          <p:cNvCxnSpPr>
            <a:cxnSpLocks/>
          </p:cNvCxnSpPr>
          <p:nvPr/>
        </p:nvCxnSpPr>
        <p:spPr>
          <a:xfrm>
            <a:off x="6455497" y="3642932"/>
            <a:ext cx="4851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39DB2BC8-871F-4ABF-84FC-DE7EF264AA01}"/>
              </a:ext>
            </a:extLst>
          </p:cNvPr>
          <p:cNvSpPr/>
          <p:nvPr/>
        </p:nvSpPr>
        <p:spPr>
          <a:xfrm>
            <a:off x="7391400" y="2242642"/>
            <a:ext cx="3026570" cy="2876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4ADB7B9-C94E-479D-977F-22ECF61B5FE9}"/>
              </a:ext>
            </a:extLst>
          </p:cNvPr>
          <p:cNvSpPr txBox="1"/>
          <p:nvPr/>
        </p:nvSpPr>
        <p:spPr>
          <a:xfrm>
            <a:off x="10207308" y="1780092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(2,2)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AA5555D-E0A8-4C64-93FF-2CC958F94800}"/>
              </a:ext>
            </a:extLst>
          </p:cNvPr>
          <p:cNvSpPr txBox="1"/>
          <p:nvPr/>
        </p:nvSpPr>
        <p:spPr>
          <a:xfrm>
            <a:off x="8608146" y="3628598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(0,0)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99ABA978-B0B4-41B6-8C03-CAF0C2AD295A}"/>
              </a:ext>
            </a:extLst>
          </p:cNvPr>
          <p:cNvSpPr txBox="1"/>
          <p:nvPr/>
        </p:nvSpPr>
        <p:spPr>
          <a:xfrm>
            <a:off x="6726419" y="5212580"/>
            <a:ext cx="82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(-2,-2)</a:t>
            </a: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934A4992-462C-444E-8839-3933864A2574}"/>
              </a:ext>
            </a:extLst>
          </p:cNvPr>
          <p:cNvSpPr/>
          <p:nvPr/>
        </p:nvSpPr>
        <p:spPr>
          <a:xfrm>
            <a:off x="8085007" y="2935667"/>
            <a:ext cx="1488211" cy="1414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E0E2BB7B-EF8C-48F8-AC0E-95D263DB68BB}"/>
              </a:ext>
            </a:extLst>
          </p:cNvPr>
          <p:cNvSpPr txBox="1"/>
          <p:nvPr/>
        </p:nvSpPr>
        <p:spPr>
          <a:xfrm>
            <a:off x="9573218" y="2616586"/>
            <a:ext cx="138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(1,1)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C59A4CC-9603-4B6F-B864-01896651F5FF}"/>
              </a:ext>
            </a:extLst>
          </p:cNvPr>
          <p:cNvSpPr txBox="1"/>
          <p:nvPr/>
        </p:nvSpPr>
        <p:spPr>
          <a:xfrm>
            <a:off x="7462341" y="4378866"/>
            <a:ext cx="10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(-1,-1)</a:t>
            </a:r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84DFC387-34A0-4482-9E8B-8E12D6705072}"/>
              </a:ext>
            </a:extLst>
          </p:cNvPr>
          <p:cNvSpPr/>
          <p:nvPr/>
        </p:nvSpPr>
        <p:spPr>
          <a:xfrm>
            <a:off x="8814627" y="3561391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00199AA8-7E1E-4B0F-9610-B552A4C7CB41}"/>
              </a:ext>
            </a:extLst>
          </p:cNvPr>
          <p:cNvSpPr/>
          <p:nvPr/>
        </p:nvSpPr>
        <p:spPr>
          <a:xfrm>
            <a:off x="10381109" y="3561391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51A067B6-8ED3-4E99-959A-D733C20AED1D}"/>
              </a:ext>
            </a:extLst>
          </p:cNvPr>
          <p:cNvSpPr/>
          <p:nvPr/>
        </p:nvSpPr>
        <p:spPr>
          <a:xfrm>
            <a:off x="10362679" y="5067495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F84AA4D8-43F1-4187-BDA9-50233D169C75}"/>
              </a:ext>
            </a:extLst>
          </p:cNvPr>
          <p:cNvSpPr/>
          <p:nvPr/>
        </p:nvSpPr>
        <p:spPr>
          <a:xfrm>
            <a:off x="8829113" y="5067495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ình Bầu dục 17">
            <a:extLst>
              <a:ext uri="{FF2B5EF4-FFF2-40B4-BE49-F238E27FC236}">
                <a16:creationId xmlns:a16="http://schemas.microsoft.com/office/drawing/2014/main" id="{5C568312-FB1F-4620-8FC5-3774B85C8387}"/>
              </a:ext>
            </a:extLst>
          </p:cNvPr>
          <p:cNvSpPr/>
          <p:nvPr/>
        </p:nvSpPr>
        <p:spPr>
          <a:xfrm>
            <a:off x="7329202" y="5067495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0020F366-F5C6-4300-8BA6-709ABD05F6A1}"/>
              </a:ext>
            </a:extLst>
          </p:cNvPr>
          <p:cNvSpPr/>
          <p:nvPr/>
        </p:nvSpPr>
        <p:spPr>
          <a:xfrm>
            <a:off x="7329202" y="3546590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853FE48D-E59E-42B2-B723-A3160932493D}"/>
              </a:ext>
            </a:extLst>
          </p:cNvPr>
          <p:cNvSpPr/>
          <p:nvPr/>
        </p:nvSpPr>
        <p:spPr>
          <a:xfrm>
            <a:off x="7314716" y="2193814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07040174-632D-4490-B455-181A19FFA2F6}"/>
              </a:ext>
            </a:extLst>
          </p:cNvPr>
          <p:cNvSpPr/>
          <p:nvPr/>
        </p:nvSpPr>
        <p:spPr>
          <a:xfrm>
            <a:off x="8814626" y="2168411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F3DF1F1E-271F-4902-81A0-B75102DB755D}"/>
              </a:ext>
            </a:extLst>
          </p:cNvPr>
          <p:cNvSpPr/>
          <p:nvPr/>
        </p:nvSpPr>
        <p:spPr>
          <a:xfrm>
            <a:off x="10351400" y="2168411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3D810A51-0592-481A-934A-13B594371FB2}"/>
              </a:ext>
            </a:extLst>
          </p:cNvPr>
          <p:cNvSpPr/>
          <p:nvPr/>
        </p:nvSpPr>
        <p:spPr>
          <a:xfrm>
            <a:off x="8762542" y="4282990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0E43B9A5-F575-4944-A388-7E1E6AA78805}"/>
              </a:ext>
            </a:extLst>
          </p:cNvPr>
          <p:cNvSpPr/>
          <p:nvPr/>
        </p:nvSpPr>
        <p:spPr>
          <a:xfrm>
            <a:off x="9506646" y="4297325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ình Bầu dục 24">
            <a:extLst>
              <a:ext uri="{FF2B5EF4-FFF2-40B4-BE49-F238E27FC236}">
                <a16:creationId xmlns:a16="http://schemas.microsoft.com/office/drawing/2014/main" id="{DD47B6E5-AA12-4678-BD92-530FF6A5E3E2}"/>
              </a:ext>
            </a:extLst>
          </p:cNvPr>
          <p:cNvSpPr/>
          <p:nvPr/>
        </p:nvSpPr>
        <p:spPr>
          <a:xfrm>
            <a:off x="9519484" y="3560924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F54482FB-3180-40ED-A4F7-6E2CB642E0AB}"/>
              </a:ext>
            </a:extLst>
          </p:cNvPr>
          <p:cNvSpPr/>
          <p:nvPr/>
        </p:nvSpPr>
        <p:spPr>
          <a:xfrm>
            <a:off x="9506646" y="2874859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890CE818-F673-4728-B122-33AF4C3FB0C7}"/>
              </a:ext>
            </a:extLst>
          </p:cNvPr>
          <p:cNvSpPr/>
          <p:nvPr/>
        </p:nvSpPr>
        <p:spPr>
          <a:xfrm>
            <a:off x="8031494" y="2885583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A6097BDB-6E0B-4518-ADE4-9CDA0FB2F20D}"/>
              </a:ext>
            </a:extLst>
          </p:cNvPr>
          <p:cNvSpPr/>
          <p:nvPr/>
        </p:nvSpPr>
        <p:spPr>
          <a:xfrm>
            <a:off x="8030121" y="4282990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3251800-DC55-46A2-A0CA-E354794CC50E}"/>
              </a:ext>
            </a:extLst>
          </p:cNvPr>
          <p:cNvSpPr/>
          <p:nvPr/>
        </p:nvSpPr>
        <p:spPr>
          <a:xfrm>
            <a:off x="8774224" y="2885583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E8633D3D-1CAC-4796-8464-BB20B611D204}"/>
              </a:ext>
            </a:extLst>
          </p:cNvPr>
          <p:cNvSpPr/>
          <p:nvPr/>
        </p:nvSpPr>
        <p:spPr>
          <a:xfrm>
            <a:off x="8008141" y="3560924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ộp Văn bản 30">
                <a:extLst>
                  <a:ext uri="{FF2B5EF4-FFF2-40B4-BE49-F238E27FC236}">
                    <a16:creationId xmlns:a16="http://schemas.microsoft.com/office/drawing/2014/main" id="{170353DF-8AA1-4319-B948-993FE314141F}"/>
                  </a:ext>
                </a:extLst>
              </p:cNvPr>
              <p:cNvSpPr txBox="1"/>
              <p:nvPr/>
            </p:nvSpPr>
            <p:spPr>
              <a:xfrm>
                <a:off x="11019739" y="3118951"/>
                <a:ext cx="415960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1" name="Hộp Văn bản 30">
                <a:extLst>
                  <a:ext uri="{FF2B5EF4-FFF2-40B4-BE49-F238E27FC236}">
                    <a16:creationId xmlns:a16="http://schemas.microsoft.com/office/drawing/2014/main" id="{170353DF-8AA1-4319-B948-993FE3141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9739" y="3118951"/>
                <a:ext cx="415960" cy="369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Hộp Văn bản 31">
                <a:extLst>
                  <a:ext uri="{FF2B5EF4-FFF2-40B4-BE49-F238E27FC236}">
                    <a16:creationId xmlns:a16="http://schemas.microsoft.com/office/drawing/2014/main" id="{B5F39BC4-0B1D-4E22-B5A1-79EAF6902D20}"/>
                  </a:ext>
                </a:extLst>
              </p:cNvPr>
              <p:cNvSpPr txBox="1"/>
              <p:nvPr/>
            </p:nvSpPr>
            <p:spPr>
              <a:xfrm>
                <a:off x="9019228" y="1418775"/>
                <a:ext cx="41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2" name="Hộp Văn bản 31">
                <a:extLst>
                  <a:ext uri="{FF2B5EF4-FFF2-40B4-BE49-F238E27FC236}">
                    <a16:creationId xmlns:a16="http://schemas.microsoft.com/office/drawing/2014/main" id="{B5F39BC4-0B1D-4E22-B5A1-79EAF6902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228" y="1418775"/>
                <a:ext cx="4159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19107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A9EFBA03-E6C7-4E4C-A1C7-AB719D29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2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Bảng 2">
                <a:extLst>
                  <a:ext uri="{FF2B5EF4-FFF2-40B4-BE49-F238E27FC236}">
                    <a16:creationId xmlns:a16="http://schemas.microsoft.com/office/drawing/2014/main" id="{19D0E791-87B1-4C8F-8EBE-5D523A7700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709924"/>
                  </p:ext>
                </p:extLst>
              </p:nvPr>
            </p:nvGraphicFramePr>
            <p:xfrm>
              <a:off x="603912" y="1600200"/>
              <a:ext cx="4806288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2096">
                      <a:extLst>
                        <a:ext uri="{9D8B030D-6E8A-4147-A177-3AD203B41FA5}">
                          <a16:colId xmlns:a16="http://schemas.microsoft.com/office/drawing/2014/main" val="1954966026"/>
                        </a:ext>
                      </a:extLst>
                    </a:gridCol>
                    <a:gridCol w="1602096">
                      <a:extLst>
                        <a:ext uri="{9D8B030D-6E8A-4147-A177-3AD203B41FA5}">
                          <a16:colId xmlns:a16="http://schemas.microsoft.com/office/drawing/2014/main" val="3707144777"/>
                        </a:ext>
                      </a:extLst>
                    </a:gridCol>
                    <a:gridCol w="1602096">
                      <a:extLst>
                        <a:ext uri="{9D8B030D-6E8A-4147-A177-3AD203B41FA5}">
                          <a16:colId xmlns:a16="http://schemas.microsoft.com/office/drawing/2014/main" val="1304381173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vi-VN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vi-VN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Loss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686631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093071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554593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9536643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289147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003935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074758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135744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786245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3050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Bảng 2">
                <a:extLst>
                  <a:ext uri="{FF2B5EF4-FFF2-40B4-BE49-F238E27FC236}">
                    <a16:creationId xmlns:a16="http://schemas.microsoft.com/office/drawing/2014/main" id="{19D0E791-87B1-4C8F-8EBE-5D523A7700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709924"/>
                  </p:ext>
                </p:extLst>
              </p:nvPr>
            </p:nvGraphicFramePr>
            <p:xfrm>
              <a:off x="603912" y="1600200"/>
              <a:ext cx="4806288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2096">
                      <a:extLst>
                        <a:ext uri="{9D8B030D-6E8A-4147-A177-3AD203B41FA5}">
                          <a16:colId xmlns:a16="http://schemas.microsoft.com/office/drawing/2014/main" val="1954966026"/>
                        </a:ext>
                      </a:extLst>
                    </a:gridCol>
                    <a:gridCol w="1602096">
                      <a:extLst>
                        <a:ext uri="{9D8B030D-6E8A-4147-A177-3AD203B41FA5}">
                          <a16:colId xmlns:a16="http://schemas.microsoft.com/office/drawing/2014/main" val="3707144777"/>
                        </a:ext>
                      </a:extLst>
                    </a:gridCol>
                    <a:gridCol w="1602096">
                      <a:extLst>
                        <a:ext uri="{9D8B030D-6E8A-4147-A177-3AD203B41FA5}">
                          <a16:colId xmlns:a16="http://schemas.microsoft.com/office/drawing/2014/main" val="1304381173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5714" r="-200760" b="-9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80" t="-5714" r="-100760" b="-9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Loss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686631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093071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554593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9536643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289147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003935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074758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135744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786245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3050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B43161CE-172A-4FE4-A61B-9A93462A7135}"/>
              </a:ext>
            </a:extLst>
          </p:cNvPr>
          <p:cNvCxnSpPr>
            <a:cxnSpLocks/>
          </p:cNvCxnSpPr>
          <p:nvPr/>
        </p:nvCxnSpPr>
        <p:spPr>
          <a:xfrm flipV="1">
            <a:off x="8720990" y="1911881"/>
            <a:ext cx="0" cy="358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6CFB8B60-99E1-4070-B2E6-9A444E6B4013}"/>
              </a:ext>
            </a:extLst>
          </p:cNvPr>
          <p:cNvCxnSpPr>
            <a:cxnSpLocks/>
          </p:cNvCxnSpPr>
          <p:nvPr/>
        </p:nvCxnSpPr>
        <p:spPr>
          <a:xfrm>
            <a:off x="7302134" y="3983865"/>
            <a:ext cx="3844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23877B5F-D247-413D-9E35-9E872040E05E}"/>
              </a:ext>
            </a:extLst>
          </p:cNvPr>
          <p:cNvSpPr txBox="1"/>
          <p:nvPr/>
        </p:nvSpPr>
        <p:spPr>
          <a:xfrm>
            <a:off x="8447939" y="3969531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(0,0)</a:t>
            </a: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B81994D1-8487-493B-AA7D-DE2F8684C756}"/>
              </a:ext>
            </a:extLst>
          </p:cNvPr>
          <p:cNvSpPr/>
          <p:nvPr/>
        </p:nvSpPr>
        <p:spPr>
          <a:xfrm>
            <a:off x="7924800" y="3276600"/>
            <a:ext cx="1488211" cy="1414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BB8E9B16-3499-4D87-9EDA-F1F2A1DBFD51}"/>
              </a:ext>
            </a:extLst>
          </p:cNvPr>
          <p:cNvSpPr txBox="1"/>
          <p:nvPr/>
        </p:nvSpPr>
        <p:spPr>
          <a:xfrm>
            <a:off x="9413011" y="2957519"/>
            <a:ext cx="138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(1,1)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84677A68-BC1B-4038-BF28-3E19673FB231}"/>
              </a:ext>
            </a:extLst>
          </p:cNvPr>
          <p:cNvSpPr txBox="1"/>
          <p:nvPr/>
        </p:nvSpPr>
        <p:spPr>
          <a:xfrm>
            <a:off x="7302134" y="4719799"/>
            <a:ext cx="10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(-1,-1)</a:t>
            </a:r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2309A64E-A31B-4C65-915E-CEE41DCF5FA9}"/>
              </a:ext>
            </a:extLst>
          </p:cNvPr>
          <p:cNvSpPr/>
          <p:nvPr/>
        </p:nvSpPr>
        <p:spPr>
          <a:xfrm>
            <a:off x="8654420" y="3902324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21C7312C-88A3-4570-BA82-B96426D0E7F8}"/>
              </a:ext>
            </a:extLst>
          </p:cNvPr>
          <p:cNvSpPr/>
          <p:nvPr/>
        </p:nvSpPr>
        <p:spPr>
          <a:xfrm>
            <a:off x="8602335" y="4623923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CC7452CD-7AD4-4BC8-B1E1-94B20B90AB2A}"/>
              </a:ext>
            </a:extLst>
          </p:cNvPr>
          <p:cNvSpPr/>
          <p:nvPr/>
        </p:nvSpPr>
        <p:spPr>
          <a:xfrm>
            <a:off x="9346439" y="4638258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0F5824B9-E1E2-498C-8404-2730E0C4068E}"/>
              </a:ext>
            </a:extLst>
          </p:cNvPr>
          <p:cNvSpPr/>
          <p:nvPr/>
        </p:nvSpPr>
        <p:spPr>
          <a:xfrm>
            <a:off x="9359277" y="3901857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Hình Bầu dục 39">
            <a:extLst>
              <a:ext uri="{FF2B5EF4-FFF2-40B4-BE49-F238E27FC236}">
                <a16:creationId xmlns:a16="http://schemas.microsoft.com/office/drawing/2014/main" id="{889BE8C1-FF3D-4017-9BA4-0274A86F6D74}"/>
              </a:ext>
            </a:extLst>
          </p:cNvPr>
          <p:cNvSpPr/>
          <p:nvPr/>
        </p:nvSpPr>
        <p:spPr>
          <a:xfrm>
            <a:off x="9346439" y="3215792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6CA74E01-51BE-4675-9550-1A4067D8C765}"/>
              </a:ext>
            </a:extLst>
          </p:cNvPr>
          <p:cNvSpPr/>
          <p:nvPr/>
        </p:nvSpPr>
        <p:spPr>
          <a:xfrm>
            <a:off x="7871287" y="3226516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Hình Bầu dục 41">
            <a:extLst>
              <a:ext uri="{FF2B5EF4-FFF2-40B4-BE49-F238E27FC236}">
                <a16:creationId xmlns:a16="http://schemas.microsoft.com/office/drawing/2014/main" id="{FDD9B266-4CF1-4ACB-B385-407C2F4F481E}"/>
              </a:ext>
            </a:extLst>
          </p:cNvPr>
          <p:cNvSpPr/>
          <p:nvPr/>
        </p:nvSpPr>
        <p:spPr>
          <a:xfrm>
            <a:off x="7869914" y="4623923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Hình Bầu dục 42">
            <a:extLst>
              <a:ext uri="{FF2B5EF4-FFF2-40B4-BE49-F238E27FC236}">
                <a16:creationId xmlns:a16="http://schemas.microsoft.com/office/drawing/2014/main" id="{F2952BD3-DAEC-4598-A812-9DB6D6B1D17F}"/>
              </a:ext>
            </a:extLst>
          </p:cNvPr>
          <p:cNvSpPr/>
          <p:nvPr/>
        </p:nvSpPr>
        <p:spPr>
          <a:xfrm>
            <a:off x="8614017" y="3226516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9ABCCF6F-5343-4349-870C-B5D2DD64B000}"/>
              </a:ext>
            </a:extLst>
          </p:cNvPr>
          <p:cNvSpPr/>
          <p:nvPr/>
        </p:nvSpPr>
        <p:spPr>
          <a:xfrm>
            <a:off x="7847934" y="3901857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ộp Văn bản 44">
                <a:extLst>
                  <a:ext uri="{FF2B5EF4-FFF2-40B4-BE49-F238E27FC236}">
                    <a16:creationId xmlns:a16="http://schemas.microsoft.com/office/drawing/2014/main" id="{7B00DE42-8DF4-43BB-B046-AA9D76CD4F2D}"/>
                  </a:ext>
                </a:extLst>
              </p:cNvPr>
              <p:cNvSpPr txBox="1"/>
              <p:nvPr/>
            </p:nvSpPr>
            <p:spPr>
              <a:xfrm>
                <a:off x="10859532" y="3459884"/>
                <a:ext cx="415960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45" name="Hộp Văn bản 44">
                <a:extLst>
                  <a:ext uri="{FF2B5EF4-FFF2-40B4-BE49-F238E27FC236}">
                    <a16:creationId xmlns:a16="http://schemas.microsoft.com/office/drawing/2014/main" id="{7B00DE42-8DF4-43BB-B046-AA9D76CD4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532" y="3459884"/>
                <a:ext cx="415960" cy="369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Hộp Văn bản 45">
                <a:extLst>
                  <a:ext uri="{FF2B5EF4-FFF2-40B4-BE49-F238E27FC236}">
                    <a16:creationId xmlns:a16="http://schemas.microsoft.com/office/drawing/2014/main" id="{E02A4F54-F165-48DB-8769-A91B9AEF04DF}"/>
                  </a:ext>
                </a:extLst>
              </p:cNvPr>
              <p:cNvSpPr txBox="1"/>
              <p:nvPr/>
            </p:nvSpPr>
            <p:spPr>
              <a:xfrm>
                <a:off x="8859021" y="1759708"/>
                <a:ext cx="41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46" name="Hộp Văn bản 45">
                <a:extLst>
                  <a:ext uri="{FF2B5EF4-FFF2-40B4-BE49-F238E27FC236}">
                    <a16:creationId xmlns:a16="http://schemas.microsoft.com/office/drawing/2014/main" id="{E02A4F54-F165-48DB-8769-A91B9AEF0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021" y="1759708"/>
                <a:ext cx="4159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1352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F696BA-2BC2-4BB8-A78E-5EB2FC17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2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5B8847-0E63-457E-9BA0-3283989CCFE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/>
                  <a:t>Step 3: The center is changed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(0,0) </m:t>
                    </m:r>
                  </m:oMath>
                </a14:m>
                <a:r>
                  <a:rPr lang="en-US"/>
                  <a:t>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(1,1)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←2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=2∗1=2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5B8847-0E63-457E-9BA0-3283989CC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039" t="-1482" r="-215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74561756-7315-4C92-84CE-DE30F88817B5}"/>
              </a:ext>
            </a:extLst>
          </p:cNvPr>
          <p:cNvCxnSpPr>
            <a:cxnSpLocks/>
          </p:cNvCxnSpPr>
          <p:nvPr/>
        </p:nvCxnSpPr>
        <p:spPr>
          <a:xfrm flipV="1">
            <a:off x="8598091" y="1680822"/>
            <a:ext cx="0" cy="406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492AB420-792F-46A7-BA73-A102C01DDED5}"/>
              </a:ext>
            </a:extLst>
          </p:cNvPr>
          <p:cNvCxnSpPr>
            <a:cxnSpLocks/>
          </p:cNvCxnSpPr>
          <p:nvPr/>
        </p:nvCxnSpPr>
        <p:spPr>
          <a:xfrm flipV="1">
            <a:off x="7150342" y="4152725"/>
            <a:ext cx="4160740" cy="1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8FD75C5A-B95B-42FB-BFAE-DB40A1F3763A}"/>
              </a:ext>
            </a:extLst>
          </p:cNvPr>
          <p:cNvSpPr/>
          <p:nvPr/>
        </p:nvSpPr>
        <p:spPr>
          <a:xfrm>
            <a:off x="7814696" y="3458609"/>
            <a:ext cx="1488211" cy="1414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89DC1B65-930B-43ED-A996-CE0EA67360D7}"/>
              </a:ext>
            </a:extLst>
          </p:cNvPr>
          <p:cNvSpPr txBox="1"/>
          <p:nvPr/>
        </p:nvSpPr>
        <p:spPr>
          <a:xfrm>
            <a:off x="9194716" y="2945097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(1,1)</a:t>
            </a: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2B3EC14D-849D-4174-B163-C4549CB431D6}"/>
              </a:ext>
            </a:extLst>
          </p:cNvPr>
          <p:cNvSpPr txBox="1"/>
          <p:nvPr/>
        </p:nvSpPr>
        <p:spPr>
          <a:xfrm>
            <a:off x="8242348" y="4193800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(0,0)</a:t>
            </a:r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53D82EAC-C9B8-4597-AF0D-5E00DD390351}"/>
              </a:ext>
            </a:extLst>
          </p:cNvPr>
          <p:cNvSpPr txBox="1"/>
          <p:nvPr/>
        </p:nvSpPr>
        <p:spPr>
          <a:xfrm>
            <a:off x="6982529" y="4820823"/>
            <a:ext cx="82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(-1,-1)</a:t>
            </a:r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178C7775-3914-49D3-971D-C5584D547EFF}"/>
              </a:ext>
            </a:extLst>
          </p:cNvPr>
          <p:cNvSpPr/>
          <p:nvPr/>
        </p:nvSpPr>
        <p:spPr>
          <a:xfrm>
            <a:off x="7829766" y="1977972"/>
            <a:ext cx="3053222" cy="2902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Hình Bầu dục 39">
            <a:extLst>
              <a:ext uri="{FF2B5EF4-FFF2-40B4-BE49-F238E27FC236}">
                <a16:creationId xmlns:a16="http://schemas.microsoft.com/office/drawing/2014/main" id="{F5FBEA04-DF03-45EB-9EBD-1D9447523459}"/>
              </a:ext>
            </a:extLst>
          </p:cNvPr>
          <p:cNvSpPr/>
          <p:nvPr/>
        </p:nvSpPr>
        <p:spPr>
          <a:xfrm>
            <a:off x="9230712" y="4110072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C195C11B-1358-4516-B4D3-6926C5794E49}"/>
              </a:ext>
            </a:extLst>
          </p:cNvPr>
          <p:cNvSpPr/>
          <p:nvPr/>
        </p:nvSpPr>
        <p:spPr>
          <a:xfrm>
            <a:off x="9199938" y="4793208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Hình Bầu dục 41">
            <a:extLst>
              <a:ext uri="{FF2B5EF4-FFF2-40B4-BE49-F238E27FC236}">
                <a16:creationId xmlns:a16="http://schemas.microsoft.com/office/drawing/2014/main" id="{EDB379AF-1852-4C88-AC2F-F2EC4A7B78CB}"/>
              </a:ext>
            </a:extLst>
          </p:cNvPr>
          <p:cNvSpPr/>
          <p:nvPr/>
        </p:nvSpPr>
        <p:spPr>
          <a:xfrm>
            <a:off x="8525294" y="4792302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Hình Bầu dục 42">
            <a:extLst>
              <a:ext uri="{FF2B5EF4-FFF2-40B4-BE49-F238E27FC236}">
                <a16:creationId xmlns:a16="http://schemas.microsoft.com/office/drawing/2014/main" id="{94E178CD-8DBA-42F8-87B8-25CB40418436}"/>
              </a:ext>
            </a:extLst>
          </p:cNvPr>
          <p:cNvSpPr/>
          <p:nvPr/>
        </p:nvSpPr>
        <p:spPr>
          <a:xfrm>
            <a:off x="7748126" y="4793208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223E5430-725F-4D6E-8B0F-CE11ADD0BA21}"/>
              </a:ext>
            </a:extLst>
          </p:cNvPr>
          <p:cNvSpPr/>
          <p:nvPr/>
        </p:nvSpPr>
        <p:spPr>
          <a:xfrm>
            <a:off x="7740742" y="4098666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Hình Bầu dục 44">
            <a:extLst>
              <a:ext uri="{FF2B5EF4-FFF2-40B4-BE49-F238E27FC236}">
                <a16:creationId xmlns:a16="http://schemas.microsoft.com/office/drawing/2014/main" id="{7CB47DEE-0FCF-44CF-89D7-421199489590}"/>
              </a:ext>
            </a:extLst>
          </p:cNvPr>
          <p:cNvSpPr/>
          <p:nvPr/>
        </p:nvSpPr>
        <p:spPr>
          <a:xfrm>
            <a:off x="7792556" y="3430568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C9B410D4-666C-4959-B622-78755F5DA00B}"/>
              </a:ext>
            </a:extLst>
          </p:cNvPr>
          <p:cNvSpPr/>
          <p:nvPr/>
        </p:nvSpPr>
        <p:spPr>
          <a:xfrm>
            <a:off x="8525294" y="3403219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8233B666-E016-4D14-A759-F9735EA4786E}"/>
              </a:ext>
            </a:extLst>
          </p:cNvPr>
          <p:cNvSpPr/>
          <p:nvPr/>
        </p:nvSpPr>
        <p:spPr>
          <a:xfrm>
            <a:off x="9210295" y="3404125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4BC81D40-152E-49CF-8F3C-26882B5A335E}"/>
              </a:ext>
            </a:extLst>
          </p:cNvPr>
          <p:cNvSpPr/>
          <p:nvPr/>
        </p:nvSpPr>
        <p:spPr>
          <a:xfrm>
            <a:off x="10846589" y="4836618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82B0F5AA-6B64-43A5-8958-8EE03185CD52}"/>
              </a:ext>
            </a:extLst>
          </p:cNvPr>
          <p:cNvSpPr/>
          <p:nvPr/>
        </p:nvSpPr>
        <p:spPr>
          <a:xfrm>
            <a:off x="10816418" y="3430568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Hình Bầu dục 49">
            <a:extLst>
              <a:ext uri="{FF2B5EF4-FFF2-40B4-BE49-F238E27FC236}">
                <a16:creationId xmlns:a16="http://schemas.microsoft.com/office/drawing/2014/main" id="{EFA6301E-2FCC-4CC9-BA40-480379B0BA0A}"/>
              </a:ext>
            </a:extLst>
          </p:cNvPr>
          <p:cNvSpPr/>
          <p:nvPr/>
        </p:nvSpPr>
        <p:spPr>
          <a:xfrm>
            <a:off x="10824232" y="1903305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1" name="Hình Bầu dục 50">
            <a:extLst>
              <a:ext uri="{FF2B5EF4-FFF2-40B4-BE49-F238E27FC236}">
                <a16:creationId xmlns:a16="http://schemas.microsoft.com/office/drawing/2014/main" id="{C0019C7A-948C-43B7-BC18-9C1BE656350B}"/>
              </a:ext>
            </a:extLst>
          </p:cNvPr>
          <p:cNvSpPr/>
          <p:nvPr/>
        </p:nvSpPr>
        <p:spPr>
          <a:xfrm>
            <a:off x="7783255" y="1910766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Hình Bầu dục 51">
            <a:extLst>
              <a:ext uri="{FF2B5EF4-FFF2-40B4-BE49-F238E27FC236}">
                <a16:creationId xmlns:a16="http://schemas.microsoft.com/office/drawing/2014/main" id="{892B628D-B3EF-4BA8-B6AF-D4868809BAE0}"/>
              </a:ext>
            </a:extLst>
          </p:cNvPr>
          <p:cNvSpPr/>
          <p:nvPr/>
        </p:nvSpPr>
        <p:spPr>
          <a:xfrm>
            <a:off x="9279522" y="1907677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Hộp Văn bản 52">
                <a:extLst>
                  <a:ext uri="{FF2B5EF4-FFF2-40B4-BE49-F238E27FC236}">
                    <a16:creationId xmlns:a16="http://schemas.microsoft.com/office/drawing/2014/main" id="{6F5A6793-A39C-467B-B645-B7FDFAD312DB}"/>
                  </a:ext>
                </a:extLst>
              </p:cNvPr>
              <p:cNvSpPr txBox="1"/>
              <p:nvPr/>
            </p:nvSpPr>
            <p:spPr>
              <a:xfrm>
                <a:off x="11145968" y="3540375"/>
                <a:ext cx="415960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53" name="Hộp Văn bản 52">
                <a:extLst>
                  <a:ext uri="{FF2B5EF4-FFF2-40B4-BE49-F238E27FC236}">
                    <a16:creationId xmlns:a16="http://schemas.microsoft.com/office/drawing/2014/main" id="{6F5A6793-A39C-467B-B645-B7FDFAD31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968" y="3540375"/>
                <a:ext cx="415960" cy="369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Hộp Văn bản 53">
                <a:extLst>
                  <a:ext uri="{FF2B5EF4-FFF2-40B4-BE49-F238E27FC236}">
                    <a16:creationId xmlns:a16="http://schemas.microsoft.com/office/drawing/2014/main" id="{EAF0B7B7-E2C8-4828-A06E-312145AFBD04}"/>
                  </a:ext>
                </a:extLst>
              </p:cNvPr>
              <p:cNvSpPr txBox="1"/>
              <p:nvPr/>
            </p:nvSpPr>
            <p:spPr>
              <a:xfrm>
                <a:off x="8672539" y="1410884"/>
                <a:ext cx="41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54" name="Hộp Văn bản 53">
                <a:extLst>
                  <a:ext uri="{FF2B5EF4-FFF2-40B4-BE49-F238E27FC236}">
                    <a16:creationId xmlns:a16="http://schemas.microsoft.com/office/drawing/2014/main" id="{EAF0B7B7-E2C8-4828-A06E-312145AF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539" y="1410884"/>
                <a:ext cx="4159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46468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A9EFBA03-E6C7-4E4C-A1C7-AB719D29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3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Bảng 2">
                <a:extLst>
                  <a:ext uri="{FF2B5EF4-FFF2-40B4-BE49-F238E27FC236}">
                    <a16:creationId xmlns:a16="http://schemas.microsoft.com/office/drawing/2014/main" id="{19D0E791-87B1-4C8F-8EBE-5D523A7700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112155"/>
                  </p:ext>
                </p:extLst>
              </p:nvPr>
            </p:nvGraphicFramePr>
            <p:xfrm>
              <a:off x="603912" y="1600200"/>
              <a:ext cx="4806288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2096">
                      <a:extLst>
                        <a:ext uri="{9D8B030D-6E8A-4147-A177-3AD203B41FA5}">
                          <a16:colId xmlns:a16="http://schemas.microsoft.com/office/drawing/2014/main" val="1954966026"/>
                        </a:ext>
                      </a:extLst>
                    </a:gridCol>
                    <a:gridCol w="1602096">
                      <a:extLst>
                        <a:ext uri="{9D8B030D-6E8A-4147-A177-3AD203B41FA5}">
                          <a16:colId xmlns:a16="http://schemas.microsoft.com/office/drawing/2014/main" val="3707144777"/>
                        </a:ext>
                      </a:extLst>
                    </a:gridCol>
                    <a:gridCol w="1602096">
                      <a:extLst>
                        <a:ext uri="{9D8B030D-6E8A-4147-A177-3AD203B41FA5}">
                          <a16:colId xmlns:a16="http://schemas.microsoft.com/office/drawing/2014/main" val="1304381173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vi-VN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vi-VN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Loss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686631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093071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0.35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554593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0.07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9536643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289147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0.34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003935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2.02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074758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0.34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135744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786245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3.02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3050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Bảng 2">
                <a:extLst>
                  <a:ext uri="{FF2B5EF4-FFF2-40B4-BE49-F238E27FC236}">
                    <a16:creationId xmlns:a16="http://schemas.microsoft.com/office/drawing/2014/main" id="{19D0E791-87B1-4C8F-8EBE-5D523A7700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112155"/>
                  </p:ext>
                </p:extLst>
              </p:nvPr>
            </p:nvGraphicFramePr>
            <p:xfrm>
              <a:off x="603912" y="1600200"/>
              <a:ext cx="4806288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2096">
                      <a:extLst>
                        <a:ext uri="{9D8B030D-6E8A-4147-A177-3AD203B41FA5}">
                          <a16:colId xmlns:a16="http://schemas.microsoft.com/office/drawing/2014/main" val="1954966026"/>
                        </a:ext>
                      </a:extLst>
                    </a:gridCol>
                    <a:gridCol w="1602096">
                      <a:extLst>
                        <a:ext uri="{9D8B030D-6E8A-4147-A177-3AD203B41FA5}">
                          <a16:colId xmlns:a16="http://schemas.microsoft.com/office/drawing/2014/main" val="3707144777"/>
                        </a:ext>
                      </a:extLst>
                    </a:gridCol>
                    <a:gridCol w="1602096">
                      <a:extLst>
                        <a:ext uri="{9D8B030D-6E8A-4147-A177-3AD203B41FA5}">
                          <a16:colId xmlns:a16="http://schemas.microsoft.com/office/drawing/2014/main" val="1304381173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5714" r="-200760" b="-9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80" t="-5714" r="-100760" b="-9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Loss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686631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093071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0.35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554593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>
                              <a:solidFill>
                                <a:schemeClr val="tx1"/>
                              </a:solidFill>
                            </a:rPr>
                            <a:t>0.07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9536643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289147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0.34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003935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2.02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074758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0">
                              <a:solidFill>
                                <a:schemeClr val="tx1"/>
                              </a:solidFill>
                            </a:rPr>
                            <a:t>0.34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135744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1.34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786245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>
                              <a:solidFill>
                                <a:schemeClr val="tx1"/>
                              </a:solidFill>
                            </a:rPr>
                            <a:t>3.02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3050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0EBD3F88-5729-499F-BDD5-7949A962513D}"/>
              </a:ext>
            </a:extLst>
          </p:cNvPr>
          <p:cNvCxnSpPr>
            <a:cxnSpLocks/>
          </p:cNvCxnSpPr>
          <p:nvPr/>
        </p:nvCxnSpPr>
        <p:spPr>
          <a:xfrm flipV="1">
            <a:off x="8475224" y="1782075"/>
            <a:ext cx="0" cy="406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CDA237CE-4ED4-4113-BF58-51870B7EDF3E}"/>
              </a:ext>
            </a:extLst>
          </p:cNvPr>
          <p:cNvCxnSpPr>
            <a:cxnSpLocks/>
          </p:cNvCxnSpPr>
          <p:nvPr/>
        </p:nvCxnSpPr>
        <p:spPr>
          <a:xfrm>
            <a:off x="5853793" y="4130007"/>
            <a:ext cx="530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692B5CB2-F25C-4884-A2FD-DF060ABA1BEA}"/>
              </a:ext>
            </a:extLst>
          </p:cNvPr>
          <p:cNvSpPr txBox="1"/>
          <p:nvPr/>
        </p:nvSpPr>
        <p:spPr>
          <a:xfrm>
            <a:off x="9026971" y="2945097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(1,1)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2D5A4F8B-4697-49E1-BF98-1A7C36AF0472}"/>
              </a:ext>
            </a:extLst>
          </p:cNvPr>
          <p:cNvSpPr txBox="1"/>
          <p:nvPr/>
        </p:nvSpPr>
        <p:spPr>
          <a:xfrm>
            <a:off x="8127561" y="4165644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(0,0)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8C14D623-5604-4F2C-A923-3508BC761322}"/>
              </a:ext>
            </a:extLst>
          </p:cNvPr>
          <p:cNvSpPr txBox="1"/>
          <p:nvPr/>
        </p:nvSpPr>
        <p:spPr>
          <a:xfrm>
            <a:off x="6814784" y="4820823"/>
            <a:ext cx="82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(-1,-1)</a:t>
            </a: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70070270-6F46-4E91-8001-F273E46F496B}"/>
              </a:ext>
            </a:extLst>
          </p:cNvPr>
          <p:cNvSpPr/>
          <p:nvPr/>
        </p:nvSpPr>
        <p:spPr>
          <a:xfrm>
            <a:off x="7662021" y="1977972"/>
            <a:ext cx="3053222" cy="2902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C26D1AA4-2B5B-4796-BA2F-C2F8456E6615}"/>
              </a:ext>
            </a:extLst>
          </p:cNvPr>
          <p:cNvSpPr/>
          <p:nvPr/>
        </p:nvSpPr>
        <p:spPr>
          <a:xfrm>
            <a:off x="10678844" y="4836618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7E2B6F6C-A502-4E39-BC61-8F7E491F6622}"/>
              </a:ext>
            </a:extLst>
          </p:cNvPr>
          <p:cNvSpPr/>
          <p:nvPr/>
        </p:nvSpPr>
        <p:spPr>
          <a:xfrm>
            <a:off x="10648673" y="3430568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3244A023-1C99-43A1-A681-9CDD91D12C61}"/>
              </a:ext>
            </a:extLst>
          </p:cNvPr>
          <p:cNvSpPr/>
          <p:nvPr/>
        </p:nvSpPr>
        <p:spPr>
          <a:xfrm>
            <a:off x="10656487" y="1903305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0DE44375-F172-46E6-8F3F-74768AD80431}"/>
              </a:ext>
            </a:extLst>
          </p:cNvPr>
          <p:cNvSpPr/>
          <p:nvPr/>
        </p:nvSpPr>
        <p:spPr>
          <a:xfrm>
            <a:off x="7615510" y="1910766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03A21419-23E4-4899-8CB8-ACDA60D1E81B}"/>
              </a:ext>
            </a:extLst>
          </p:cNvPr>
          <p:cNvSpPr/>
          <p:nvPr/>
        </p:nvSpPr>
        <p:spPr>
          <a:xfrm>
            <a:off x="9111777" y="1907677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Hộp Văn bản 48">
                <a:extLst>
                  <a:ext uri="{FF2B5EF4-FFF2-40B4-BE49-F238E27FC236}">
                    <a16:creationId xmlns:a16="http://schemas.microsoft.com/office/drawing/2014/main" id="{DAE8EBD7-8EA4-440C-84CF-7573FB824FFC}"/>
                  </a:ext>
                </a:extLst>
              </p:cNvPr>
              <p:cNvSpPr txBox="1"/>
              <p:nvPr/>
            </p:nvSpPr>
            <p:spPr>
              <a:xfrm>
                <a:off x="10978223" y="3540375"/>
                <a:ext cx="415960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49" name="Hộp Văn bản 48">
                <a:extLst>
                  <a:ext uri="{FF2B5EF4-FFF2-40B4-BE49-F238E27FC236}">
                    <a16:creationId xmlns:a16="http://schemas.microsoft.com/office/drawing/2014/main" id="{DAE8EBD7-8EA4-440C-84CF-7573FB824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223" y="3540375"/>
                <a:ext cx="415960" cy="369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Hộp Văn bản 49">
                <a:extLst>
                  <a:ext uri="{FF2B5EF4-FFF2-40B4-BE49-F238E27FC236}">
                    <a16:creationId xmlns:a16="http://schemas.microsoft.com/office/drawing/2014/main" id="{9AA403DB-6EB5-4E97-B2A8-9CB065EC74C0}"/>
                  </a:ext>
                </a:extLst>
              </p:cNvPr>
              <p:cNvSpPr txBox="1"/>
              <p:nvPr/>
            </p:nvSpPr>
            <p:spPr>
              <a:xfrm>
                <a:off x="8504794" y="1410884"/>
                <a:ext cx="41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50" name="Hộp Văn bản 49">
                <a:extLst>
                  <a:ext uri="{FF2B5EF4-FFF2-40B4-BE49-F238E27FC236}">
                    <a16:creationId xmlns:a16="http://schemas.microsoft.com/office/drawing/2014/main" id="{9AA403DB-6EB5-4E97-B2A8-9CB065EC7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794" y="1410884"/>
                <a:ext cx="4159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Hình Bầu dục 50">
            <a:extLst>
              <a:ext uri="{FF2B5EF4-FFF2-40B4-BE49-F238E27FC236}">
                <a16:creationId xmlns:a16="http://schemas.microsoft.com/office/drawing/2014/main" id="{21EB8753-24A5-4255-87B6-6C91FE0CCF49}"/>
              </a:ext>
            </a:extLst>
          </p:cNvPr>
          <p:cNvSpPr/>
          <p:nvPr/>
        </p:nvSpPr>
        <p:spPr>
          <a:xfrm>
            <a:off x="9111776" y="3430568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Hình Bầu dục 51">
            <a:extLst>
              <a:ext uri="{FF2B5EF4-FFF2-40B4-BE49-F238E27FC236}">
                <a16:creationId xmlns:a16="http://schemas.microsoft.com/office/drawing/2014/main" id="{C80DDA65-23A8-4BA3-9F13-3A934C228C0A}"/>
              </a:ext>
            </a:extLst>
          </p:cNvPr>
          <p:cNvSpPr/>
          <p:nvPr/>
        </p:nvSpPr>
        <p:spPr>
          <a:xfrm>
            <a:off x="7595452" y="4801990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Hình Bầu dục 52">
            <a:extLst>
              <a:ext uri="{FF2B5EF4-FFF2-40B4-BE49-F238E27FC236}">
                <a16:creationId xmlns:a16="http://schemas.microsoft.com/office/drawing/2014/main" id="{4110B087-EB84-484D-B15D-61235B32BC82}"/>
              </a:ext>
            </a:extLst>
          </p:cNvPr>
          <p:cNvSpPr/>
          <p:nvPr/>
        </p:nvSpPr>
        <p:spPr>
          <a:xfrm>
            <a:off x="7597766" y="3426853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7322016F-EABE-4736-BCCF-0CD7933B8A8D}"/>
              </a:ext>
            </a:extLst>
          </p:cNvPr>
          <p:cNvSpPr txBox="1"/>
          <p:nvPr/>
        </p:nvSpPr>
        <p:spPr>
          <a:xfrm>
            <a:off x="10747267" y="1609140"/>
            <a:ext cx="82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(3,3)</a:t>
            </a: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8CD0F687-DD93-4736-8CEE-825EE5895D48}"/>
              </a:ext>
            </a:extLst>
          </p:cNvPr>
          <p:cNvSpPr/>
          <p:nvPr/>
        </p:nvSpPr>
        <p:spPr>
          <a:xfrm>
            <a:off x="9131461" y="4810290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64B1B804-D2DD-4682-ADB3-1C45710B0ACE}"/>
              </a:ext>
            </a:extLst>
          </p:cNvPr>
          <p:cNvSpPr txBox="1"/>
          <p:nvPr/>
        </p:nvSpPr>
        <p:spPr>
          <a:xfrm>
            <a:off x="10761754" y="2938301"/>
            <a:ext cx="82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(3,1)</a:t>
            </a:r>
          </a:p>
        </p:txBody>
      </p:sp>
    </p:spTree>
    <p:extLst>
      <p:ext uri="{BB962C8B-B14F-4D97-AF65-F5344CB8AC3E}">
        <p14:creationId xmlns:p14="http://schemas.microsoft.com/office/powerpoint/2010/main" val="33695709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B30FBE21-92A9-4677-ACC0-7A9DE67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RESULTS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588FC2E-4B95-4F01-B5E1-FEBFD9B75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717682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EE7C-9730-F645-8166-2A435D33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VN" dirty="0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2D762506-F58F-459B-BEE9-1EE43E2B2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5" y="1676400"/>
            <a:ext cx="5953265" cy="4040817"/>
          </a:xfrm>
        </p:spPr>
      </p:pic>
      <p:pic>
        <p:nvPicPr>
          <p:cNvPr id="8" name="Chỗ dành sẵn cho Nội dung 5">
            <a:extLst>
              <a:ext uri="{FF2B5EF4-FFF2-40B4-BE49-F238E27FC236}">
                <a16:creationId xmlns:a16="http://schemas.microsoft.com/office/drawing/2014/main" id="{D735B1A7-3FA1-450C-A53D-768867A358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600" y="1676400"/>
            <a:ext cx="5953264" cy="382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16067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B85A6A-3B30-4951-93BB-901E094E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vi-VN"/>
          </a:p>
        </p:txBody>
      </p:sp>
      <p:sp>
        <p:nvSpPr>
          <p:cNvPr id="4" name="Chỗ dành sẵn cho Nội dung 7">
            <a:extLst>
              <a:ext uri="{FF2B5EF4-FFF2-40B4-BE49-F238E27FC236}">
                <a16:creationId xmlns:a16="http://schemas.microsoft.com/office/drawing/2014/main" id="{D8145D89-30A9-4A57-AF16-215E1699B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r>
              <a:rPr lang="en-US"/>
              <a:t>[1] Schuld, Maria, et al. "Evaluating analytic gradients on quantum hardware." Physical Review A 99.3 (2019): 032331.</a:t>
            </a:r>
          </a:p>
          <a:p>
            <a:r>
              <a:rPr lang="en-US"/>
              <a:t>[2] Pardalos, Panos M., Varvara Rasskazova, and Michael N. Vrahatis. Black Box Optimization, Machine Learning, and No-Free Lunch Theorems. Springer, 2021.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016369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A1E3B-52AC-4848-9A3B-814D413CE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" y="1674813"/>
            <a:ext cx="11811000" cy="3508374"/>
          </a:xfrm>
        </p:spPr>
        <p:txBody>
          <a:bodyPr/>
          <a:lstStyle/>
          <a:p>
            <a:r>
              <a:rPr lang="vi-VN" sz="4000" dirty="0"/>
              <a:t>Cảm ơn các bạn đã lắng nghe!</a:t>
            </a:r>
            <a:br>
              <a:rPr lang="en-US" sz="4000" dirty="0"/>
            </a:b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0066FF"/>
                </a:solidFill>
              </a:rPr>
              <a:t>ĐẠI HỌC QUỐC GIA TP.HCM</a:t>
            </a:r>
            <a:br>
              <a:rPr lang="en-US" sz="4000" dirty="0"/>
            </a:br>
            <a:r>
              <a:rPr lang="en-US" sz="3600" dirty="0">
                <a:solidFill>
                  <a:srgbClr val="FF0000"/>
                </a:solidFill>
              </a:rPr>
              <a:t>TR</a:t>
            </a:r>
            <a:r>
              <a:rPr lang="vi-VN" sz="3600" dirty="0">
                <a:solidFill>
                  <a:srgbClr val="FF0000"/>
                </a:solidFill>
              </a:rPr>
              <a:t>Ư</a:t>
            </a:r>
            <a:r>
              <a:rPr lang="en-US" sz="3600" dirty="0">
                <a:solidFill>
                  <a:srgbClr val="FF0000"/>
                </a:solidFill>
              </a:rPr>
              <a:t>ỜNG ĐẠI HỌC CÔNG NGHỆ THÔNG TIN TP.HCM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0066FF"/>
                </a:solidFill>
              </a:rPr>
              <a:t>TOÀN DIỆN – SÁNG TẠO – PHỤNG SỰ</a:t>
            </a:r>
            <a:r>
              <a:rPr lang="en-US" sz="3600" dirty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46809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B30FBE21-92A9-4677-ACC0-7A9DE67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  <a:endParaRPr lang="vi-VN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588FC2E-4B95-4F01-B5E1-FEBFD9B75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333202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5">
            <a:extLst>
              <a:ext uri="{FF2B5EF4-FFF2-40B4-BE49-F238E27FC236}">
                <a16:creationId xmlns:a16="http://schemas.microsoft.com/office/drawing/2014/main" id="{5DE098D4-D09B-44E5-9346-AB6007F00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278413"/>
              </p:ext>
            </p:extLst>
          </p:nvPr>
        </p:nvGraphicFramePr>
        <p:xfrm>
          <a:off x="304800" y="931407"/>
          <a:ext cx="8767182" cy="430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97">
                  <a:extLst>
                    <a:ext uri="{9D8B030D-6E8A-4147-A177-3AD203B41FA5}">
                      <a16:colId xmlns:a16="http://schemas.microsoft.com/office/drawing/2014/main" val="2185544523"/>
                    </a:ext>
                  </a:extLst>
                </a:gridCol>
                <a:gridCol w="1461197">
                  <a:extLst>
                    <a:ext uri="{9D8B030D-6E8A-4147-A177-3AD203B41FA5}">
                      <a16:colId xmlns:a16="http://schemas.microsoft.com/office/drawing/2014/main" val="3826391854"/>
                    </a:ext>
                  </a:extLst>
                </a:gridCol>
                <a:gridCol w="1461197">
                  <a:extLst>
                    <a:ext uri="{9D8B030D-6E8A-4147-A177-3AD203B41FA5}">
                      <a16:colId xmlns:a16="http://schemas.microsoft.com/office/drawing/2014/main" val="4279644612"/>
                    </a:ext>
                  </a:extLst>
                </a:gridCol>
                <a:gridCol w="1461197">
                  <a:extLst>
                    <a:ext uri="{9D8B030D-6E8A-4147-A177-3AD203B41FA5}">
                      <a16:colId xmlns:a16="http://schemas.microsoft.com/office/drawing/2014/main" val="2725061250"/>
                    </a:ext>
                  </a:extLst>
                </a:gridCol>
                <a:gridCol w="1461197">
                  <a:extLst>
                    <a:ext uri="{9D8B030D-6E8A-4147-A177-3AD203B41FA5}">
                      <a16:colId xmlns:a16="http://schemas.microsoft.com/office/drawing/2014/main" val="1434500417"/>
                    </a:ext>
                  </a:extLst>
                </a:gridCol>
                <a:gridCol w="1461197">
                  <a:extLst>
                    <a:ext uri="{9D8B030D-6E8A-4147-A177-3AD203B41FA5}">
                      <a16:colId xmlns:a16="http://schemas.microsoft.com/office/drawing/2014/main" val="2933649087"/>
                    </a:ext>
                  </a:extLst>
                </a:gridCol>
              </a:tblGrid>
              <a:tr h="718284">
                <a:tc>
                  <a:txBody>
                    <a:bodyPr/>
                    <a:lstStyle/>
                    <a:p>
                      <a:pPr algn="ctr"/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vi-VN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vi-VN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vi-VN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vi-VN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832618"/>
                  </a:ext>
                </a:extLst>
              </a:tr>
              <a:tr h="7182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302083"/>
                  </a:ext>
                </a:extLst>
              </a:tr>
              <a:tr h="7182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565393"/>
                  </a:ext>
                </a:extLst>
              </a:tr>
              <a:tr h="7182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083411"/>
                  </a:ext>
                </a:extLst>
              </a:tr>
              <a:tr h="7182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vi-VN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321803"/>
                  </a:ext>
                </a:extLst>
              </a:tr>
              <a:tr h="7182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vi-VN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749046"/>
                  </a:ext>
                </a:extLst>
              </a:tr>
            </a:tbl>
          </a:graphicData>
        </a:graphic>
      </p:graphicFrame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6D11313A-040C-467B-BC7A-1B3B720FC7B6}"/>
              </a:ext>
            </a:extLst>
          </p:cNvPr>
          <p:cNvCxnSpPr>
            <a:cxnSpLocks/>
          </p:cNvCxnSpPr>
          <p:nvPr/>
        </p:nvCxnSpPr>
        <p:spPr>
          <a:xfrm>
            <a:off x="280987" y="931407"/>
            <a:ext cx="1462548" cy="685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FBB1BA68-2E6A-4CFE-B47B-B9861D240DCB}"/>
                  </a:ext>
                </a:extLst>
              </p:cNvPr>
              <p:cNvSpPr txBox="1"/>
              <p:nvPr/>
            </p:nvSpPr>
            <p:spPr>
              <a:xfrm>
                <a:off x="1191208" y="953498"/>
                <a:ext cx="552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FBB1BA68-2E6A-4CFE-B47B-B9861D240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08" y="953498"/>
                <a:ext cx="55232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9E8D4DCE-B24A-4BAA-993F-920B6D5D3E42}"/>
                  </a:ext>
                </a:extLst>
              </p:cNvPr>
              <p:cNvSpPr txBox="1"/>
              <p:nvPr/>
            </p:nvSpPr>
            <p:spPr>
              <a:xfrm>
                <a:off x="511554" y="1210352"/>
                <a:ext cx="552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9E8D4DCE-B24A-4BAA-993F-920B6D5D3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54" y="1210352"/>
                <a:ext cx="5523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3A569683-83C0-419E-9D3F-E8CBE5172AB9}"/>
                  </a:ext>
                </a:extLst>
              </p:cNvPr>
              <p:cNvSpPr txBox="1"/>
              <p:nvPr/>
            </p:nvSpPr>
            <p:spPr>
              <a:xfrm>
                <a:off x="304800" y="5458982"/>
                <a:ext cx="10515600" cy="560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/>
                  <a:t>Loss </a:t>
                </a:r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vi-V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fName>
                          <m:e>
                            <m:d>
                              <m:dPr>
                                <m:ctrlP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vi-VN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vi-VN" sz="2000" i="1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f>
                                  <m:fPr>
                                    <m:ctrlP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vi-VN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acc>
                          </m:e>
                        </m:func>
                      </m:e>
                    </m:d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vi-V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vi-V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vi-V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vi-V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fName>
                          <m:e>
                            <m:d>
                              <m:dPr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vi-V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vi-VN" sz="20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vi-VN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f>
                                      <m:fPr>
                                        <m:ctrlP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vi-VN" sz="2000"/>
              </a:p>
            </p:txBody>
          </p:sp>
        </mc:Choice>
        <mc:Fallback xmlns="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3A569683-83C0-419E-9D3F-E8CBE517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458982"/>
                <a:ext cx="10515600" cy="560474"/>
              </a:xfrm>
              <a:prstGeom prst="rect">
                <a:avLst/>
              </a:prstGeom>
              <a:blipFill>
                <a:blip r:embed="rId5"/>
                <a:stretch>
                  <a:fillRect l="-580" b="-659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E2694732-9933-4218-A2E3-9FAD0FB5022E}"/>
              </a:ext>
            </a:extLst>
          </p:cNvPr>
          <p:cNvCxnSpPr>
            <a:cxnSpLocks/>
          </p:cNvCxnSpPr>
          <p:nvPr/>
        </p:nvCxnSpPr>
        <p:spPr>
          <a:xfrm flipH="1">
            <a:off x="8839200" y="836282"/>
            <a:ext cx="1066801" cy="183071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D54B4C72-B2F4-479C-95FA-C460E792BDAD}"/>
                  </a:ext>
                </a:extLst>
              </p:cNvPr>
              <p:cNvSpPr txBox="1"/>
              <p:nvPr/>
            </p:nvSpPr>
            <p:spPr>
              <a:xfrm>
                <a:off x="2286001" y="160564"/>
                <a:ext cx="9839632" cy="55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vi-V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vi-V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vi-V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fName>
                          <m:e>
                            <m:d>
                              <m:dPr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vi-V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vi-VN" sz="20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vi-VN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0.2</m:t>
                                        </m:r>
                                      </m:e>
                                    </m:d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f>
                                      <m:fPr>
                                        <m:ctrlP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vi-VN" sz="2000"/>
                  <a:t> </a:t>
                </a:r>
                <a14:m>
                  <m:oMath xmlns:m="http://schemas.openxmlformats.org/officeDocument/2006/math">
                    <m:r>
                      <a:rPr lang="vi-VN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vi-V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vi-VN" sz="20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𝑜𝑠</m:t>
                            </m:r>
                          </m:fName>
                          <m:e>
                            <m:d>
                              <m:dPr>
                                <m:ctrlP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−0.8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vi-VN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vi-V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vi-V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vi-V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+0.2</m:t>
                                        </m:r>
                                      </m:e>
                                    </m:d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vi-VN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f>
                                      <m:fPr>
                                        <m:ctrlP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−0.2)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vi-VN" sz="2000"/>
                  <a:t> </a:t>
                </a:r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D54B4C72-B2F4-479C-95FA-C460E792B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1" y="160564"/>
                <a:ext cx="9839632" cy="5529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79286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ỗ dành sẵn cho Nội dung 11">
                <a:extLst>
                  <a:ext uri="{FF2B5EF4-FFF2-40B4-BE49-F238E27FC236}">
                    <a16:creationId xmlns:a16="http://schemas.microsoft.com/office/drawing/2014/main" id="{55F4000A-DB57-4360-99AB-83321C5FF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433" y="665624"/>
                <a:ext cx="10515600" cy="12093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vi-V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=0.8,</m:t>
                    </m:r>
                    <m:r>
                      <a:rPr lang="vi-V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vi-V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=0.6⇒</m:t>
                    </m:r>
                  </m:oMath>
                </a14:m>
                <a:r>
                  <a:rPr lang="vi-VN" sz="20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vi-V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vi-V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vi-V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vi-V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vi-V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=0.8∗</m:t>
                    </m:r>
                    <m:d>
                      <m:dPr>
                        <m:begChr m:val="["/>
                        <m:endChr m:val="]"/>
                        <m:ctrlPr>
                          <a:rPr lang="vi-V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vi-V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+0.6</m:t>
                            </m:r>
                          </m:e>
                        </m:d>
                        <m:r>
                          <a:rPr lang="vi-V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vi-V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vi-V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vi-V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−0.6)</m:t>
                        </m:r>
                      </m:e>
                    </m:d>
                  </m:oMath>
                </a14:m>
                <a:endParaRPr lang="vi-VN" sz="200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vi-VN" sz="200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hỗ dành sẵn cho Nội dung 11">
                <a:extLst>
                  <a:ext uri="{FF2B5EF4-FFF2-40B4-BE49-F238E27FC236}">
                    <a16:creationId xmlns:a16="http://schemas.microsoft.com/office/drawing/2014/main" id="{55F4000A-DB57-4360-99AB-83321C5FF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433" y="665624"/>
                <a:ext cx="10515600" cy="1209367"/>
              </a:xfrm>
              <a:blipFill>
                <a:blip r:embed="rId3"/>
                <a:stretch>
                  <a:fillRect t="-251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Bảng 6">
                <a:extLst>
                  <a:ext uri="{FF2B5EF4-FFF2-40B4-BE49-F238E27FC236}">
                    <a16:creationId xmlns:a16="http://schemas.microsoft.com/office/drawing/2014/main" id="{5EAE7B7D-9CAE-41F5-A7C9-6BF3A01DE9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0531394"/>
                  </p:ext>
                </p:extLst>
              </p:nvPr>
            </p:nvGraphicFramePr>
            <p:xfrm>
              <a:off x="988140" y="1270308"/>
              <a:ext cx="9202995" cy="34686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9021">
                      <a:extLst>
                        <a:ext uri="{9D8B030D-6E8A-4147-A177-3AD203B41FA5}">
                          <a16:colId xmlns:a16="http://schemas.microsoft.com/office/drawing/2014/main" val="2879856399"/>
                        </a:ext>
                      </a:extLst>
                    </a:gridCol>
                    <a:gridCol w="1290849">
                      <a:extLst>
                        <a:ext uri="{9D8B030D-6E8A-4147-A177-3AD203B41FA5}">
                          <a16:colId xmlns:a16="http://schemas.microsoft.com/office/drawing/2014/main" val="346366352"/>
                        </a:ext>
                      </a:extLst>
                    </a:gridCol>
                    <a:gridCol w="3791990">
                      <a:extLst>
                        <a:ext uri="{9D8B030D-6E8A-4147-A177-3AD203B41FA5}">
                          <a16:colId xmlns:a16="http://schemas.microsoft.com/office/drawing/2014/main" val="575486237"/>
                        </a:ext>
                      </a:extLst>
                    </a:gridCol>
                    <a:gridCol w="2571135">
                      <a:extLst>
                        <a:ext uri="{9D8B030D-6E8A-4147-A177-3AD203B41FA5}">
                          <a16:colId xmlns:a16="http://schemas.microsoft.com/office/drawing/2014/main" val="3981057468"/>
                        </a:ext>
                      </a:extLst>
                    </a:gridCol>
                  </a:tblGrid>
                  <a:tr h="902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vi-VN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’(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vi-VN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′(</m:t>
                                    </m:r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’(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′(</m:t>
                                    </m:r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2843992"/>
                      </a:ext>
                    </a:extLst>
                  </a:tr>
                  <a:tr h="5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0.90=0.8(</m:t>
                                </m:r>
                                <m:r>
                                  <a:rPr lang="vi-V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vi-V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0.6</m:t>
                                    </m:r>
                                  </m:e>
                                </m:d>
                                <m:r>
                                  <a:rPr lang="vi-V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vi-V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vi-V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−0.6</m:t>
                                    </m:r>
                                  </m:e>
                                </m:d>
                                <m:r>
                                  <a:rPr lang="vi-V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0.0965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3413663"/>
                      </a:ext>
                    </a:extLst>
                  </a:tr>
                  <a:tr h="534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0.89=0.8</m:t>
                                </m:r>
                                <m:d>
                                  <m:dPr>
                                    <m:ctrlPr>
                                      <a:rPr lang="vi-V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vi-V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(0.7</m:t>
                                    </m:r>
                                  </m:e>
                                </m:d>
                                <m:r>
                                  <a:rPr lang="vi-V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vi-V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vi-V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(−0.5))</m:t>
                                </m:r>
                              </m:oMath>
                            </m:oMathPara>
                          </a14:m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0.0960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3617159"/>
                      </a:ext>
                    </a:extLst>
                  </a:tr>
                  <a:tr h="5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0.98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0.88=0.8</m:t>
                                </m:r>
                                <m:d>
                                  <m:dPr>
                                    <m:ctrlPr>
                                      <a:rPr lang="vi-V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vi-V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vi-V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0.8</m:t>
                                        </m:r>
                                      </m:e>
                                    </m:d>
                                    <m:r>
                                      <a:rPr lang="vi-V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vi-V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vi-V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−0.4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0.0946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5710449"/>
                      </a:ext>
                    </a:extLst>
                  </a:tr>
                  <a:tr h="5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.86=0.8</m:t>
                                </m:r>
                                <m:d>
                                  <m:dPr>
                                    <m:ctrlPr>
                                      <a:rPr lang="vi-V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vi-V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vi-V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0.9</m:t>
                                        </m:r>
                                      </m:e>
                                    </m:d>
                                    <m:r>
                                      <a:rPr lang="vi-V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vi-V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vi-V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−0.3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0.0922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8390150"/>
                      </a:ext>
                    </a:extLst>
                  </a:tr>
                  <a:tr h="5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38609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Bảng 6">
                <a:extLst>
                  <a:ext uri="{FF2B5EF4-FFF2-40B4-BE49-F238E27FC236}">
                    <a16:creationId xmlns:a16="http://schemas.microsoft.com/office/drawing/2014/main" id="{5EAE7B7D-9CAE-41F5-A7C9-6BF3A01DE9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0531394"/>
                  </p:ext>
                </p:extLst>
              </p:nvPr>
            </p:nvGraphicFramePr>
            <p:xfrm>
              <a:off x="988140" y="1270308"/>
              <a:ext cx="9202995" cy="34686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9021">
                      <a:extLst>
                        <a:ext uri="{9D8B030D-6E8A-4147-A177-3AD203B41FA5}">
                          <a16:colId xmlns:a16="http://schemas.microsoft.com/office/drawing/2014/main" val="2879856399"/>
                        </a:ext>
                      </a:extLst>
                    </a:gridCol>
                    <a:gridCol w="1290849">
                      <a:extLst>
                        <a:ext uri="{9D8B030D-6E8A-4147-A177-3AD203B41FA5}">
                          <a16:colId xmlns:a16="http://schemas.microsoft.com/office/drawing/2014/main" val="346366352"/>
                        </a:ext>
                      </a:extLst>
                    </a:gridCol>
                    <a:gridCol w="3791990">
                      <a:extLst>
                        <a:ext uri="{9D8B030D-6E8A-4147-A177-3AD203B41FA5}">
                          <a16:colId xmlns:a16="http://schemas.microsoft.com/office/drawing/2014/main" val="575486237"/>
                        </a:ext>
                      </a:extLst>
                    </a:gridCol>
                    <a:gridCol w="2571135">
                      <a:extLst>
                        <a:ext uri="{9D8B030D-6E8A-4147-A177-3AD203B41FA5}">
                          <a16:colId xmlns:a16="http://schemas.microsoft.com/office/drawing/2014/main" val="3981057468"/>
                        </a:ext>
                      </a:extLst>
                    </a:gridCol>
                  </a:tblGrid>
                  <a:tr h="902621"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4" t="-676" r="-495276" b="-2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0283" t="-676" r="-493396" b="-2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5080" t="-676" r="-68167" b="-2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8057" t="-676" r="-474" b="-2878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2843992"/>
                      </a:ext>
                    </a:extLst>
                  </a:tr>
                  <a:tr h="5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5080" t="-177381" r="-68167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0.0965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3413663"/>
                      </a:ext>
                    </a:extLst>
                  </a:tr>
                  <a:tr h="534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5080" t="-264773" r="-68167" b="-288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0.0960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3617159"/>
                      </a:ext>
                    </a:extLst>
                  </a:tr>
                  <a:tr h="5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0.98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5080" t="-386747" r="-68167" b="-20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0.0946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5710449"/>
                      </a:ext>
                    </a:extLst>
                  </a:tr>
                  <a:tr h="5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5080" t="-480952" r="-68167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0.0922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8390150"/>
                      </a:ext>
                    </a:extLst>
                  </a:tr>
                  <a:tr h="5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38609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hỗ dành sẵn cho Nội dung 11">
                <a:extLst>
                  <a:ext uri="{FF2B5EF4-FFF2-40B4-BE49-F238E27FC236}">
                    <a16:creationId xmlns:a16="http://schemas.microsoft.com/office/drawing/2014/main" id="{87F6869B-1269-4FA7-8AC6-C544EDC463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36" y="4983010"/>
                <a:ext cx="11495964" cy="969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z="3200" smtClean="0">
                          <a:latin typeface="Arial (Thân)"/>
                        </a:rPr>
                        <m:t>A</m:t>
                      </m:r>
                      <m:r>
                        <m:rPr>
                          <m:nor/>
                        </m:rPr>
                        <a:rPr lang="vi-VN" sz="3200" b="0" i="0" smtClean="0">
                          <a:latin typeface="Arial (Thân)"/>
                        </a:rPr>
                        <m:t>verage</m:t>
                      </m:r>
                      <m:r>
                        <m:rPr>
                          <m:nor/>
                        </m:rPr>
                        <a:rPr lang="vi-VN" sz="3200" b="0" i="0" smtClean="0">
                          <a:latin typeface="Arial (Thân)"/>
                        </a:rPr>
                        <m:t> </m:t>
                      </m:r>
                      <m:r>
                        <m:rPr>
                          <m:nor/>
                        </m:rPr>
                        <a:rPr lang="vi-VN" sz="3200" smtClean="0">
                          <a:latin typeface="Arial (Thân)"/>
                        </a:rPr>
                        <m:t>Loss</m:t>
                      </m:r>
                      <m:r>
                        <m:rPr>
                          <m:nor/>
                        </m:rPr>
                        <a:rPr lang="vi-VN" sz="3200" smtClean="0">
                          <a:latin typeface="Arial (Thân)"/>
                        </a:rPr>
                        <m:t> </m:t>
                      </m:r>
                      <m:r>
                        <a:rPr lang="vi-V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vi-V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vi-V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vi-V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’(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vi-VN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vi-VN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vi-VN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′(</m:t>
                                      </m:r>
                                      <m:r>
                                        <a:rPr lang="vi-VN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vi-VN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vi-V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′(</m:t>
                                  </m:r>
                                  <m:r>
                                    <a:rPr lang="vi-V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vi-V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vi-V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3200"/>
                                    <m:t>0.0965</m:t>
                                  </m:r>
                                  <m:r>
                                    <m:rPr>
                                      <m:nor/>
                                    </m:rPr>
                                    <a:rPr lang="vi-VN" sz="3200"/>
                                    <m:t> 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3200"/>
                                    <m:t>0.0960</m:t>
                                  </m:r>
                                  <m:r>
                                    <m:rPr>
                                      <m:nor/>
                                    </m:rPr>
                                    <a:rPr lang="vi-VN" sz="3200"/>
                                    <m:t> 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0.99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vi-VN" sz="3200">
                                      <a:solidFill>
                                        <a:schemeClr val="dk1"/>
                                      </a:solidFill>
                                    </a:rPr>
                                    <m:t>0.0946</m:t>
                                  </m:r>
                                  <m:r>
                                    <m:rPr>
                                      <m:nor/>
                                    </m:rPr>
                                    <a:rPr lang="vi-VN" sz="3200"/>
                                    <m:t> 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0.98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vi-VN" sz="3200">
                                      <a:solidFill>
                                        <a:schemeClr val="dk1"/>
                                      </a:solidFill>
                                    </a:rPr>
                                    <m:t>0.0922</m:t>
                                  </m:r>
                                  <m:r>
                                    <m:rPr>
                                      <m:nor/>
                                    </m:rPr>
                                    <a:rPr lang="vi-VN" sz="3200"/>
                                    <m:t> 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0.95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=0.096=9.6%</m:t>
                      </m:r>
                    </m:oMath>
                  </m:oMathPara>
                </a14:m>
                <a:endParaRPr lang="vi-VN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hỗ dành sẵn cho Nội dung 11">
                <a:extLst>
                  <a:ext uri="{FF2B5EF4-FFF2-40B4-BE49-F238E27FC236}">
                    <a16:creationId xmlns:a16="http://schemas.microsoft.com/office/drawing/2014/main" id="{87F6869B-1269-4FA7-8AC6-C544EDC46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6" y="4983010"/>
                <a:ext cx="11495964" cy="969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40710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ỗ dành sẵn cho Nội dung 11">
                <a:extLst>
                  <a:ext uri="{FF2B5EF4-FFF2-40B4-BE49-F238E27FC236}">
                    <a16:creationId xmlns:a16="http://schemas.microsoft.com/office/drawing/2014/main" id="{55F4000A-DB57-4360-99AB-83321C5FF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433" y="485958"/>
                <a:ext cx="6261312" cy="8894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 sz="2000">
                    <a:solidFill>
                      <a:schemeClr val="tx1"/>
                    </a:solidFill>
                  </a:rPr>
                  <a:t>Iteration 1</a:t>
                </a:r>
              </a:p>
              <a:p>
                <a:pPr marL="0" indent="0">
                  <a:buNone/>
                </a:pPr>
                <a:r>
                  <a:rPr lang="vi-VN" sz="2000">
                    <a:solidFill>
                      <a:schemeClr val="tx1"/>
                    </a:solidFill>
                  </a:rPr>
                  <a:t>Step 1 &amp; 2: </a:t>
                </a:r>
                <a:r>
                  <a:rPr lang="vi-VN" sz="2000">
                    <a:solidFill>
                      <a:schemeClr val="tx1"/>
                    </a:solidFill>
                    <a:latin typeface="Calibri (Thân)"/>
                  </a:rPr>
                  <a:t>center (0, 0), </a:t>
                </a:r>
                <a14:m>
                  <m:oMath xmlns:m="http://schemas.openxmlformats.org/officeDocument/2006/math">
                    <m:r>
                      <a:rPr lang="vi-V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vi-V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vi-VN" sz="2000">
                  <a:solidFill>
                    <a:schemeClr val="tx1"/>
                  </a:solidFill>
                  <a:latin typeface="Calibri (Thân)"/>
                </a:endParaRPr>
              </a:p>
              <a:p>
                <a:pPr marL="0" indent="0">
                  <a:buNone/>
                </a:pPr>
                <a:endParaRPr lang="vi-VN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hỗ dành sẵn cho Nội dung 11">
                <a:extLst>
                  <a:ext uri="{FF2B5EF4-FFF2-40B4-BE49-F238E27FC236}">
                    <a16:creationId xmlns:a16="http://schemas.microsoft.com/office/drawing/2014/main" id="{55F4000A-DB57-4360-99AB-83321C5FF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433" y="485958"/>
                <a:ext cx="6261312" cy="889499"/>
              </a:xfrm>
              <a:blipFill>
                <a:blip r:embed="rId3"/>
                <a:stretch>
                  <a:fillRect l="-974" t="-342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Bảng 2">
                <a:extLst>
                  <a:ext uri="{FF2B5EF4-FFF2-40B4-BE49-F238E27FC236}">
                    <a16:creationId xmlns:a16="http://schemas.microsoft.com/office/drawing/2014/main" id="{6081BA08-C04F-4DDC-81B3-FDA97EDF40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389402"/>
                  </p:ext>
                </p:extLst>
              </p:nvPr>
            </p:nvGraphicFramePr>
            <p:xfrm>
              <a:off x="439758" y="1366520"/>
              <a:ext cx="4360842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614">
                      <a:extLst>
                        <a:ext uri="{9D8B030D-6E8A-4147-A177-3AD203B41FA5}">
                          <a16:colId xmlns:a16="http://schemas.microsoft.com/office/drawing/2014/main" val="1954966026"/>
                        </a:ext>
                      </a:extLst>
                    </a:gridCol>
                    <a:gridCol w="1453614">
                      <a:extLst>
                        <a:ext uri="{9D8B030D-6E8A-4147-A177-3AD203B41FA5}">
                          <a16:colId xmlns:a16="http://schemas.microsoft.com/office/drawing/2014/main" val="3707144777"/>
                        </a:ext>
                      </a:extLst>
                    </a:gridCol>
                    <a:gridCol w="1453614">
                      <a:extLst>
                        <a:ext uri="{9D8B030D-6E8A-4147-A177-3AD203B41FA5}">
                          <a16:colId xmlns:a16="http://schemas.microsoft.com/office/drawing/2014/main" val="1304381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vi-VN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vi-VN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Loss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6866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2.31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930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r>
                            <a:rPr lang="en-US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vi-VN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5545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5366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891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039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747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357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786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2.31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50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Bảng 2">
                <a:extLst>
                  <a:ext uri="{FF2B5EF4-FFF2-40B4-BE49-F238E27FC236}">
                    <a16:creationId xmlns:a16="http://schemas.microsoft.com/office/drawing/2014/main" id="{6081BA08-C04F-4DDC-81B3-FDA97EDF40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389402"/>
                  </p:ext>
                </p:extLst>
              </p:nvPr>
            </p:nvGraphicFramePr>
            <p:xfrm>
              <a:off x="439758" y="1366520"/>
              <a:ext cx="4360842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614">
                      <a:extLst>
                        <a:ext uri="{9D8B030D-6E8A-4147-A177-3AD203B41FA5}">
                          <a16:colId xmlns:a16="http://schemas.microsoft.com/office/drawing/2014/main" val="1954966026"/>
                        </a:ext>
                      </a:extLst>
                    </a:gridCol>
                    <a:gridCol w="1453614">
                      <a:extLst>
                        <a:ext uri="{9D8B030D-6E8A-4147-A177-3AD203B41FA5}">
                          <a16:colId xmlns:a16="http://schemas.microsoft.com/office/drawing/2014/main" val="3707144777"/>
                        </a:ext>
                      </a:extLst>
                    </a:gridCol>
                    <a:gridCol w="1453614">
                      <a:extLst>
                        <a:ext uri="{9D8B030D-6E8A-4147-A177-3AD203B41FA5}">
                          <a16:colId xmlns:a16="http://schemas.microsoft.com/office/drawing/2014/main" val="1304381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8" t="-8197" r="-200418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840" t="-8197" r="-101261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Loss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6866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2.31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930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r>
                            <a:rPr lang="en-US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vi-VN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5545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5366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891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039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747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357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786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2.31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50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201358E0-B8DC-415E-8F1B-0B91CBC9B487}"/>
                  </a:ext>
                </a:extLst>
              </p:cNvPr>
              <p:cNvSpPr txBox="1"/>
              <p:nvPr/>
            </p:nvSpPr>
            <p:spPr>
              <a:xfrm>
                <a:off x="409433" y="5330815"/>
                <a:ext cx="7531101" cy="55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/>
                  <a:t>Loss </a:t>
                </a:r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vi-V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fName>
                          <m:e>
                            <m:d>
                              <m:dPr>
                                <m:ctrlP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vi-V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vi-V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vi-V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f>
                                      <m:fPr>
                                        <m:ctrlP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vi-VN" sz="2000"/>
                  <a:t> </a:t>
                </a:r>
              </a:p>
            </p:txBody>
          </p:sp>
        </mc:Choice>
        <mc:Fallback xmlns="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201358E0-B8DC-415E-8F1B-0B91CBC9B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33" y="5330815"/>
                <a:ext cx="7531101" cy="552972"/>
              </a:xfrm>
              <a:prstGeom prst="rect">
                <a:avLst/>
              </a:prstGeom>
              <a:blipFill>
                <a:blip r:embed="rId5"/>
                <a:stretch>
                  <a:fillRect l="-809" b="-439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08A56ABE-18E2-4C6A-8D4F-1DE11295C717}"/>
                  </a:ext>
                </a:extLst>
              </p:cNvPr>
              <p:cNvSpPr txBox="1"/>
              <p:nvPr/>
            </p:nvSpPr>
            <p:spPr>
              <a:xfrm>
                <a:off x="5755666" y="4544765"/>
                <a:ext cx="6131533" cy="1013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vi-V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vi-V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vi-V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fName>
                          <m:e>
                            <m:d>
                              <m:dPr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vi-V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vi-VN" sz="20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vi-VN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(−2)</m:t>
                                        </m:r>
                                      </m:e>
                                    </m:d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f>
                                      <m:fPr>
                                        <m:ctrlP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(−2))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vi-VN" sz="2000" i="1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vi-V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vi-VN" sz="20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𝑜𝑠</m:t>
                            </m:r>
                          </m:fName>
                          <m:e>
                            <m:d>
                              <m:dPr>
                                <m:ctrlP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vi-VN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vi-V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vi-V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vi-V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+(−2)</m:t>
                                        </m:r>
                                      </m:e>
                                    </m:d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vi-VN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f>
                                      <m:fPr>
                                        <m:ctrlP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−(−2))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vi-VN" sz="2000"/>
                  <a:t> </a:t>
                </a:r>
              </a:p>
            </p:txBody>
          </p:sp>
        </mc:Choice>
        <mc:Fallback xmlns="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08A56ABE-18E2-4C6A-8D4F-1DE11295C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66" y="4544765"/>
                <a:ext cx="6131533" cy="1013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01039632-D7FC-408E-B194-6192163D0506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648202" y="4887276"/>
            <a:ext cx="1107464" cy="16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kết nối Mũi tên Thẳng 34">
            <a:extLst>
              <a:ext uri="{FF2B5EF4-FFF2-40B4-BE49-F238E27FC236}">
                <a16:creationId xmlns:a16="http://schemas.microsoft.com/office/drawing/2014/main" id="{481E7354-F6FD-4BAD-91DE-2D1F7DED719E}"/>
              </a:ext>
            </a:extLst>
          </p:cNvPr>
          <p:cNvCxnSpPr>
            <a:cxnSpLocks/>
          </p:cNvCxnSpPr>
          <p:nvPr/>
        </p:nvCxnSpPr>
        <p:spPr>
          <a:xfrm flipV="1">
            <a:off x="9229585" y="302519"/>
            <a:ext cx="0" cy="358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EBB23E73-7602-4F85-8D45-D3A378E88226}"/>
              </a:ext>
            </a:extLst>
          </p:cNvPr>
          <p:cNvCxnSpPr>
            <a:cxnSpLocks/>
          </p:cNvCxnSpPr>
          <p:nvPr/>
        </p:nvCxnSpPr>
        <p:spPr>
          <a:xfrm>
            <a:off x="7810729" y="2374503"/>
            <a:ext cx="3844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D985C646-2E8F-4740-AEB2-A4664D54605E}"/>
              </a:ext>
            </a:extLst>
          </p:cNvPr>
          <p:cNvSpPr txBox="1"/>
          <p:nvPr/>
        </p:nvSpPr>
        <p:spPr>
          <a:xfrm>
            <a:off x="8956534" y="2360169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(0,0)</a:t>
            </a: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3DFAF154-C016-4AA7-B5AC-5E9B410E266F}"/>
              </a:ext>
            </a:extLst>
          </p:cNvPr>
          <p:cNvSpPr/>
          <p:nvPr/>
        </p:nvSpPr>
        <p:spPr>
          <a:xfrm>
            <a:off x="8433395" y="1667238"/>
            <a:ext cx="1488211" cy="1414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49C5BEA1-0EFC-4B87-8395-FA8C3BC04625}"/>
              </a:ext>
            </a:extLst>
          </p:cNvPr>
          <p:cNvSpPr txBox="1"/>
          <p:nvPr/>
        </p:nvSpPr>
        <p:spPr>
          <a:xfrm>
            <a:off x="9921606" y="1348157"/>
            <a:ext cx="138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(2,2)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17A7ED4-58FF-4219-BC7F-F9313E7D5764}"/>
              </a:ext>
            </a:extLst>
          </p:cNvPr>
          <p:cNvSpPr txBox="1"/>
          <p:nvPr/>
        </p:nvSpPr>
        <p:spPr>
          <a:xfrm>
            <a:off x="7810729" y="3110437"/>
            <a:ext cx="10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(-2,-2)</a:t>
            </a:r>
          </a:p>
        </p:txBody>
      </p: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EE8B303C-63F1-4C37-9A11-07883D881DA6}"/>
              </a:ext>
            </a:extLst>
          </p:cNvPr>
          <p:cNvSpPr/>
          <p:nvPr/>
        </p:nvSpPr>
        <p:spPr>
          <a:xfrm>
            <a:off x="9163015" y="2292962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Hình Bầu dục 52">
            <a:extLst>
              <a:ext uri="{FF2B5EF4-FFF2-40B4-BE49-F238E27FC236}">
                <a16:creationId xmlns:a16="http://schemas.microsoft.com/office/drawing/2014/main" id="{96718F90-9D4E-4717-8665-10B1070A1238}"/>
              </a:ext>
            </a:extLst>
          </p:cNvPr>
          <p:cNvSpPr/>
          <p:nvPr/>
        </p:nvSpPr>
        <p:spPr>
          <a:xfrm>
            <a:off x="9110930" y="3014561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4D935E61-46A1-4A8B-8546-036EF44CE221}"/>
              </a:ext>
            </a:extLst>
          </p:cNvPr>
          <p:cNvSpPr/>
          <p:nvPr/>
        </p:nvSpPr>
        <p:spPr>
          <a:xfrm>
            <a:off x="9855034" y="3028896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DC2C9319-138E-4FA1-907A-592B2FC1B6BD}"/>
              </a:ext>
            </a:extLst>
          </p:cNvPr>
          <p:cNvSpPr/>
          <p:nvPr/>
        </p:nvSpPr>
        <p:spPr>
          <a:xfrm>
            <a:off x="9867872" y="2292495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6" name="Hình Bầu dục 55">
            <a:extLst>
              <a:ext uri="{FF2B5EF4-FFF2-40B4-BE49-F238E27FC236}">
                <a16:creationId xmlns:a16="http://schemas.microsoft.com/office/drawing/2014/main" id="{BC578EDB-117D-44B1-AE95-FB3003373A4E}"/>
              </a:ext>
            </a:extLst>
          </p:cNvPr>
          <p:cNvSpPr/>
          <p:nvPr/>
        </p:nvSpPr>
        <p:spPr>
          <a:xfrm>
            <a:off x="9855034" y="1606430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ình Bầu dục 56">
            <a:extLst>
              <a:ext uri="{FF2B5EF4-FFF2-40B4-BE49-F238E27FC236}">
                <a16:creationId xmlns:a16="http://schemas.microsoft.com/office/drawing/2014/main" id="{C06BABC8-8C80-4490-B2C1-C11F84660263}"/>
              </a:ext>
            </a:extLst>
          </p:cNvPr>
          <p:cNvSpPr/>
          <p:nvPr/>
        </p:nvSpPr>
        <p:spPr>
          <a:xfrm>
            <a:off x="8379882" y="1617154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8" name="Hình Bầu dục 57">
            <a:extLst>
              <a:ext uri="{FF2B5EF4-FFF2-40B4-BE49-F238E27FC236}">
                <a16:creationId xmlns:a16="http://schemas.microsoft.com/office/drawing/2014/main" id="{70CAF330-6FE1-4518-BE88-0D55B3B60E1C}"/>
              </a:ext>
            </a:extLst>
          </p:cNvPr>
          <p:cNvSpPr/>
          <p:nvPr/>
        </p:nvSpPr>
        <p:spPr>
          <a:xfrm>
            <a:off x="8378509" y="3014561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9" name="Hình Bầu dục 58">
            <a:extLst>
              <a:ext uri="{FF2B5EF4-FFF2-40B4-BE49-F238E27FC236}">
                <a16:creationId xmlns:a16="http://schemas.microsoft.com/office/drawing/2014/main" id="{B5D30E70-1E1F-4B6E-8BBD-D8CFF9DE81F2}"/>
              </a:ext>
            </a:extLst>
          </p:cNvPr>
          <p:cNvSpPr/>
          <p:nvPr/>
        </p:nvSpPr>
        <p:spPr>
          <a:xfrm>
            <a:off x="9122612" y="1617154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0" name="Hình Bầu dục 59">
            <a:extLst>
              <a:ext uri="{FF2B5EF4-FFF2-40B4-BE49-F238E27FC236}">
                <a16:creationId xmlns:a16="http://schemas.microsoft.com/office/drawing/2014/main" id="{0D413739-600B-431C-87A6-5E1D55A05493}"/>
              </a:ext>
            </a:extLst>
          </p:cNvPr>
          <p:cNvSpPr/>
          <p:nvPr/>
        </p:nvSpPr>
        <p:spPr>
          <a:xfrm>
            <a:off x="8356529" y="2292495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Hộp Văn bản 60">
                <a:extLst>
                  <a:ext uri="{FF2B5EF4-FFF2-40B4-BE49-F238E27FC236}">
                    <a16:creationId xmlns:a16="http://schemas.microsoft.com/office/drawing/2014/main" id="{87EDC180-E3FB-4EA9-A8DE-B2E8EC5BD714}"/>
                  </a:ext>
                </a:extLst>
              </p:cNvPr>
              <p:cNvSpPr txBox="1"/>
              <p:nvPr/>
            </p:nvSpPr>
            <p:spPr>
              <a:xfrm>
                <a:off x="11368127" y="1850522"/>
                <a:ext cx="415960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61" name="Hộp Văn bản 60">
                <a:extLst>
                  <a:ext uri="{FF2B5EF4-FFF2-40B4-BE49-F238E27FC236}">
                    <a16:creationId xmlns:a16="http://schemas.microsoft.com/office/drawing/2014/main" id="{87EDC180-E3FB-4EA9-A8DE-B2E8EC5BD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8127" y="1850522"/>
                <a:ext cx="415960" cy="369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Hộp Văn bản 61">
                <a:extLst>
                  <a:ext uri="{FF2B5EF4-FFF2-40B4-BE49-F238E27FC236}">
                    <a16:creationId xmlns:a16="http://schemas.microsoft.com/office/drawing/2014/main" id="{31A02E41-DD38-42B7-80F3-05925FE85B63}"/>
                  </a:ext>
                </a:extLst>
              </p:cNvPr>
              <p:cNvSpPr txBox="1"/>
              <p:nvPr/>
            </p:nvSpPr>
            <p:spPr>
              <a:xfrm>
                <a:off x="9367616" y="150346"/>
                <a:ext cx="41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62" name="Hộp Văn bản 61">
                <a:extLst>
                  <a:ext uri="{FF2B5EF4-FFF2-40B4-BE49-F238E27FC236}">
                    <a16:creationId xmlns:a16="http://schemas.microsoft.com/office/drawing/2014/main" id="{31A02E41-DD38-42B7-80F3-05925FE85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616" y="150346"/>
                <a:ext cx="4159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2697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ỗ dành sẵn cho Nội dung 11">
                <a:extLst>
                  <a:ext uri="{FF2B5EF4-FFF2-40B4-BE49-F238E27FC236}">
                    <a16:creationId xmlns:a16="http://schemas.microsoft.com/office/drawing/2014/main" id="{55F4000A-DB57-4360-99AB-83321C5FF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434" y="499421"/>
                <a:ext cx="10515600" cy="13303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vi-VN" sz="2400">
                    <a:solidFill>
                      <a:schemeClr val="tx1"/>
                    </a:solidFill>
                    <a:latin typeface="Calibri (Thân)"/>
                  </a:rPr>
                  <a:t>Iteration 1</a:t>
                </a:r>
              </a:p>
              <a:p>
                <a:pPr marL="0" indent="0">
                  <a:buNone/>
                </a:pPr>
                <a:r>
                  <a:rPr lang="vi-VN" sz="2400">
                    <a:solidFill>
                      <a:schemeClr val="tx1"/>
                    </a:solidFill>
                    <a:latin typeface="Calibri (Thân)"/>
                  </a:rPr>
                  <a:t>Step 3: The center (0,0) is not changed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vi-VN" sz="2400" i="1">
                  <a:solidFill>
                    <a:schemeClr val="tx1"/>
                  </a:solidFill>
                  <a:latin typeface="Calibri (Thân)"/>
                </a:endParaRPr>
              </a:p>
              <a:p>
                <a:pPr marL="0" indent="0">
                  <a:buNone/>
                </a:pPr>
                <a:endParaRPr lang="vi-VN" sz="2400">
                  <a:solidFill>
                    <a:schemeClr val="tx1"/>
                  </a:solidFill>
                  <a:latin typeface="Calibri (Thân)"/>
                </a:endParaRPr>
              </a:p>
            </p:txBody>
          </p:sp>
        </mc:Choice>
        <mc:Fallback xmlns="">
          <p:sp>
            <p:nvSpPr>
              <p:cNvPr id="13" name="Chỗ dành sẵn cho Nội dung 11">
                <a:extLst>
                  <a:ext uri="{FF2B5EF4-FFF2-40B4-BE49-F238E27FC236}">
                    <a16:creationId xmlns:a16="http://schemas.microsoft.com/office/drawing/2014/main" id="{55F4000A-DB57-4360-99AB-83321C5FF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434" y="499421"/>
                <a:ext cx="10515600" cy="1330376"/>
              </a:xfrm>
              <a:blipFill>
                <a:blip r:embed="rId3"/>
                <a:stretch>
                  <a:fillRect l="-870" t="-367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B9B2A215-5A95-4D34-A322-044A6E628212}"/>
              </a:ext>
            </a:extLst>
          </p:cNvPr>
          <p:cNvCxnSpPr>
            <a:cxnSpLocks/>
          </p:cNvCxnSpPr>
          <p:nvPr/>
        </p:nvCxnSpPr>
        <p:spPr>
          <a:xfrm flipV="1">
            <a:off x="6072512" y="1766706"/>
            <a:ext cx="0" cy="418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F027C592-4B27-4A0A-993D-1E8D89D06286}"/>
              </a:ext>
            </a:extLst>
          </p:cNvPr>
          <p:cNvCxnSpPr>
            <a:cxnSpLocks/>
          </p:cNvCxnSpPr>
          <p:nvPr/>
        </p:nvCxnSpPr>
        <p:spPr>
          <a:xfrm>
            <a:off x="3646812" y="3838690"/>
            <a:ext cx="4851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32E821A4-96BD-4FA3-8981-809F940BAF39}"/>
              </a:ext>
            </a:extLst>
          </p:cNvPr>
          <p:cNvSpPr/>
          <p:nvPr/>
        </p:nvSpPr>
        <p:spPr>
          <a:xfrm>
            <a:off x="4582715" y="2438400"/>
            <a:ext cx="3026570" cy="2876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10411C6-B026-4E25-8250-A7542A959155}"/>
              </a:ext>
            </a:extLst>
          </p:cNvPr>
          <p:cNvSpPr txBox="1"/>
          <p:nvPr/>
        </p:nvSpPr>
        <p:spPr>
          <a:xfrm>
            <a:off x="7398623" y="1975850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(2,2)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D9DE0D2A-C159-4D75-95CB-19996C5F47B8}"/>
              </a:ext>
            </a:extLst>
          </p:cNvPr>
          <p:cNvSpPr txBox="1"/>
          <p:nvPr/>
        </p:nvSpPr>
        <p:spPr>
          <a:xfrm>
            <a:off x="5799461" y="3824356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(0,0)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F8998B50-5A7F-4FB0-A3F2-4614AD0B58C5}"/>
              </a:ext>
            </a:extLst>
          </p:cNvPr>
          <p:cNvSpPr txBox="1"/>
          <p:nvPr/>
        </p:nvSpPr>
        <p:spPr>
          <a:xfrm>
            <a:off x="3917734" y="5408338"/>
            <a:ext cx="82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(-2,-2)</a:t>
            </a:r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0612AD75-1947-4767-9BE2-31E296907185}"/>
              </a:ext>
            </a:extLst>
          </p:cNvPr>
          <p:cNvSpPr/>
          <p:nvPr/>
        </p:nvSpPr>
        <p:spPr>
          <a:xfrm>
            <a:off x="5276322" y="3131425"/>
            <a:ext cx="1488211" cy="1414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1D97A1E0-5464-4038-BC52-6E98205FE70C}"/>
              </a:ext>
            </a:extLst>
          </p:cNvPr>
          <p:cNvSpPr txBox="1"/>
          <p:nvPr/>
        </p:nvSpPr>
        <p:spPr>
          <a:xfrm>
            <a:off x="6764533" y="2812344"/>
            <a:ext cx="138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(1,1)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2D10CB81-AA1C-4C5A-88C7-A7317F9E4501}"/>
              </a:ext>
            </a:extLst>
          </p:cNvPr>
          <p:cNvSpPr txBox="1"/>
          <p:nvPr/>
        </p:nvSpPr>
        <p:spPr>
          <a:xfrm>
            <a:off x="4653656" y="4574624"/>
            <a:ext cx="10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(-1,-1)</a:t>
            </a:r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5B22917-3A81-40F9-8D8D-0A922DDC7C2D}"/>
              </a:ext>
            </a:extLst>
          </p:cNvPr>
          <p:cNvSpPr/>
          <p:nvPr/>
        </p:nvSpPr>
        <p:spPr>
          <a:xfrm>
            <a:off x="6005942" y="3757149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63B762DB-17DC-4AD7-B7D8-88B47146FCC1}"/>
              </a:ext>
            </a:extLst>
          </p:cNvPr>
          <p:cNvSpPr/>
          <p:nvPr/>
        </p:nvSpPr>
        <p:spPr>
          <a:xfrm>
            <a:off x="7572424" y="3757149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9440F9F4-2377-4C97-9529-C3E166326325}"/>
              </a:ext>
            </a:extLst>
          </p:cNvPr>
          <p:cNvSpPr/>
          <p:nvPr/>
        </p:nvSpPr>
        <p:spPr>
          <a:xfrm>
            <a:off x="7553994" y="5263253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978E64E0-2A69-4C80-8E25-F01D5C6C967F}"/>
              </a:ext>
            </a:extLst>
          </p:cNvPr>
          <p:cNvSpPr/>
          <p:nvPr/>
        </p:nvSpPr>
        <p:spPr>
          <a:xfrm>
            <a:off x="6020428" y="5263253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FBFB096B-13BA-4A06-B3A0-596C5E7ED15D}"/>
              </a:ext>
            </a:extLst>
          </p:cNvPr>
          <p:cNvSpPr/>
          <p:nvPr/>
        </p:nvSpPr>
        <p:spPr>
          <a:xfrm>
            <a:off x="4520517" y="5263253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5C53DF6E-70C8-43AE-BF45-2BF96E0A6D1F}"/>
              </a:ext>
            </a:extLst>
          </p:cNvPr>
          <p:cNvSpPr/>
          <p:nvPr/>
        </p:nvSpPr>
        <p:spPr>
          <a:xfrm>
            <a:off x="4520517" y="3742348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79F65D1C-5BEE-482F-AED7-E860FBB17210}"/>
              </a:ext>
            </a:extLst>
          </p:cNvPr>
          <p:cNvSpPr/>
          <p:nvPr/>
        </p:nvSpPr>
        <p:spPr>
          <a:xfrm>
            <a:off x="4506031" y="2389572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E9C41894-EF19-42FB-9960-A9D2A31889E0}"/>
              </a:ext>
            </a:extLst>
          </p:cNvPr>
          <p:cNvSpPr/>
          <p:nvPr/>
        </p:nvSpPr>
        <p:spPr>
          <a:xfrm>
            <a:off x="6005941" y="2364169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E4AFF5AA-118D-4935-A76B-B2545EB08F73}"/>
              </a:ext>
            </a:extLst>
          </p:cNvPr>
          <p:cNvSpPr/>
          <p:nvPr/>
        </p:nvSpPr>
        <p:spPr>
          <a:xfrm>
            <a:off x="7542715" y="2364169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Hình Bầu dục 39">
            <a:extLst>
              <a:ext uri="{FF2B5EF4-FFF2-40B4-BE49-F238E27FC236}">
                <a16:creationId xmlns:a16="http://schemas.microsoft.com/office/drawing/2014/main" id="{51CD119F-0730-4CE1-A719-B97CA4A81E78}"/>
              </a:ext>
            </a:extLst>
          </p:cNvPr>
          <p:cNvSpPr/>
          <p:nvPr/>
        </p:nvSpPr>
        <p:spPr>
          <a:xfrm>
            <a:off x="5953857" y="4478748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3D6108EF-3E5E-450D-AAF3-68651D35D79F}"/>
              </a:ext>
            </a:extLst>
          </p:cNvPr>
          <p:cNvSpPr/>
          <p:nvPr/>
        </p:nvSpPr>
        <p:spPr>
          <a:xfrm>
            <a:off x="6697961" y="4493083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Hình Bầu dục 41">
            <a:extLst>
              <a:ext uri="{FF2B5EF4-FFF2-40B4-BE49-F238E27FC236}">
                <a16:creationId xmlns:a16="http://schemas.microsoft.com/office/drawing/2014/main" id="{E36E5841-48BD-401F-9B94-BE2FC8D787B6}"/>
              </a:ext>
            </a:extLst>
          </p:cNvPr>
          <p:cNvSpPr/>
          <p:nvPr/>
        </p:nvSpPr>
        <p:spPr>
          <a:xfrm>
            <a:off x="6710799" y="3756682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Hình Bầu dục 42">
            <a:extLst>
              <a:ext uri="{FF2B5EF4-FFF2-40B4-BE49-F238E27FC236}">
                <a16:creationId xmlns:a16="http://schemas.microsoft.com/office/drawing/2014/main" id="{14A9157C-3607-41FA-B8E1-908E66C822F4}"/>
              </a:ext>
            </a:extLst>
          </p:cNvPr>
          <p:cNvSpPr/>
          <p:nvPr/>
        </p:nvSpPr>
        <p:spPr>
          <a:xfrm>
            <a:off x="6697961" y="3070617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3D663001-2C67-4F27-9405-B66A0BA8105C}"/>
              </a:ext>
            </a:extLst>
          </p:cNvPr>
          <p:cNvSpPr/>
          <p:nvPr/>
        </p:nvSpPr>
        <p:spPr>
          <a:xfrm>
            <a:off x="5222809" y="3081341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Hình Bầu dục 44">
            <a:extLst>
              <a:ext uri="{FF2B5EF4-FFF2-40B4-BE49-F238E27FC236}">
                <a16:creationId xmlns:a16="http://schemas.microsoft.com/office/drawing/2014/main" id="{D8031D44-D783-4CA8-9EDA-373EE885A479}"/>
              </a:ext>
            </a:extLst>
          </p:cNvPr>
          <p:cNvSpPr/>
          <p:nvPr/>
        </p:nvSpPr>
        <p:spPr>
          <a:xfrm>
            <a:off x="5221436" y="4478748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0F406392-22D8-4B03-86AA-B24A2A0BBC77}"/>
              </a:ext>
            </a:extLst>
          </p:cNvPr>
          <p:cNvSpPr/>
          <p:nvPr/>
        </p:nvSpPr>
        <p:spPr>
          <a:xfrm>
            <a:off x="5965539" y="3081341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30223CE1-3D71-48B9-9FEA-68902F566CAF}"/>
              </a:ext>
            </a:extLst>
          </p:cNvPr>
          <p:cNvSpPr/>
          <p:nvPr/>
        </p:nvSpPr>
        <p:spPr>
          <a:xfrm>
            <a:off x="5199456" y="3756682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Hộp Văn bản 47">
                <a:extLst>
                  <a:ext uri="{FF2B5EF4-FFF2-40B4-BE49-F238E27FC236}">
                    <a16:creationId xmlns:a16="http://schemas.microsoft.com/office/drawing/2014/main" id="{81F579B3-1277-4734-9F5C-16B67BA12CC0}"/>
                  </a:ext>
                </a:extLst>
              </p:cNvPr>
              <p:cNvSpPr txBox="1"/>
              <p:nvPr/>
            </p:nvSpPr>
            <p:spPr>
              <a:xfrm>
                <a:off x="8211054" y="3314709"/>
                <a:ext cx="415960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48" name="Hộp Văn bản 47">
                <a:extLst>
                  <a:ext uri="{FF2B5EF4-FFF2-40B4-BE49-F238E27FC236}">
                    <a16:creationId xmlns:a16="http://schemas.microsoft.com/office/drawing/2014/main" id="{81F579B3-1277-4734-9F5C-16B67BA12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054" y="3314709"/>
                <a:ext cx="415960" cy="36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Hộp Văn bản 48">
                <a:extLst>
                  <a:ext uri="{FF2B5EF4-FFF2-40B4-BE49-F238E27FC236}">
                    <a16:creationId xmlns:a16="http://schemas.microsoft.com/office/drawing/2014/main" id="{16FA3CE8-7A1A-4ED4-8D66-F37F286884F2}"/>
                  </a:ext>
                </a:extLst>
              </p:cNvPr>
              <p:cNvSpPr txBox="1"/>
              <p:nvPr/>
            </p:nvSpPr>
            <p:spPr>
              <a:xfrm>
                <a:off x="6210543" y="1614533"/>
                <a:ext cx="41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49" name="Hộp Văn bản 48">
                <a:extLst>
                  <a:ext uri="{FF2B5EF4-FFF2-40B4-BE49-F238E27FC236}">
                    <a16:creationId xmlns:a16="http://schemas.microsoft.com/office/drawing/2014/main" id="{16FA3CE8-7A1A-4ED4-8D66-F37F28688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543" y="1614533"/>
                <a:ext cx="4159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16566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ỗ dành sẵn cho Nội dung 11">
                <a:extLst>
                  <a:ext uri="{FF2B5EF4-FFF2-40B4-BE49-F238E27FC236}">
                    <a16:creationId xmlns:a16="http://schemas.microsoft.com/office/drawing/2014/main" id="{55F4000A-DB57-4360-99AB-83321C5FF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433" y="485958"/>
                <a:ext cx="10515600" cy="8894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 sz="2000">
                    <a:solidFill>
                      <a:schemeClr val="tx1"/>
                    </a:solidFill>
                  </a:rPr>
                  <a:t>Iteration 2</a:t>
                </a:r>
              </a:p>
              <a:p>
                <a:pPr marL="0" indent="0">
                  <a:buNone/>
                </a:pPr>
                <a:r>
                  <a:rPr lang="vi-VN" sz="2000">
                    <a:solidFill>
                      <a:schemeClr val="tx1"/>
                    </a:solidFill>
                  </a:rPr>
                  <a:t>Step 1 &amp; 2: </a:t>
                </a:r>
                <a:r>
                  <a:rPr lang="vi-VN" sz="2000">
                    <a:solidFill>
                      <a:schemeClr val="tx1"/>
                    </a:solidFill>
                    <a:latin typeface="Calibri (Thân)"/>
                  </a:rPr>
                  <a:t>center (0, 0), </a:t>
                </a:r>
                <a14:m>
                  <m:oMath xmlns:m="http://schemas.openxmlformats.org/officeDocument/2006/math">
                    <m:r>
                      <a:rPr lang="vi-V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vi-V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vi-VN" sz="2000">
                  <a:solidFill>
                    <a:schemeClr val="tx1"/>
                  </a:solidFill>
                  <a:latin typeface="Calibri (Thân)"/>
                </a:endParaRPr>
              </a:p>
              <a:p>
                <a:pPr marL="0" indent="0">
                  <a:buNone/>
                </a:pPr>
                <a:endParaRPr lang="vi-VN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hỗ dành sẵn cho Nội dung 11">
                <a:extLst>
                  <a:ext uri="{FF2B5EF4-FFF2-40B4-BE49-F238E27FC236}">
                    <a16:creationId xmlns:a16="http://schemas.microsoft.com/office/drawing/2014/main" id="{55F4000A-DB57-4360-99AB-83321C5FF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433" y="485958"/>
                <a:ext cx="10515600" cy="889499"/>
              </a:xfrm>
              <a:blipFill>
                <a:blip r:embed="rId3"/>
                <a:stretch>
                  <a:fillRect l="-580" t="-342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Bảng 2">
                <a:extLst>
                  <a:ext uri="{FF2B5EF4-FFF2-40B4-BE49-F238E27FC236}">
                    <a16:creationId xmlns:a16="http://schemas.microsoft.com/office/drawing/2014/main" id="{6081BA08-C04F-4DDC-81B3-FDA97EDF40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8481301"/>
                  </p:ext>
                </p:extLst>
              </p:nvPr>
            </p:nvGraphicFramePr>
            <p:xfrm>
              <a:off x="439758" y="1366520"/>
              <a:ext cx="4360842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614">
                      <a:extLst>
                        <a:ext uri="{9D8B030D-6E8A-4147-A177-3AD203B41FA5}">
                          <a16:colId xmlns:a16="http://schemas.microsoft.com/office/drawing/2014/main" val="1954966026"/>
                        </a:ext>
                      </a:extLst>
                    </a:gridCol>
                    <a:gridCol w="1453614">
                      <a:extLst>
                        <a:ext uri="{9D8B030D-6E8A-4147-A177-3AD203B41FA5}">
                          <a16:colId xmlns:a16="http://schemas.microsoft.com/office/drawing/2014/main" val="3707144777"/>
                        </a:ext>
                      </a:extLst>
                    </a:gridCol>
                    <a:gridCol w="1453614">
                      <a:extLst>
                        <a:ext uri="{9D8B030D-6E8A-4147-A177-3AD203B41FA5}">
                          <a16:colId xmlns:a16="http://schemas.microsoft.com/office/drawing/2014/main" val="1304381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vi-VN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vi-VN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Loss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6866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930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5545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5366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891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039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747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357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786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50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Bảng 2">
                <a:extLst>
                  <a:ext uri="{FF2B5EF4-FFF2-40B4-BE49-F238E27FC236}">
                    <a16:creationId xmlns:a16="http://schemas.microsoft.com/office/drawing/2014/main" id="{6081BA08-C04F-4DDC-81B3-FDA97EDF40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8481301"/>
                  </p:ext>
                </p:extLst>
              </p:nvPr>
            </p:nvGraphicFramePr>
            <p:xfrm>
              <a:off x="439758" y="1366520"/>
              <a:ext cx="4360842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614">
                      <a:extLst>
                        <a:ext uri="{9D8B030D-6E8A-4147-A177-3AD203B41FA5}">
                          <a16:colId xmlns:a16="http://schemas.microsoft.com/office/drawing/2014/main" val="1954966026"/>
                        </a:ext>
                      </a:extLst>
                    </a:gridCol>
                    <a:gridCol w="1453614">
                      <a:extLst>
                        <a:ext uri="{9D8B030D-6E8A-4147-A177-3AD203B41FA5}">
                          <a16:colId xmlns:a16="http://schemas.microsoft.com/office/drawing/2014/main" val="3707144777"/>
                        </a:ext>
                      </a:extLst>
                    </a:gridCol>
                    <a:gridCol w="1453614">
                      <a:extLst>
                        <a:ext uri="{9D8B030D-6E8A-4147-A177-3AD203B41FA5}">
                          <a16:colId xmlns:a16="http://schemas.microsoft.com/office/drawing/2014/main" val="1304381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8" t="-8197" r="-200418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840" t="-8197" r="-101261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Loss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6866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930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5545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5366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891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039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747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357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786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50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201358E0-B8DC-415E-8F1B-0B91CBC9B487}"/>
                  </a:ext>
                </a:extLst>
              </p:cNvPr>
              <p:cNvSpPr txBox="1"/>
              <p:nvPr/>
            </p:nvSpPr>
            <p:spPr>
              <a:xfrm>
                <a:off x="409433" y="5330815"/>
                <a:ext cx="7531101" cy="55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/>
                  <a:t>Loss </a:t>
                </a:r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vi-V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fName>
                          <m:e>
                            <m:d>
                              <m:dPr>
                                <m:ctrlP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vi-V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vi-V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vi-V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f>
                                      <m:fPr>
                                        <m:ctrlP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vi-VN" sz="2000"/>
                  <a:t> </a:t>
                </a:r>
              </a:p>
            </p:txBody>
          </p:sp>
        </mc:Choice>
        <mc:Fallback xmlns="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201358E0-B8DC-415E-8F1B-0B91CBC9B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33" y="5330815"/>
                <a:ext cx="7531101" cy="552972"/>
              </a:xfrm>
              <a:prstGeom prst="rect">
                <a:avLst/>
              </a:prstGeom>
              <a:blipFill>
                <a:blip r:embed="rId5"/>
                <a:stretch>
                  <a:fillRect l="-809" b="-439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08A56ABE-18E2-4C6A-8D4F-1DE11295C717}"/>
                  </a:ext>
                </a:extLst>
              </p:cNvPr>
              <p:cNvSpPr txBox="1"/>
              <p:nvPr/>
            </p:nvSpPr>
            <p:spPr>
              <a:xfrm>
                <a:off x="5755666" y="4544765"/>
                <a:ext cx="6131533" cy="1013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vi-V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vi-V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vi-V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fName>
                          <m:e>
                            <m:d>
                              <m:dPr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vi-V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vi-VN" sz="20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vi-VN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(−1)</m:t>
                                        </m:r>
                                      </m:e>
                                    </m:d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f>
                                      <m:fPr>
                                        <m:ctrlP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(−1))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vi-VN" sz="2000" i="1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vi-V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vi-VN" sz="20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𝑜𝑠</m:t>
                            </m:r>
                          </m:fName>
                          <m:e>
                            <m:d>
                              <m:dPr>
                                <m:ctrlP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vi-VN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vi-V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vi-V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vi-V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+(−1)</m:t>
                                        </m:r>
                                      </m:e>
                                    </m:d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vi-VN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f>
                                      <m:fPr>
                                        <m:ctrlP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−(−1))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vi-VN" sz="2000"/>
                  <a:t> </a:t>
                </a:r>
              </a:p>
            </p:txBody>
          </p:sp>
        </mc:Choice>
        <mc:Fallback xmlns="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08A56ABE-18E2-4C6A-8D4F-1DE11295C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66" y="4544765"/>
                <a:ext cx="6131533" cy="1013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01039632-D7FC-408E-B194-6192163D0506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648202" y="4887276"/>
            <a:ext cx="1107464" cy="16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BF893B01-8DE4-42C6-8B42-3AF47A5197DC}"/>
              </a:ext>
            </a:extLst>
          </p:cNvPr>
          <p:cNvCxnSpPr>
            <a:cxnSpLocks/>
          </p:cNvCxnSpPr>
          <p:nvPr/>
        </p:nvCxnSpPr>
        <p:spPr>
          <a:xfrm flipV="1">
            <a:off x="9229585" y="302519"/>
            <a:ext cx="0" cy="358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46E4AFDC-DBC8-42C8-B94B-3DF4A34400DF}"/>
              </a:ext>
            </a:extLst>
          </p:cNvPr>
          <p:cNvCxnSpPr>
            <a:cxnSpLocks/>
          </p:cNvCxnSpPr>
          <p:nvPr/>
        </p:nvCxnSpPr>
        <p:spPr>
          <a:xfrm>
            <a:off x="7810729" y="2374503"/>
            <a:ext cx="3844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3C5F37-F1FD-434F-98C2-4FE653D03E1A}"/>
              </a:ext>
            </a:extLst>
          </p:cNvPr>
          <p:cNvSpPr txBox="1"/>
          <p:nvPr/>
        </p:nvSpPr>
        <p:spPr>
          <a:xfrm>
            <a:off x="8956534" y="2360169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(0,0)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71F921A2-23E9-40E0-85BD-4D1ED23CA2D9}"/>
              </a:ext>
            </a:extLst>
          </p:cNvPr>
          <p:cNvSpPr/>
          <p:nvPr/>
        </p:nvSpPr>
        <p:spPr>
          <a:xfrm>
            <a:off x="8433395" y="1667238"/>
            <a:ext cx="1488211" cy="1414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FF9E896E-FD10-40F0-9E27-FC44E5CA9ABB}"/>
              </a:ext>
            </a:extLst>
          </p:cNvPr>
          <p:cNvSpPr txBox="1"/>
          <p:nvPr/>
        </p:nvSpPr>
        <p:spPr>
          <a:xfrm>
            <a:off x="9921606" y="1348157"/>
            <a:ext cx="138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(1,1)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167C447A-1B91-45DD-9AFA-9D0E21C23A83}"/>
              </a:ext>
            </a:extLst>
          </p:cNvPr>
          <p:cNvSpPr txBox="1"/>
          <p:nvPr/>
        </p:nvSpPr>
        <p:spPr>
          <a:xfrm>
            <a:off x="7810729" y="3110437"/>
            <a:ext cx="10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(-1,-1)</a:t>
            </a:r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D3A37875-AA7E-4DEF-A132-8E6A671E0809}"/>
              </a:ext>
            </a:extLst>
          </p:cNvPr>
          <p:cNvSpPr/>
          <p:nvPr/>
        </p:nvSpPr>
        <p:spPr>
          <a:xfrm>
            <a:off x="9163015" y="2292962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537FE9DE-FA10-44EA-B0E5-6A97F8B6D65B}"/>
              </a:ext>
            </a:extLst>
          </p:cNvPr>
          <p:cNvSpPr/>
          <p:nvPr/>
        </p:nvSpPr>
        <p:spPr>
          <a:xfrm>
            <a:off x="9110930" y="3014561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EBF7B0BB-79A5-4C14-A287-86510FDE178E}"/>
              </a:ext>
            </a:extLst>
          </p:cNvPr>
          <p:cNvSpPr/>
          <p:nvPr/>
        </p:nvSpPr>
        <p:spPr>
          <a:xfrm>
            <a:off x="9855034" y="3028896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585C58AA-CB3C-4D79-9EED-53172CD32E1A}"/>
              </a:ext>
            </a:extLst>
          </p:cNvPr>
          <p:cNvSpPr/>
          <p:nvPr/>
        </p:nvSpPr>
        <p:spPr>
          <a:xfrm>
            <a:off x="9867872" y="2292495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DF0E90C0-45CF-4861-9458-82BA63278978}"/>
              </a:ext>
            </a:extLst>
          </p:cNvPr>
          <p:cNvSpPr/>
          <p:nvPr/>
        </p:nvSpPr>
        <p:spPr>
          <a:xfrm>
            <a:off x="9855034" y="1606430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DB992532-32BA-43BF-AD30-6A2E115ABB6C}"/>
              </a:ext>
            </a:extLst>
          </p:cNvPr>
          <p:cNvSpPr/>
          <p:nvPr/>
        </p:nvSpPr>
        <p:spPr>
          <a:xfrm>
            <a:off x="8379882" y="1617154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D5CE73F9-1448-4807-9C9F-7DBDE2A951FC}"/>
              </a:ext>
            </a:extLst>
          </p:cNvPr>
          <p:cNvSpPr/>
          <p:nvPr/>
        </p:nvSpPr>
        <p:spPr>
          <a:xfrm>
            <a:off x="8378509" y="3014561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4B76AC86-8A27-4587-BD44-3F8C1766E455}"/>
              </a:ext>
            </a:extLst>
          </p:cNvPr>
          <p:cNvSpPr/>
          <p:nvPr/>
        </p:nvSpPr>
        <p:spPr>
          <a:xfrm>
            <a:off x="9122612" y="1617154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3FFAD1DA-2BBC-4AF1-B66B-D3D73F64E644}"/>
              </a:ext>
            </a:extLst>
          </p:cNvPr>
          <p:cNvSpPr/>
          <p:nvPr/>
        </p:nvSpPr>
        <p:spPr>
          <a:xfrm>
            <a:off x="8356529" y="2292495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Hộp Văn bản 37">
                <a:extLst>
                  <a:ext uri="{FF2B5EF4-FFF2-40B4-BE49-F238E27FC236}">
                    <a16:creationId xmlns:a16="http://schemas.microsoft.com/office/drawing/2014/main" id="{FC510976-E741-497D-A973-664A1B7D57FB}"/>
                  </a:ext>
                </a:extLst>
              </p:cNvPr>
              <p:cNvSpPr txBox="1"/>
              <p:nvPr/>
            </p:nvSpPr>
            <p:spPr>
              <a:xfrm>
                <a:off x="11368127" y="1850522"/>
                <a:ext cx="415960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8" name="Hộp Văn bản 37">
                <a:extLst>
                  <a:ext uri="{FF2B5EF4-FFF2-40B4-BE49-F238E27FC236}">
                    <a16:creationId xmlns:a16="http://schemas.microsoft.com/office/drawing/2014/main" id="{FC510976-E741-497D-A973-664A1B7D5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8127" y="1850522"/>
                <a:ext cx="415960" cy="369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Hộp Văn bản 38">
                <a:extLst>
                  <a:ext uri="{FF2B5EF4-FFF2-40B4-BE49-F238E27FC236}">
                    <a16:creationId xmlns:a16="http://schemas.microsoft.com/office/drawing/2014/main" id="{EE93ABB4-902F-4BEA-B3E3-2F6B553597CF}"/>
                  </a:ext>
                </a:extLst>
              </p:cNvPr>
              <p:cNvSpPr txBox="1"/>
              <p:nvPr/>
            </p:nvSpPr>
            <p:spPr>
              <a:xfrm>
                <a:off x="9367616" y="150346"/>
                <a:ext cx="41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9" name="Hộp Văn bản 38">
                <a:extLst>
                  <a:ext uri="{FF2B5EF4-FFF2-40B4-BE49-F238E27FC236}">
                    <a16:creationId xmlns:a16="http://schemas.microsoft.com/office/drawing/2014/main" id="{EE93ABB4-902F-4BEA-B3E3-2F6B5535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616" y="150346"/>
                <a:ext cx="4159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9892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ỗ dành sẵn cho Nội dung 11">
                <a:extLst>
                  <a:ext uri="{FF2B5EF4-FFF2-40B4-BE49-F238E27FC236}">
                    <a16:creationId xmlns:a16="http://schemas.microsoft.com/office/drawing/2014/main" id="{55F4000A-DB57-4360-99AB-83321C5FF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434" y="499421"/>
                <a:ext cx="10515600" cy="120662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vi-VN" sz="2400">
                    <a:solidFill>
                      <a:schemeClr val="tx1"/>
                    </a:solidFill>
                    <a:latin typeface="Calibri (Thân)"/>
                  </a:rPr>
                  <a:t>Iteration 2</a:t>
                </a:r>
              </a:p>
              <a:p>
                <a:pPr marL="0" indent="0">
                  <a:buNone/>
                </a:pPr>
                <a:r>
                  <a:rPr lang="vi-VN" sz="2400">
                    <a:solidFill>
                      <a:schemeClr val="tx1"/>
                    </a:solidFill>
                    <a:latin typeface="Calibri (Thân)"/>
                  </a:rPr>
                  <a:t>Step 3: The center is changed from (0,0) to (1,1)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vi-V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2∗1</m:t>
                    </m:r>
                    <m:r>
                      <a:rPr lang="vi-V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vi-VN" sz="2400">
                  <a:solidFill>
                    <a:schemeClr val="tx1"/>
                  </a:solidFill>
                  <a:latin typeface="Calibri (Thân)"/>
                </a:endParaRPr>
              </a:p>
              <a:p>
                <a:pPr marL="0" indent="0">
                  <a:buNone/>
                </a:pPr>
                <a:endParaRPr lang="vi-VN" sz="2400">
                  <a:solidFill>
                    <a:schemeClr val="tx1"/>
                  </a:solidFill>
                  <a:latin typeface="Calibri (Thân)"/>
                </a:endParaRPr>
              </a:p>
            </p:txBody>
          </p:sp>
        </mc:Choice>
        <mc:Fallback xmlns="">
          <p:sp>
            <p:nvSpPr>
              <p:cNvPr id="13" name="Chỗ dành sẵn cho Nội dung 11">
                <a:extLst>
                  <a:ext uri="{FF2B5EF4-FFF2-40B4-BE49-F238E27FC236}">
                    <a16:creationId xmlns:a16="http://schemas.microsoft.com/office/drawing/2014/main" id="{55F4000A-DB57-4360-99AB-83321C5FF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434" y="499421"/>
                <a:ext cx="10515600" cy="1206621"/>
              </a:xfrm>
              <a:blipFill>
                <a:blip r:embed="rId3"/>
                <a:stretch>
                  <a:fillRect l="-870" t="-404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6A47FE0A-D367-4497-AB61-3DFBAFAA2CB4}"/>
              </a:ext>
            </a:extLst>
          </p:cNvPr>
          <p:cNvCxnSpPr>
            <a:cxnSpLocks/>
          </p:cNvCxnSpPr>
          <p:nvPr/>
        </p:nvCxnSpPr>
        <p:spPr>
          <a:xfrm flipV="1">
            <a:off x="5454839" y="1681728"/>
            <a:ext cx="0" cy="406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Đường kết nối Mũi tên Thẳng 49">
            <a:extLst>
              <a:ext uri="{FF2B5EF4-FFF2-40B4-BE49-F238E27FC236}">
                <a16:creationId xmlns:a16="http://schemas.microsoft.com/office/drawing/2014/main" id="{5E60040B-190A-48EC-B0DE-67D4912CA5E4}"/>
              </a:ext>
            </a:extLst>
          </p:cNvPr>
          <p:cNvCxnSpPr>
            <a:cxnSpLocks/>
          </p:cNvCxnSpPr>
          <p:nvPr/>
        </p:nvCxnSpPr>
        <p:spPr>
          <a:xfrm>
            <a:off x="2916172" y="4098666"/>
            <a:ext cx="530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E63B28CD-F8C5-4B7F-9EA5-CB31B21B0D41}"/>
              </a:ext>
            </a:extLst>
          </p:cNvPr>
          <p:cNvSpPr/>
          <p:nvPr/>
        </p:nvSpPr>
        <p:spPr>
          <a:xfrm>
            <a:off x="4709330" y="3458609"/>
            <a:ext cx="1488211" cy="1414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Hộp Văn bản 51">
            <a:extLst>
              <a:ext uri="{FF2B5EF4-FFF2-40B4-BE49-F238E27FC236}">
                <a16:creationId xmlns:a16="http://schemas.microsoft.com/office/drawing/2014/main" id="{35CE5A2E-DE56-44FA-B492-A45215A13D99}"/>
              </a:ext>
            </a:extLst>
          </p:cNvPr>
          <p:cNvSpPr txBox="1"/>
          <p:nvPr/>
        </p:nvSpPr>
        <p:spPr>
          <a:xfrm>
            <a:off x="6089350" y="2945097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(1,1)</a:t>
            </a:r>
          </a:p>
        </p:txBody>
      </p:sp>
      <p:sp>
        <p:nvSpPr>
          <p:cNvPr id="53" name="Hộp Văn bản 52">
            <a:extLst>
              <a:ext uri="{FF2B5EF4-FFF2-40B4-BE49-F238E27FC236}">
                <a16:creationId xmlns:a16="http://schemas.microsoft.com/office/drawing/2014/main" id="{4191B083-CB66-4212-BE2C-FC539552D58E}"/>
              </a:ext>
            </a:extLst>
          </p:cNvPr>
          <p:cNvSpPr txBox="1"/>
          <p:nvPr/>
        </p:nvSpPr>
        <p:spPr>
          <a:xfrm>
            <a:off x="5136982" y="4193800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(0,0)</a:t>
            </a:r>
          </a:p>
        </p:txBody>
      </p: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4E52C6DA-1381-4938-AAAD-4F464EDB57FB}"/>
              </a:ext>
            </a:extLst>
          </p:cNvPr>
          <p:cNvSpPr txBox="1"/>
          <p:nvPr/>
        </p:nvSpPr>
        <p:spPr>
          <a:xfrm>
            <a:off x="3877163" y="4820823"/>
            <a:ext cx="82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(-1,-1)</a:t>
            </a:r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6D28A51A-21E3-41C2-BAF2-1E0160040CAE}"/>
              </a:ext>
            </a:extLst>
          </p:cNvPr>
          <p:cNvSpPr/>
          <p:nvPr/>
        </p:nvSpPr>
        <p:spPr>
          <a:xfrm>
            <a:off x="4724400" y="1977972"/>
            <a:ext cx="3053222" cy="2902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6" name="Hình Bầu dục 55">
            <a:extLst>
              <a:ext uri="{FF2B5EF4-FFF2-40B4-BE49-F238E27FC236}">
                <a16:creationId xmlns:a16="http://schemas.microsoft.com/office/drawing/2014/main" id="{95947CB5-4404-4FDF-8C99-CB342B803988}"/>
              </a:ext>
            </a:extLst>
          </p:cNvPr>
          <p:cNvSpPr/>
          <p:nvPr/>
        </p:nvSpPr>
        <p:spPr>
          <a:xfrm>
            <a:off x="6125346" y="4110072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ình Bầu dục 56">
            <a:extLst>
              <a:ext uri="{FF2B5EF4-FFF2-40B4-BE49-F238E27FC236}">
                <a16:creationId xmlns:a16="http://schemas.microsoft.com/office/drawing/2014/main" id="{007C1AD0-852B-46D7-8830-3730184100FE}"/>
              </a:ext>
            </a:extLst>
          </p:cNvPr>
          <p:cNvSpPr/>
          <p:nvPr/>
        </p:nvSpPr>
        <p:spPr>
          <a:xfrm>
            <a:off x="6094572" y="4793208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8" name="Hình Bầu dục 57">
            <a:extLst>
              <a:ext uri="{FF2B5EF4-FFF2-40B4-BE49-F238E27FC236}">
                <a16:creationId xmlns:a16="http://schemas.microsoft.com/office/drawing/2014/main" id="{E2E15747-9783-47E9-8585-3FBB2D080EE6}"/>
              </a:ext>
            </a:extLst>
          </p:cNvPr>
          <p:cNvSpPr/>
          <p:nvPr/>
        </p:nvSpPr>
        <p:spPr>
          <a:xfrm>
            <a:off x="5382042" y="4793208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9" name="Hình Bầu dục 58">
            <a:extLst>
              <a:ext uri="{FF2B5EF4-FFF2-40B4-BE49-F238E27FC236}">
                <a16:creationId xmlns:a16="http://schemas.microsoft.com/office/drawing/2014/main" id="{935B6232-1036-4E8F-A4A9-62F407F3981C}"/>
              </a:ext>
            </a:extLst>
          </p:cNvPr>
          <p:cNvSpPr/>
          <p:nvPr/>
        </p:nvSpPr>
        <p:spPr>
          <a:xfrm>
            <a:off x="4642760" y="4793208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0" name="Hình Bầu dục 59">
            <a:extLst>
              <a:ext uri="{FF2B5EF4-FFF2-40B4-BE49-F238E27FC236}">
                <a16:creationId xmlns:a16="http://schemas.microsoft.com/office/drawing/2014/main" id="{0005A2D5-2E05-4897-AE9F-9BDCE5EA27AE}"/>
              </a:ext>
            </a:extLst>
          </p:cNvPr>
          <p:cNvSpPr/>
          <p:nvPr/>
        </p:nvSpPr>
        <p:spPr>
          <a:xfrm>
            <a:off x="4635376" y="4098666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1" name="Hình Bầu dục 60">
            <a:extLst>
              <a:ext uri="{FF2B5EF4-FFF2-40B4-BE49-F238E27FC236}">
                <a16:creationId xmlns:a16="http://schemas.microsoft.com/office/drawing/2014/main" id="{72C546C9-ECAC-431B-A356-B789F3CDCD84}"/>
              </a:ext>
            </a:extLst>
          </p:cNvPr>
          <p:cNvSpPr/>
          <p:nvPr/>
        </p:nvSpPr>
        <p:spPr>
          <a:xfrm>
            <a:off x="4687190" y="3430568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2" name="Hình Bầu dục 61">
            <a:extLst>
              <a:ext uri="{FF2B5EF4-FFF2-40B4-BE49-F238E27FC236}">
                <a16:creationId xmlns:a16="http://schemas.microsoft.com/office/drawing/2014/main" id="{FA721CB9-6C14-4D1D-9C4E-F13852B27D40}"/>
              </a:ext>
            </a:extLst>
          </p:cNvPr>
          <p:cNvSpPr/>
          <p:nvPr/>
        </p:nvSpPr>
        <p:spPr>
          <a:xfrm>
            <a:off x="5382042" y="3404125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Hình Bầu dục 62">
            <a:extLst>
              <a:ext uri="{FF2B5EF4-FFF2-40B4-BE49-F238E27FC236}">
                <a16:creationId xmlns:a16="http://schemas.microsoft.com/office/drawing/2014/main" id="{96945E86-A378-4578-AF91-693C78F26F19}"/>
              </a:ext>
            </a:extLst>
          </p:cNvPr>
          <p:cNvSpPr/>
          <p:nvPr/>
        </p:nvSpPr>
        <p:spPr>
          <a:xfrm>
            <a:off x="6104929" y="3404125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4" name="Hình Bầu dục 63">
            <a:extLst>
              <a:ext uri="{FF2B5EF4-FFF2-40B4-BE49-F238E27FC236}">
                <a16:creationId xmlns:a16="http://schemas.microsoft.com/office/drawing/2014/main" id="{A66253FC-4257-443B-AD3F-6436E3FA3677}"/>
              </a:ext>
            </a:extLst>
          </p:cNvPr>
          <p:cNvSpPr/>
          <p:nvPr/>
        </p:nvSpPr>
        <p:spPr>
          <a:xfrm>
            <a:off x="7741223" y="4836618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5" name="Hình Bầu dục 64">
            <a:extLst>
              <a:ext uri="{FF2B5EF4-FFF2-40B4-BE49-F238E27FC236}">
                <a16:creationId xmlns:a16="http://schemas.microsoft.com/office/drawing/2014/main" id="{F385A472-FA1D-469C-A4FF-43AD2338E62A}"/>
              </a:ext>
            </a:extLst>
          </p:cNvPr>
          <p:cNvSpPr/>
          <p:nvPr/>
        </p:nvSpPr>
        <p:spPr>
          <a:xfrm>
            <a:off x="7711052" y="3430568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6" name="Hình Bầu dục 65">
            <a:extLst>
              <a:ext uri="{FF2B5EF4-FFF2-40B4-BE49-F238E27FC236}">
                <a16:creationId xmlns:a16="http://schemas.microsoft.com/office/drawing/2014/main" id="{0F9DC81F-9B52-4688-A4DF-10A4FF3ADCAA}"/>
              </a:ext>
            </a:extLst>
          </p:cNvPr>
          <p:cNvSpPr/>
          <p:nvPr/>
        </p:nvSpPr>
        <p:spPr>
          <a:xfrm>
            <a:off x="7718866" y="1903305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Hình Bầu dục 66">
            <a:extLst>
              <a:ext uri="{FF2B5EF4-FFF2-40B4-BE49-F238E27FC236}">
                <a16:creationId xmlns:a16="http://schemas.microsoft.com/office/drawing/2014/main" id="{9F70446E-D50C-4931-9CDD-84B1816A39E7}"/>
              </a:ext>
            </a:extLst>
          </p:cNvPr>
          <p:cNvSpPr/>
          <p:nvPr/>
        </p:nvSpPr>
        <p:spPr>
          <a:xfrm>
            <a:off x="4677889" y="1910766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Hình Bầu dục 67">
            <a:extLst>
              <a:ext uri="{FF2B5EF4-FFF2-40B4-BE49-F238E27FC236}">
                <a16:creationId xmlns:a16="http://schemas.microsoft.com/office/drawing/2014/main" id="{27D77EB6-5A58-4746-90CA-B9206D7FE74A}"/>
              </a:ext>
            </a:extLst>
          </p:cNvPr>
          <p:cNvSpPr/>
          <p:nvPr/>
        </p:nvSpPr>
        <p:spPr>
          <a:xfrm>
            <a:off x="6174156" y="1907677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Hộp Văn bản 68">
                <a:extLst>
                  <a:ext uri="{FF2B5EF4-FFF2-40B4-BE49-F238E27FC236}">
                    <a16:creationId xmlns:a16="http://schemas.microsoft.com/office/drawing/2014/main" id="{373F22BF-EB56-4A76-A03C-6CA06A019BA3}"/>
                  </a:ext>
                </a:extLst>
              </p:cNvPr>
              <p:cNvSpPr txBox="1"/>
              <p:nvPr/>
            </p:nvSpPr>
            <p:spPr>
              <a:xfrm>
                <a:off x="8040602" y="3540375"/>
                <a:ext cx="415960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69" name="Hộp Văn bản 68">
                <a:extLst>
                  <a:ext uri="{FF2B5EF4-FFF2-40B4-BE49-F238E27FC236}">
                    <a16:creationId xmlns:a16="http://schemas.microsoft.com/office/drawing/2014/main" id="{373F22BF-EB56-4A76-A03C-6CA06A019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602" y="3540375"/>
                <a:ext cx="415960" cy="36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Hộp Văn bản 69">
                <a:extLst>
                  <a:ext uri="{FF2B5EF4-FFF2-40B4-BE49-F238E27FC236}">
                    <a16:creationId xmlns:a16="http://schemas.microsoft.com/office/drawing/2014/main" id="{770BA636-FDF4-4FA4-9A60-A5DFCEFB26BE}"/>
                  </a:ext>
                </a:extLst>
              </p:cNvPr>
              <p:cNvSpPr txBox="1"/>
              <p:nvPr/>
            </p:nvSpPr>
            <p:spPr>
              <a:xfrm>
                <a:off x="5567173" y="1410884"/>
                <a:ext cx="41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70" name="Hộp Văn bản 69">
                <a:extLst>
                  <a:ext uri="{FF2B5EF4-FFF2-40B4-BE49-F238E27FC236}">
                    <a16:creationId xmlns:a16="http://schemas.microsoft.com/office/drawing/2014/main" id="{770BA636-FDF4-4FA4-9A60-A5DFCEFB2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173" y="1410884"/>
                <a:ext cx="4159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8757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ỗ dành sẵn cho Nội dung 11">
                <a:extLst>
                  <a:ext uri="{FF2B5EF4-FFF2-40B4-BE49-F238E27FC236}">
                    <a16:creationId xmlns:a16="http://schemas.microsoft.com/office/drawing/2014/main" id="{55F4000A-DB57-4360-99AB-83321C5FF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433" y="485958"/>
                <a:ext cx="10515600" cy="8894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 sz="2000">
                    <a:solidFill>
                      <a:schemeClr val="tx1"/>
                    </a:solidFill>
                  </a:rPr>
                  <a:t>Iteration 3</a:t>
                </a:r>
              </a:p>
              <a:p>
                <a:pPr marL="0" indent="0">
                  <a:buNone/>
                </a:pPr>
                <a:r>
                  <a:rPr lang="vi-VN" sz="2000">
                    <a:solidFill>
                      <a:schemeClr val="tx1"/>
                    </a:solidFill>
                  </a:rPr>
                  <a:t>Step 1 &amp; 2: </a:t>
                </a:r>
                <a:r>
                  <a:rPr lang="vi-VN" sz="2000">
                    <a:solidFill>
                      <a:schemeClr val="tx1"/>
                    </a:solidFill>
                    <a:latin typeface="Calibri (Thân)"/>
                  </a:rPr>
                  <a:t>center (1, 1), </a:t>
                </a:r>
                <a14:m>
                  <m:oMath xmlns:m="http://schemas.openxmlformats.org/officeDocument/2006/math">
                    <m:r>
                      <a:rPr lang="vi-V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vi-V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vi-VN" sz="2000">
                  <a:solidFill>
                    <a:schemeClr val="tx1"/>
                  </a:solidFill>
                  <a:latin typeface="Calibri (Thân)"/>
                </a:endParaRPr>
              </a:p>
              <a:p>
                <a:pPr marL="0" indent="0">
                  <a:buNone/>
                </a:pPr>
                <a:endParaRPr lang="vi-VN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hỗ dành sẵn cho Nội dung 11">
                <a:extLst>
                  <a:ext uri="{FF2B5EF4-FFF2-40B4-BE49-F238E27FC236}">
                    <a16:creationId xmlns:a16="http://schemas.microsoft.com/office/drawing/2014/main" id="{55F4000A-DB57-4360-99AB-83321C5FF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433" y="485958"/>
                <a:ext cx="10515600" cy="889499"/>
              </a:xfrm>
              <a:blipFill>
                <a:blip r:embed="rId3"/>
                <a:stretch>
                  <a:fillRect l="-580" t="-342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Bảng 2">
                <a:extLst>
                  <a:ext uri="{FF2B5EF4-FFF2-40B4-BE49-F238E27FC236}">
                    <a16:creationId xmlns:a16="http://schemas.microsoft.com/office/drawing/2014/main" id="{6081BA08-C04F-4DDC-81B3-FDA97EDF40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4127969"/>
                  </p:ext>
                </p:extLst>
              </p:nvPr>
            </p:nvGraphicFramePr>
            <p:xfrm>
              <a:off x="439758" y="1366520"/>
              <a:ext cx="4360842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614">
                      <a:extLst>
                        <a:ext uri="{9D8B030D-6E8A-4147-A177-3AD203B41FA5}">
                          <a16:colId xmlns:a16="http://schemas.microsoft.com/office/drawing/2014/main" val="1954966026"/>
                        </a:ext>
                      </a:extLst>
                    </a:gridCol>
                    <a:gridCol w="1453614">
                      <a:extLst>
                        <a:ext uri="{9D8B030D-6E8A-4147-A177-3AD203B41FA5}">
                          <a16:colId xmlns:a16="http://schemas.microsoft.com/office/drawing/2014/main" val="3707144777"/>
                        </a:ext>
                      </a:extLst>
                    </a:gridCol>
                    <a:gridCol w="1453614">
                      <a:extLst>
                        <a:ext uri="{9D8B030D-6E8A-4147-A177-3AD203B41FA5}">
                          <a16:colId xmlns:a16="http://schemas.microsoft.com/office/drawing/2014/main" val="1304381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vi-VN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vi-VN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Loss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6866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930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5545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0.07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5366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891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0.34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039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2.02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747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0.34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357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786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3.02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50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Bảng 2">
                <a:extLst>
                  <a:ext uri="{FF2B5EF4-FFF2-40B4-BE49-F238E27FC236}">
                    <a16:creationId xmlns:a16="http://schemas.microsoft.com/office/drawing/2014/main" id="{6081BA08-C04F-4DDC-81B3-FDA97EDF40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4127969"/>
                  </p:ext>
                </p:extLst>
              </p:nvPr>
            </p:nvGraphicFramePr>
            <p:xfrm>
              <a:off x="439758" y="1366520"/>
              <a:ext cx="4360842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614">
                      <a:extLst>
                        <a:ext uri="{9D8B030D-6E8A-4147-A177-3AD203B41FA5}">
                          <a16:colId xmlns:a16="http://schemas.microsoft.com/office/drawing/2014/main" val="1954966026"/>
                        </a:ext>
                      </a:extLst>
                    </a:gridCol>
                    <a:gridCol w="1453614">
                      <a:extLst>
                        <a:ext uri="{9D8B030D-6E8A-4147-A177-3AD203B41FA5}">
                          <a16:colId xmlns:a16="http://schemas.microsoft.com/office/drawing/2014/main" val="3707144777"/>
                        </a:ext>
                      </a:extLst>
                    </a:gridCol>
                    <a:gridCol w="1453614">
                      <a:extLst>
                        <a:ext uri="{9D8B030D-6E8A-4147-A177-3AD203B41FA5}">
                          <a16:colId xmlns:a16="http://schemas.microsoft.com/office/drawing/2014/main" val="1304381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8" t="-8197" r="-200418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840" t="-8197" r="-101261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Loss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6866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930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5545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1">
                              <a:solidFill>
                                <a:schemeClr val="tx1"/>
                              </a:solidFill>
                            </a:rPr>
                            <a:t>0.07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5366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891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0.34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039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2.02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747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="0">
                              <a:solidFill>
                                <a:schemeClr val="tx1"/>
                              </a:solidFill>
                            </a:rPr>
                            <a:t>0.34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357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786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3.02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50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201358E0-B8DC-415E-8F1B-0B91CBC9B487}"/>
                  </a:ext>
                </a:extLst>
              </p:cNvPr>
              <p:cNvSpPr txBox="1"/>
              <p:nvPr/>
            </p:nvSpPr>
            <p:spPr>
              <a:xfrm>
                <a:off x="409433" y="5330815"/>
                <a:ext cx="7531101" cy="55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/>
                  <a:t>Loss </a:t>
                </a:r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vi-V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fName>
                          <m:e>
                            <m:d>
                              <m:dPr>
                                <m:ctrlP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vi-V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vi-V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vi-V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f>
                                      <m:fPr>
                                        <m:ctrlP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vi-VN" sz="2000"/>
                  <a:t> </a:t>
                </a:r>
              </a:p>
            </p:txBody>
          </p:sp>
        </mc:Choice>
        <mc:Fallback xmlns="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201358E0-B8DC-415E-8F1B-0B91CBC9B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33" y="5330815"/>
                <a:ext cx="7531101" cy="552972"/>
              </a:xfrm>
              <a:prstGeom prst="rect">
                <a:avLst/>
              </a:prstGeom>
              <a:blipFill>
                <a:blip r:embed="rId5"/>
                <a:stretch>
                  <a:fillRect l="-809" b="-439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08A56ABE-18E2-4C6A-8D4F-1DE11295C717}"/>
                  </a:ext>
                </a:extLst>
              </p:cNvPr>
              <p:cNvSpPr txBox="1"/>
              <p:nvPr/>
            </p:nvSpPr>
            <p:spPr>
              <a:xfrm>
                <a:off x="5755666" y="4544765"/>
                <a:ext cx="6131533" cy="1013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vi-V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vi-V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vi-V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fName>
                          <m:e>
                            <m:d>
                              <m:dPr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vi-V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vi-VN" sz="20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vi-VN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(−1)</m:t>
                                        </m:r>
                                      </m:e>
                                    </m:d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f>
                                      <m:fPr>
                                        <m:ctrlP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(−1))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vi-VN" sz="2000" i="1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vi-V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vi-VN" sz="20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𝑜𝑠</m:t>
                            </m:r>
                          </m:fName>
                          <m:e>
                            <m:d>
                              <m:dPr>
                                <m:ctrlP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vi-VN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vi-V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vi-V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vi-V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+(−1)</m:t>
                                        </m:r>
                                      </m:e>
                                    </m:d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vi-VN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f>
                                      <m:fPr>
                                        <m:ctrlP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vi-VN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−(−1))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vi-VN" sz="2000"/>
                  <a:t> </a:t>
                </a:r>
              </a:p>
            </p:txBody>
          </p:sp>
        </mc:Choice>
        <mc:Fallback xmlns="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08A56ABE-18E2-4C6A-8D4F-1DE11295C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66" y="4544765"/>
                <a:ext cx="6131533" cy="1013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01039632-D7FC-408E-B194-6192163D0506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648202" y="4887276"/>
            <a:ext cx="1107464" cy="16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9B7A8F91-73EC-4038-A81E-B6BCB8BD5128}"/>
              </a:ext>
            </a:extLst>
          </p:cNvPr>
          <p:cNvCxnSpPr>
            <a:cxnSpLocks/>
          </p:cNvCxnSpPr>
          <p:nvPr/>
        </p:nvCxnSpPr>
        <p:spPr>
          <a:xfrm flipV="1">
            <a:off x="8758119" y="481554"/>
            <a:ext cx="0" cy="406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F45AF6B1-FB97-4F66-B869-9DBAA8773F1C}"/>
              </a:ext>
            </a:extLst>
          </p:cNvPr>
          <p:cNvCxnSpPr>
            <a:cxnSpLocks/>
          </p:cNvCxnSpPr>
          <p:nvPr/>
        </p:nvCxnSpPr>
        <p:spPr>
          <a:xfrm>
            <a:off x="6136688" y="2829486"/>
            <a:ext cx="530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DCFB17BF-7302-47A8-B2DF-B16BB79F7CD6}"/>
              </a:ext>
            </a:extLst>
          </p:cNvPr>
          <p:cNvSpPr txBox="1"/>
          <p:nvPr/>
        </p:nvSpPr>
        <p:spPr>
          <a:xfrm>
            <a:off x="9309866" y="1644576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(1,1)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371DC5E7-F2A0-404D-82E6-15908A439EFB}"/>
              </a:ext>
            </a:extLst>
          </p:cNvPr>
          <p:cNvSpPr txBox="1"/>
          <p:nvPr/>
        </p:nvSpPr>
        <p:spPr>
          <a:xfrm>
            <a:off x="8410456" y="2865123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(0,0)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EFCA62B2-8FBE-4C5F-A48D-C2E26231D079}"/>
              </a:ext>
            </a:extLst>
          </p:cNvPr>
          <p:cNvSpPr txBox="1"/>
          <p:nvPr/>
        </p:nvSpPr>
        <p:spPr>
          <a:xfrm>
            <a:off x="7097679" y="3520302"/>
            <a:ext cx="82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(-1,-1)</a:t>
            </a:r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1FF6448A-6BBE-4738-AE52-0105F0464741}"/>
              </a:ext>
            </a:extLst>
          </p:cNvPr>
          <p:cNvSpPr/>
          <p:nvPr/>
        </p:nvSpPr>
        <p:spPr>
          <a:xfrm>
            <a:off x="7944916" y="677451"/>
            <a:ext cx="3053222" cy="2902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20594545-7263-43A9-9A24-EA5843CE4D33}"/>
              </a:ext>
            </a:extLst>
          </p:cNvPr>
          <p:cNvSpPr/>
          <p:nvPr/>
        </p:nvSpPr>
        <p:spPr>
          <a:xfrm>
            <a:off x="10961739" y="3536097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56D92F20-A680-41C8-BA7F-91A4068794D9}"/>
              </a:ext>
            </a:extLst>
          </p:cNvPr>
          <p:cNvSpPr/>
          <p:nvPr/>
        </p:nvSpPr>
        <p:spPr>
          <a:xfrm>
            <a:off x="10931568" y="2130047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Hình Bầu dục 39">
            <a:extLst>
              <a:ext uri="{FF2B5EF4-FFF2-40B4-BE49-F238E27FC236}">
                <a16:creationId xmlns:a16="http://schemas.microsoft.com/office/drawing/2014/main" id="{16669A41-EC58-4CB1-9D43-BEB81BB49C18}"/>
              </a:ext>
            </a:extLst>
          </p:cNvPr>
          <p:cNvSpPr/>
          <p:nvPr/>
        </p:nvSpPr>
        <p:spPr>
          <a:xfrm>
            <a:off x="10939382" y="602784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A32A7B61-2D21-40F7-9012-59760969EB31}"/>
              </a:ext>
            </a:extLst>
          </p:cNvPr>
          <p:cNvSpPr/>
          <p:nvPr/>
        </p:nvSpPr>
        <p:spPr>
          <a:xfrm>
            <a:off x="7898405" y="610245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Hình Bầu dục 41">
            <a:extLst>
              <a:ext uri="{FF2B5EF4-FFF2-40B4-BE49-F238E27FC236}">
                <a16:creationId xmlns:a16="http://schemas.microsoft.com/office/drawing/2014/main" id="{58551BEA-0718-4E8C-A878-ACD9BB3531F2}"/>
              </a:ext>
            </a:extLst>
          </p:cNvPr>
          <p:cNvSpPr/>
          <p:nvPr/>
        </p:nvSpPr>
        <p:spPr>
          <a:xfrm>
            <a:off x="9394672" y="607156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Hộp Văn bản 42">
                <a:extLst>
                  <a:ext uri="{FF2B5EF4-FFF2-40B4-BE49-F238E27FC236}">
                    <a16:creationId xmlns:a16="http://schemas.microsoft.com/office/drawing/2014/main" id="{92BB8F53-F259-4EAF-83C8-B026BB432D90}"/>
                  </a:ext>
                </a:extLst>
              </p:cNvPr>
              <p:cNvSpPr txBox="1"/>
              <p:nvPr/>
            </p:nvSpPr>
            <p:spPr>
              <a:xfrm>
                <a:off x="11261118" y="2239854"/>
                <a:ext cx="415960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43" name="Hộp Văn bản 42">
                <a:extLst>
                  <a:ext uri="{FF2B5EF4-FFF2-40B4-BE49-F238E27FC236}">
                    <a16:creationId xmlns:a16="http://schemas.microsoft.com/office/drawing/2014/main" id="{92BB8F53-F259-4EAF-83C8-B026BB432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118" y="2239854"/>
                <a:ext cx="415960" cy="369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Hộp Văn bản 43">
                <a:extLst>
                  <a:ext uri="{FF2B5EF4-FFF2-40B4-BE49-F238E27FC236}">
                    <a16:creationId xmlns:a16="http://schemas.microsoft.com/office/drawing/2014/main" id="{C6E66423-0EDA-4F11-97C9-13E6373A7DC1}"/>
                  </a:ext>
                </a:extLst>
              </p:cNvPr>
              <p:cNvSpPr txBox="1"/>
              <p:nvPr/>
            </p:nvSpPr>
            <p:spPr>
              <a:xfrm>
                <a:off x="8787689" y="110363"/>
                <a:ext cx="41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44" name="Hộp Văn bản 43">
                <a:extLst>
                  <a:ext uri="{FF2B5EF4-FFF2-40B4-BE49-F238E27FC236}">
                    <a16:creationId xmlns:a16="http://schemas.microsoft.com/office/drawing/2014/main" id="{C6E66423-0EDA-4F11-97C9-13E6373A7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689" y="110363"/>
                <a:ext cx="4159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Hình Bầu dục 44">
            <a:extLst>
              <a:ext uri="{FF2B5EF4-FFF2-40B4-BE49-F238E27FC236}">
                <a16:creationId xmlns:a16="http://schemas.microsoft.com/office/drawing/2014/main" id="{81A71351-1421-4FEE-9F03-A68D54373312}"/>
              </a:ext>
            </a:extLst>
          </p:cNvPr>
          <p:cNvSpPr/>
          <p:nvPr/>
        </p:nvSpPr>
        <p:spPr>
          <a:xfrm>
            <a:off x="9394671" y="2130047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48F927DF-902F-4D42-A60E-B1110C7EC9E1}"/>
              </a:ext>
            </a:extLst>
          </p:cNvPr>
          <p:cNvSpPr/>
          <p:nvPr/>
        </p:nvSpPr>
        <p:spPr>
          <a:xfrm>
            <a:off x="7878347" y="3501469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89308662-2F15-4C8A-B98C-8E84A4F201A5}"/>
              </a:ext>
            </a:extLst>
          </p:cNvPr>
          <p:cNvSpPr/>
          <p:nvPr/>
        </p:nvSpPr>
        <p:spPr>
          <a:xfrm>
            <a:off x="7880661" y="2126332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03BEBD04-984E-46D8-A5AA-1AB638B94B30}"/>
              </a:ext>
            </a:extLst>
          </p:cNvPr>
          <p:cNvSpPr txBox="1"/>
          <p:nvPr/>
        </p:nvSpPr>
        <p:spPr>
          <a:xfrm>
            <a:off x="11030162" y="308619"/>
            <a:ext cx="82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(3,3)</a:t>
            </a:r>
          </a:p>
        </p:txBody>
      </p:sp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5D20914F-69E6-4E55-B57B-B21505E519FA}"/>
              </a:ext>
            </a:extLst>
          </p:cNvPr>
          <p:cNvSpPr/>
          <p:nvPr/>
        </p:nvSpPr>
        <p:spPr>
          <a:xfrm>
            <a:off x="9414356" y="3509769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4819370C-37B5-4A2C-BFD8-3E81EF804DA6}"/>
              </a:ext>
            </a:extLst>
          </p:cNvPr>
          <p:cNvSpPr txBox="1"/>
          <p:nvPr/>
        </p:nvSpPr>
        <p:spPr>
          <a:xfrm>
            <a:off x="11044649" y="1637780"/>
            <a:ext cx="82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(3,1)</a:t>
            </a:r>
          </a:p>
        </p:txBody>
      </p:sp>
    </p:spTree>
    <p:extLst>
      <p:ext uri="{BB962C8B-B14F-4D97-AF65-F5344CB8AC3E}">
        <p14:creationId xmlns:p14="http://schemas.microsoft.com/office/powerpoint/2010/main" val="193503425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EE7C-9730-F645-8166-2A435D33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GB search</a:t>
            </a:r>
            <a:endParaRPr lang="en-V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E06B2-0BB7-EF4B-A8F4-05F4AEDC8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On the parameter plane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Step 1: Take O as center,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as the radius</a:t>
                </a:r>
              </a:p>
              <a:p>
                <a:pPr marL="0" indent="0">
                  <a:buNone/>
                </a:pPr>
                <a:r>
                  <a:rPr lang="en-US"/>
                  <a:t>Step 2: Create new point from 1-9</a:t>
                </a:r>
              </a:p>
              <a:p>
                <a:pPr marL="0" indent="0">
                  <a:buNone/>
                </a:pPr>
                <a:r>
                  <a:rPr lang="en-US"/>
                  <a:t>Compute the losses of 1 - 9 points</a:t>
                </a:r>
              </a:p>
              <a:p>
                <a:pPr marL="0" indent="0">
                  <a:buNone/>
                </a:pPr>
                <a:r>
                  <a:rPr lang="en-US"/>
                  <a:t>Choose the point that has min loss as the new center</a:t>
                </a:r>
              </a:p>
              <a:p>
                <a:pPr marL="0" indent="0">
                  <a:buNone/>
                </a:pPr>
                <a:r>
                  <a:rPr lang="en-US"/>
                  <a:t>Step 3. If the origin is not changed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/>
                  <a:t>, otherwise,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/>
                  <a:t>Step 4: Repeat steps 2 - 3 until the min loss at step 2 &lt; threshold 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E06B2-0BB7-EF4B-A8F4-05F4AEDC8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82" r="-38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4968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AD47-1D7D-4047-9D07-94F3F26F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8A65521-11C0-D144-9EC5-2E82F6DB2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/>
                  <a:t>Input: the function 𝑓 (𝑓 is a black box),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vi-VN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vi-V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vi-VN"/>
              </a:p>
              <a:p>
                <a:r>
                  <a:rPr lang="vi-VN"/>
                  <a:t>Output: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vi-VN"/>
                  <a:t> at all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vi-VN" i="1" smtClean="0">
                        <a:latin typeface="Cambria Math" panose="02040503050406030204" pitchFamily="18" charset="0"/>
                      </a:rPr>
                      <m:t>𝔻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8A65521-11C0-D144-9EC5-2E82F6DB2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610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7ECE04-5BFE-447B-9B5D-E75A59B3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Problem-Example</a:t>
            </a:r>
            <a:endParaRPr lang="vi-VN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3B7E323-037E-4319-BA3A-05E4114EE5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Input</a:t>
            </a:r>
            <a:endParaRPr lang="vi-VN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1A71F6C6-5108-4A47-A3AF-EF83AE7611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Output</a:t>
            </a:r>
            <a:endParaRPr lang="vi-VN"/>
          </a:p>
        </p:txBody>
      </p:sp>
      <p:graphicFrame>
        <p:nvGraphicFramePr>
          <p:cNvPr id="6" name="Bảng 6">
            <a:extLst>
              <a:ext uri="{FF2B5EF4-FFF2-40B4-BE49-F238E27FC236}">
                <a16:creationId xmlns:a16="http://schemas.microsoft.com/office/drawing/2014/main" id="{F0B49ED5-012E-4C86-8B6C-E901F3697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94613"/>
              </p:ext>
            </p:extLst>
          </p:nvPr>
        </p:nvGraphicFramePr>
        <p:xfrm>
          <a:off x="1066800" y="2133479"/>
          <a:ext cx="395502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513">
                  <a:extLst>
                    <a:ext uri="{9D8B030D-6E8A-4147-A177-3AD203B41FA5}">
                      <a16:colId xmlns:a16="http://schemas.microsoft.com/office/drawing/2014/main" val="2879856399"/>
                    </a:ext>
                  </a:extLst>
                </a:gridCol>
                <a:gridCol w="1977513">
                  <a:extLst>
                    <a:ext uri="{9D8B030D-6E8A-4147-A177-3AD203B41FA5}">
                      <a16:colId xmlns:a16="http://schemas.microsoft.com/office/drawing/2014/main" val="3415937640"/>
                    </a:ext>
                  </a:extLst>
                </a:gridCol>
              </a:tblGrid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f(x)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843992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413663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617159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710449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860976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812929"/>
                  </a:ext>
                </a:extLst>
              </a:tr>
            </a:tbl>
          </a:graphicData>
        </a:graphic>
      </p:graphicFrame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0A0BAEB8-D7E8-47AC-893D-FC28E43F7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589461"/>
              </p:ext>
            </p:extLst>
          </p:nvPr>
        </p:nvGraphicFramePr>
        <p:xfrm>
          <a:off x="6705600" y="2133478"/>
          <a:ext cx="395502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513">
                  <a:extLst>
                    <a:ext uri="{9D8B030D-6E8A-4147-A177-3AD203B41FA5}">
                      <a16:colId xmlns:a16="http://schemas.microsoft.com/office/drawing/2014/main" val="2879856399"/>
                    </a:ext>
                  </a:extLst>
                </a:gridCol>
                <a:gridCol w="1977513">
                  <a:extLst>
                    <a:ext uri="{9D8B030D-6E8A-4147-A177-3AD203B41FA5}">
                      <a16:colId xmlns:a16="http://schemas.microsoft.com/office/drawing/2014/main" val="3415937640"/>
                    </a:ext>
                  </a:extLst>
                </a:gridCol>
              </a:tblGrid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f’(x)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843992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?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413663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?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617159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?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710449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390150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?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8129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B0927C82-BD58-4177-B1E5-00E9854C6121}"/>
                  </a:ext>
                </a:extLst>
              </p:cNvPr>
              <p:cNvSpPr txBox="1"/>
              <p:nvPr/>
            </p:nvSpPr>
            <p:spPr>
              <a:xfrm>
                <a:off x="611877" y="5453724"/>
                <a:ext cx="44099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’(3) =6</m:t>
                    </m:r>
                  </m:oMath>
                </a14:m>
                <a:endParaRPr lang="vi-VN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B0927C82-BD58-4177-B1E5-00E9854C6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77" y="5453724"/>
                <a:ext cx="4409949" cy="523220"/>
              </a:xfrm>
              <a:prstGeom prst="rect">
                <a:avLst/>
              </a:prstGeom>
              <a:blipFill>
                <a:blip r:embed="rId2"/>
                <a:stretch>
                  <a:fillRect l="-2762" t="-12941" b="-329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148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B30FBE21-92A9-4677-ACC0-7A9DE67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BACKGROUNDS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588FC2E-4B95-4F01-B5E1-FEBFD9B75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72479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8F92-174E-B443-962C-9E5C6A04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Numerical differentiation</a:t>
            </a:r>
            <a:endParaRPr lang="en-V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7DDD4F-A259-C847-8E4C-223D06FB7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Taylor expansion:</a:t>
                </a:r>
              </a:p>
              <a:p>
                <a:pPr marL="0" indent="0">
                  <a:buNone/>
                </a:pPr>
                <a:r>
                  <a:rPr lang="en-US" b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b="0"/>
                  <a:t> </a:t>
                </a:r>
              </a:p>
              <a:p>
                <a:pPr marL="0" indent="0">
                  <a:buNone/>
                </a:pPr>
                <a:r>
                  <a:rPr lang="en-US" b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+…(2)</m:t>
                    </m:r>
                  </m:oMath>
                </a14:m>
                <a:r>
                  <a:rPr lang="en-US"/>
                  <a:t> </a:t>
                </a:r>
              </a:p>
              <a:p>
                <a:r>
                  <a:rPr lang="en-US"/>
                  <a:t>Take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−(2)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/>
                  <a:t>:</a:t>
                </a:r>
              </a:p>
              <a:p>
                <a:pPr marL="0" indent="0">
                  <a:buNone/>
                </a:pPr>
                <a:r>
                  <a:rPr lang="en-US" b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  <a:p>
                <a:r>
                  <a:rPr lang="en-US"/>
                  <a:t>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vi-VN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7DDD4F-A259-C847-8E4C-223D06FB7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56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462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8F92-174E-B443-962C-9E5C6A04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Numerical differentiation</a:t>
            </a:r>
            <a:endParaRPr lang="en-V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7DDD4F-A259-C847-8E4C-223D06FB7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Example 1: assume we want to calculate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′(3)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/>
                  <a:t> Find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i="0"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7DDD4F-A259-C847-8E4C-223D06FB7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6559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8F92-174E-B443-962C-9E5C6A04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Numerical differentiation</a:t>
            </a:r>
            <a:endParaRPr lang="en-V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1CF6F5C-38F9-49A7-B799-7C717B643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Example 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marL="457200" indent="-457200"/>
                <a:r>
                  <a:rPr lang="en-US"/>
                  <a:t>Thus: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 </a:t>
                </a:r>
              </a:p>
              <a:p>
                <a:pPr marL="457200" indent="-457200"/>
                <a:r>
                  <a:rPr lang="en-US" b="0" i="0">
                    <a:latin typeface="+mj-lt"/>
                  </a:rPr>
                  <a:t>So that:</a:t>
                </a:r>
                <a:endParaRPr lang="en-US" b="0" i="1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b="0" i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0} 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1CF6F5C-38F9-49A7-B799-7C717B643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8869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5287</TotalTime>
  <Words>1532</Words>
  <Application>Microsoft Office PowerPoint</Application>
  <PresentationFormat>Màn hình rộng</PresentationFormat>
  <Paragraphs>563</Paragraphs>
  <Slides>37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37</vt:i4>
      </vt:variant>
    </vt:vector>
  </HeadingPairs>
  <TitlesOfParts>
    <vt:vector size="44" baseType="lpstr">
      <vt:lpstr>Arial</vt:lpstr>
      <vt:lpstr>Arial (Thân)</vt:lpstr>
      <vt:lpstr>Calibri (Thân)</vt:lpstr>
      <vt:lpstr>Cambria Math</vt:lpstr>
      <vt:lpstr>Courier New</vt:lpstr>
      <vt:lpstr>Wingdings</vt:lpstr>
      <vt:lpstr>Default Design</vt:lpstr>
      <vt:lpstr>Optimization on black-box function by  parameter shift rule (PSR)</vt:lpstr>
      <vt:lpstr>Outline</vt:lpstr>
      <vt:lpstr>PROBLEM</vt:lpstr>
      <vt:lpstr>Problem</vt:lpstr>
      <vt:lpstr>Problem-Example</vt:lpstr>
      <vt:lpstr>BACKGROUNDS</vt:lpstr>
      <vt:lpstr>Numerical differentiation</vt:lpstr>
      <vt:lpstr>Numerical differentiation</vt:lpstr>
      <vt:lpstr>Numerical differentiation</vt:lpstr>
      <vt:lpstr>Numerical differentiation</vt:lpstr>
      <vt:lpstr>METHODS</vt:lpstr>
      <vt:lpstr>Methods</vt:lpstr>
      <vt:lpstr>GRID SEARCH</vt:lpstr>
      <vt:lpstr>Grid search – Example</vt:lpstr>
      <vt:lpstr>Grid search – Example</vt:lpstr>
      <vt:lpstr>Grid search – Example</vt:lpstr>
      <vt:lpstr>Grid search – Example</vt:lpstr>
      <vt:lpstr>Grid-Bubble (GB) search</vt:lpstr>
      <vt:lpstr>GB search</vt:lpstr>
      <vt:lpstr>GB search – Example</vt:lpstr>
      <vt:lpstr>Iteration 1</vt:lpstr>
      <vt:lpstr>Iteration 1</vt:lpstr>
      <vt:lpstr>Iteration 2</vt:lpstr>
      <vt:lpstr>Iteration 2</vt:lpstr>
      <vt:lpstr>Iteration 3</vt:lpstr>
      <vt:lpstr>RESULTS</vt:lpstr>
      <vt:lpstr>Results</vt:lpstr>
      <vt:lpstr>References</vt:lpstr>
      <vt:lpstr>Cảm ơn các bạn đã lắng nghe!  ĐẠI HỌC QUỐC GIA TP.HCM TRƯỜNG ĐẠI HỌC CÔNG NGHỆ THÔNG TIN TP.HCM TOÀN DIỆN – SÁNG TẠO – PHỤNG SỰ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GB search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Tuan Hai</cp:lastModifiedBy>
  <cp:revision>922</cp:revision>
  <cp:lastPrinted>2013-08-30T01:32:34Z</cp:lastPrinted>
  <dcterms:created xsi:type="dcterms:W3CDTF">2008-06-14T04:13:27Z</dcterms:created>
  <dcterms:modified xsi:type="dcterms:W3CDTF">2022-02-17T06:55:52Z</dcterms:modified>
</cp:coreProperties>
</file>