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4" r:id="rId3"/>
    <p:sldId id="344" r:id="rId4"/>
    <p:sldId id="345" r:id="rId5"/>
    <p:sldId id="346" r:id="rId6"/>
    <p:sldId id="347" r:id="rId7"/>
    <p:sldId id="348" r:id="rId8"/>
    <p:sldId id="341" r:id="rId9"/>
    <p:sldId id="342" r:id="rId10"/>
    <p:sldId id="335" r:id="rId11"/>
    <p:sldId id="343" r:id="rId12"/>
    <p:sldId id="349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B3B0466C-AE09-49F1-A8A7-4279EC34E73A}">
          <p14:sldIdLst>
            <p14:sldId id="256"/>
            <p14:sldId id="334"/>
            <p14:sldId id="344"/>
            <p14:sldId id="345"/>
            <p14:sldId id="346"/>
            <p14:sldId id="347"/>
            <p14:sldId id="348"/>
            <p14:sldId id="341"/>
            <p14:sldId id="342"/>
            <p14:sldId id="335"/>
            <p14:sldId id="343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6D3E0-542B-4734-AF19-43D72C7B44AC}" type="datetimeFigureOut">
              <a:rPr lang="vi-VN" smtClean="0"/>
              <a:t>17/07/2021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64E70-1B93-4C27-8CB0-0B76DB950E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63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64E70-1B93-4C27-8CB0-0B76DB950E1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611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4F8B42-4136-4E09-9EC6-B92AF60A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1D80E35-DC45-4B67-B343-D985F543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EEF621-23F7-4F08-980C-BA2D6B2F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131C-B469-4971-AD25-CC438290C2FF}" type="datetime1">
              <a:rPr lang="vi-VN" smtClean="0"/>
              <a:t>17/07/2021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58EC49-966A-44DB-B2DC-0E381345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0D8534-D6E5-469D-B30C-9D0A94C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8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118B82-2876-4915-8426-13F34599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1302006-A0C8-417E-A476-40644BC5D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D81178-EA00-4313-89F5-1DFCBA7F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3AA-4FC1-4BB2-9627-2FFE57F7269E}" type="datetime1">
              <a:rPr lang="vi-VN" smtClean="0"/>
              <a:t>17/07/2021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95C28F7-FAE7-457B-855E-02A1AA0D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EE0AFC-2BFB-4D3D-B094-D5814B00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336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A955797-79D1-4B58-B3CE-A2958D778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02EF2E-2F64-4CBC-A48C-98B80B0A4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2E7BC7-113A-4129-8593-ECC49C89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E004-F134-46FB-9C8E-3261A029D0BA}" type="datetime1">
              <a:rPr lang="vi-VN" smtClean="0"/>
              <a:t>17/07/2021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1247A6F-B682-4E8B-8FA9-4CA0A562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48E749-F0AD-4619-9C8C-BBF36C3C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93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305D7C-6017-415E-91AC-D5CC800B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115709-EBF7-46DC-B5EF-A8BA731E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14C937-5373-4D95-BC66-DF75D701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7D59-199C-4514-9A34-652629396D94}" type="datetime1">
              <a:rPr lang="vi-VN" smtClean="0"/>
              <a:t>17/07/2021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68D609-2CFE-4CEB-95D9-8A643259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08DD5D-648E-4543-929D-4D01AFFB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17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CE4D60-2F42-43FB-9DC0-30AA7930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9C01E4F-EF3D-4B0C-A234-DCC02C7D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11A649E-6AB5-4343-B760-67FE30A8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BEC-B5B6-4040-AFBC-823903BDA1F4}" type="datetime1">
              <a:rPr lang="vi-VN" smtClean="0"/>
              <a:t>17/07/2021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7FEACB-7783-4AF3-958C-3518B4DA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1DBF8C-2746-4275-B2B0-3FF4F463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3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BCAF9F-FC73-4550-9D8D-6788DA17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41D773-056D-4A31-BF01-B8420AAC6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1B82FE7-40A3-4348-A7A8-04AF427C8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F95E68D-8E2A-4F78-874D-BEEE698F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A8A8-1DCE-4204-AB61-B38DAF5BB780}" type="datetime1">
              <a:rPr lang="vi-VN" smtClean="0"/>
              <a:t>17/07/2021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233D4E3-776E-499A-BD12-05EF99ED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B053601-4A41-4AEC-BB14-A8756423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31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6B3069-0596-4D89-BAC3-CBAE5E17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F67C9AD-AE0F-468F-AE16-ABAF5462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67CE95-60A1-4B9D-BBE5-BD23888D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19D6772-6C35-4091-9A87-6ECA5C8E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1E87BF5-8F8B-4E88-B34C-38C9A1C4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AF1DE38-1A11-4073-A0D4-273F3BB3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44F7-EE0B-4821-BE4C-9BBEE0FDE635}" type="datetime1">
              <a:rPr lang="vi-VN" smtClean="0"/>
              <a:t>17/07/2021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40767AB-DFAD-4B19-A771-88B1B5E0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8C282F5-32E4-4607-B2DE-BC692EB2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6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CEA41-2902-4A90-A2EC-7BC0DE38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A904009-770B-4959-856E-4ABD06ED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3221-1D90-49B7-BBF3-C1C5685860BB}" type="datetime1">
              <a:rPr lang="vi-VN" smtClean="0"/>
              <a:t>17/07/2021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DBD1CA2-F708-411A-B0CB-1CF1320B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A03F9F-4652-498B-9E04-1F7D4B5E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61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786FE47-4F55-450C-8F7C-248AE6B3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90FC-912A-47D2-AF94-2D41A487F0EE}" type="datetime1">
              <a:rPr lang="vi-VN" smtClean="0"/>
              <a:t>17/07/2021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AFBCDA9-F065-4F5A-8EE5-3FA6CC65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25BA91-D034-45AB-9065-C0932940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85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F06BE7-CB56-4F6C-95CA-70C5A344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75BC59-7DD0-4DA5-86AC-E6C34F6B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7BA3BD1-DCC5-45B2-98A3-970EA3087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A96D688-30E9-453E-924C-F5266818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9DB8-C074-4060-905E-68883E88CE6B}" type="datetime1">
              <a:rPr lang="vi-VN" smtClean="0"/>
              <a:t>17/07/2021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C379375-ACDE-4582-9357-69690675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84D21EB-EBA5-4E9F-922C-6DECB62C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2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B37348-50C9-48AD-859F-BE0942A8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49AFB2E-F6FB-4E33-9E80-E1C86FC7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435395D-F46D-4385-8727-E9F2F164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29280EC-9BD9-43B7-9A8D-B6E41D20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85A-09B5-43BF-B900-C2EF5BBDBD77}" type="datetime1">
              <a:rPr lang="vi-VN" smtClean="0"/>
              <a:t>17/07/2021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473641B-763B-4507-B021-0D0D713D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799391C-DB65-4B2E-8CBD-DC5FA254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21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1102429-203B-451E-8F99-4515F0A1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6A7D75-5AA6-44FE-AB1F-09AE0F92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883B39A-BBE1-4D0C-AE08-15C8BEB08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8ED6-0A32-40ED-B077-3007757CF5E8}" type="datetime1">
              <a:rPr lang="vi-VN" smtClean="0"/>
              <a:t>17/07/2021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526D2-D2A9-4861-96BD-EBC02F636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2AE83D1-81A2-42A2-9E0B-70F25A12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95AA-C56D-408A-B4E6-23568ECF1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20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9582C6-0925-4696-8F9F-8821166F9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Post quantum crypto: BB84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85FD202-90A8-47CE-B038-FD616E7B1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17/7/2021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AC71F7-6084-44C2-BDC7-5D08CD02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592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ặt Cười 71">
            <a:extLst>
              <a:ext uri="{FF2B5EF4-FFF2-40B4-BE49-F238E27FC236}">
                <a16:creationId xmlns:a16="http://schemas.microsoft.com/office/drawing/2014/main" id="{294F86FA-B18D-45AD-9246-0F931A4D4825}"/>
              </a:ext>
            </a:extLst>
          </p:cNvPr>
          <p:cNvSpPr/>
          <p:nvPr/>
        </p:nvSpPr>
        <p:spPr>
          <a:xfrm>
            <a:off x="889000" y="3939237"/>
            <a:ext cx="698500" cy="736600"/>
          </a:xfrm>
          <a:prstGeom prst="smileyF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3" name="Đường kết nối Mũi tên Thẳng 72">
            <a:extLst>
              <a:ext uri="{FF2B5EF4-FFF2-40B4-BE49-F238E27FC236}">
                <a16:creationId xmlns:a16="http://schemas.microsoft.com/office/drawing/2014/main" id="{FCEBB94E-16D2-492F-B66F-4A405BCF5E5D}"/>
              </a:ext>
            </a:extLst>
          </p:cNvPr>
          <p:cNvCxnSpPr>
            <a:cxnSpLocks/>
            <a:stCxn id="72" idx="6"/>
          </p:cNvCxnSpPr>
          <p:nvPr/>
        </p:nvCxnSpPr>
        <p:spPr>
          <a:xfrm flipV="1">
            <a:off x="1587500" y="4307536"/>
            <a:ext cx="21079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Mặt Cười 73">
            <a:extLst>
              <a:ext uri="{FF2B5EF4-FFF2-40B4-BE49-F238E27FC236}">
                <a16:creationId xmlns:a16="http://schemas.microsoft.com/office/drawing/2014/main" id="{832A88AA-5FC3-44D0-826F-A1582FF504B2}"/>
              </a:ext>
            </a:extLst>
          </p:cNvPr>
          <p:cNvSpPr/>
          <p:nvPr/>
        </p:nvSpPr>
        <p:spPr>
          <a:xfrm>
            <a:off x="6493216" y="3981886"/>
            <a:ext cx="698500" cy="736600"/>
          </a:xfrm>
          <a:prstGeom prst="smileyF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5" name="Đường kết nối Mũi tên Thẳng 74">
            <a:extLst>
              <a:ext uri="{FF2B5EF4-FFF2-40B4-BE49-F238E27FC236}">
                <a16:creationId xmlns:a16="http://schemas.microsoft.com/office/drawing/2014/main" id="{953BC3F4-C493-46B4-B3C0-9D7E35A826D4}"/>
              </a:ext>
            </a:extLst>
          </p:cNvPr>
          <p:cNvCxnSpPr>
            <a:cxnSpLocks/>
            <a:stCxn id="78" idx="6"/>
            <a:endCxn id="74" idx="2"/>
          </p:cNvCxnSpPr>
          <p:nvPr/>
        </p:nvCxnSpPr>
        <p:spPr>
          <a:xfrm flipV="1">
            <a:off x="4393907" y="4350186"/>
            <a:ext cx="2099309" cy="1341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ộp Văn bản 75">
            <a:extLst>
              <a:ext uri="{FF2B5EF4-FFF2-40B4-BE49-F238E27FC236}">
                <a16:creationId xmlns:a16="http://schemas.microsoft.com/office/drawing/2014/main" id="{4DAA206A-9745-4262-8DEF-A2B5797D4A86}"/>
              </a:ext>
            </a:extLst>
          </p:cNvPr>
          <p:cNvSpPr txBox="1"/>
          <p:nvPr/>
        </p:nvSpPr>
        <p:spPr>
          <a:xfrm>
            <a:off x="838200" y="479668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Alice</a:t>
            </a:r>
          </a:p>
        </p:txBody>
      </p: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45C29127-C7E5-44A1-9B78-C2725A1B6995}"/>
              </a:ext>
            </a:extLst>
          </p:cNvPr>
          <p:cNvSpPr txBox="1"/>
          <p:nvPr/>
        </p:nvSpPr>
        <p:spPr>
          <a:xfrm>
            <a:off x="6442416" y="479668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Bob</a:t>
            </a:r>
          </a:p>
        </p:txBody>
      </p:sp>
      <p:sp>
        <p:nvSpPr>
          <p:cNvPr id="78" name="Mặt Cười 77">
            <a:extLst>
              <a:ext uri="{FF2B5EF4-FFF2-40B4-BE49-F238E27FC236}">
                <a16:creationId xmlns:a16="http://schemas.microsoft.com/office/drawing/2014/main" id="{5E2810F3-B5E9-4086-83E2-78AFFDA01CE4}"/>
              </a:ext>
            </a:extLst>
          </p:cNvPr>
          <p:cNvSpPr/>
          <p:nvPr/>
        </p:nvSpPr>
        <p:spPr>
          <a:xfrm>
            <a:off x="3695407" y="5323666"/>
            <a:ext cx="698500" cy="736600"/>
          </a:xfrm>
          <a:prstGeom prst="smileyF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Hộp Văn bản 78">
            <a:extLst>
              <a:ext uri="{FF2B5EF4-FFF2-40B4-BE49-F238E27FC236}">
                <a16:creationId xmlns:a16="http://schemas.microsoft.com/office/drawing/2014/main" id="{982FFEB0-68F3-4432-BB5C-EF59973FE4BB}"/>
              </a:ext>
            </a:extLst>
          </p:cNvPr>
          <p:cNvSpPr txBox="1"/>
          <p:nvPr/>
        </p:nvSpPr>
        <p:spPr>
          <a:xfrm>
            <a:off x="3868908" y="40860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cxnSp>
        <p:nvCxnSpPr>
          <p:cNvPr id="80" name="Đường kết nối Mũi tên Thẳng 79">
            <a:extLst>
              <a:ext uri="{FF2B5EF4-FFF2-40B4-BE49-F238E27FC236}">
                <a16:creationId xmlns:a16="http://schemas.microsoft.com/office/drawing/2014/main" id="{4BDD1E9B-E650-4741-895A-E5F4037DBDFA}"/>
              </a:ext>
            </a:extLst>
          </p:cNvPr>
          <p:cNvCxnSpPr>
            <a:cxnSpLocks/>
            <a:stCxn id="72" idx="6"/>
            <a:endCxn id="78" idx="2"/>
          </p:cNvCxnSpPr>
          <p:nvPr/>
        </p:nvCxnSpPr>
        <p:spPr>
          <a:xfrm>
            <a:off x="1587500" y="4307537"/>
            <a:ext cx="2107907" cy="13844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624F70DD-D386-4311-A35F-8744CDB24242}"/>
              </a:ext>
            </a:extLst>
          </p:cNvPr>
          <p:cNvSpPr txBox="1"/>
          <p:nvPr/>
        </p:nvSpPr>
        <p:spPr>
          <a:xfrm>
            <a:off x="3640308" y="617168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Eve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701DD01-ED63-4D6C-BA4E-22771C4A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10</a:t>
            </a:fld>
            <a:endParaRPr lang="en-US"/>
          </a:p>
        </p:txBody>
      </p:sp>
      <p:sp>
        <p:nvSpPr>
          <p:cNvPr id="21" name="Tiêu đề 1">
            <a:extLst>
              <a:ext uri="{FF2B5EF4-FFF2-40B4-BE49-F238E27FC236}">
                <a16:creationId xmlns:a16="http://schemas.microsoft.com/office/drawing/2014/main" id="{A7C931BB-3513-469A-A2EE-D4DC36B8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vi-VN">
                <a:latin typeface="Calibri Light (Đầu đề)"/>
              </a:rPr>
              <a:t>4. BB84 (Charles H. Bennett &amp; Gilles Brassard)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hỗ dành sẵn cho Nội dung 2">
                <a:extLst>
                  <a:ext uri="{FF2B5EF4-FFF2-40B4-BE49-F238E27FC236}">
                    <a16:creationId xmlns:a16="http://schemas.microsoft.com/office/drawing/2014/main" id="{9B2B6242-C2D2-416E-9122-FCBC645BC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6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Assume Alice send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 qubits to Bob, then they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 bits as key</a:t>
                </a:r>
              </a:p>
              <a:p>
                <a:pPr marL="0" indent="0">
                  <a:buNone/>
                </a:pPr>
                <a:r>
                  <a:rPr lang="en-US"/>
                  <a:t>If Eve eavesdrops, then they can use 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bits as key</a:t>
                </a:r>
                <a:endParaRPr lang="vi-VN"/>
              </a:p>
            </p:txBody>
          </p:sp>
        </mc:Choice>
        <mc:Fallback xmlns="">
          <p:sp>
            <p:nvSpPr>
              <p:cNvPr id="22" name="Chỗ dành sẵn cho Nội dung 2">
                <a:extLst>
                  <a:ext uri="{FF2B5EF4-FFF2-40B4-BE49-F238E27FC236}">
                    <a16:creationId xmlns:a16="http://schemas.microsoft.com/office/drawing/2014/main" id="{9B2B6242-C2D2-416E-9122-FCBC645BC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663"/>
              </a:xfrm>
              <a:blipFill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60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24EF14-BABE-4D44-A66C-2C0477DF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C281B0-4A3C-4855-A570-36895395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BD9B466-A981-4945-BCD3-502BDD43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1" y="182562"/>
            <a:ext cx="11196897" cy="64928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CFF0D94-1C02-44D8-B6A0-07AAC40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774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310FFA-5AB3-4833-9B74-BCE78A39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2DCBBA-2F4D-43AF-AFDB-287750E7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F69D977-8021-4E13-BABE-B16C1C08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605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hỗ dành sẵn cho Nội dung 2">
            <a:extLst>
              <a:ext uri="{FF2B5EF4-FFF2-40B4-BE49-F238E27FC236}">
                <a16:creationId xmlns:a16="http://schemas.microsoft.com/office/drawing/2014/main" id="{27EDA125-8489-45DC-AA99-44D53762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64" y="1706364"/>
            <a:ext cx="9754772" cy="49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Symmetry </a:t>
            </a:r>
            <a:endParaRPr lang="en-US" dirty="0"/>
          </a:p>
        </p:txBody>
      </p:sp>
      <p:sp>
        <p:nvSpPr>
          <p:cNvPr id="9" name="Mặt Cười 8">
            <a:extLst>
              <a:ext uri="{FF2B5EF4-FFF2-40B4-BE49-F238E27FC236}">
                <a16:creationId xmlns:a16="http://schemas.microsoft.com/office/drawing/2014/main" id="{2DA97B13-1469-4D46-A01E-02E2FE5B5591}"/>
              </a:ext>
            </a:extLst>
          </p:cNvPr>
          <p:cNvSpPr/>
          <p:nvPr/>
        </p:nvSpPr>
        <p:spPr>
          <a:xfrm>
            <a:off x="848164" y="2573140"/>
            <a:ext cx="698500" cy="736600"/>
          </a:xfrm>
          <a:prstGeom prst="smileyF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326DCCC-48B7-4529-84B8-2CF5BF457DE5}"/>
              </a:ext>
            </a:extLst>
          </p:cNvPr>
          <p:cNvSpPr/>
          <p:nvPr/>
        </p:nvSpPr>
        <p:spPr>
          <a:xfrm>
            <a:off x="2283264" y="2573140"/>
            <a:ext cx="1397000" cy="736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ENC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BE5A827A-F764-46A3-9B31-B82E06992681}"/>
              </a:ext>
            </a:extLst>
          </p:cNvPr>
          <p:cNvCxnSpPr>
            <a:stCxn id="9" idx="6"/>
            <a:endCxn id="10" idx="1"/>
          </p:cNvCxnSpPr>
          <p:nvPr/>
        </p:nvCxnSpPr>
        <p:spPr>
          <a:xfrm>
            <a:off x="1546664" y="2941440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E0BB5490-826C-4A09-B7D6-2A14E0A4AD2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680264" y="2941439"/>
            <a:ext cx="7366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E4D85323-07CB-482D-9E11-B043C461C5B5}"/>
              </a:ext>
            </a:extLst>
          </p:cNvPr>
          <p:cNvSpPr/>
          <p:nvPr/>
        </p:nvSpPr>
        <p:spPr>
          <a:xfrm>
            <a:off x="4416864" y="2573139"/>
            <a:ext cx="1397000" cy="7366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DEC</a:t>
            </a:r>
          </a:p>
        </p:txBody>
      </p:sp>
      <p:sp>
        <p:nvSpPr>
          <p:cNvPr id="15" name="Mặt Cười 14">
            <a:extLst>
              <a:ext uri="{FF2B5EF4-FFF2-40B4-BE49-F238E27FC236}">
                <a16:creationId xmlns:a16="http://schemas.microsoft.com/office/drawing/2014/main" id="{B5B5D20C-1481-40AB-8E1E-A553A5B4A2C8}"/>
              </a:ext>
            </a:extLst>
          </p:cNvPr>
          <p:cNvSpPr/>
          <p:nvPr/>
        </p:nvSpPr>
        <p:spPr>
          <a:xfrm>
            <a:off x="6550464" y="2573139"/>
            <a:ext cx="698500" cy="736600"/>
          </a:xfrm>
          <a:prstGeom prst="smileyF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786426AF-300E-44A3-AF01-D575ED908845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5813864" y="2941439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1901EF5-D26E-433A-9D38-E8CC94EEE08B}"/>
              </a:ext>
            </a:extLst>
          </p:cNvPr>
          <p:cNvSpPr txBox="1"/>
          <p:nvPr/>
        </p:nvSpPr>
        <p:spPr>
          <a:xfrm>
            <a:off x="1787964" y="257210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3E13894-7D4E-4451-AEC2-56DD48E90A0B}"/>
              </a:ext>
            </a:extLst>
          </p:cNvPr>
          <p:cNvSpPr txBox="1"/>
          <p:nvPr/>
        </p:nvSpPr>
        <p:spPr>
          <a:xfrm>
            <a:off x="3889814" y="257210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F9D98CF-8809-4FFC-9BC2-41DD131B08B6}"/>
              </a:ext>
            </a:extLst>
          </p:cNvPr>
          <p:cNvSpPr txBox="1"/>
          <p:nvPr/>
        </p:nvSpPr>
        <p:spPr>
          <a:xfrm>
            <a:off x="6017064" y="254742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4525EE4-9801-4CAA-A548-9BC4658652FE}"/>
              </a:ext>
            </a:extLst>
          </p:cNvPr>
          <p:cNvSpPr txBox="1"/>
          <p:nvPr/>
        </p:nvSpPr>
        <p:spPr>
          <a:xfrm>
            <a:off x="797364" y="343058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Alice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39963F8-683D-4620-9FCD-674B51C44F0C}"/>
              </a:ext>
            </a:extLst>
          </p:cNvPr>
          <p:cNvSpPr txBox="1"/>
          <p:nvPr/>
        </p:nvSpPr>
        <p:spPr>
          <a:xfrm>
            <a:off x="6499664" y="343058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Bob</a:t>
            </a:r>
          </a:p>
        </p:txBody>
      </p:sp>
      <p:sp>
        <p:nvSpPr>
          <p:cNvPr id="22" name="Chỗ dành sẵn cho Nội dung 2">
            <a:extLst>
              <a:ext uri="{FF2B5EF4-FFF2-40B4-BE49-F238E27FC236}">
                <a16:creationId xmlns:a16="http://schemas.microsoft.com/office/drawing/2014/main" id="{F59FEC81-1968-47D2-8E14-76A454B93E71}"/>
              </a:ext>
            </a:extLst>
          </p:cNvPr>
          <p:cNvSpPr txBox="1">
            <a:spLocks/>
          </p:cNvSpPr>
          <p:nvPr/>
        </p:nvSpPr>
        <p:spPr>
          <a:xfrm>
            <a:off x="795703" y="4172820"/>
            <a:ext cx="9754772" cy="49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Asymmetry </a:t>
            </a:r>
            <a:endParaRPr lang="en-US" dirty="0"/>
          </a:p>
        </p:txBody>
      </p:sp>
      <p:sp>
        <p:nvSpPr>
          <p:cNvPr id="23" name="Mặt Cười 22">
            <a:extLst>
              <a:ext uri="{FF2B5EF4-FFF2-40B4-BE49-F238E27FC236}">
                <a16:creationId xmlns:a16="http://schemas.microsoft.com/office/drawing/2014/main" id="{49E8DE97-BD39-4CAE-A85B-F0A933989D4B}"/>
              </a:ext>
            </a:extLst>
          </p:cNvPr>
          <p:cNvSpPr/>
          <p:nvPr/>
        </p:nvSpPr>
        <p:spPr>
          <a:xfrm>
            <a:off x="865553" y="4991480"/>
            <a:ext cx="698500" cy="736600"/>
          </a:xfrm>
          <a:prstGeom prst="smileyF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C5C6644D-11D9-4D32-87DC-C457A9057248}"/>
                  </a:ext>
                </a:extLst>
              </p:cNvPr>
              <p:cNvSpPr/>
              <p:nvPr/>
            </p:nvSpPr>
            <p:spPr>
              <a:xfrm>
                <a:off x="2300653" y="4991480"/>
                <a:ext cx="1397000" cy="7366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ENC(-,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Hình chữ nhật 23">
                <a:extLst>
                  <a:ext uri="{FF2B5EF4-FFF2-40B4-BE49-F238E27FC236}">
                    <a16:creationId xmlns:a16="http://schemas.microsoft.com/office/drawing/2014/main" id="{C5C6644D-11D9-4D32-87DC-C457A9057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653" y="4991480"/>
                <a:ext cx="1397000" cy="73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1D5485CF-01D7-4ED2-A393-EB88D785980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1564053" y="5359780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4064DF58-F764-46CC-9041-0AC8B73FA4DD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3697653" y="5359779"/>
            <a:ext cx="7366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3272BA4F-785E-4867-976C-A40E859850FC}"/>
                  </a:ext>
                </a:extLst>
              </p:cNvPr>
              <p:cNvSpPr/>
              <p:nvPr/>
            </p:nvSpPr>
            <p:spPr>
              <a:xfrm>
                <a:off x="4434253" y="4991479"/>
                <a:ext cx="1397000" cy="7366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DEC(-,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3272BA4F-785E-4867-976C-A40E85985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53" y="4991479"/>
                <a:ext cx="1397000" cy="736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Mặt Cười 27">
            <a:extLst>
              <a:ext uri="{FF2B5EF4-FFF2-40B4-BE49-F238E27FC236}">
                <a16:creationId xmlns:a16="http://schemas.microsoft.com/office/drawing/2014/main" id="{F91E355C-6581-4760-9F02-E91DBDB4B275}"/>
              </a:ext>
            </a:extLst>
          </p:cNvPr>
          <p:cNvSpPr/>
          <p:nvPr/>
        </p:nvSpPr>
        <p:spPr>
          <a:xfrm>
            <a:off x="6567853" y="4991479"/>
            <a:ext cx="698500" cy="736600"/>
          </a:xfrm>
          <a:prstGeom prst="smileyF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96A64C8-4B30-4CBF-B52B-3453D64D57B5}"/>
              </a:ext>
            </a:extLst>
          </p:cNvPr>
          <p:cNvCxnSpPr>
            <a:cxnSpLocks/>
            <a:stCxn id="27" idx="3"/>
            <a:endCxn id="28" idx="2"/>
          </p:cNvCxnSpPr>
          <p:nvPr/>
        </p:nvCxnSpPr>
        <p:spPr>
          <a:xfrm>
            <a:off x="5831253" y="5359779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995F708-591E-4437-BB8D-7203C3ADBDEB}"/>
              </a:ext>
            </a:extLst>
          </p:cNvPr>
          <p:cNvSpPr txBox="1"/>
          <p:nvPr/>
        </p:nvSpPr>
        <p:spPr>
          <a:xfrm>
            <a:off x="1805353" y="499044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00EEAE9-72B5-4B92-97DD-BD78F8DC08F6}"/>
              </a:ext>
            </a:extLst>
          </p:cNvPr>
          <p:cNvSpPr txBox="1"/>
          <p:nvPr/>
        </p:nvSpPr>
        <p:spPr>
          <a:xfrm>
            <a:off x="3907203" y="499044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23221868-9B14-4FB4-9267-65D23D183605}"/>
              </a:ext>
            </a:extLst>
          </p:cNvPr>
          <p:cNvSpPr txBox="1"/>
          <p:nvPr/>
        </p:nvSpPr>
        <p:spPr>
          <a:xfrm>
            <a:off x="6034453" y="496576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5CC34344-D647-48A3-BC7E-4F148278227F}"/>
              </a:ext>
            </a:extLst>
          </p:cNvPr>
          <p:cNvSpPr txBox="1"/>
          <p:nvPr/>
        </p:nvSpPr>
        <p:spPr>
          <a:xfrm>
            <a:off x="814753" y="584892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Alice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084E93E3-11FE-4D9E-9A95-FCA3C9CF86FE}"/>
              </a:ext>
            </a:extLst>
          </p:cNvPr>
          <p:cNvSpPr txBox="1"/>
          <p:nvPr/>
        </p:nvSpPr>
        <p:spPr>
          <a:xfrm>
            <a:off x="6517053" y="584892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5E4DF664-85D1-40C0-B59B-DFCDD465D1A5}"/>
                  </a:ext>
                </a:extLst>
              </p:cNvPr>
              <p:cNvSpPr/>
              <p:nvPr/>
            </p:nvSpPr>
            <p:spPr>
              <a:xfrm>
                <a:off x="3268686" y="6164510"/>
                <a:ext cx="1513840" cy="47476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/>
                  <a:t> public</a:t>
                </a:r>
              </a:p>
            </p:txBody>
          </p:sp>
        </mc:Choice>
        <mc:Fallback xmlns="">
          <p:sp>
            <p:nvSpPr>
              <p:cNvPr id="36" name="Hình chữ nhật 35">
                <a:extLst>
                  <a:ext uri="{FF2B5EF4-FFF2-40B4-BE49-F238E27FC236}">
                    <a16:creationId xmlns:a16="http://schemas.microsoft.com/office/drawing/2014/main" id="{5E4DF664-85D1-40C0-B59B-DFCDD465D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686" y="6164510"/>
                <a:ext cx="1513840" cy="474766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EDBEE21-E4E7-4398-99E2-88BAC41DE47A}"/>
              </a:ext>
            </a:extLst>
          </p:cNvPr>
          <p:cNvSpPr txBox="1"/>
          <p:nvPr/>
        </p:nvSpPr>
        <p:spPr>
          <a:xfrm>
            <a:off x="7947464" y="2649051"/>
            <a:ext cx="223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Old crypto</a:t>
            </a:r>
            <a:endParaRPr lang="vi-VN" sz="3200"/>
          </a:p>
        </p:txBody>
      </p:sp>
      <p:sp>
        <p:nvSpPr>
          <p:cNvPr id="37" name="Tiêu đề 1">
            <a:extLst>
              <a:ext uri="{FF2B5EF4-FFF2-40B4-BE49-F238E27FC236}">
                <a16:creationId xmlns:a16="http://schemas.microsoft.com/office/drawing/2014/main" id="{AF784DBB-79DE-4E65-AACF-88101F5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1. Intro</a:t>
            </a:r>
            <a:endParaRPr lang="vi-VN"/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EC40D03D-530D-4B47-905C-CAAF8F06798E}"/>
              </a:ext>
            </a:extLst>
          </p:cNvPr>
          <p:cNvSpPr txBox="1"/>
          <p:nvPr/>
        </p:nvSpPr>
        <p:spPr>
          <a:xfrm>
            <a:off x="7947464" y="5150428"/>
            <a:ext cx="413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Modern crypto: RSA</a:t>
            </a:r>
            <a:endParaRPr lang="vi-VN" sz="32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2301ED-0C08-40CF-9F1F-9760A68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7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D5180E-3924-4455-B864-D2B28C53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Problems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D079691-EEF1-4373-9594-FBB87900D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Shor algorithm has been solved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/>
                  <a:t> in poly time.</a:t>
                </a:r>
              </a:p>
              <a:p>
                <a:pPr marL="0" indent="0">
                  <a:buNone/>
                </a:pPr>
                <a:r>
                  <a:rPr lang="en-US"/>
                  <a:t>Solution: One – time pad protocol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D079691-EEF1-4373-9594-FBB87900D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C201959-9F2A-4454-9A30-6217DDFB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160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5F12C9-B240-4F5A-A3EC-97E5960E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OTP protocol and its cons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7DEA7-50A5-4701-9C1F-8D8A28D6A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" r="26962"/>
          <a:stretch/>
        </p:blipFill>
        <p:spPr bwMode="auto">
          <a:xfrm>
            <a:off x="838200" y="1584720"/>
            <a:ext cx="5829886" cy="512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A16A79C-411F-4D20-BBFC-E44E56D61AB1}"/>
                  </a:ext>
                </a:extLst>
              </p:cNvPr>
              <p:cNvSpPr txBox="1"/>
              <p:nvPr/>
            </p:nvSpPr>
            <p:spPr>
              <a:xfrm>
                <a:off x="6668086" y="1506022"/>
                <a:ext cx="50080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If Alice use one pad consecutive, 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Example: 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A16A79C-411F-4D20-BBFC-E44E56D6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86" y="1506022"/>
                <a:ext cx="5008099" cy="923330"/>
              </a:xfrm>
              <a:prstGeom prst="rect">
                <a:avLst/>
              </a:prstGeom>
              <a:blipFill>
                <a:blip r:embed="rId3"/>
                <a:stretch>
                  <a:fillRect l="-1096" t="-3289" b="-921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>
            <a:extLst>
              <a:ext uri="{FF2B5EF4-FFF2-40B4-BE49-F238E27FC236}">
                <a16:creationId xmlns:a16="http://schemas.microsoft.com/office/drawing/2014/main" id="{07E8B38C-CFBD-4B2A-A3E8-CDC28917CF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C901664-C56B-4AEC-A7BD-CC13A0095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30" y="2663683"/>
            <a:ext cx="1538732" cy="153873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E2F3EA6-A6A9-42CF-92D5-3A7236C94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3428999"/>
            <a:ext cx="1538732" cy="1538732"/>
          </a:xfrm>
          <a:prstGeom prst="rect">
            <a:avLst/>
          </a:prstGeom>
        </p:spPr>
      </p:pic>
      <p:pic>
        <p:nvPicPr>
          <p:cNvPr id="11" name="Hình ảnh 10" descr="Ảnh có chứa người, người phụ nữ, mũ, phụ kiện đội đầu&#10;&#10;Mô tả được tạo tự động">
            <a:extLst>
              <a:ext uri="{FF2B5EF4-FFF2-40B4-BE49-F238E27FC236}">
                <a16:creationId xmlns:a16="http://schemas.microsoft.com/office/drawing/2014/main" id="{3F8BAC98-A60B-4D24-8874-BA2A0E45D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86" y="2663683"/>
            <a:ext cx="1534672" cy="1530633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EDF95C8-E167-46E9-A76A-0031CCE0EB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430" y="4242733"/>
            <a:ext cx="1538732" cy="1538732"/>
          </a:xfrm>
          <a:prstGeom prst="rect">
            <a:avLst/>
          </a:prstGeom>
        </p:spPr>
      </p:pic>
      <p:pic>
        <p:nvPicPr>
          <p:cNvPr id="15" name="Hình ảnh 14" descr="Ảnh có chứa người, tường, trong nhà, người đàn ông&#10;&#10;Mô tả được tạo tự động">
            <a:extLst>
              <a:ext uri="{FF2B5EF4-FFF2-40B4-BE49-F238E27FC236}">
                <a16:creationId xmlns:a16="http://schemas.microsoft.com/office/drawing/2014/main" id="{67222F20-6365-4276-BE91-D28DFF7330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26" y="4242733"/>
            <a:ext cx="1538732" cy="1538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844E9B8-E5E0-413D-A23E-637CCFBE0C66}"/>
                  </a:ext>
                </a:extLst>
              </p:cNvPr>
              <p:cNvSpPr txBox="1"/>
              <p:nvPr/>
            </p:nvSpPr>
            <p:spPr>
              <a:xfrm>
                <a:off x="6814026" y="5906645"/>
                <a:ext cx="153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844E9B8-E5E0-413D-A23E-637CCFBE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26" y="5906645"/>
                <a:ext cx="15387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DC9673B3-A008-411B-A627-75B66ECF5109}"/>
                  </a:ext>
                </a:extLst>
              </p:cNvPr>
              <p:cNvSpPr txBox="1"/>
              <p:nvPr/>
            </p:nvSpPr>
            <p:spPr>
              <a:xfrm>
                <a:off x="8500728" y="5019768"/>
                <a:ext cx="153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DC9673B3-A008-411B-A627-75B66ECF5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728" y="5019768"/>
                <a:ext cx="15387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3DCBFA5D-D5B1-49B0-8BFB-C35D80FA249C}"/>
                  </a:ext>
                </a:extLst>
              </p:cNvPr>
              <p:cNvSpPr txBox="1"/>
              <p:nvPr/>
            </p:nvSpPr>
            <p:spPr>
              <a:xfrm>
                <a:off x="10187430" y="5906645"/>
                <a:ext cx="153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3DCBFA5D-D5B1-49B0-8BFB-C35D80FA2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30" y="5906645"/>
                <a:ext cx="15387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hỗ dành sẵn cho Số hiệu Bản chiếu 16">
            <a:extLst>
              <a:ext uri="{FF2B5EF4-FFF2-40B4-BE49-F238E27FC236}">
                <a16:creationId xmlns:a16="http://schemas.microsoft.com/office/drawing/2014/main" id="{B774FD5A-05AF-40EB-93AF-7FFEDE9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6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5F12C9-B240-4F5A-A3EC-97E5960E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OTP protocol and its cons</a:t>
            </a:r>
            <a:endParaRPr lang="vi-V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7E8B38C-CFBD-4B2A-A3E8-CDC28917CF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7323" y="3268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C901664-C56B-4AEC-A7BD-CC13A0095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91" y="1849950"/>
            <a:ext cx="1538732" cy="153873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E2F3EA6-A6A9-42CF-92D5-3A7236C94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25" y="2607167"/>
            <a:ext cx="1538732" cy="1538732"/>
          </a:xfrm>
          <a:prstGeom prst="rect">
            <a:avLst/>
          </a:prstGeom>
        </p:spPr>
      </p:pic>
      <p:pic>
        <p:nvPicPr>
          <p:cNvPr id="11" name="Hình ảnh 10" descr="Ảnh có chứa người, người phụ nữ, mũ, phụ kiện đội đầu&#10;&#10;Mô tả được tạo tự động">
            <a:extLst>
              <a:ext uri="{FF2B5EF4-FFF2-40B4-BE49-F238E27FC236}">
                <a16:creationId xmlns:a16="http://schemas.microsoft.com/office/drawing/2014/main" id="{3F8BAC98-A60B-4D24-8874-BA2A0E45D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0" y="1849950"/>
            <a:ext cx="1534672" cy="1530633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EDF95C8-E167-46E9-A76A-0031CCE0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91" y="3429000"/>
            <a:ext cx="1538732" cy="1538732"/>
          </a:xfrm>
          <a:prstGeom prst="rect">
            <a:avLst/>
          </a:prstGeom>
        </p:spPr>
      </p:pic>
      <p:pic>
        <p:nvPicPr>
          <p:cNvPr id="15" name="Hình ảnh 14" descr="Ảnh có chứa người, tường, trong nhà, người đàn ông&#10;&#10;Mô tả được tạo tự động">
            <a:extLst>
              <a:ext uri="{FF2B5EF4-FFF2-40B4-BE49-F238E27FC236}">
                <a16:creationId xmlns:a16="http://schemas.microsoft.com/office/drawing/2014/main" id="{67222F20-6365-4276-BE91-D28DFF733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538732" cy="1538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63349DF-72A3-4CA5-BDB4-359855279413}"/>
                  </a:ext>
                </a:extLst>
              </p:cNvPr>
              <p:cNvSpPr txBox="1"/>
              <p:nvPr/>
            </p:nvSpPr>
            <p:spPr>
              <a:xfrm>
                <a:off x="2504049" y="3203969"/>
                <a:ext cx="667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63349DF-72A3-4CA5-BDB4-359855279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49" y="3203969"/>
                <a:ext cx="667459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7D27F268-784A-4B16-AC84-6598A1419BC0}"/>
                  </a:ext>
                </a:extLst>
              </p:cNvPr>
              <p:cNvSpPr txBox="1"/>
              <p:nvPr/>
            </p:nvSpPr>
            <p:spPr>
              <a:xfrm>
                <a:off x="6717323" y="3232212"/>
                <a:ext cx="717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7D27F268-784A-4B16-AC84-6598A1419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323" y="3232212"/>
                <a:ext cx="717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1B570D7-9A04-423F-AC21-9F78FD2A3DC5}"/>
                  </a:ext>
                </a:extLst>
              </p:cNvPr>
              <p:cNvSpPr txBox="1"/>
              <p:nvPr/>
            </p:nvSpPr>
            <p:spPr>
              <a:xfrm>
                <a:off x="838200" y="5183939"/>
                <a:ext cx="153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1B570D7-9A04-423F-AC21-9F78FD2A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3939"/>
                <a:ext cx="15387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00778FC5-7161-4E4B-AAF8-D3022255F5B7}"/>
                  </a:ext>
                </a:extLst>
              </p:cNvPr>
              <p:cNvSpPr txBox="1"/>
              <p:nvPr/>
            </p:nvSpPr>
            <p:spPr>
              <a:xfrm>
                <a:off x="3294268" y="4297062"/>
                <a:ext cx="153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00778FC5-7161-4E4B-AAF8-D3022255F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68" y="4297062"/>
                <a:ext cx="15387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2235D571-8738-46ED-8412-85849F5472CA}"/>
                  </a:ext>
                </a:extLst>
              </p:cNvPr>
              <p:cNvSpPr txBox="1"/>
              <p:nvPr/>
            </p:nvSpPr>
            <p:spPr>
              <a:xfrm>
                <a:off x="4980970" y="5183939"/>
                <a:ext cx="153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2235D571-8738-46ED-8412-85849F54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70" y="5183939"/>
                <a:ext cx="15387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">
            <a:extLst>
              <a:ext uri="{FF2B5EF4-FFF2-40B4-BE49-F238E27FC236}">
                <a16:creationId xmlns:a16="http://schemas.microsoft.com/office/drawing/2014/main" id="{A996C10D-25FB-4C26-987E-94B25A117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8" name="Hình ảnh 17" descr="Ảnh có chứa văn bản, đầy màu sắc&#10;&#10;Mô tả được tạo tự động">
            <a:extLst>
              <a:ext uri="{FF2B5EF4-FFF2-40B4-BE49-F238E27FC236}">
                <a16:creationId xmlns:a16="http://schemas.microsoft.com/office/drawing/2014/main" id="{A48CF29C-FC77-4594-80FA-92D1DBEB56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32" y="1849950"/>
            <a:ext cx="3117782" cy="3117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762D944F-092E-46D7-BA13-39763CDB7226}"/>
                  </a:ext>
                </a:extLst>
              </p:cNvPr>
              <p:cNvSpPr txBox="1"/>
              <p:nvPr/>
            </p:nvSpPr>
            <p:spPr>
              <a:xfrm>
                <a:off x="6735691" y="2907268"/>
                <a:ext cx="667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0" name="Hộp Văn bản 19">
                <a:extLst>
                  <a:ext uri="{FF2B5EF4-FFF2-40B4-BE49-F238E27FC236}">
                    <a16:creationId xmlns:a16="http://schemas.microsoft.com/office/drawing/2014/main" id="{762D944F-092E-46D7-BA13-39763CDB7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91" y="2907268"/>
                <a:ext cx="66745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ỗ dành sẵn cho Số hiệu Bản chiếu 18">
            <a:extLst>
              <a:ext uri="{FF2B5EF4-FFF2-40B4-BE49-F238E27FC236}">
                <a16:creationId xmlns:a16="http://schemas.microsoft.com/office/drawing/2014/main" id="{755B2660-A050-49C4-BF43-1198199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409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96FF7B-5E3C-4496-A82A-F4DBD1C6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4. BB84 (Charles H. Bennett &amp; Gilles Brassard)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BD6DF2B-2A6F-4CFE-BD62-BB8598A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690688"/>
            <a:ext cx="9867900" cy="2800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29A67B8-F4DA-42D5-85EF-E134AD4D765F}"/>
                  </a:ext>
                </a:extLst>
              </p:cNvPr>
              <p:cNvSpPr txBox="1"/>
              <p:nvPr/>
            </p:nvSpPr>
            <p:spPr>
              <a:xfrm>
                <a:off x="0" y="4556971"/>
                <a:ext cx="6009542" cy="161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↖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↖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29A67B8-F4DA-42D5-85EF-E134AD4D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6971"/>
                <a:ext cx="6009542" cy="1618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02CAFB3-F712-4942-A80C-E7CFAB7F48A3}"/>
                  </a:ext>
                </a:extLst>
              </p:cNvPr>
              <p:cNvSpPr txBox="1"/>
              <p:nvPr/>
            </p:nvSpPr>
            <p:spPr>
              <a:xfrm>
                <a:off x="6096000" y="4556971"/>
                <a:ext cx="6180231" cy="161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↖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02CAFB3-F712-4942-A80C-E7CFAB7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6971"/>
                <a:ext cx="6180231" cy="1618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1F32A05B-88AE-495E-92FA-6A725429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320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Hình Bầu dục 63">
            <a:extLst>
              <a:ext uri="{FF2B5EF4-FFF2-40B4-BE49-F238E27FC236}">
                <a16:creationId xmlns:a16="http://schemas.microsoft.com/office/drawing/2014/main" id="{21394B2D-7C8D-42A1-B324-99410C0AAE21}"/>
              </a:ext>
            </a:extLst>
          </p:cNvPr>
          <p:cNvSpPr/>
          <p:nvPr/>
        </p:nvSpPr>
        <p:spPr>
          <a:xfrm>
            <a:off x="105389" y="2493569"/>
            <a:ext cx="2018031" cy="20165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Đường kết nối Mũi tên Thẳng 65">
            <a:extLst>
              <a:ext uri="{FF2B5EF4-FFF2-40B4-BE49-F238E27FC236}">
                <a16:creationId xmlns:a16="http://schemas.microsoft.com/office/drawing/2014/main" id="{54861D05-74C6-4C8B-B44C-440A34272C2B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1114404" y="2493569"/>
            <a:ext cx="1" cy="1008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kết nối Mũi tên Thẳng 66">
            <a:extLst>
              <a:ext uri="{FF2B5EF4-FFF2-40B4-BE49-F238E27FC236}">
                <a16:creationId xmlns:a16="http://schemas.microsoft.com/office/drawing/2014/main" id="{204684CA-8187-42F2-88F4-E1F0C5FCF55D}"/>
              </a:ext>
            </a:extLst>
          </p:cNvPr>
          <p:cNvCxnSpPr>
            <a:cxnSpLocks/>
            <a:endCxn id="64" idx="6"/>
          </p:cNvCxnSpPr>
          <p:nvPr/>
        </p:nvCxnSpPr>
        <p:spPr>
          <a:xfrm>
            <a:off x="1114404" y="3501859"/>
            <a:ext cx="10090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0701DD01-ED63-4D6C-BA4E-22771C4A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1137" y="6280642"/>
            <a:ext cx="2743200" cy="365125"/>
          </a:xfrm>
        </p:spPr>
        <p:txBody>
          <a:bodyPr/>
          <a:lstStyle/>
          <a:p>
            <a:fld id="{74ABBA0F-ED8F-4A6E-AA06-FEAFBF3D52EE}" type="slidenum">
              <a:rPr lang="en-US" smtClean="0"/>
              <a:t>7</a:t>
            </a:fld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528E83EE-BC2C-4FEC-9212-5E35904EC411}"/>
              </a:ext>
            </a:extLst>
          </p:cNvPr>
          <p:cNvSpPr/>
          <p:nvPr/>
        </p:nvSpPr>
        <p:spPr>
          <a:xfrm>
            <a:off x="1260697" y="1230836"/>
            <a:ext cx="2018031" cy="20165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3A303EA6-3C5B-483A-883F-88D7A99116E3}"/>
              </a:ext>
            </a:extLst>
          </p:cNvPr>
          <p:cNvCxnSpPr>
            <a:stCxn id="64" idx="0"/>
            <a:endCxn id="21" idx="0"/>
          </p:cNvCxnSpPr>
          <p:nvPr/>
        </p:nvCxnSpPr>
        <p:spPr>
          <a:xfrm flipV="1">
            <a:off x="1114405" y="1230836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6356DDA8-E66E-42AD-8267-B6B7264AFD77}"/>
              </a:ext>
            </a:extLst>
          </p:cNvPr>
          <p:cNvCxnSpPr>
            <a:cxnSpLocks/>
            <a:stCxn id="64" idx="6"/>
            <a:endCxn id="21" idx="6"/>
          </p:cNvCxnSpPr>
          <p:nvPr/>
        </p:nvCxnSpPr>
        <p:spPr>
          <a:xfrm flipV="1">
            <a:off x="2123420" y="2239126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AFF50A8E-DDD2-4A26-BBF4-2F954DDA4133}"/>
              </a:ext>
            </a:extLst>
          </p:cNvPr>
          <p:cNvCxnSpPr>
            <a:cxnSpLocks/>
            <a:stCxn id="64" idx="3"/>
            <a:endCxn id="21" idx="3"/>
          </p:cNvCxnSpPr>
          <p:nvPr/>
        </p:nvCxnSpPr>
        <p:spPr>
          <a:xfrm flipV="1">
            <a:off x="400923" y="2952095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B4D97C40-C315-427B-89C4-A0331FDC8D5A}"/>
              </a:ext>
            </a:extLst>
          </p:cNvPr>
          <p:cNvCxnSpPr>
            <a:cxnSpLocks/>
            <a:stCxn id="64" idx="2"/>
            <a:endCxn id="21" idx="2"/>
          </p:cNvCxnSpPr>
          <p:nvPr/>
        </p:nvCxnSpPr>
        <p:spPr>
          <a:xfrm flipV="1">
            <a:off x="105389" y="2239126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8CD89880-37D8-4E1C-8205-6322FB82CC5A}"/>
              </a:ext>
            </a:extLst>
          </p:cNvPr>
          <p:cNvCxnSpPr>
            <a:cxnSpLocks/>
            <a:stCxn id="64" idx="5"/>
            <a:endCxn id="21" idx="5"/>
          </p:cNvCxnSpPr>
          <p:nvPr/>
        </p:nvCxnSpPr>
        <p:spPr>
          <a:xfrm flipV="1">
            <a:off x="1827886" y="2952095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BEDEC4C8-9249-43D6-90E4-815049825394}"/>
              </a:ext>
            </a:extLst>
          </p:cNvPr>
          <p:cNvCxnSpPr>
            <a:cxnSpLocks/>
            <a:stCxn id="64" idx="1"/>
            <a:endCxn id="21" idx="1"/>
          </p:cNvCxnSpPr>
          <p:nvPr/>
        </p:nvCxnSpPr>
        <p:spPr>
          <a:xfrm flipV="1">
            <a:off x="400923" y="1526157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E7150402-1941-4073-9000-9C7A1D1C66E7}"/>
              </a:ext>
            </a:extLst>
          </p:cNvPr>
          <p:cNvSpPr/>
          <p:nvPr/>
        </p:nvSpPr>
        <p:spPr>
          <a:xfrm>
            <a:off x="2992222" y="2589606"/>
            <a:ext cx="2018031" cy="20165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8C9C644-3279-41AB-AD7B-8EB81111B3FA}"/>
              </a:ext>
            </a:extLst>
          </p:cNvPr>
          <p:cNvCxnSpPr>
            <a:cxnSpLocks/>
            <a:endCxn id="43" idx="1"/>
          </p:cNvCxnSpPr>
          <p:nvPr/>
        </p:nvCxnSpPr>
        <p:spPr>
          <a:xfrm flipH="1" flipV="1">
            <a:off x="3287756" y="2884927"/>
            <a:ext cx="713482" cy="712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E33852BB-A362-44BF-99FA-FF90F043AFDB}"/>
              </a:ext>
            </a:extLst>
          </p:cNvPr>
          <p:cNvCxnSpPr>
            <a:cxnSpLocks/>
            <a:endCxn id="43" idx="7"/>
          </p:cNvCxnSpPr>
          <p:nvPr/>
        </p:nvCxnSpPr>
        <p:spPr>
          <a:xfrm flipV="1">
            <a:off x="4001237" y="2884927"/>
            <a:ext cx="713482" cy="712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34F4C822-527C-448D-8CEF-713104BE4579}"/>
              </a:ext>
            </a:extLst>
          </p:cNvPr>
          <p:cNvSpPr/>
          <p:nvPr/>
        </p:nvSpPr>
        <p:spPr>
          <a:xfrm>
            <a:off x="4147530" y="1326873"/>
            <a:ext cx="2018031" cy="20165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6645CC32-865B-4EBD-8399-FA11F2E00F9F}"/>
              </a:ext>
            </a:extLst>
          </p:cNvPr>
          <p:cNvCxnSpPr>
            <a:stCxn id="43" idx="0"/>
            <a:endCxn id="46" idx="0"/>
          </p:cNvCxnSpPr>
          <p:nvPr/>
        </p:nvCxnSpPr>
        <p:spPr>
          <a:xfrm flipV="1">
            <a:off x="4001238" y="1326873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C6AF8B26-A77D-4AB1-8017-A47CC7E0804C}"/>
              </a:ext>
            </a:extLst>
          </p:cNvPr>
          <p:cNvCxnSpPr>
            <a:cxnSpLocks/>
            <a:stCxn id="43" idx="6"/>
            <a:endCxn id="46" idx="6"/>
          </p:cNvCxnSpPr>
          <p:nvPr/>
        </p:nvCxnSpPr>
        <p:spPr>
          <a:xfrm flipV="1">
            <a:off x="5010253" y="2335163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74C89A7A-3CBE-42B7-9C44-46722E926203}"/>
              </a:ext>
            </a:extLst>
          </p:cNvPr>
          <p:cNvCxnSpPr>
            <a:cxnSpLocks/>
            <a:stCxn id="43" idx="3"/>
            <a:endCxn id="46" idx="3"/>
          </p:cNvCxnSpPr>
          <p:nvPr/>
        </p:nvCxnSpPr>
        <p:spPr>
          <a:xfrm flipV="1">
            <a:off x="3287756" y="3048132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D7C5D4ED-6CDF-40D8-8FCC-C50D366B726A}"/>
              </a:ext>
            </a:extLst>
          </p:cNvPr>
          <p:cNvCxnSpPr>
            <a:cxnSpLocks/>
            <a:stCxn id="43" idx="2"/>
            <a:endCxn id="46" idx="2"/>
          </p:cNvCxnSpPr>
          <p:nvPr/>
        </p:nvCxnSpPr>
        <p:spPr>
          <a:xfrm flipV="1">
            <a:off x="2992222" y="2335163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4EECEB41-C810-42CE-A83E-20F801E39F43}"/>
              </a:ext>
            </a:extLst>
          </p:cNvPr>
          <p:cNvCxnSpPr>
            <a:cxnSpLocks/>
            <a:stCxn id="43" idx="5"/>
            <a:endCxn id="46" idx="5"/>
          </p:cNvCxnSpPr>
          <p:nvPr/>
        </p:nvCxnSpPr>
        <p:spPr>
          <a:xfrm flipV="1">
            <a:off x="4714719" y="3048132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Đường nối Thẳng 51">
            <a:extLst>
              <a:ext uri="{FF2B5EF4-FFF2-40B4-BE49-F238E27FC236}">
                <a16:creationId xmlns:a16="http://schemas.microsoft.com/office/drawing/2014/main" id="{F8DC116E-F2A8-4789-AFD1-ADB958287BA7}"/>
              </a:ext>
            </a:extLst>
          </p:cNvPr>
          <p:cNvCxnSpPr>
            <a:cxnSpLocks/>
            <a:stCxn id="43" idx="1"/>
            <a:endCxn id="46" idx="1"/>
          </p:cNvCxnSpPr>
          <p:nvPr/>
        </p:nvCxnSpPr>
        <p:spPr>
          <a:xfrm flipV="1">
            <a:off x="3287756" y="1622194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ộp Văn bản 28">
                <a:extLst>
                  <a:ext uri="{FF2B5EF4-FFF2-40B4-BE49-F238E27FC236}">
                    <a16:creationId xmlns:a16="http://schemas.microsoft.com/office/drawing/2014/main" id="{32CC8CF8-A648-43F0-94D5-26064574C465}"/>
                  </a:ext>
                </a:extLst>
              </p:cNvPr>
              <p:cNvSpPr txBox="1"/>
              <p:nvPr/>
            </p:nvSpPr>
            <p:spPr>
              <a:xfrm>
                <a:off x="281318" y="5695867"/>
                <a:ext cx="42484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Text stream: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010101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vi-VN" sz="3200"/>
              </a:p>
            </p:txBody>
          </p:sp>
        </mc:Choice>
        <mc:Fallback xmlns="">
          <p:sp>
            <p:nvSpPr>
              <p:cNvPr id="29" name="Hộp Văn bản 28">
                <a:extLst>
                  <a:ext uri="{FF2B5EF4-FFF2-40B4-BE49-F238E27FC236}">
                    <a16:creationId xmlns:a16="http://schemas.microsoft.com/office/drawing/2014/main" id="{32CC8CF8-A648-43F0-94D5-26064574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8" y="5695867"/>
                <a:ext cx="4248443" cy="584775"/>
              </a:xfrm>
              <a:prstGeom prst="rect">
                <a:avLst/>
              </a:prstGeom>
              <a:blipFill>
                <a:blip r:embed="rId3"/>
                <a:stretch>
                  <a:fillRect l="-3587" t="-12500" b="-3437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ACB7FC4C-9BE9-4D28-8FE4-6C18BB4BC302}"/>
              </a:ext>
            </a:extLst>
          </p:cNvPr>
          <p:cNvCxnSpPr>
            <a:cxnSpLocks/>
          </p:cNvCxnSpPr>
          <p:nvPr/>
        </p:nvCxnSpPr>
        <p:spPr>
          <a:xfrm flipH="1" flipV="1">
            <a:off x="4473156" y="1601755"/>
            <a:ext cx="713482" cy="71297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61EFF8D0-519A-4562-99FA-794E56F48565}"/>
              </a:ext>
            </a:extLst>
          </p:cNvPr>
          <p:cNvCxnSpPr>
            <a:cxnSpLocks/>
          </p:cNvCxnSpPr>
          <p:nvPr/>
        </p:nvCxnSpPr>
        <p:spPr>
          <a:xfrm flipV="1">
            <a:off x="5186637" y="1601755"/>
            <a:ext cx="713482" cy="71297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BFE019AB-27B2-487C-9217-60CABC632C5A}"/>
              </a:ext>
            </a:extLst>
          </p:cNvPr>
          <p:cNvSpPr txBox="1"/>
          <p:nvPr/>
        </p:nvSpPr>
        <p:spPr>
          <a:xfrm>
            <a:off x="5763837" y="205905"/>
            <a:ext cx="3225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Encrypted stream</a:t>
            </a:r>
            <a:endParaRPr lang="vi-VN" sz="3200"/>
          </a:p>
        </p:txBody>
      </p:sp>
      <p:cxnSp>
        <p:nvCxnSpPr>
          <p:cNvPr id="42" name="Đường nối Thẳng 41">
            <a:extLst>
              <a:ext uri="{FF2B5EF4-FFF2-40B4-BE49-F238E27FC236}">
                <a16:creationId xmlns:a16="http://schemas.microsoft.com/office/drawing/2014/main" id="{346F0543-9536-4F84-92C1-23CB8C0546C1}"/>
              </a:ext>
            </a:extLst>
          </p:cNvPr>
          <p:cNvCxnSpPr/>
          <p:nvPr/>
        </p:nvCxnSpPr>
        <p:spPr>
          <a:xfrm>
            <a:off x="6428935" y="1197006"/>
            <a:ext cx="0" cy="410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88D088E4-04E9-4BEA-B2A0-D5FFD533CF3A}"/>
              </a:ext>
            </a:extLst>
          </p:cNvPr>
          <p:cNvCxnSpPr/>
          <p:nvPr/>
        </p:nvCxnSpPr>
        <p:spPr>
          <a:xfrm flipV="1">
            <a:off x="3713871" y="633046"/>
            <a:ext cx="1758461" cy="69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Đường kết nối Mũi tên Thẳng 81">
            <a:extLst>
              <a:ext uri="{FF2B5EF4-FFF2-40B4-BE49-F238E27FC236}">
                <a16:creationId xmlns:a16="http://schemas.microsoft.com/office/drawing/2014/main" id="{186DC5B0-25EC-42F0-970F-A6FEA23BD7A1}"/>
              </a:ext>
            </a:extLst>
          </p:cNvPr>
          <p:cNvCxnSpPr>
            <a:cxnSpLocks/>
          </p:cNvCxnSpPr>
          <p:nvPr/>
        </p:nvCxnSpPr>
        <p:spPr>
          <a:xfrm flipV="1">
            <a:off x="2123420" y="4268394"/>
            <a:ext cx="437798" cy="126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EB9DB302-8FA9-4E0A-9D6B-A5E0183C9487}"/>
              </a:ext>
            </a:extLst>
          </p:cNvPr>
          <p:cNvSpPr/>
          <p:nvPr/>
        </p:nvSpPr>
        <p:spPr>
          <a:xfrm>
            <a:off x="6916490" y="2589606"/>
            <a:ext cx="1626391" cy="16252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Đường kết nối Mũi tên Thẳng 83">
            <a:extLst>
              <a:ext uri="{FF2B5EF4-FFF2-40B4-BE49-F238E27FC236}">
                <a16:creationId xmlns:a16="http://schemas.microsoft.com/office/drawing/2014/main" id="{40539ECF-E624-4505-BAD9-ADF4ED129F92}"/>
              </a:ext>
            </a:extLst>
          </p:cNvPr>
          <p:cNvCxnSpPr>
            <a:cxnSpLocks/>
            <a:endCxn id="83" idx="0"/>
          </p:cNvCxnSpPr>
          <p:nvPr/>
        </p:nvCxnSpPr>
        <p:spPr>
          <a:xfrm flipV="1">
            <a:off x="7729686" y="2589606"/>
            <a:ext cx="0" cy="774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Đường kết nối Mũi tên Thẳng 84">
            <a:extLst>
              <a:ext uri="{FF2B5EF4-FFF2-40B4-BE49-F238E27FC236}">
                <a16:creationId xmlns:a16="http://schemas.microsoft.com/office/drawing/2014/main" id="{29B2BC65-4295-4BCF-859A-12E2248D3079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7689378" y="3402217"/>
            <a:ext cx="8535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Hình Bầu dục 85">
            <a:extLst>
              <a:ext uri="{FF2B5EF4-FFF2-40B4-BE49-F238E27FC236}">
                <a16:creationId xmlns:a16="http://schemas.microsoft.com/office/drawing/2014/main" id="{3AACDA35-D2C7-45ED-834C-5753C5CD06EC}"/>
              </a:ext>
            </a:extLst>
          </p:cNvPr>
          <p:cNvSpPr/>
          <p:nvPr/>
        </p:nvSpPr>
        <p:spPr>
          <a:xfrm>
            <a:off x="8071798" y="1326873"/>
            <a:ext cx="1626391" cy="16252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9E2D1397-2E50-48C1-8C3F-33D00214E450}"/>
              </a:ext>
            </a:extLst>
          </p:cNvPr>
          <p:cNvCxnSpPr>
            <a:stCxn id="83" idx="0"/>
            <a:endCxn id="86" idx="0"/>
          </p:cNvCxnSpPr>
          <p:nvPr/>
        </p:nvCxnSpPr>
        <p:spPr>
          <a:xfrm flipV="1">
            <a:off x="7729686" y="1326873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539B8AC1-C4A2-4C84-A44C-26F4AAFFC8E6}"/>
              </a:ext>
            </a:extLst>
          </p:cNvPr>
          <p:cNvCxnSpPr>
            <a:cxnSpLocks/>
            <a:stCxn id="83" idx="6"/>
            <a:endCxn id="86" idx="6"/>
          </p:cNvCxnSpPr>
          <p:nvPr/>
        </p:nvCxnSpPr>
        <p:spPr>
          <a:xfrm flipV="1">
            <a:off x="8542881" y="2139484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0DCE7F41-D0EB-4089-85C4-C824C849095D}"/>
              </a:ext>
            </a:extLst>
          </p:cNvPr>
          <p:cNvCxnSpPr>
            <a:cxnSpLocks/>
            <a:stCxn id="83" idx="3"/>
            <a:endCxn id="86" idx="3"/>
          </p:cNvCxnSpPr>
          <p:nvPr/>
        </p:nvCxnSpPr>
        <p:spPr>
          <a:xfrm flipV="1">
            <a:off x="7154669" y="2714087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6EFFB22A-E7CC-405A-AC0C-F0501366F452}"/>
              </a:ext>
            </a:extLst>
          </p:cNvPr>
          <p:cNvCxnSpPr>
            <a:cxnSpLocks/>
            <a:stCxn id="83" idx="2"/>
            <a:endCxn id="86" idx="2"/>
          </p:cNvCxnSpPr>
          <p:nvPr/>
        </p:nvCxnSpPr>
        <p:spPr>
          <a:xfrm flipV="1">
            <a:off x="6916490" y="2139484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90">
            <a:extLst>
              <a:ext uri="{FF2B5EF4-FFF2-40B4-BE49-F238E27FC236}">
                <a16:creationId xmlns:a16="http://schemas.microsoft.com/office/drawing/2014/main" id="{E19B2211-3A21-41B1-9381-6CBAA875D1CD}"/>
              </a:ext>
            </a:extLst>
          </p:cNvPr>
          <p:cNvCxnSpPr>
            <a:cxnSpLocks/>
            <a:stCxn id="83" idx="5"/>
            <a:endCxn id="86" idx="5"/>
          </p:cNvCxnSpPr>
          <p:nvPr/>
        </p:nvCxnSpPr>
        <p:spPr>
          <a:xfrm flipV="1">
            <a:off x="8304702" y="2714087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id="{42A047A7-B874-4BD5-A018-953EF1496F70}"/>
              </a:ext>
            </a:extLst>
          </p:cNvPr>
          <p:cNvCxnSpPr>
            <a:cxnSpLocks/>
            <a:stCxn id="83" idx="1"/>
            <a:endCxn id="86" idx="1"/>
          </p:cNvCxnSpPr>
          <p:nvPr/>
        </p:nvCxnSpPr>
        <p:spPr>
          <a:xfrm flipV="1">
            <a:off x="7154669" y="1564881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Hình Bầu dục 92">
            <a:extLst>
              <a:ext uri="{FF2B5EF4-FFF2-40B4-BE49-F238E27FC236}">
                <a16:creationId xmlns:a16="http://schemas.microsoft.com/office/drawing/2014/main" id="{E2E4277F-7250-4706-9DC1-BD3D50CBAB8D}"/>
              </a:ext>
            </a:extLst>
          </p:cNvPr>
          <p:cNvSpPr/>
          <p:nvPr/>
        </p:nvSpPr>
        <p:spPr>
          <a:xfrm>
            <a:off x="9311233" y="2685643"/>
            <a:ext cx="1626391" cy="16252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Đường kết nối Mũi tên Thẳng 93">
            <a:extLst>
              <a:ext uri="{FF2B5EF4-FFF2-40B4-BE49-F238E27FC236}">
                <a16:creationId xmlns:a16="http://schemas.microsoft.com/office/drawing/2014/main" id="{2DC1800E-9152-4B30-B289-3E9150FB741C}"/>
              </a:ext>
            </a:extLst>
          </p:cNvPr>
          <p:cNvCxnSpPr>
            <a:cxnSpLocks/>
            <a:endCxn id="93" idx="1"/>
          </p:cNvCxnSpPr>
          <p:nvPr/>
        </p:nvCxnSpPr>
        <p:spPr>
          <a:xfrm flipH="1" flipV="1">
            <a:off x="9549412" y="2923651"/>
            <a:ext cx="575016" cy="574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996E2DB5-4EC7-43FC-9D4B-60FD564D66A0}"/>
              </a:ext>
            </a:extLst>
          </p:cNvPr>
          <p:cNvCxnSpPr>
            <a:cxnSpLocks/>
            <a:endCxn id="93" idx="7"/>
          </p:cNvCxnSpPr>
          <p:nvPr/>
        </p:nvCxnSpPr>
        <p:spPr>
          <a:xfrm flipV="1">
            <a:off x="10117953" y="2923651"/>
            <a:ext cx="581492" cy="574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7F5E9990-C7F8-4822-A4AC-E0C34BC06F43}"/>
              </a:ext>
            </a:extLst>
          </p:cNvPr>
          <p:cNvSpPr/>
          <p:nvPr/>
        </p:nvSpPr>
        <p:spPr>
          <a:xfrm>
            <a:off x="10466541" y="1422910"/>
            <a:ext cx="1626391" cy="16252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Đường nối Thẳng 96">
            <a:extLst>
              <a:ext uri="{FF2B5EF4-FFF2-40B4-BE49-F238E27FC236}">
                <a16:creationId xmlns:a16="http://schemas.microsoft.com/office/drawing/2014/main" id="{FDC1E4B6-3B93-4361-BC98-1DAB6445CA8D}"/>
              </a:ext>
            </a:extLst>
          </p:cNvPr>
          <p:cNvCxnSpPr>
            <a:stCxn id="93" idx="0"/>
            <a:endCxn id="96" idx="0"/>
          </p:cNvCxnSpPr>
          <p:nvPr/>
        </p:nvCxnSpPr>
        <p:spPr>
          <a:xfrm flipV="1">
            <a:off x="10124429" y="1422910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E77D2B0E-2212-4039-87DE-2481E6029F5D}"/>
              </a:ext>
            </a:extLst>
          </p:cNvPr>
          <p:cNvCxnSpPr>
            <a:cxnSpLocks/>
            <a:stCxn id="93" idx="6"/>
            <a:endCxn id="96" idx="6"/>
          </p:cNvCxnSpPr>
          <p:nvPr/>
        </p:nvCxnSpPr>
        <p:spPr>
          <a:xfrm flipV="1">
            <a:off x="10937624" y="2235521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nối Thẳng 98">
            <a:extLst>
              <a:ext uri="{FF2B5EF4-FFF2-40B4-BE49-F238E27FC236}">
                <a16:creationId xmlns:a16="http://schemas.microsoft.com/office/drawing/2014/main" id="{2EBA8BEF-F0D7-45D4-93FD-D7D3C2F76C46}"/>
              </a:ext>
            </a:extLst>
          </p:cNvPr>
          <p:cNvCxnSpPr>
            <a:cxnSpLocks/>
            <a:stCxn id="93" idx="3"/>
            <a:endCxn id="96" idx="3"/>
          </p:cNvCxnSpPr>
          <p:nvPr/>
        </p:nvCxnSpPr>
        <p:spPr>
          <a:xfrm flipV="1">
            <a:off x="9549412" y="2810124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Đường nối Thẳng 99">
            <a:extLst>
              <a:ext uri="{FF2B5EF4-FFF2-40B4-BE49-F238E27FC236}">
                <a16:creationId xmlns:a16="http://schemas.microsoft.com/office/drawing/2014/main" id="{E92931A4-4B7F-47D6-8853-DCE539FB13CD}"/>
              </a:ext>
            </a:extLst>
          </p:cNvPr>
          <p:cNvCxnSpPr>
            <a:cxnSpLocks/>
            <a:stCxn id="93" idx="2"/>
            <a:endCxn id="96" idx="2"/>
          </p:cNvCxnSpPr>
          <p:nvPr/>
        </p:nvCxnSpPr>
        <p:spPr>
          <a:xfrm flipV="1">
            <a:off x="9311233" y="2235521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Đường nối Thẳng 100">
            <a:extLst>
              <a:ext uri="{FF2B5EF4-FFF2-40B4-BE49-F238E27FC236}">
                <a16:creationId xmlns:a16="http://schemas.microsoft.com/office/drawing/2014/main" id="{301725CA-A08F-4ECD-AFA8-DAD5931380C3}"/>
              </a:ext>
            </a:extLst>
          </p:cNvPr>
          <p:cNvCxnSpPr>
            <a:cxnSpLocks/>
            <a:stCxn id="93" idx="5"/>
            <a:endCxn id="96" idx="5"/>
          </p:cNvCxnSpPr>
          <p:nvPr/>
        </p:nvCxnSpPr>
        <p:spPr>
          <a:xfrm flipV="1">
            <a:off x="10699445" y="2810124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AD6BE11B-BDFC-4742-9BA2-278DB998BFC2}"/>
              </a:ext>
            </a:extLst>
          </p:cNvPr>
          <p:cNvCxnSpPr>
            <a:cxnSpLocks/>
            <a:stCxn id="93" idx="1"/>
            <a:endCxn id="96" idx="1"/>
          </p:cNvCxnSpPr>
          <p:nvPr/>
        </p:nvCxnSpPr>
        <p:spPr>
          <a:xfrm flipV="1">
            <a:off x="9549412" y="1660918"/>
            <a:ext cx="1155308" cy="126273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Đường kết nối Mũi tên Thẳng 102">
            <a:extLst>
              <a:ext uri="{FF2B5EF4-FFF2-40B4-BE49-F238E27FC236}">
                <a16:creationId xmlns:a16="http://schemas.microsoft.com/office/drawing/2014/main" id="{D11C2179-3E8C-4EBE-B292-5327DF75C910}"/>
              </a:ext>
            </a:extLst>
          </p:cNvPr>
          <p:cNvCxnSpPr>
            <a:cxnSpLocks/>
            <a:endCxn id="96" idx="1"/>
          </p:cNvCxnSpPr>
          <p:nvPr/>
        </p:nvCxnSpPr>
        <p:spPr>
          <a:xfrm flipH="1" flipV="1">
            <a:off x="10704720" y="1660918"/>
            <a:ext cx="575018" cy="47856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Đường kết nối Mũi tên Thẳng 103">
            <a:extLst>
              <a:ext uri="{FF2B5EF4-FFF2-40B4-BE49-F238E27FC236}">
                <a16:creationId xmlns:a16="http://schemas.microsoft.com/office/drawing/2014/main" id="{AA3ADE7E-2112-4A97-A7C1-9B1071B212E9}"/>
              </a:ext>
            </a:extLst>
          </p:cNvPr>
          <p:cNvCxnSpPr>
            <a:cxnSpLocks/>
            <a:endCxn id="96" idx="7"/>
          </p:cNvCxnSpPr>
          <p:nvPr/>
        </p:nvCxnSpPr>
        <p:spPr>
          <a:xfrm flipV="1">
            <a:off x="11279735" y="1660918"/>
            <a:ext cx="575018" cy="47856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B1982AF1-94E4-42A0-BAF2-19D07941E5A4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8989255" y="498293"/>
            <a:ext cx="1135173" cy="67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kết nối Mũi tên Thẳng 116">
            <a:extLst>
              <a:ext uri="{FF2B5EF4-FFF2-40B4-BE49-F238E27FC236}">
                <a16:creationId xmlns:a16="http://schemas.microsoft.com/office/drawing/2014/main" id="{4172A2D4-0E31-4AA1-AB6B-CD93FF75117F}"/>
              </a:ext>
            </a:extLst>
          </p:cNvPr>
          <p:cNvCxnSpPr>
            <a:cxnSpLocks/>
          </p:cNvCxnSpPr>
          <p:nvPr/>
        </p:nvCxnSpPr>
        <p:spPr>
          <a:xfrm>
            <a:off x="8989255" y="4088079"/>
            <a:ext cx="210523" cy="10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Hộp Văn bản 119">
                <a:extLst>
                  <a:ext uri="{FF2B5EF4-FFF2-40B4-BE49-F238E27FC236}">
                    <a16:creationId xmlns:a16="http://schemas.microsoft.com/office/drawing/2014/main" id="{EDDA9493-A59D-42C2-AD4E-9340C01B772F}"/>
                  </a:ext>
                </a:extLst>
              </p:cNvPr>
              <p:cNvSpPr txBox="1"/>
              <p:nvPr/>
            </p:nvSpPr>
            <p:spPr>
              <a:xfrm>
                <a:off x="7011906" y="5667629"/>
                <a:ext cx="47830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Recevied stream: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101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vi-VN" sz="3200"/>
              </a:p>
            </p:txBody>
          </p:sp>
        </mc:Choice>
        <mc:Fallback xmlns="">
          <p:sp>
            <p:nvSpPr>
              <p:cNvPr id="120" name="Hộp Văn bản 119">
                <a:extLst>
                  <a:ext uri="{FF2B5EF4-FFF2-40B4-BE49-F238E27FC236}">
                    <a16:creationId xmlns:a16="http://schemas.microsoft.com/office/drawing/2014/main" id="{EDDA9493-A59D-42C2-AD4E-9340C01B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906" y="5667629"/>
                <a:ext cx="4783050" cy="584775"/>
              </a:xfrm>
              <a:prstGeom prst="rect">
                <a:avLst/>
              </a:prstGeom>
              <a:blipFill>
                <a:blip r:embed="rId4"/>
                <a:stretch>
                  <a:fillRect l="-3185" t="-12500" b="-3437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0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BE7BB0-2FE7-4F16-86F5-4D7B471B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AC97F0-5E72-4024-A30F-6BD718B1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4F15611-D4D6-495B-8F72-2DF77838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28" y="715055"/>
            <a:ext cx="10639272" cy="346574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500C704-B88E-44F0-AF89-18F45F2C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180794"/>
            <a:ext cx="10738836" cy="199140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AC52E2-0864-4688-81EF-70BE15E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68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2CF46F-9A1F-4B96-BD78-43FB7CE5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360255-5722-48D7-9169-C4E26D6E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0798F31-AFF3-45F8-882B-FE4CCC46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1" y="820737"/>
            <a:ext cx="11460617" cy="4500563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6B0955-ACF1-4B52-A83F-F275AA12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95AA-C56D-408A-B4E6-23568ECF138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8448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245</Words>
  <Application>Microsoft Office PowerPoint</Application>
  <PresentationFormat>Màn hình rộng</PresentationFormat>
  <Paragraphs>70</Paragraphs>
  <Slides>12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Calibri Light (Đầu đề)</vt:lpstr>
      <vt:lpstr>Cambria</vt:lpstr>
      <vt:lpstr>Cambria Math</vt:lpstr>
      <vt:lpstr>Times New Roman</vt:lpstr>
      <vt:lpstr>Chủ đề Office</vt:lpstr>
      <vt:lpstr>Post quantum crypto: BB84</vt:lpstr>
      <vt:lpstr>1. Intro</vt:lpstr>
      <vt:lpstr>2. Problems</vt:lpstr>
      <vt:lpstr>3. OTP protocol and its cons</vt:lpstr>
      <vt:lpstr>3. OTP protocol and its cons</vt:lpstr>
      <vt:lpstr>4. BB84 (Charles H. Bennett &amp; Gilles Brassard)</vt:lpstr>
      <vt:lpstr>Bản trình bày PowerPoint</vt:lpstr>
      <vt:lpstr>Bản trình bày PowerPoint</vt:lpstr>
      <vt:lpstr>Bản trình bày PowerPoint</vt:lpstr>
      <vt:lpstr>4. BB84 (Charles H. Bennett &amp; Gilles Brassard)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quantum crypto: BB84</dc:title>
  <dc:creator>Tuan Hai</dc:creator>
  <cp:lastModifiedBy>Tuan Hai</cp:lastModifiedBy>
  <cp:revision>10</cp:revision>
  <dcterms:created xsi:type="dcterms:W3CDTF">2021-07-17T02:06:09Z</dcterms:created>
  <dcterms:modified xsi:type="dcterms:W3CDTF">2021-07-17T08:23:33Z</dcterms:modified>
</cp:coreProperties>
</file>