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1" r:id="rId6"/>
    <p:sldId id="262" r:id="rId7"/>
    <p:sldId id="264" r:id="rId8"/>
    <p:sldId id="263" r:id="rId9"/>
    <p:sldId id="266" r:id="rId10"/>
    <p:sldId id="265" r:id="rId11"/>
    <p:sldId id="260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02T09:16:2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22536 7720 0,'-25'0'31,"0"-25"-15,1 0-1,24 0 1,0-49 0,0 24-1,0 25-15,-25 0 16,25-25-16,0 25 16,0-24-16,0-1 15,0 25-15,0-50 16,0 50-16,0-50 15,0 51-15,0-1 16,0 0-16,0-25 16,0 25-1,0 0-15,0-25 16,0 25 0,0 1-1,0-1 1,0 0-1,0 0-15,0 0 16,0 0 0,0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C792-8D7C-42BB-AEA7-DD70A6E4B4F3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02FD-FA1D-4C80-9F62-A3C34C7EC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110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EA9D86-293F-48BC-806B-596B5F0C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1F3DA6-2167-4361-AC4C-5ECCB602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75FF3A-984F-4809-B655-557A4C15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4C9-1C13-4C09-A9CC-98DACCE3CA13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B8668F-CF74-468E-A4D9-06A3DE0E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CCE279-9918-41BC-9101-8B62446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95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1BC6E-2877-4A1A-89CC-6EBA77F8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B3C5708-E1D8-4393-AD60-BC5C3B31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4CEA73-7D07-45DD-9D20-4E0A982B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F024-712C-4843-95BE-7F4CA02DB9DE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DEA089-5A91-49D2-8075-05F2CA5A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DFC146-7396-43CD-A491-93F697A2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9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E7BE8ED-B467-4E99-AB02-57B0B40EF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14AB885-778F-4EE7-A5CC-534BD13B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5E636B-B58B-420E-896F-9F59A223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1034-DCC3-404D-9B34-C74559515694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A7FBED-28EF-41A3-BC83-23E0A6A0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5BB332F-B435-47FC-A26F-5A4B3497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33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58839F-A2C3-4B8B-B10B-3191B3B6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2BC1C-334D-4326-AE89-FAFDB2AD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8ED2F7-89B9-4193-835C-2423CB58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25D-CDD5-4321-8156-3F9612ABD8E2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088EB-40C7-4DDF-A028-95FE9E09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6AECFE-9039-4723-80DA-3500DAF2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72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6DF59E-A9DA-4F12-95FF-BE89AD0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4622DC9-F21D-49C4-B269-D4E1BC6A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4CD7FB-EE08-47E4-B9A2-72E8F59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9-79A0-4A46-B36D-E5765E62BAC5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F79FF2-CA9E-423F-84CA-BBC5AE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3A2D28-D2DE-4C39-AC2C-149CCA55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78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A64DAD-92F6-4C35-938A-9D425A56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26DA9B-6669-4D1E-ADBA-13975A7B3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C9FB83-82F9-4E50-AAF3-4BBE6E04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C6C2D62-8140-4E36-94FC-4A69371C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080B-CD9A-4DED-AF6D-2D13FB28DE60}" type="datetime1">
              <a:rPr lang="vi-VN" smtClean="0"/>
              <a:t>02/10/2021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DF278E8-EADD-4A8A-832F-5FA7FA74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0170C9D-D6F2-4BAF-BD6C-5CFC86F3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9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C79491-2B50-4155-A5B2-D577B66D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4B2856F-F570-4FB8-9075-C3EDF135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0CE116C-A1AB-4808-921C-5FBDF2E5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FC572C3-EC67-4E7E-8645-0A10ED6BC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58A9302-AE97-4BE0-AA14-AA039CE27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49704BD-E06E-481B-83D3-E1491FF1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673F-D462-44D6-A0A3-53F6DAF0C3B7}" type="datetime1">
              <a:rPr lang="vi-VN" smtClean="0"/>
              <a:t>02/10/2021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53B09E2-C015-4895-B37B-1C01DE9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B667533-1150-4AC6-B6A3-AD4790F0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0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8C26A4-3E7E-4463-8A86-25392742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0D40E49-E8DF-4CC8-B101-AEF218D2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D026-F0D9-4A0A-9021-D0B280E0836A}" type="datetime1">
              <a:rPr lang="vi-VN" smtClean="0"/>
              <a:t>02/10/2021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8329345-78ED-48F0-9E62-BEACD183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7F7EB0E-97F3-43AF-BF6F-E0A608BE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E7DF12C-DFC7-4C93-B2D9-663FE5DC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DDC-58F0-4282-9EBB-FC48A51274F2}" type="datetime1">
              <a:rPr lang="vi-VN" smtClean="0"/>
              <a:t>02/10/2021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064249F-8A0C-41B7-90B6-E6269539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C9AA6B-47F8-4296-AE18-A63CD3B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0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2A2D34-21E1-46A2-B91C-5BA9F7EC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F302B4-4C91-4685-A74F-7077D5F3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728FECD-03C4-4D7F-A9A4-F0B50308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035FAF-F03E-4363-B2A0-AC103CCD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9FC0-37D9-487E-9BC2-035AEE485819}" type="datetime1">
              <a:rPr lang="vi-VN" smtClean="0"/>
              <a:t>02/10/2021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839F590-0A65-4B88-B4A6-0615E11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6AE3D6-7EC6-4282-96BE-7595DDA2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28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17BBB-E158-4566-803B-EB886335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76C96CE-DD75-467A-B04F-2D2B5E35A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2EB57DA-6DF2-48E7-B579-251CD1B9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666B9F-0F85-4926-858E-84437037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3762-C748-48E3-8DA3-58612BDFE392}" type="datetime1">
              <a:rPr lang="vi-VN" smtClean="0"/>
              <a:t>02/10/2021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FEBC063-87B0-46CF-B190-A43D762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880A24B-29C4-4FBE-8633-FF4C3448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501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F953B13-5350-40DC-8E54-D4C3385E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7ABB7F7-5E9F-4759-88B2-B41BF299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7FD368-F823-4634-945E-AAF010AE1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B68D-B360-41B0-AB82-185C3629F515}" type="datetime1">
              <a:rPr lang="vi-VN" smtClean="0"/>
              <a:t>02/10/2021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6D14A5-1B16-460E-9117-BFF56ABF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EFC859-7F1A-4D7D-ACD1-56E98E17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8D5F-9A5A-432F-90AD-186A2E3592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929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A1D894-541E-4E8C-BF33-7EB84EC3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EPR protocol (E91)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EBEE7FD-91B6-413E-9CD0-C11156BAA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Ekert, 1991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2/10/2021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6F2BC-FB4B-4BA9-AF0F-23A7DACA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449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8F8878-8E99-48B8-992A-D782FDAF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53B0668-8F9E-41F7-A671-2EFEE09C5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53B0668-8F9E-41F7-A671-2EFEE09C5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7A7E24-EC1C-4AB4-B6C6-E0157EDA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EAC5638-15C2-4C50-9A19-16CD01F4C863}"/>
                  </a:ext>
                </a:extLst>
              </p14:cNvPr>
              <p14:cNvContentPartPr/>
              <p14:nvPr/>
            </p14:nvContentPartPr>
            <p14:xfrm>
              <a:off x="8077320" y="2402640"/>
              <a:ext cx="36000" cy="3769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EAC5638-15C2-4C50-9A19-16CD01F4C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7960" y="2393280"/>
                <a:ext cx="5472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0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3B2F0-BCCB-438D-9FAB-C3E9B5FE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</a:t>
            </a:r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A227D3D-2FBF-4C49-B54E-1D168B41F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6" t="21481" r="23125" b="5324"/>
          <a:stretch/>
        </p:blipFill>
        <p:spPr>
          <a:xfrm>
            <a:off x="4356101" y="749300"/>
            <a:ext cx="6299200" cy="5019675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BEDC701-85E7-4D11-BA16-4FAB7716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0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0ED265-0980-468E-8790-943A26F8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07DC9D-B44A-48BF-8C84-B0BDE27C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Alice (A) want to send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to Bob (B) (or pair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Step 1. When A, B are closer together. They create a pair qubit which in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. A will hold qubit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first entangled qubit. B will hold second entangled qubit.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After that, they exchange information over long distance.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07DC9D-B44A-48BF-8C84-B0BDE27C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35049-BFEF-414E-AA06-778AE8C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509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B34DCF-A838-43DD-AD9A-04A4FA2E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protocol: Step 1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FC463DF-721B-4215-9784-B41961F85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22" t="27091" r="25136" b="21874"/>
          <a:stretch/>
        </p:blipFill>
        <p:spPr>
          <a:xfrm>
            <a:off x="838201" y="1553028"/>
            <a:ext cx="5350936" cy="3454401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E8544C1-13B1-4DA7-93D5-F59091B02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3" t="41974" r="33627" b="9663"/>
          <a:stretch/>
        </p:blipFill>
        <p:spPr>
          <a:xfrm>
            <a:off x="6189137" y="1770629"/>
            <a:ext cx="5570227" cy="3657714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E1B5AC3-AC0F-4284-8104-2495406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52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0ED265-0980-468E-8790-943A26F8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07DC9D-B44A-48BF-8C84-B0BDE27C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Step 2. To begin exchange information, A lets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interact with the first entangled qubit.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07DC9D-B44A-48BF-8C84-B0BDE27C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1879E3-D451-4138-B365-6A82AD31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84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9142B7C-14C9-4296-9693-5FBBBC0F5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41" t="36848" r="17602" b="9532"/>
          <a:stretch/>
        </p:blipFill>
        <p:spPr>
          <a:xfrm>
            <a:off x="838200" y="1182688"/>
            <a:ext cx="5722258" cy="2938828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B710ABC-4D8F-4C65-9E60-C83AD672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protocol: Step 2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DBD412C-FD45-4EF1-B36A-251D99582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54392" r="17253" b="15344"/>
          <a:stretch/>
        </p:blipFill>
        <p:spPr>
          <a:xfrm>
            <a:off x="301171" y="4121516"/>
            <a:ext cx="7300685" cy="207554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D99E3-FB3E-4AA2-902B-44FF8DACD2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3" t="41974" r="33627" b="9663"/>
          <a:stretch/>
        </p:blipFill>
        <p:spPr>
          <a:xfrm>
            <a:off x="6621773" y="823245"/>
            <a:ext cx="5570227" cy="365771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3D20BAE-CB81-4F5E-8CF5-2951815ABE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85" t="60098" r="14504" b="30159"/>
          <a:stretch/>
        </p:blipFill>
        <p:spPr>
          <a:xfrm>
            <a:off x="301171" y="6189802"/>
            <a:ext cx="8040914" cy="668198"/>
          </a:xfrm>
          <a:prstGeom prst="rect">
            <a:avLst/>
          </a:prstGeom>
        </p:spPr>
      </p:pic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0E45790E-7134-45FA-826B-8599FC0B872D}"/>
              </a:ext>
            </a:extLst>
          </p:cNvPr>
          <p:cNvCxnSpPr/>
          <p:nvPr/>
        </p:nvCxnSpPr>
        <p:spPr>
          <a:xfrm flipH="1">
            <a:off x="8476343" y="5747657"/>
            <a:ext cx="217714" cy="44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AEFA2A5-E23F-4434-99F3-E57D6B20CB22}"/>
              </a:ext>
            </a:extLst>
          </p:cNvPr>
          <p:cNvSpPr txBox="1"/>
          <p:nvPr/>
        </p:nvSpPr>
        <p:spPr>
          <a:xfrm>
            <a:off x="8342085" y="4690806"/>
            <a:ext cx="354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Superposition of 4 states.</a:t>
            </a:r>
          </a:p>
          <a:p>
            <a:r>
              <a:rPr lang="en-US"/>
              <a:t>Note that two first qubit is in Alice’s possession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3B86DA9-9614-44C6-939D-997B17B7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810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5C186-5465-4803-95CB-803C7A57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protocol: Step 3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F959993-3EC8-4126-B94E-48BFFD48A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Step 3: A measures her qubits and determine third qubit.</a:t>
                </a:r>
              </a:p>
              <a:p>
                <a:pPr marL="0" indent="0">
                  <a:buNone/>
                </a:pPr>
                <a:r>
                  <a:rPr lang="en-US"/>
                  <a:t>Example: if A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third qubit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But:</a:t>
                </a:r>
              </a:p>
              <a:p>
                <a:pPr>
                  <a:buFontTx/>
                  <a:buChar char="-"/>
                </a:pPr>
                <a:r>
                  <a:rPr lang="en-US"/>
                  <a:t>Bob does not know what values A has</a:t>
                </a:r>
              </a:p>
              <a:p>
                <a:pPr>
                  <a:buFontTx/>
                  <a:buChar char="-"/>
                </a:pPr>
                <a:r>
                  <a:rPr lang="en-US"/>
                  <a:t>Bob now has qubit which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,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F959993-3EC8-4126-B94E-48BFFD48A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40655D4-C7F5-4772-A2C2-ACD50DD9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95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48F141-8044-473A-987E-C884E95D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protocol: Step 4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7B78D24-06AC-48DA-8B16-605268601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Step 4: A send 2 copied bits (not 2 qubits) to B. B use that information to reconstruct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Example: B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Use Z gate to convert it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7B78D24-06AC-48DA-8B16-605268601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42E52915-DFFB-4D40-AE99-6CDE1114A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04" t="42500" r="3373" b="32291"/>
          <a:stretch/>
        </p:blipFill>
        <p:spPr>
          <a:xfrm>
            <a:off x="838200" y="4764087"/>
            <a:ext cx="9777900" cy="1965326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90C461F-AB1F-4874-BFD3-45DA65A5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8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79E10F-9AB8-4FFD-92A9-E17D3E5E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29B8FE-595E-4457-ADBC-2EE8D0D0C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- After measure 2 first qubits,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sent from A to B immediately (no-cloning theorem)</a:t>
                </a:r>
              </a:p>
              <a:p>
                <a:pPr>
                  <a:buFontTx/>
                  <a:buChar char="-"/>
                </a:pPr>
                <a:r>
                  <a:rPr lang="en-US"/>
                  <a:t>In step 4, two bits are sent to B on classical channel, so we still can not communicate faster than speed of light (relativity)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 are complex numbers</a:t>
                </a:r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29B8FE-595E-4457-ADBC-2EE8D0D0C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6ED974-9D59-46B7-A4E6-0B355FF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4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B2AA6-E125-4E7A-9F05-B21F6299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Spin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7B2439D2-1A38-4973-B4D6-6BAD605FBDD6}"/>
              </a:ext>
            </a:extLst>
          </p:cNvPr>
          <p:cNvSpPr/>
          <p:nvPr/>
        </p:nvSpPr>
        <p:spPr>
          <a:xfrm>
            <a:off x="3193774" y="2584174"/>
            <a:ext cx="1934817" cy="1961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4FC5B356-554E-4694-A0FD-8F0F6C800ED9}"/>
              </a:ext>
            </a:extLst>
          </p:cNvPr>
          <p:cNvSpPr/>
          <p:nvPr/>
        </p:nvSpPr>
        <p:spPr>
          <a:xfrm>
            <a:off x="3193773" y="3218622"/>
            <a:ext cx="1934817" cy="69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0FF61D0-CF77-4BE8-9EA5-2FB426068B06}"/>
              </a:ext>
            </a:extLst>
          </p:cNvPr>
          <p:cNvSpPr/>
          <p:nvPr/>
        </p:nvSpPr>
        <p:spPr>
          <a:xfrm>
            <a:off x="4107180" y="3493770"/>
            <a:ext cx="12192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tự do: Hình 18">
            <a:extLst>
              <a:ext uri="{FF2B5EF4-FFF2-40B4-BE49-F238E27FC236}">
                <a16:creationId xmlns:a16="http://schemas.microsoft.com/office/drawing/2014/main" id="{2BDB15E0-85F8-4174-B9B2-BE4E434FBF09}"/>
              </a:ext>
            </a:extLst>
          </p:cNvPr>
          <p:cNvSpPr/>
          <p:nvPr/>
        </p:nvSpPr>
        <p:spPr>
          <a:xfrm>
            <a:off x="2847975" y="3581400"/>
            <a:ext cx="2619375" cy="622582"/>
          </a:xfrm>
          <a:custGeom>
            <a:avLst/>
            <a:gdLst>
              <a:gd name="connsiteX0" fmla="*/ 0 w 2543175"/>
              <a:gd name="connsiteY0" fmla="*/ 0 h 622582"/>
              <a:gd name="connsiteX1" fmla="*/ 657225 w 2543175"/>
              <a:gd name="connsiteY1" fmla="*/ 533400 h 622582"/>
              <a:gd name="connsiteX2" fmla="*/ 1838325 w 2543175"/>
              <a:gd name="connsiteY2" fmla="*/ 571500 h 622582"/>
              <a:gd name="connsiteX3" fmla="*/ 2543175 w 2543175"/>
              <a:gd name="connsiteY3" fmla="*/ 19050 h 6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622582">
                <a:moveTo>
                  <a:pt x="0" y="0"/>
                </a:moveTo>
                <a:cubicBezTo>
                  <a:pt x="175419" y="219075"/>
                  <a:pt x="350838" y="438150"/>
                  <a:pt x="657225" y="533400"/>
                </a:cubicBezTo>
                <a:cubicBezTo>
                  <a:pt x="963612" y="628650"/>
                  <a:pt x="1524000" y="657225"/>
                  <a:pt x="1838325" y="571500"/>
                </a:cubicBezTo>
                <a:cubicBezTo>
                  <a:pt x="2152650" y="485775"/>
                  <a:pt x="2347912" y="252412"/>
                  <a:pt x="2543175" y="19050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014849B3-F387-4CE8-B871-AA12723CC93C}"/>
              </a:ext>
            </a:extLst>
          </p:cNvPr>
          <p:cNvCxnSpPr>
            <a:endCxn id="19" idx="3"/>
          </p:cNvCxnSpPr>
          <p:nvPr/>
        </p:nvCxnSpPr>
        <p:spPr>
          <a:xfrm flipV="1">
            <a:off x="5345906" y="3600450"/>
            <a:ext cx="121444" cy="28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5B76540-EFF1-480E-B286-5EECE95CBD17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467350" y="3600450"/>
            <a:ext cx="0" cy="119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4A901933-1DF1-492A-84F8-38B901F41936}"/>
              </a:ext>
            </a:extLst>
          </p:cNvPr>
          <p:cNvCxnSpPr>
            <a:cxnSpLocks/>
          </p:cNvCxnSpPr>
          <p:nvPr/>
        </p:nvCxnSpPr>
        <p:spPr>
          <a:xfrm flipV="1">
            <a:off x="4168140" y="2050468"/>
            <a:ext cx="0" cy="151436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42256592-22CA-43D6-8F8D-660D8DF56BA2}"/>
              </a:ext>
            </a:extLst>
          </p:cNvPr>
          <p:cNvSpPr/>
          <p:nvPr/>
        </p:nvSpPr>
        <p:spPr>
          <a:xfrm>
            <a:off x="7070450" y="2584174"/>
            <a:ext cx="1934817" cy="1961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317AD514-3983-4FBB-B040-80D8F52D94AE}"/>
              </a:ext>
            </a:extLst>
          </p:cNvPr>
          <p:cNvSpPr/>
          <p:nvPr/>
        </p:nvSpPr>
        <p:spPr>
          <a:xfrm>
            <a:off x="7070449" y="3218622"/>
            <a:ext cx="1934817" cy="69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CE2FA4-21C1-4799-9252-203EEBE7D6D8}"/>
              </a:ext>
            </a:extLst>
          </p:cNvPr>
          <p:cNvSpPr/>
          <p:nvPr/>
        </p:nvSpPr>
        <p:spPr>
          <a:xfrm>
            <a:off x="7983856" y="3493770"/>
            <a:ext cx="12192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tự do: Hình 37">
            <a:extLst>
              <a:ext uri="{FF2B5EF4-FFF2-40B4-BE49-F238E27FC236}">
                <a16:creationId xmlns:a16="http://schemas.microsoft.com/office/drawing/2014/main" id="{CC3EB0A3-0590-4B60-BF9E-8CD9130CE373}"/>
              </a:ext>
            </a:extLst>
          </p:cNvPr>
          <p:cNvSpPr/>
          <p:nvPr/>
        </p:nvSpPr>
        <p:spPr>
          <a:xfrm>
            <a:off x="6724651" y="3581400"/>
            <a:ext cx="2619375" cy="622582"/>
          </a:xfrm>
          <a:custGeom>
            <a:avLst/>
            <a:gdLst>
              <a:gd name="connsiteX0" fmla="*/ 0 w 2543175"/>
              <a:gd name="connsiteY0" fmla="*/ 0 h 622582"/>
              <a:gd name="connsiteX1" fmla="*/ 657225 w 2543175"/>
              <a:gd name="connsiteY1" fmla="*/ 533400 h 622582"/>
              <a:gd name="connsiteX2" fmla="*/ 1838325 w 2543175"/>
              <a:gd name="connsiteY2" fmla="*/ 571500 h 622582"/>
              <a:gd name="connsiteX3" fmla="*/ 2543175 w 2543175"/>
              <a:gd name="connsiteY3" fmla="*/ 19050 h 6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622582">
                <a:moveTo>
                  <a:pt x="0" y="0"/>
                </a:moveTo>
                <a:cubicBezTo>
                  <a:pt x="175419" y="219075"/>
                  <a:pt x="350838" y="438150"/>
                  <a:pt x="657225" y="533400"/>
                </a:cubicBezTo>
                <a:cubicBezTo>
                  <a:pt x="963612" y="628650"/>
                  <a:pt x="1524000" y="657225"/>
                  <a:pt x="1838325" y="571500"/>
                </a:cubicBezTo>
                <a:cubicBezTo>
                  <a:pt x="2152650" y="485775"/>
                  <a:pt x="2347912" y="252412"/>
                  <a:pt x="2543175" y="19050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916D712-CDD7-44F4-9A1B-C13006FA2CC5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6724651" y="3581400"/>
            <a:ext cx="1214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7365ECB3-FDC6-4C8D-8343-0C665931BFBB}"/>
              </a:ext>
            </a:extLst>
          </p:cNvPr>
          <p:cNvCxnSpPr>
            <a:cxnSpLocks/>
          </p:cNvCxnSpPr>
          <p:nvPr/>
        </p:nvCxnSpPr>
        <p:spPr>
          <a:xfrm flipV="1">
            <a:off x="6724651" y="3581400"/>
            <a:ext cx="0" cy="119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F349BBD2-F8EC-446E-96F1-91907EE41C91}"/>
              </a:ext>
            </a:extLst>
          </p:cNvPr>
          <p:cNvCxnSpPr>
            <a:cxnSpLocks/>
          </p:cNvCxnSpPr>
          <p:nvPr/>
        </p:nvCxnSpPr>
        <p:spPr>
          <a:xfrm>
            <a:off x="8044816" y="3564836"/>
            <a:ext cx="0" cy="143123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1D1F124-2247-4D44-824F-8255385D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69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B2AA6-E125-4E7A-9F05-B21F6299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Superposition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7B2439D2-1A38-4973-B4D6-6BAD605FBDD6}"/>
              </a:ext>
            </a:extLst>
          </p:cNvPr>
          <p:cNvSpPr/>
          <p:nvPr/>
        </p:nvSpPr>
        <p:spPr>
          <a:xfrm>
            <a:off x="4895574" y="2596874"/>
            <a:ext cx="1934817" cy="1961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4FC5B356-554E-4694-A0FD-8F0F6C800ED9}"/>
              </a:ext>
            </a:extLst>
          </p:cNvPr>
          <p:cNvSpPr/>
          <p:nvPr/>
        </p:nvSpPr>
        <p:spPr>
          <a:xfrm>
            <a:off x="4895573" y="3231322"/>
            <a:ext cx="1934817" cy="69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0FF61D0-CF77-4BE8-9EA5-2FB426068B06}"/>
              </a:ext>
            </a:extLst>
          </p:cNvPr>
          <p:cNvSpPr/>
          <p:nvPr/>
        </p:nvSpPr>
        <p:spPr>
          <a:xfrm>
            <a:off x="5808980" y="3506470"/>
            <a:ext cx="12192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tự do: Hình 18">
            <a:extLst>
              <a:ext uri="{FF2B5EF4-FFF2-40B4-BE49-F238E27FC236}">
                <a16:creationId xmlns:a16="http://schemas.microsoft.com/office/drawing/2014/main" id="{2BDB15E0-85F8-4174-B9B2-BE4E434FBF09}"/>
              </a:ext>
            </a:extLst>
          </p:cNvPr>
          <p:cNvSpPr/>
          <p:nvPr/>
        </p:nvSpPr>
        <p:spPr>
          <a:xfrm>
            <a:off x="4549775" y="3594100"/>
            <a:ext cx="2619375" cy="622582"/>
          </a:xfrm>
          <a:custGeom>
            <a:avLst/>
            <a:gdLst>
              <a:gd name="connsiteX0" fmla="*/ 0 w 2543175"/>
              <a:gd name="connsiteY0" fmla="*/ 0 h 622582"/>
              <a:gd name="connsiteX1" fmla="*/ 657225 w 2543175"/>
              <a:gd name="connsiteY1" fmla="*/ 533400 h 622582"/>
              <a:gd name="connsiteX2" fmla="*/ 1838325 w 2543175"/>
              <a:gd name="connsiteY2" fmla="*/ 571500 h 622582"/>
              <a:gd name="connsiteX3" fmla="*/ 2543175 w 2543175"/>
              <a:gd name="connsiteY3" fmla="*/ 19050 h 6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622582">
                <a:moveTo>
                  <a:pt x="0" y="0"/>
                </a:moveTo>
                <a:cubicBezTo>
                  <a:pt x="175419" y="219075"/>
                  <a:pt x="350838" y="438150"/>
                  <a:pt x="657225" y="533400"/>
                </a:cubicBezTo>
                <a:cubicBezTo>
                  <a:pt x="963612" y="628650"/>
                  <a:pt x="1524000" y="657225"/>
                  <a:pt x="1838325" y="571500"/>
                </a:cubicBezTo>
                <a:cubicBezTo>
                  <a:pt x="2152650" y="485775"/>
                  <a:pt x="2347912" y="252412"/>
                  <a:pt x="2543175" y="19050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014849B3-F387-4CE8-B871-AA12723CC93C}"/>
              </a:ext>
            </a:extLst>
          </p:cNvPr>
          <p:cNvCxnSpPr>
            <a:endCxn id="19" idx="3"/>
          </p:cNvCxnSpPr>
          <p:nvPr/>
        </p:nvCxnSpPr>
        <p:spPr>
          <a:xfrm flipV="1">
            <a:off x="7047706" y="3613150"/>
            <a:ext cx="121444" cy="28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5B76540-EFF1-480E-B286-5EECE95CBD17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7169150" y="3613150"/>
            <a:ext cx="0" cy="119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4A901933-1DF1-492A-84F8-38B901F41936}"/>
              </a:ext>
            </a:extLst>
          </p:cNvPr>
          <p:cNvCxnSpPr>
            <a:cxnSpLocks/>
          </p:cNvCxnSpPr>
          <p:nvPr/>
        </p:nvCxnSpPr>
        <p:spPr>
          <a:xfrm flipV="1">
            <a:off x="5869940" y="2063168"/>
            <a:ext cx="0" cy="151436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916D712-CDD7-44F4-9A1B-C13006FA2CC5}"/>
              </a:ext>
            </a:extLst>
          </p:cNvPr>
          <p:cNvCxnSpPr>
            <a:cxnSpLocks/>
          </p:cNvCxnSpPr>
          <p:nvPr/>
        </p:nvCxnSpPr>
        <p:spPr>
          <a:xfrm>
            <a:off x="4563800" y="3612873"/>
            <a:ext cx="1214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7365ECB3-FDC6-4C8D-8343-0C665931BFBB}"/>
              </a:ext>
            </a:extLst>
          </p:cNvPr>
          <p:cNvCxnSpPr>
            <a:cxnSpLocks/>
          </p:cNvCxnSpPr>
          <p:nvPr/>
        </p:nvCxnSpPr>
        <p:spPr>
          <a:xfrm flipV="1">
            <a:off x="4563800" y="3612873"/>
            <a:ext cx="0" cy="119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D7188A8-A659-4759-8977-1E14E0757E9D}"/>
              </a:ext>
            </a:extLst>
          </p:cNvPr>
          <p:cNvCxnSpPr>
            <a:cxnSpLocks/>
          </p:cNvCxnSpPr>
          <p:nvPr/>
        </p:nvCxnSpPr>
        <p:spPr>
          <a:xfrm>
            <a:off x="5869940" y="3544682"/>
            <a:ext cx="0" cy="143123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8CDC70-70B3-4214-824B-E0418B51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27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AAA31B-F89D-4B3B-B50D-86C0FF8F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Pradox (Einstein, Podolsky và Rosen, 1935)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F5620A9C-AC3E-4E00-8376-F05CA1EAEEB7}"/>
              </a:ext>
            </a:extLst>
          </p:cNvPr>
          <p:cNvSpPr/>
          <p:nvPr/>
        </p:nvSpPr>
        <p:spPr>
          <a:xfrm>
            <a:off x="1856935" y="5584874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am giác Cân 4">
            <a:extLst>
              <a:ext uri="{FF2B5EF4-FFF2-40B4-BE49-F238E27FC236}">
                <a16:creationId xmlns:a16="http://schemas.microsoft.com/office/drawing/2014/main" id="{FA3A7A44-31BE-4D41-8D83-95AB9C13F7F9}"/>
              </a:ext>
            </a:extLst>
          </p:cNvPr>
          <p:cNvSpPr/>
          <p:nvPr/>
        </p:nvSpPr>
        <p:spPr>
          <a:xfrm>
            <a:off x="3263705" y="3910819"/>
            <a:ext cx="956604" cy="8440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239E315-7EB1-4B65-B23C-828C79AB0C19}"/>
              </a:ext>
            </a:extLst>
          </p:cNvPr>
          <p:cNvSpPr/>
          <p:nvPr/>
        </p:nvSpPr>
        <p:spPr>
          <a:xfrm>
            <a:off x="6736080" y="3133579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85FDDD48-8269-4645-BEB8-8A30DE4B51AB}"/>
              </a:ext>
            </a:extLst>
          </p:cNvPr>
          <p:cNvSpPr/>
          <p:nvPr/>
        </p:nvSpPr>
        <p:spPr>
          <a:xfrm>
            <a:off x="3903786" y="2357622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27F52DC-454D-4A52-B7D1-AFE11122C13F}"/>
              </a:ext>
            </a:extLst>
          </p:cNvPr>
          <p:cNvCxnSpPr/>
          <p:nvPr/>
        </p:nvCxnSpPr>
        <p:spPr>
          <a:xfrm flipV="1">
            <a:off x="2335237" y="4867422"/>
            <a:ext cx="928468" cy="71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59D63BC-A00C-4F60-817B-BC957236A6A9}"/>
              </a:ext>
            </a:extLst>
          </p:cNvPr>
          <p:cNvCxnSpPr>
            <a:cxnSpLocks/>
          </p:cNvCxnSpPr>
          <p:nvPr/>
        </p:nvCxnSpPr>
        <p:spPr>
          <a:xfrm flipV="1">
            <a:off x="4058531" y="2920331"/>
            <a:ext cx="7033" cy="118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90E97E-B577-400B-AA80-4BEEAB5A3222}"/>
              </a:ext>
            </a:extLst>
          </p:cNvPr>
          <p:cNvCxnSpPr>
            <a:cxnSpLocks/>
          </p:cNvCxnSpPr>
          <p:nvPr/>
        </p:nvCxnSpPr>
        <p:spPr>
          <a:xfrm flipV="1">
            <a:off x="4220308" y="3643532"/>
            <a:ext cx="2349304" cy="91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500795D-8AE9-450F-8EB8-799BCD63E337}"/>
              </a:ext>
            </a:extLst>
          </p:cNvPr>
          <p:cNvSpPr txBox="1"/>
          <p:nvPr/>
        </p:nvSpPr>
        <p:spPr>
          <a:xfrm>
            <a:off x="960705" y="6123543"/>
            <a:ext cx="2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energy photon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8E951FB-42C1-4DB2-8215-3FA84B8ADA9F}"/>
              </a:ext>
            </a:extLst>
          </p:cNvPr>
          <p:cNvSpPr txBox="1"/>
          <p:nvPr/>
        </p:nvSpPr>
        <p:spPr>
          <a:xfrm>
            <a:off x="3446585" y="48252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Crystal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3BD524B3-8E30-4E55-9F1D-8486E324A81F}"/>
                  </a:ext>
                </a:extLst>
              </p:cNvPr>
              <p:cNvSpPr txBox="1"/>
              <p:nvPr/>
            </p:nvSpPr>
            <p:spPr>
              <a:xfrm>
                <a:off x="6724356" y="3513742"/>
                <a:ext cx="1345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Photon with spin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/>
                  <a:t>1</a:t>
                </a:r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3BD524B3-8E30-4E55-9F1D-8486E324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6" y="3513742"/>
                <a:ext cx="1345811" cy="646331"/>
              </a:xfrm>
              <a:prstGeom prst="rect">
                <a:avLst/>
              </a:prstGeom>
              <a:blipFill>
                <a:blip r:embed="rId2"/>
                <a:stretch>
                  <a:fillRect l="-3620" t="-4717" r="-6335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F0A5AA8C-15F2-4E13-90DF-443118757009}"/>
                  </a:ext>
                </a:extLst>
              </p:cNvPr>
              <p:cNvSpPr txBox="1"/>
              <p:nvPr/>
            </p:nvSpPr>
            <p:spPr>
              <a:xfrm>
                <a:off x="4375053" y="2691479"/>
                <a:ext cx="1345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Photon with spin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/>
                  <a:t>1</a:t>
                </a:r>
                <a:endParaRPr lang="vi-VN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F0A5AA8C-15F2-4E13-90DF-44311875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53" y="2691479"/>
                <a:ext cx="1345811" cy="646331"/>
              </a:xfrm>
              <a:prstGeom prst="rect">
                <a:avLst/>
              </a:prstGeom>
              <a:blipFill>
                <a:blip r:embed="rId3"/>
                <a:stretch>
                  <a:fillRect l="-4091" t="-5660" r="-6364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6F042D0E-556A-4E31-9AF5-5ACC94DCC357}"/>
              </a:ext>
            </a:extLst>
          </p:cNvPr>
          <p:cNvCxnSpPr/>
          <p:nvPr/>
        </p:nvCxnSpPr>
        <p:spPr>
          <a:xfrm flipV="1">
            <a:off x="7178040" y="2920331"/>
            <a:ext cx="0" cy="508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9DC120C8-0E9F-4FA0-BEDE-8BC5AC039B64}"/>
              </a:ext>
            </a:extLst>
          </p:cNvPr>
          <p:cNvCxnSpPr/>
          <p:nvPr/>
        </p:nvCxnSpPr>
        <p:spPr>
          <a:xfrm flipV="1">
            <a:off x="3764280" y="2182810"/>
            <a:ext cx="0" cy="508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Hình tự do: Hình 31">
            <a:extLst>
              <a:ext uri="{FF2B5EF4-FFF2-40B4-BE49-F238E27FC236}">
                <a16:creationId xmlns:a16="http://schemas.microsoft.com/office/drawing/2014/main" id="{E3B337D1-6231-4F42-A82C-7C9201174873}"/>
              </a:ext>
            </a:extLst>
          </p:cNvPr>
          <p:cNvSpPr/>
          <p:nvPr/>
        </p:nvSpPr>
        <p:spPr>
          <a:xfrm>
            <a:off x="4227340" y="2197130"/>
            <a:ext cx="2489983" cy="797861"/>
          </a:xfrm>
          <a:custGeom>
            <a:avLst/>
            <a:gdLst>
              <a:gd name="connsiteX0" fmla="*/ 0 w 2438400"/>
              <a:gd name="connsiteY0" fmla="*/ 63545 h 1030953"/>
              <a:gd name="connsiteX1" fmla="*/ 1656522 w 2438400"/>
              <a:gd name="connsiteY1" fmla="*/ 103301 h 1030953"/>
              <a:gd name="connsiteX2" fmla="*/ 2438400 w 2438400"/>
              <a:gd name="connsiteY2" fmla="*/ 1030953 h 103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1030953">
                <a:moveTo>
                  <a:pt x="0" y="63545"/>
                </a:moveTo>
                <a:cubicBezTo>
                  <a:pt x="625061" y="2805"/>
                  <a:pt x="1250122" y="-57934"/>
                  <a:pt x="1656522" y="103301"/>
                </a:cubicBezTo>
                <a:cubicBezTo>
                  <a:pt x="2062922" y="264536"/>
                  <a:pt x="2250661" y="647744"/>
                  <a:pt x="2438400" y="103095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0CD3D878-B63B-4BCC-922D-7B591A35EC27}"/>
              </a:ext>
            </a:extLst>
          </p:cNvPr>
          <p:cNvSpPr txBox="1"/>
          <p:nvPr/>
        </p:nvSpPr>
        <p:spPr>
          <a:xfrm>
            <a:off x="5880955" y="1862688"/>
            <a:ext cx="30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1120 km, 2020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60F5F60-3095-417F-BB9A-077F17DE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46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AAA31B-F89D-4B3B-B50D-86C0FF8F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Pradox: when measure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F5620A9C-AC3E-4E00-8376-F05CA1EAEEB7}"/>
              </a:ext>
            </a:extLst>
          </p:cNvPr>
          <p:cNvSpPr/>
          <p:nvPr/>
        </p:nvSpPr>
        <p:spPr>
          <a:xfrm>
            <a:off x="1856935" y="5584874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am giác Cân 4">
            <a:extLst>
              <a:ext uri="{FF2B5EF4-FFF2-40B4-BE49-F238E27FC236}">
                <a16:creationId xmlns:a16="http://schemas.microsoft.com/office/drawing/2014/main" id="{FA3A7A44-31BE-4D41-8D83-95AB9C13F7F9}"/>
              </a:ext>
            </a:extLst>
          </p:cNvPr>
          <p:cNvSpPr/>
          <p:nvPr/>
        </p:nvSpPr>
        <p:spPr>
          <a:xfrm>
            <a:off x="3263705" y="3910819"/>
            <a:ext cx="956604" cy="8440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239E315-7EB1-4B65-B23C-828C79AB0C19}"/>
              </a:ext>
            </a:extLst>
          </p:cNvPr>
          <p:cNvSpPr/>
          <p:nvPr/>
        </p:nvSpPr>
        <p:spPr>
          <a:xfrm>
            <a:off x="6736080" y="3133579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85FDDD48-8269-4645-BEB8-8A30DE4B51AB}"/>
              </a:ext>
            </a:extLst>
          </p:cNvPr>
          <p:cNvSpPr/>
          <p:nvPr/>
        </p:nvSpPr>
        <p:spPr>
          <a:xfrm>
            <a:off x="3903786" y="2357622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27F52DC-454D-4A52-B7D1-AFE11122C13F}"/>
              </a:ext>
            </a:extLst>
          </p:cNvPr>
          <p:cNvCxnSpPr/>
          <p:nvPr/>
        </p:nvCxnSpPr>
        <p:spPr>
          <a:xfrm flipV="1">
            <a:off x="2335237" y="4867422"/>
            <a:ext cx="928468" cy="71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500795D-8AE9-450F-8EB8-799BCD63E337}"/>
              </a:ext>
            </a:extLst>
          </p:cNvPr>
          <p:cNvSpPr txBox="1"/>
          <p:nvPr/>
        </p:nvSpPr>
        <p:spPr>
          <a:xfrm>
            <a:off x="960705" y="6123543"/>
            <a:ext cx="2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energy photon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8E951FB-42C1-4DB2-8215-3FA84B8ADA9F}"/>
              </a:ext>
            </a:extLst>
          </p:cNvPr>
          <p:cNvSpPr txBox="1"/>
          <p:nvPr/>
        </p:nvSpPr>
        <p:spPr>
          <a:xfrm>
            <a:off x="3446585" y="48252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Crystal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BD524B3-8E30-4E55-9F1D-8486E324A81F}"/>
              </a:ext>
            </a:extLst>
          </p:cNvPr>
          <p:cNvSpPr txBox="1"/>
          <p:nvPr/>
        </p:nvSpPr>
        <p:spPr>
          <a:xfrm>
            <a:off x="6724356" y="3513742"/>
            <a:ext cx="134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Photon with spin 1</a:t>
            </a:r>
            <a:endParaRPr lang="vi-VN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48C557C3-DCD5-48DD-AD1E-AED0603CFC5C}"/>
              </a:ext>
            </a:extLst>
          </p:cNvPr>
          <p:cNvCxnSpPr/>
          <p:nvPr/>
        </p:nvCxnSpPr>
        <p:spPr>
          <a:xfrm flipV="1">
            <a:off x="7216726" y="2920331"/>
            <a:ext cx="0" cy="508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4C6A03F2-3E47-453D-A826-FD9C2CC62C4F}"/>
              </a:ext>
            </a:extLst>
          </p:cNvPr>
          <p:cNvCxnSpPr/>
          <p:nvPr/>
        </p:nvCxnSpPr>
        <p:spPr>
          <a:xfrm flipH="1" flipV="1">
            <a:off x="4434840" y="2537460"/>
            <a:ext cx="1965960" cy="67056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6763401-6216-4B40-BE0F-CE8E70D711A8}"/>
              </a:ext>
            </a:extLst>
          </p:cNvPr>
          <p:cNvSpPr txBox="1"/>
          <p:nvPr/>
        </p:nvSpPr>
        <p:spPr>
          <a:xfrm rot="1126053">
            <a:off x="4808100" y="2417548"/>
            <a:ext cx="173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“Spooky action”</a:t>
            </a:r>
            <a:endParaRPr lang="vi-VN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7B447F42-C320-4BAF-AC4F-F8FCB131662D}"/>
              </a:ext>
            </a:extLst>
          </p:cNvPr>
          <p:cNvCxnSpPr/>
          <p:nvPr/>
        </p:nvCxnSpPr>
        <p:spPr>
          <a:xfrm flipV="1">
            <a:off x="3764280" y="2182810"/>
            <a:ext cx="0" cy="50866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D754A1F-85E7-4BE6-A191-4B204F1D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440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AAA31B-F89D-4B3B-B50D-86C0FF8F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EPR Pradox: when measure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F5620A9C-AC3E-4E00-8376-F05CA1EAEEB7}"/>
              </a:ext>
            </a:extLst>
          </p:cNvPr>
          <p:cNvSpPr/>
          <p:nvPr/>
        </p:nvSpPr>
        <p:spPr>
          <a:xfrm>
            <a:off x="1856935" y="5584874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am giác Cân 4">
            <a:extLst>
              <a:ext uri="{FF2B5EF4-FFF2-40B4-BE49-F238E27FC236}">
                <a16:creationId xmlns:a16="http://schemas.microsoft.com/office/drawing/2014/main" id="{FA3A7A44-31BE-4D41-8D83-95AB9C13F7F9}"/>
              </a:ext>
            </a:extLst>
          </p:cNvPr>
          <p:cNvSpPr/>
          <p:nvPr/>
        </p:nvSpPr>
        <p:spPr>
          <a:xfrm>
            <a:off x="3263705" y="3910819"/>
            <a:ext cx="956604" cy="8440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239E315-7EB1-4B65-B23C-828C79AB0C19}"/>
              </a:ext>
            </a:extLst>
          </p:cNvPr>
          <p:cNvSpPr/>
          <p:nvPr/>
        </p:nvSpPr>
        <p:spPr>
          <a:xfrm>
            <a:off x="6736080" y="3133579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85FDDD48-8269-4645-BEB8-8A30DE4B51AB}"/>
              </a:ext>
            </a:extLst>
          </p:cNvPr>
          <p:cNvSpPr/>
          <p:nvPr/>
        </p:nvSpPr>
        <p:spPr>
          <a:xfrm>
            <a:off x="3903786" y="2357622"/>
            <a:ext cx="309489" cy="295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27F52DC-454D-4A52-B7D1-AFE11122C13F}"/>
              </a:ext>
            </a:extLst>
          </p:cNvPr>
          <p:cNvCxnSpPr/>
          <p:nvPr/>
        </p:nvCxnSpPr>
        <p:spPr>
          <a:xfrm flipV="1">
            <a:off x="2335237" y="4867422"/>
            <a:ext cx="928468" cy="71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500795D-8AE9-450F-8EB8-799BCD63E337}"/>
              </a:ext>
            </a:extLst>
          </p:cNvPr>
          <p:cNvSpPr txBox="1"/>
          <p:nvPr/>
        </p:nvSpPr>
        <p:spPr>
          <a:xfrm>
            <a:off x="960705" y="6123543"/>
            <a:ext cx="2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energy photon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8E951FB-42C1-4DB2-8215-3FA84B8ADA9F}"/>
              </a:ext>
            </a:extLst>
          </p:cNvPr>
          <p:cNvSpPr txBox="1"/>
          <p:nvPr/>
        </p:nvSpPr>
        <p:spPr>
          <a:xfrm>
            <a:off x="3446585" y="48252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Crystal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BD524B3-8E30-4E55-9F1D-8486E324A81F}"/>
              </a:ext>
            </a:extLst>
          </p:cNvPr>
          <p:cNvSpPr txBox="1"/>
          <p:nvPr/>
        </p:nvSpPr>
        <p:spPr>
          <a:xfrm>
            <a:off x="6724356" y="3513742"/>
            <a:ext cx="134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Photon with spin 1</a:t>
            </a:r>
            <a:endParaRPr lang="vi-VN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48C557C3-DCD5-48DD-AD1E-AED0603CFC5C}"/>
              </a:ext>
            </a:extLst>
          </p:cNvPr>
          <p:cNvCxnSpPr/>
          <p:nvPr/>
        </p:nvCxnSpPr>
        <p:spPr>
          <a:xfrm flipV="1">
            <a:off x="7216726" y="2920331"/>
            <a:ext cx="0" cy="508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4C6A03F2-3E47-453D-A826-FD9C2CC62C4F}"/>
              </a:ext>
            </a:extLst>
          </p:cNvPr>
          <p:cNvCxnSpPr/>
          <p:nvPr/>
        </p:nvCxnSpPr>
        <p:spPr>
          <a:xfrm flipH="1" flipV="1">
            <a:off x="4434840" y="2537460"/>
            <a:ext cx="1965960" cy="67056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6763401-6216-4B40-BE0F-CE8E70D711A8}"/>
              </a:ext>
            </a:extLst>
          </p:cNvPr>
          <p:cNvSpPr txBox="1"/>
          <p:nvPr/>
        </p:nvSpPr>
        <p:spPr>
          <a:xfrm rot="1126053">
            <a:off x="4808100" y="2417548"/>
            <a:ext cx="173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“Spooky action”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AA3F351-0C79-46AB-983C-B164F01AD08C}"/>
              </a:ext>
            </a:extLst>
          </p:cNvPr>
          <p:cNvSpPr txBox="1"/>
          <p:nvPr/>
        </p:nvSpPr>
        <p:spPr>
          <a:xfrm>
            <a:off x="3158271" y="2765585"/>
            <a:ext cx="134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Photon with spin -1</a:t>
            </a:r>
            <a:endParaRPr lang="vi-VN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C4712B62-4387-4797-B8B6-B631BFCE292B}"/>
              </a:ext>
            </a:extLst>
          </p:cNvPr>
          <p:cNvCxnSpPr>
            <a:cxnSpLocks/>
          </p:cNvCxnSpPr>
          <p:nvPr/>
        </p:nvCxnSpPr>
        <p:spPr>
          <a:xfrm>
            <a:off x="3734461" y="2247900"/>
            <a:ext cx="0" cy="4880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C397864-F356-4D5D-A096-D0E18402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2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1DAE73-18B4-4166-89A4-43F5649A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Entangled state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7E62C82-1D87-47DA-AC50-DC2D9D8D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61" t="36848" r="46609" b="42888"/>
          <a:stretch/>
        </p:blipFill>
        <p:spPr>
          <a:xfrm>
            <a:off x="838200" y="1672726"/>
            <a:ext cx="3443514" cy="227384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A605352-7F96-45E6-B854-FC01E7021677}"/>
                  </a:ext>
                </a:extLst>
              </p:cNvPr>
              <p:cNvSpPr txBox="1"/>
              <p:nvPr/>
            </p:nvSpPr>
            <p:spPr>
              <a:xfrm>
                <a:off x="885374" y="3946572"/>
                <a:ext cx="7024914" cy="265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sz="280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+|1⟩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+|11⟩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+|10⟩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  <a:p>
                <a:r>
                  <a:rPr lang="en-US" sz="2800"/>
                  <a:t>That means if you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/>
                  <a:t>, certainly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/>
                  <a:t> and otherwise</a:t>
                </a:r>
                <a:endParaRPr lang="vi-VN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A605352-7F96-45E6-B854-FC01E702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4" y="3946572"/>
                <a:ext cx="7024914" cy="2654316"/>
              </a:xfrm>
              <a:prstGeom prst="rect">
                <a:avLst/>
              </a:prstGeom>
              <a:blipFill>
                <a:blip r:embed="rId3"/>
                <a:stretch>
                  <a:fillRect l="-1735" t="-2064" b="-55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BB081F7-4C63-4CDF-86F9-2204B7F89424}"/>
              </a:ext>
            </a:extLst>
          </p:cNvPr>
          <p:cNvSpPr/>
          <p:nvPr/>
        </p:nvSpPr>
        <p:spPr>
          <a:xfrm>
            <a:off x="1950356" y="2998289"/>
            <a:ext cx="667657" cy="711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X</a:t>
            </a:r>
            <a:endParaRPr lang="vi-VN" sz="2400" b="1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272389-98C7-4930-AEFF-2452C5D3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20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1DAE73-18B4-4166-89A4-43F5649A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Entangled state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7E62C82-1D87-47DA-AC50-DC2D9D8D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61" t="36848" r="46609" b="42888"/>
          <a:stretch/>
        </p:blipFill>
        <p:spPr>
          <a:xfrm>
            <a:off x="838200" y="1672726"/>
            <a:ext cx="3443514" cy="227384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A605352-7F96-45E6-B854-FC01E7021677}"/>
                  </a:ext>
                </a:extLst>
              </p:cNvPr>
              <p:cNvSpPr txBox="1"/>
              <p:nvPr/>
            </p:nvSpPr>
            <p:spPr>
              <a:xfrm>
                <a:off x="885374" y="3946572"/>
                <a:ext cx="7024914" cy="265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80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+|1⟩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+|10⟩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+|11⟩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  <a:p>
                <a:r>
                  <a:rPr lang="en-US" sz="2800"/>
                  <a:t>That means if you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/>
                  <a:t>, certainly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A605352-7F96-45E6-B854-FC01E702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4" y="3946572"/>
                <a:ext cx="7024914" cy="2654316"/>
              </a:xfrm>
              <a:prstGeom prst="rect">
                <a:avLst/>
              </a:prstGeom>
              <a:blipFill>
                <a:blip r:embed="rId3"/>
                <a:stretch>
                  <a:fillRect l="-1735" t="-20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FEE97C-BD3E-4359-9371-6E8F8484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27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7CDC30-F794-4E7B-AAA4-F5F5BE9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414ABD-9588-46A0-9251-3A1B85EA9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higher dimensional: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414ABD-9588-46A0-9251-3A1B85EA9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B1CCB8A-80CA-4795-BC34-F3F0F5B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8D5F-9A5A-432F-90AD-186A2E3592D4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70350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522</Words>
  <Application>Microsoft Office PowerPoint</Application>
  <PresentationFormat>Màn hình rộng</PresentationFormat>
  <Paragraphs>92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Chủ đề Office</vt:lpstr>
      <vt:lpstr>EPR protocol (E91)</vt:lpstr>
      <vt:lpstr>Spin</vt:lpstr>
      <vt:lpstr>Superposition</vt:lpstr>
      <vt:lpstr>EPR Pradox (Einstein, Podolsky và Rosen, 1935)</vt:lpstr>
      <vt:lpstr>EPR Pradox: when measure</vt:lpstr>
      <vt:lpstr>EPR Pradox: when measure</vt:lpstr>
      <vt:lpstr>Entangled state</vt:lpstr>
      <vt:lpstr>Entangled state</vt:lpstr>
      <vt:lpstr>Classical basis</vt:lpstr>
      <vt:lpstr>Bell basis</vt:lpstr>
      <vt:lpstr>EPR protocol</vt:lpstr>
      <vt:lpstr>EPR protocol</vt:lpstr>
      <vt:lpstr>EPR protocol: Step 1</vt:lpstr>
      <vt:lpstr>EPR protocol</vt:lpstr>
      <vt:lpstr>EPR protocol: Step 2</vt:lpstr>
      <vt:lpstr>EPR protocol: Step 3 </vt:lpstr>
      <vt:lpstr>EPR protocol: Step 4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protocol</dc:title>
  <dc:creator>Tuan Hai</dc:creator>
  <cp:lastModifiedBy>Tuan Hai</cp:lastModifiedBy>
  <cp:revision>9</cp:revision>
  <dcterms:created xsi:type="dcterms:W3CDTF">2021-09-28T03:35:31Z</dcterms:created>
  <dcterms:modified xsi:type="dcterms:W3CDTF">2021-10-02T09:32:38Z</dcterms:modified>
</cp:coreProperties>
</file>