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A66383-1101-44CD-A1D9-44436A761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76D22B1-D367-4636-8314-2129DD749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EBC3ED-FB20-43AD-BC92-8733D744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0F45BEE-78B4-46E7-874D-B2C64FF9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38F5B62-136C-4E86-A20A-6FDDDF5D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451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2EEEC3-ED28-4BEA-8DCA-EA1FE91D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62B5871-9F48-4171-9DA7-AE85CB4A3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0D7C8A5-B3A6-4C45-BF56-FF65668A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AEF4F6C-DE89-4A41-99CA-669C1413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E875AF-37C6-4473-AAA2-A620A99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082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6EEFC75-0251-4167-A640-A2D0A85B6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42F9971-C5BA-4C4D-A5D8-1B17F3D11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7548348-2F3A-45EC-877A-E2F41B1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A85E0D4-97C9-4170-A345-699D133E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5D6E78D-907D-458D-9BEB-3BFD21B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409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8DB969-A09A-4A5A-B01E-0BE21DBE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A2E888-4C42-4010-B250-CD46D656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283DA0-BFCF-492F-A62D-994B7600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CE41EDE-09B7-4F19-B99A-90EB35DA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1A8C59-353D-4C88-A2C4-FB87BB48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809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21ED36-8CEC-4B31-AA88-62556733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BB9FDFC-4259-4512-9A08-C405656D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58CD5BD-E0FC-4BA4-BBE6-200EE8D8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0135D9C-5E0A-4FCE-A868-D6EB2EE3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84CE525-C171-48EC-BF1F-E125631E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838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D41727-0F26-450C-A406-B9B5E957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BDB4C6-EA6F-47ED-8EA6-A8306FBAE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822F1BD-7DA4-4BC6-9AD9-43EA01FC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E6FE694-A067-4DBF-A050-9E1C213D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814E3C5-6AA9-40D1-BA66-5BC47D6B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B459D9-3297-4190-B3B7-9C92AB11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02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81FCBC-BC09-49AA-9552-65645F8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441B7ED-E29E-492E-90B3-766DF041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762C45-9470-4674-9561-BDD02E22B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C055BBD-DABF-4339-8DD2-B6390DE6F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CB8900D-8B6F-4B1A-943F-1A6A5DBF5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28C8D05-7DCD-48BE-9DF4-F80DADBE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F010C46-766F-4185-8AA0-F860B572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5DFE6D8-CB57-4FB8-949F-FE8DC6B3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865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341321-B8C8-4FFA-8DF4-3DF9282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AB2BFC3-0B0F-4BF9-94A0-3645FC13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7AA64B1-5241-4A77-AED5-519F292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D68CD52-999D-47F3-A790-D86DF9F9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827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418ECAF-52E6-4815-9BC4-B8883D7F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6E29058-83C0-4C51-BB5B-5967EC43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443037F-292C-4710-99F7-199D90C1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7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49B189-2FB8-42DD-9127-753B195C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A155D13-AC54-4DB1-995D-02C7BC8BD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D02021B-31A2-4AB1-869F-5B5F27EA4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AFE3AB-F09D-45A4-A32A-D79CE7E8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2686DFC-5AED-47ED-AAD9-A11A934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2E77E3-5202-4373-88F1-60AC45F2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79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E4A8D1-77C7-4534-8F1A-2E00B43D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B81A189-B52A-44FB-8F50-FA9D2112A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AC4AF3F-B007-4671-856F-56AC4EA6B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5DF146B-E69D-4090-BF24-DB2A53F7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34A34CF-8128-4FC1-A465-EFBC2FAA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9CF7C5C-30E6-44CC-9892-7BAFC21B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54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AE3E3AE-0C3F-4DE5-8F6B-C2C37496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1436B4D-946B-4175-9A33-7A608434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056C295-C2A0-4491-A943-61CEFD059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4083-A4C0-487B-BB8A-0CA9DE014B8A}" type="datetimeFigureOut">
              <a:rPr lang="vi-VN" smtClean="0"/>
              <a:t>12/06/2021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9A8BBC-3297-44DD-8943-716BF24C3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CA511D-C554-4B21-BEFE-E62482975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8EBD5-9F17-47A8-808F-D46AC6AF1D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99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C2EC03-3B44-48E5-8D1E-D1055E07C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CNN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2CE2304-C67E-46A6-A9E5-B849FFB43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12-6-2021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035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E3C95C-50AF-413C-8CD8-3266E794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Gradient on Quantum Convolutional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EF61A9-9D33-45BE-BE46-06D169E06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76430" cy="344306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⊗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vi-V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⊗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vi-VN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⊗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⊗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EF61A9-9D33-45BE-BE46-06D169E06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76430" cy="34430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24135538-DCC2-406D-930C-BA744DF79D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5428343"/>
                <a:ext cx="9495971" cy="10645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vi-VN">
                    <a:latin typeface="Calibri (Thân)"/>
                  </a:rPr>
                  <a:t>The parameter shifft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/>
                  <a:t> </a:t>
                </a:r>
                <a:r>
                  <a:rPr lang="vi-VN">
                    <a:latin typeface="Calibri (Thân)"/>
                  </a:rPr>
                  <a:t>with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vi-VN">
                    <a:latin typeface="Calibri (Thân)"/>
                  </a:rPr>
                  <a:t> and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vi-VN"/>
                  <a:t> </a:t>
                </a:r>
                <a:r>
                  <a:rPr lang="vi-VN">
                    <a:latin typeface="Calibri (Thân)"/>
                  </a:rPr>
                  <a:t>from the circuit</a:t>
                </a:r>
                <a:r>
                  <a:rPr lang="vi-VN"/>
                  <a:t> </a:t>
                </a:r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24135538-DCC2-406D-930C-BA744DF7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428343"/>
                <a:ext cx="9495971" cy="1064532"/>
              </a:xfrm>
              <a:prstGeom prst="rect">
                <a:avLst/>
              </a:prstGeom>
              <a:blipFill>
                <a:blip r:embed="rId3"/>
                <a:stretch>
                  <a:fillRect l="-1284" t="-6857" b="-51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8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1B475B-590E-4570-A5A5-870C2FFD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Experiments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95C79E-C19E-426B-AE2A-F04781747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63771"/>
                <a:ext cx="10515600" cy="7998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Tetris dataset: 1000 gray 3x3 images, foreground 0.7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1, background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95C79E-C19E-426B-AE2A-F04781747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63771"/>
                <a:ext cx="10515600" cy="799872"/>
              </a:xfrm>
              <a:blipFill>
                <a:blip r:embed="rId2"/>
                <a:stretch>
                  <a:fillRect l="-1217" t="-1755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924F024D-0917-41B0-802C-3CF0F3443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" t="24641" r="1785" b="15539"/>
          <a:stretch/>
        </p:blipFill>
        <p:spPr>
          <a:xfrm>
            <a:off x="290285" y="1464128"/>
            <a:ext cx="11611430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5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B0F8BC-7348-4FEA-BB8A-8C5A424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Experiments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B5CA1AC-2963-46AC-B457-1E859420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87" t="16561" r="50000" b="12960"/>
          <a:stretch/>
        </p:blipFill>
        <p:spPr>
          <a:xfrm>
            <a:off x="5803848" y="365125"/>
            <a:ext cx="6055217" cy="5937201"/>
          </a:xfr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E0A6248-C904-4FD7-A74A-5978FD88962A}"/>
              </a:ext>
            </a:extLst>
          </p:cNvPr>
          <p:cNvSpPr txBox="1"/>
          <p:nvPr/>
        </p:nvSpPr>
        <p:spPr>
          <a:xfrm>
            <a:off x="838200" y="1690688"/>
            <a:ext cx="47888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Blue line: one-layer CNN</a:t>
            </a:r>
          </a:p>
          <a:p>
            <a:r>
              <a:rPr lang="en-US" sz="2000"/>
              <a:t>Black line: two-layer CNN</a:t>
            </a:r>
          </a:p>
          <a:p>
            <a:r>
              <a:rPr lang="en-US" sz="2000"/>
              <a:t>Blue dashed line: one-layer QCCNN</a:t>
            </a:r>
          </a:p>
          <a:p>
            <a:r>
              <a:rPr lang="en-US" sz="2000"/>
              <a:t>Black dashed line: two-layer QCCNN</a:t>
            </a:r>
          </a:p>
          <a:p>
            <a:pPr marL="342900" indent="-342900">
              <a:buAutoNum type="alphaLcParenBoth"/>
            </a:pPr>
            <a:r>
              <a:rPr lang="en-US" sz="2000"/>
              <a:t>Accuracy in case of 2 labels. </a:t>
            </a:r>
          </a:p>
          <a:p>
            <a:pPr marL="342900" indent="-342900">
              <a:buAutoNum type="alphaLcParenBoth"/>
            </a:pPr>
            <a:r>
              <a:rPr lang="en-US" sz="2000"/>
              <a:t>Accuracy in case of 5 labels. </a:t>
            </a:r>
          </a:p>
          <a:p>
            <a:r>
              <a:rPr lang="en-US" sz="2000"/>
              <a:t>(c) Loss in case of 2 labels. </a:t>
            </a:r>
          </a:p>
          <a:p>
            <a:r>
              <a:rPr lang="en-US" sz="2000"/>
              <a:t>(d) Loss in case of 5 labels</a:t>
            </a:r>
          </a:p>
          <a:p>
            <a:r>
              <a:rPr lang="en-US" sz="2000"/>
              <a:t>Setting: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Optimizer ADAM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Learning rate of 0.01.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results are averaged over 10 random simulations.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Train/set: 8/2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One layer: 5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Two layer: 2 &amp; 3 filter, window: 2x2, s=1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38332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1DC1D3-7EB4-4498-BB15-38D13D67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Intro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4A3271F-3D60-4E29-8CA7-E7D5A47D0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04601"/>
                <a:ext cx="3972951" cy="1888273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params for input sizes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Reduce size of train set</a:t>
                </a:r>
              </a:p>
              <a:p>
                <a:pPr marL="0" indent="0">
                  <a:buNone/>
                </a:pPr>
                <a:r>
                  <a:rPr lang="en-US"/>
                  <a:t>(2018)</a:t>
                </a: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4A3271F-3D60-4E29-8CA7-E7D5A47D0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04601"/>
                <a:ext cx="3972951" cy="1888273"/>
              </a:xfrm>
              <a:blipFill>
                <a:blip r:embed="rId2"/>
                <a:stretch>
                  <a:fillRect l="-3226" t="-5161" b="-90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70203263-EDB7-4A82-83E4-3E7441D503DE}"/>
              </a:ext>
            </a:extLst>
          </p:cNvPr>
          <p:cNvSpPr/>
          <p:nvPr/>
        </p:nvSpPr>
        <p:spPr>
          <a:xfrm>
            <a:off x="838200" y="1690688"/>
            <a:ext cx="3193366" cy="2648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Pure Quantum CNN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Use to solve real physical probelsm:</a:t>
            </a:r>
          </a:p>
          <a:p>
            <a:pPr marL="285750" indent="-285750" algn="ctr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Quantum many – body</a:t>
            </a:r>
          </a:p>
          <a:p>
            <a:pPr marL="285750" indent="-285750" algn="ctr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Quantum error – correction</a:t>
            </a:r>
            <a:endParaRPr lang="vi-VN" sz="2000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55CFBE1C-104D-493F-A88A-F42A96758495}"/>
              </a:ext>
            </a:extLst>
          </p:cNvPr>
          <p:cNvSpPr/>
          <p:nvPr/>
        </p:nvSpPr>
        <p:spPr>
          <a:xfrm>
            <a:off x="5522156" y="1690687"/>
            <a:ext cx="3193366" cy="2648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Hybrid Quantum – Clasical CNN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Replace convolutional layer by quantum convolutional layer</a:t>
            </a:r>
            <a:endParaRPr lang="vi-VN" sz="2000">
              <a:solidFill>
                <a:schemeClr val="tx1"/>
              </a:solidFill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A654B15F-F029-4C81-8FED-99631ED03325}"/>
              </a:ext>
            </a:extLst>
          </p:cNvPr>
          <p:cNvSpPr txBox="1">
            <a:spLocks/>
          </p:cNvSpPr>
          <p:nvPr/>
        </p:nvSpPr>
        <p:spPr>
          <a:xfrm>
            <a:off x="5394375" y="4604602"/>
            <a:ext cx="3972951" cy="141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Only convolutional layer quantum (2019)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D2065238-F951-44F1-B819-50A77BA3DA87}"/>
              </a:ext>
            </a:extLst>
          </p:cNvPr>
          <p:cNvSpPr/>
          <p:nvPr/>
        </p:nvSpPr>
        <p:spPr>
          <a:xfrm>
            <a:off x="9537895" y="1690687"/>
            <a:ext cx="2561200" cy="2648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Quanvolutional neural network</a:t>
            </a:r>
            <a:endParaRPr lang="vi-VN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2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2B128A70-880B-4C86-8643-4B6E56208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21" t="17188" r="7218" b="12885"/>
          <a:stretch/>
        </p:blipFill>
        <p:spPr>
          <a:xfrm>
            <a:off x="337625" y="46907"/>
            <a:ext cx="10781071" cy="67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0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434E23-DD0C-486D-A9CF-AED3E0BE5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5051"/>
                <a:ext cx="10515600" cy="1801911"/>
              </a:xfrm>
            </p:spPr>
            <p:txBody>
              <a:bodyPr/>
              <a:lstStyle/>
              <a:p>
                <a:r>
                  <a:rPr lang="en-US"/>
                  <a:t>Input: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 put on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/>
                  <a:t> gates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quantum layer corresponding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filters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7434E23-DD0C-486D-A9CF-AED3E0BE5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5051"/>
                <a:ext cx="10515600" cy="1801911"/>
              </a:xfrm>
              <a:blipFill>
                <a:blip r:embed="rId2"/>
                <a:stretch>
                  <a:fillRect l="-1043" t="-57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A8D6284C-5A5C-4A3B-BC41-D8067A762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19" r="5645" b="16758"/>
          <a:stretch/>
        </p:blipFill>
        <p:spPr>
          <a:xfrm>
            <a:off x="344129" y="0"/>
            <a:ext cx="11503742" cy="40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7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B9D272-94E0-44E7-BCAC-FFA011F4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Quantum Convolutional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545B893-0B24-486B-80AF-79E1006D4D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10896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Size after conv (assume no padding):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 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545B893-0B24-486B-80AF-79E1006D4D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10896" cy="4351338"/>
              </a:xfrm>
              <a:blipFill>
                <a:blip r:embed="rId2"/>
                <a:stretch>
                  <a:fillRect l="-224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A447CE8-3006-4445-B9E9-213693BCB9E8}"/>
              </a:ext>
            </a:extLst>
          </p:cNvPr>
          <p:cNvSpPr/>
          <p:nvPr/>
        </p:nvSpPr>
        <p:spPr>
          <a:xfrm>
            <a:off x="7891974" y="1781492"/>
            <a:ext cx="3461825" cy="3295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4B8B53D9-25DC-47F5-B4F0-695895C92172}"/>
                  </a:ext>
                </a:extLst>
              </p:cNvPr>
              <p:cNvSpPr txBox="1"/>
              <p:nvPr/>
            </p:nvSpPr>
            <p:spPr>
              <a:xfrm>
                <a:off x="9369083" y="5167311"/>
                <a:ext cx="900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4B8B53D9-25DC-47F5-B4F0-695895C92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083" y="5167311"/>
                <a:ext cx="9003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17C7F097-3078-4FEF-9FDE-1B49A174ADE7}"/>
                  </a:ext>
                </a:extLst>
              </p:cNvPr>
              <p:cNvSpPr txBox="1"/>
              <p:nvPr/>
            </p:nvSpPr>
            <p:spPr>
              <a:xfrm>
                <a:off x="7175693" y="3256848"/>
                <a:ext cx="900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17C7F097-3078-4FEF-9FDE-1B49A174A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93" y="3256848"/>
                <a:ext cx="9003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B959F55-55F0-4D28-B971-AB2815CA838A}"/>
              </a:ext>
            </a:extLst>
          </p:cNvPr>
          <p:cNvSpPr/>
          <p:nvPr/>
        </p:nvSpPr>
        <p:spPr>
          <a:xfrm>
            <a:off x="8016239" y="1897326"/>
            <a:ext cx="1198100" cy="1140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95D00D07-14CB-474E-A653-7475CEB80A2B}"/>
                  </a:ext>
                </a:extLst>
              </p:cNvPr>
              <p:cNvSpPr txBox="1"/>
              <p:nvPr/>
            </p:nvSpPr>
            <p:spPr>
              <a:xfrm>
                <a:off x="8165123" y="3153529"/>
                <a:ext cx="900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95D00D07-14CB-474E-A653-7475CEB80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23" y="3153529"/>
                <a:ext cx="900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76DED2B2-A258-4C44-8A80-6D25D10D74D9}"/>
                  </a:ext>
                </a:extLst>
              </p:cNvPr>
              <p:cNvSpPr txBox="1"/>
              <p:nvPr/>
            </p:nvSpPr>
            <p:spPr>
              <a:xfrm>
                <a:off x="7315782" y="2282844"/>
                <a:ext cx="576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76DED2B2-A258-4C44-8A80-6D25D10D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782" y="2282844"/>
                <a:ext cx="5761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83F69435-38AE-4464-93FF-F60986313B27}"/>
                  </a:ext>
                </a:extLst>
              </p:cNvPr>
              <p:cNvSpPr txBox="1"/>
              <p:nvPr/>
            </p:nvSpPr>
            <p:spPr>
              <a:xfrm>
                <a:off x="9336260" y="3244333"/>
                <a:ext cx="900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83F69435-38AE-4464-93FF-F6098631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260" y="3244333"/>
                <a:ext cx="900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275468B-A458-4290-AB68-41157C309B98}"/>
                  </a:ext>
                </a:extLst>
              </p:cNvPr>
              <p:cNvSpPr txBox="1"/>
              <p:nvPr/>
            </p:nvSpPr>
            <p:spPr>
              <a:xfrm>
                <a:off x="8185933" y="2282844"/>
                <a:ext cx="1028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/>
                  <a:t>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275468B-A458-4290-AB68-41157C309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933" y="2282844"/>
                <a:ext cx="1028406" cy="369332"/>
              </a:xfrm>
              <a:prstGeom prst="rect">
                <a:avLst/>
              </a:prstGeom>
              <a:blipFill>
                <a:blip r:embed="rId8"/>
                <a:stretch>
                  <a:fillRect l="-5325"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5D0A46C5-8A9C-47BE-A5C3-C1F6F2DA8BD2}"/>
              </a:ext>
            </a:extLst>
          </p:cNvPr>
          <p:cNvCxnSpPr/>
          <p:nvPr/>
        </p:nvCxnSpPr>
        <p:spPr>
          <a:xfrm flipV="1">
            <a:off x="11353799" y="1027906"/>
            <a:ext cx="388035" cy="753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86744B43-1037-4D5E-AB55-FFC31BE22EA1}"/>
              </a:ext>
            </a:extLst>
          </p:cNvPr>
          <p:cNvCxnSpPr/>
          <p:nvPr/>
        </p:nvCxnSpPr>
        <p:spPr>
          <a:xfrm flipV="1">
            <a:off x="11384864" y="4322920"/>
            <a:ext cx="388035" cy="753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D6FC36AC-87C8-4838-B2AD-CCC4F816D507}"/>
              </a:ext>
            </a:extLst>
          </p:cNvPr>
          <p:cNvCxnSpPr/>
          <p:nvPr/>
        </p:nvCxnSpPr>
        <p:spPr>
          <a:xfrm flipV="1">
            <a:off x="7891973" y="1052936"/>
            <a:ext cx="388035" cy="753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4C5859D6-4014-4D33-BD33-BE483C2ACB46}"/>
              </a:ext>
            </a:extLst>
          </p:cNvPr>
          <p:cNvCxnSpPr/>
          <p:nvPr/>
        </p:nvCxnSpPr>
        <p:spPr>
          <a:xfrm flipV="1">
            <a:off x="8016238" y="1168770"/>
            <a:ext cx="388035" cy="753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F2129901-BD19-40AB-9115-E973E274376E}"/>
              </a:ext>
            </a:extLst>
          </p:cNvPr>
          <p:cNvCxnSpPr/>
          <p:nvPr/>
        </p:nvCxnSpPr>
        <p:spPr>
          <a:xfrm flipV="1">
            <a:off x="9214339" y="1139905"/>
            <a:ext cx="388035" cy="753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E4ABC9C7-604B-41C8-9C7E-D1E32D43483D}"/>
              </a:ext>
            </a:extLst>
          </p:cNvPr>
          <p:cNvCxnSpPr/>
          <p:nvPr/>
        </p:nvCxnSpPr>
        <p:spPr>
          <a:xfrm flipV="1">
            <a:off x="9214338" y="2275383"/>
            <a:ext cx="388035" cy="753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EFE9E3CF-739C-4C44-AA46-50B13015647A}"/>
              </a:ext>
            </a:extLst>
          </p:cNvPr>
          <p:cNvCxnSpPr>
            <a:cxnSpLocks/>
          </p:cNvCxnSpPr>
          <p:nvPr/>
        </p:nvCxnSpPr>
        <p:spPr>
          <a:xfrm flipV="1">
            <a:off x="11741834" y="1027906"/>
            <a:ext cx="0" cy="329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CB6D781A-EF8A-470B-9AD4-1FC7F2310444}"/>
                  </a:ext>
                </a:extLst>
              </p:cNvPr>
              <p:cNvSpPr txBox="1"/>
              <p:nvPr/>
            </p:nvSpPr>
            <p:spPr>
              <a:xfrm>
                <a:off x="11291668" y="4602657"/>
                <a:ext cx="900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CB6D781A-EF8A-470B-9AD4-1FC7F2310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68" y="4602657"/>
                <a:ext cx="900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Đường nối Thẳng 22">
            <a:extLst>
              <a:ext uri="{FF2B5EF4-FFF2-40B4-BE49-F238E27FC236}">
                <a16:creationId xmlns:a16="http://schemas.microsoft.com/office/drawing/2014/main" id="{A988CAC1-FC82-44D6-8203-D78C431BFE5E}"/>
              </a:ext>
            </a:extLst>
          </p:cNvPr>
          <p:cNvCxnSpPr>
            <a:cxnSpLocks/>
          </p:cNvCxnSpPr>
          <p:nvPr/>
        </p:nvCxnSpPr>
        <p:spPr>
          <a:xfrm flipV="1">
            <a:off x="8280008" y="1026985"/>
            <a:ext cx="3461826" cy="25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6316DCFB-5BCF-4EF5-994E-CAE0F21EF53A}"/>
              </a:ext>
            </a:extLst>
          </p:cNvPr>
          <p:cNvCxnSpPr>
            <a:cxnSpLocks/>
          </p:cNvCxnSpPr>
          <p:nvPr/>
        </p:nvCxnSpPr>
        <p:spPr>
          <a:xfrm flipV="1">
            <a:off x="8404272" y="1160044"/>
            <a:ext cx="1198101" cy="19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5F2CF737-8400-4ADA-AD0E-54D8739EF8AC}"/>
              </a:ext>
            </a:extLst>
          </p:cNvPr>
          <p:cNvCxnSpPr>
            <a:cxnSpLocks/>
          </p:cNvCxnSpPr>
          <p:nvPr/>
        </p:nvCxnSpPr>
        <p:spPr>
          <a:xfrm flipV="1">
            <a:off x="9602373" y="1168770"/>
            <a:ext cx="0" cy="111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17F5BE07-5B12-4E2E-8E07-472D98D8D628}"/>
                  </a:ext>
                </a:extLst>
              </p:cNvPr>
              <p:cNvSpPr txBox="1"/>
              <p:nvPr/>
            </p:nvSpPr>
            <p:spPr>
              <a:xfrm>
                <a:off x="9110589" y="2480244"/>
                <a:ext cx="900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4" name="Hộp Văn bản 33">
                <a:extLst>
                  <a:ext uri="{FF2B5EF4-FFF2-40B4-BE49-F238E27FC236}">
                    <a16:creationId xmlns:a16="http://schemas.microsoft.com/office/drawing/2014/main" id="{17F5BE07-5B12-4E2E-8E07-472D98D8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89" y="2480244"/>
                <a:ext cx="9003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20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E3C95C-50AF-413C-8CD8-3266E794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Quantum Convolutional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EF61A9-9D33-45BE-BE46-06D169E06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172200" cy="38146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First is take a part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convert it to quantum state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/>
                  <a:t> gates.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layer: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EF61A9-9D33-45BE-BE46-06D169E06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172200" cy="3814606"/>
              </a:xfrm>
              <a:blipFill>
                <a:blip r:embed="rId2"/>
                <a:stretch>
                  <a:fillRect l="-2075" t="-2556" r="-207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A4AFA6B-C988-4B40-8BA9-D69AD3E9CB9E}"/>
              </a:ext>
            </a:extLst>
          </p:cNvPr>
          <p:cNvSpPr/>
          <p:nvPr/>
        </p:nvSpPr>
        <p:spPr>
          <a:xfrm>
            <a:off x="9517574" y="184921"/>
            <a:ext cx="2321815" cy="2209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B22D70A1-93CB-4185-ACD9-A077B78EC74B}"/>
                  </a:ext>
                </a:extLst>
              </p:cNvPr>
              <p:cNvSpPr txBox="1"/>
              <p:nvPr/>
            </p:nvSpPr>
            <p:spPr>
              <a:xfrm>
                <a:off x="10240889" y="2485662"/>
                <a:ext cx="900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B22D70A1-93CB-4185-ACD9-A077B78EC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889" y="2485662"/>
                <a:ext cx="9003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07FB56FB-3A92-46B0-A656-2A09196CF234}"/>
                  </a:ext>
                </a:extLst>
              </p:cNvPr>
              <p:cNvSpPr txBox="1"/>
              <p:nvPr/>
            </p:nvSpPr>
            <p:spPr>
              <a:xfrm>
                <a:off x="8801293" y="1660277"/>
                <a:ext cx="900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07FB56FB-3A92-46B0-A656-2A09196CF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93" y="1660277"/>
                <a:ext cx="9003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13D9532-9E05-4267-819E-FBD26C3E7A08}"/>
              </a:ext>
            </a:extLst>
          </p:cNvPr>
          <p:cNvSpPr/>
          <p:nvPr/>
        </p:nvSpPr>
        <p:spPr>
          <a:xfrm>
            <a:off x="9641839" y="300755"/>
            <a:ext cx="1198100" cy="1140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D7920E64-A6E1-4941-A0FA-6EFC3B7D93FB}"/>
                  </a:ext>
                </a:extLst>
              </p:cNvPr>
              <p:cNvSpPr txBox="1"/>
              <p:nvPr/>
            </p:nvSpPr>
            <p:spPr>
              <a:xfrm>
                <a:off x="9790723" y="1556958"/>
                <a:ext cx="900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D7920E64-A6E1-4941-A0FA-6EFC3B7D9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723" y="1556958"/>
                <a:ext cx="900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515F8C67-75B7-42CF-A848-55CC8551CD92}"/>
                  </a:ext>
                </a:extLst>
              </p:cNvPr>
              <p:cNvSpPr txBox="1"/>
              <p:nvPr/>
            </p:nvSpPr>
            <p:spPr>
              <a:xfrm>
                <a:off x="8941382" y="686273"/>
                <a:ext cx="576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515F8C67-75B7-42CF-A848-55CC8551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82" y="686273"/>
                <a:ext cx="5761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D99582F-3731-45BA-ACA5-76AAE970F5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18" t="16491" r="47857" b="14692"/>
          <a:stretch/>
        </p:blipFill>
        <p:spPr>
          <a:xfrm>
            <a:off x="6848124" y="2945798"/>
            <a:ext cx="4991265" cy="3814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6DD1E1C6-AFC2-4E93-871D-915E3AD203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24" y="5907313"/>
                <a:ext cx="3721905" cy="8490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6DD1E1C6-AFC2-4E93-871D-915E3AD20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24" y="5907313"/>
                <a:ext cx="3721905" cy="8490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E3C95C-50AF-413C-8CD8-3266E794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Quantum Convolutional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EF61A9-9D33-45BE-BE46-06D169E06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172200" cy="38146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Final step is measure in observable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/>
                  <a:t>The quantum filter is map from: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EF61A9-9D33-45BE-BE46-06D169E06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172200" cy="3814606"/>
              </a:xfrm>
              <a:blipFill>
                <a:blip r:embed="rId2"/>
                <a:stretch>
                  <a:fillRect l="-2075" t="-207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Hình ảnh 10">
            <a:extLst>
              <a:ext uri="{FF2B5EF4-FFF2-40B4-BE49-F238E27FC236}">
                <a16:creationId xmlns:a16="http://schemas.microsoft.com/office/drawing/2014/main" id="{CFBAC62E-9C83-400A-B55C-D45DACAB0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1" t="29326" r="38128" b="13845"/>
          <a:stretch/>
        </p:blipFill>
        <p:spPr>
          <a:xfrm>
            <a:off x="7398016" y="1744753"/>
            <a:ext cx="4350289" cy="389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E3C95C-50AF-413C-8CD8-3266E794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Gradient on Quantum Convolutional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EF61A9-9D33-45BE-BE46-06D169E06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9495971" cy="38146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These are 2 cases: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is the first layer: the derivative against A is not required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/>
                  <a:t> layer: the input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is the output of previous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and the derivative against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is required for the following the backward propagation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Add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/>
                  <a:t> layer before to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Back to first case.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EF61A9-9D33-45BE-BE46-06D169E06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9495971" cy="3814606"/>
              </a:xfrm>
              <a:blipFill>
                <a:blip r:embed="rId2"/>
                <a:stretch>
                  <a:fillRect l="-1284" t="-2556" r="-3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05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E3C95C-50AF-413C-8CD8-3266E794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Gradient on Quantum Convolutional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EF61A9-9D33-45BE-BE46-06D169E06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495971" cy="32253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/>
                  <a:t>Keypoint: apply parameter shift rule to compute exact gradient on convolutional layer.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⊗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⟩ </m:t>
                          </m:r>
                        </m:num>
                        <m:den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vi-V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⊗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…]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33EF61A9-9D33-45BE-BE46-06D169E06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495971" cy="3225346"/>
              </a:xfrm>
              <a:blipFill>
                <a:blip r:embed="rId2"/>
                <a:stretch>
                  <a:fillRect l="-1284" t="-1698" r="-19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24135538-DCC2-406D-930C-BA744DF79D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5428343"/>
                <a:ext cx="9495971" cy="10645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vi-VN">
                    <a:latin typeface="Calibri (Thân)"/>
                  </a:rPr>
                  <a:t>The parameter shifft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/>
                  <a:t> </a:t>
                </a:r>
                <a:r>
                  <a:rPr lang="vi-VN">
                    <a:latin typeface="Calibri (Thân)"/>
                  </a:rPr>
                  <a:t>with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vi-VN">
                    <a:latin typeface="Calibri (Thân)"/>
                  </a:rPr>
                  <a:t> and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vi-VN"/>
                  <a:t> </a:t>
                </a:r>
                <a:r>
                  <a:rPr lang="vi-VN">
                    <a:latin typeface="Calibri (Thân)"/>
                  </a:rPr>
                  <a:t>from the circuit</a:t>
                </a:r>
                <a:r>
                  <a:rPr lang="vi-VN"/>
                  <a:t> </a:t>
                </a:r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24135538-DCC2-406D-930C-BA744DF7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428343"/>
                <a:ext cx="9495971" cy="1064532"/>
              </a:xfrm>
              <a:prstGeom prst="rect">
                <a:avLst/>
              </a:prstGeom>
              <a:blipFill>
                <a:blip r:embed="rId3"/>
                <a:stretch>
                  <a:fillRect l="-1284" t="-6857" b="-51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3285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491</Words>
  <Application>Microsoft Office PowerPoint</Application>
  <PresentationFormat>Màn hình rộng</PresentationFormat>
  <Paragraphs>78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Quantum CNN</vt:lpstr>
      <vt:lpstr>1. Intro</vt:lpstr>
      <vt:lpstr>Bản trình bày PowerPoint</vt:lpstr>
      <vt:lpstr>Bản trình bày PowerPoint</vt:lpstr>
      <vt:lpstr>2. Quantum Convolutional</vt:lpstr>
      <vt:lpstr>2. Quantum Convolutional</vt:lpstr>
      <vt:lpstr>2. Quantum Convolutional</vt:lpstr>
      <vt:lpstr>3. Gradient on Quantum Convolutional</vt:lpstr>
      <vt:lpstr>3. Gradient on Quantum Convolutional</vt:lpstr>
      <vt:lpstr>3. Gradient on Quantum Convolutional</vt:lpstr>
      <vt:lpstr>4. Experiments</vt:lpstr>
      <vt:lpstr>4.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CNN</dc:title>
  <dc:creator>Tuan Hai</dc:creator>
  <cp:lastModifiedBy>Tuan Hai</cp:lastModifiedBy>
  <cp:revision>14</cp:revision>
  <dcterms:created xsi:type="dcterms:W3CDTF">2021-06-11T14:51:13Z</dcterms:created>
  <dcterms:modified xsi:type="dcterms:W3CDTF">2021-06-12T08:37:15Z</dcterms:modified>
</cp:coreProperties>
</file>