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bin" panose="020B0604020202020204" charset="0"/>
      <p:regular r:id="rId21"/>
    </p:embeddedFont>
    <p:embeddedFont>
      <p:font typeface="Cabin Bold" panose="020B0604020202020204" charset="0"/>
      <p:regular r:id="rId22"/>
    </p:embeddedFont>
    <p:embeddedFont>
      <p:font typeface="Cabin Semi-Bold" panose="020B0604020202020204" charset="0"/>
      <p:regular r:id="rId23"/>
    </p:embeddedFont>
    <p:embeddedFont>
      <p:font typeface="Noto Sans" panose="020B0502040504090204" pitchFamily="34" charset="0"/>
      <p:regular r:id="rId24"/>
      <p:italic r:id="rId25"/>
    </p:embeddedFont>
    <p:embeddedFont>
      <p:font typeface="Noto Sans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704480" y="2624089"/>
            <a:ext cx="11840319" cy="1566544"/>
          </a:xfrm>
          <a:prstGeom prst="rect">
            <a:avLst/>
          </a:prstGeom>
        </p:spPr>
        <p:txBody>
          <a:bodyPr wrap="square" lIns="0" tIns="0" rIns="0" bIns="0" rtlCol="0" anchor="t">
            <a:spAutoFit/>
          </a:bodyPr>
          <a:lstStyle/>
          <a:p>
            <a:pPr algn="ctr">
              <a:lnSpc>
                <a:spcPts val="12880"/>
              </a:lnSpc>
            </a:pPr>
            <a:r>
              <a:rPr lang="en-US" sz="9200" b="1" dirty="0">
                <a:solidFill>
                  <a:srgbClr val="1836B2"/>
                </a:solidFill>
                <a:latin typeface="Noto Sans Bold"/>
                <a:ea typeface="Noto Sans Bold"/>
                <a:cs typeface="Noto Sans Bold"/>
                <a:sym typeface="Noto Sans Bold"/>
              </a:rPr>
              <a:t>ĐỒ ÁN CUỐI KHÓA</a:t>
            </a:r>
          </a:p>
        </p:txBody>
      </p:sp>
      <p:sp>
        <p:nvSpPr>
          <p:cNvPr id="3" name="TextBox 3"/>
          <p:cNvSpPr txBox="1"/>
          <p:nvPr/>
        </p:nvSpPr>
        <p:spPr>
          <a:xfrm>
            <a:off x="5262339" y="4647565"/>
            <a:ext cx="7763321" cy="887095"/>
          </a:xfrm>
          <a:prstGeom prst="rect">
            <a:avLst/>
          </a:prstGeom>
        </p:spPr>
        <p:txBody>
          <a:bodyPr lIns="0" tIns="0" rIns="0" bIns="0" rtlCol="0" anchor="t">
            <a:spAutoFit/>
          </a:bodyPr>
          <a:lstStyle/>
          <a:p>
            <a:pPr algn="ctr">
              <a:lnSpc>
                <a:spcPts val="7279"/>
              </a:lnSpc>
            </a:pPr>
            <a:r>
              <a:rPr lang="en-US" sz="5199" b="1" dirty="0">
                <a:solidFill>
                  <a:srgbClr val="1836B2"/>
                </a:solidFill>
                <a:latin typeface="Noto Sans Bold"/>
                <a:ea typeface="Noto Sans Bold"/>
                <a:cs typeface="Noto Sans Bold"/>
                <a:sym typeface="Noto Sans Bold"/>
              </a:rPr>
              <a:t>THIẾT KẾ 8 BIT TIMER IP</a:t>
            </a:r>
          </a:p>
        </p:txBody>
      </p:sp>
      <p:sp>
        <p:nvSpPr>
          <p:cNvPr id="4" name="TextBox 4"/>
          <p:cNvSpPr txBox="1"/>
          <p:nvPr/>
        </p:nvSpPr>
        <p:spPr>
          <a:xfrm>
            <a:off x="12965088" y="7575999"/>
            <a:ext cx="3236863" cy="580390"/>
          </a:xfrm>
          <a:prstGeom prst="rect">
            <a:avLst/>
          </a:prstGeom>
        </p:spPr>
        <p:txBody>
          <a:bodyPr lIns="0" tIns="0" rIns="0" bIns="0" rtlCol="0" anchor="t">
            <a:spAutoFit/>
          </a:bodyPr>
          <a:lstStyle/>
          <a:p>
            <a:pPr algn="ctr">
              <a:lnSpc>
                <a:spcPts val="4759"/>
              </a:lnSpc>
            </a:pPr>
            <a:r>
              <a:rPr lang="en-US" sz="3399">
                <a:solidFill>
                  <a:srgbClr val="1836B2"/>
                </a:solidFill>
                <a:latin typeface="Noto Sans"/>
                <a:ea typeface="Noto Sans"/>
                <a:cs typeface="Noto Sans"/>
                <a:sym typeface="Noto Sans"/>
              </a:rPr>
              <a:t>VŨ TUẤN HÙNG</a:t>
            </a:r>
          </a:p>
        </p:txBody>
      </p:sp>
      <p:sp>
        <p:nvSpPr>
          <p:cNvPr id="5" name="TextBox 5"/>
          <p:cNvSpPr txBox="1"/>
          <p:nvPr/>
        </p:nvSpPr>
        <p:spPr>
          <a:xfrm>
            <a:off x="13025661" y="8241149"/>
            <a:ext cx="2674739" cy="580390"/>
          </a:xfrm>
          <a:prstGeom prst="rect">
            <a:avLst/>
          </a:prstGeom>
        </p:spPr>
        <p:txBody>
          <a:bodyPr lIns="0" tIns="0" rIns="0" bIns="0" rtlCol="0" anchor="t">
            <a:spAutoFit/>
          </a:bodyPr>
          <a:lstStyle/>
          <a:p>
            <a:pPr algn="ctr">
              <a:lnSpc>
                <a:spcPts val="4759"/>
              </a:lnSpc>
            </a:pPr>
            <a:r>
              <a:rPr lang="en-US" sz="3399">
                <a:solidFill>
                  <a:srgbClr val="1836B2"/>
                </a:solidFill>
                <a:latin typeface="Noto Sans"/>
                <a:ea typeface="Noto Sans"/>
                <a:cs typeface="Noto Sans"/>
                <a:sym typeface="Noto Sans"/>
              </a:rPr>
              <a:t>BIC09092024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27205"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
        <p:nvSpPr>
          <p:cNvPr id="3" name="AutoShape 3"/>
          <p:cNvSpPr/>
          <p:nvPr/>
        </p:nvSpPr>
        <p:spPr>
          <a:xfrm>
            <a:off x="293907" y="1163611"/>
            <a:ext cx="17700187" cy="8842057"/>
          </a:xfrm>
          <a:prstGeom prst="rect">
            <a:avLst/>
          </a:prstGeom>
          <a:solidFill>
            <a:srgbClr val="EDECED"/>
          </a:solidFill>
        </p:spPr>
      </p:sp>
      <p:sp>
        <p:nvSpPr>
          <p:cNvPr id="4" name="Freeform 4"/>
          <p:cNvSpPr/>
          <p:nvPr/>
        </p:nvSpPr>
        <p:spPr>
          <a:xfrm>
            <a:off x="8455043" y="1163611"/>
            <a:ext cx="9539050" cy="8731065"/>
          </a:xfrm>
          <a:custGeom>
            <a:avLst/>
            <a:gdLst/>
            <a:ahLst/>
            <a:cxnLst/>
            <a:rect l="l" t="t" r="r" b="b"/>
            <a:pathLst>
              <a:path w="9539050" h="8731065">
                <a:moveTo>
                  <a:pt x="0" y="0"/>
                </a:moveTo>
                <a:lnTo>
                  <a:pt x="9539050" y="0"/>
                </a:lnTo>
                <a:lnTo>
                  <a:pt x="9539050" y="8731065"/>
                </a:lnTo>
                <a:lnTo>
                  <a:pt x="0" y="8731065"/>
                </a:lnTo>
                <a:lnTo>
                  <a:pt x="0" y="0"/>
                </a:lnTo>
                <a:close/>
              </a:path>
            </a:pathLst>
          </a:custGeom>
          <a:blipFill>
            <a:blip r:embed="rId2"/>
            <a:stretch>
              <a:fillRect/>
            </a:stretch>
          </a:blipFill>
        </p:spPr>
      </p:sp>
      <p:sp>
        <p:nvSpPr>
          <p:cNvPr id="5" name="TextBox 5"/>
          <p:cNvSpPr txBox="1"/>
          <p:nvPr/>
        </p:nvSpPr>
        <p:spPr>
          <a:xfrm>
            <a:off x="293907" y="1220761"/>
            <a:ext cx="10666597" cy="847408"/>
          </a:xfrm>
          <a:prstGeom prst="rect">
            <a:avLst/>
          </a:prstGeom>
        </p:spPr>
        <p:txBody>
          <a:bodyPr lIns="0" tIns="0" rIns="0" bIns="0" rtlCol="0" anchor="t">
            <a:spAutoFit/>
          </a:bodyPr>
          <a:lstStyle/>
          <a:p>
            <a:pPr marL="0" lvl="0" indent="0" algn="l">
              <a:lnSpc>
                <a:spcPts val="6572"/>
              </a:lnSpc>
              <a:spcBef>
                <a:spcPct val="0"/>
              </a:spcBef>
            </a:pPr>
            <a:r>
              <a:rPr lang="en-US" sz="5975" b="1">
                <a:solidFill>
                  <a:srgbClr val="1836B2"/>
                </a:solidFill>
                <a:latin typeface="Cabin Semi-Bold"/>
                <a:ea typeface="Cabin Semi-Bold"/>
                <a:cs typeface="Cabin Semi-Bold"/>
                <a:sym typeface="Cabin Semi-Bold"/>
              </a:rPr>
              <a:t>2. Mô tả I/O Timer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00564" y="97472"/>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
        <p:nvSpPr>
          <p:cNvPr id="3" name="AutoShape 3"/>
          <p:cNvSpPr/>
          <p:nvPr/>
        </p:nvSpPr>
        <p:spPr>
          <a:xfrm>
            <a:off x="293907" y="1163611"/>
            <a:ext cx="17700187" cy="8842057"/>
          </a:xfrm>
          <a:prstGeom prst="rect">
            <a:avLst/>
          </a:prstGeom>
          <a:solidFill>
            <a:srgbClr val="EDECED"/>
          </a:solidFill>
        </p:spPr>
      </p:sp>
      <p:sp>
        <p:nvSpPr>
          <p:cNvPr id="4" name="Freeform 4"/>
          <p:cNvSpPr/>
          <p:nvPr/>
        </p:nvSpPr>
        <p:spPr>
          <a:xfrm>
            <a:off x="6046410" y="2068169"/>
            <a:ext cx="11947683" cy="7839664"/>
          </a:xfrm>
          <a:custGeom>
            <a:avLst/>
            <a:gdLst/>
            <a:ahLst/>
            <a:cxnLst/>
            <a:rect l="l" t="t" r="r" b="b"/>
            <a:pathLst>
              <a:path w="11947683" h="7839664">
                <a:moveTo>
                  <a:pt x="0" y="0"/>
                </a:moveTo>
                <a:lnTo>
                  <a:pt x="11947683" y="0"/>
                </a:lnTo>
                <a:lnTo>
                  <a:pt x="11947683" y="7839664"/>
                </a:lnTo>
                <a:lnTo>
                  <a:pt x="0" y="7839664"/>
                </a:lnTo>
                <a:lnTo>
                  <a:pt x="0" y="0"/>
                </a:lnTo>
                <a:close/>
              </a:path>
            </a:pathLst>
          </a:custGeom>
          <a:blipFill>
            <a:blip r:embed="rId2"/>
            <a:stretch>
              <a:fillRect l="-180" t="-192" b="-192"/>
            </a:stretch>
          </a:blipFill>
        </p:spPr>
      </p:sp>
      <p:sp>
        <p:nvSpPr>
          <p:cNvPr id="5" name="TextBox 5"/>
          <p:cNvSpPr txBox="1"/>
          <p:nvPr/>
        </p:nvSpPr>
        <p:spPr>
          <a:xfrm>
            <a:off x="6906102" y="1304581"/>
            <a:ext cx="16417757" cy="763588"/>
          </a:xfrm>
          <a:prstGeom prst="rect">
            <a:avLst/>
          </a:prstGeom>
        </p:spPr>
        <p:txBody>
          <a:bodyPr lIns="0" tIns="0" rIns="0" bIns="0" rtlCol="0" anchor="t">
            <a:spAutoFit/>
          </a:bodyPr>
          <a:lstStyle/>
          <a:p>
            <a:pPr algn="l">
              <a:lnSpc>
                <a:spcPts val="5912"/>
              </a:lnSpc>
              <a:spcBef>
                <a:spcPct val="0"/>
              </a:spcBef>
            </a:pPr>
            <a:r>
              <a:rPr lang="en-US" sz="5375">
                <a:solidFill>
                  <a:srgbClr val="000000"/>
                </a:solidFill>
                <a:latin typeface="Cabin"/>
                <a:ea typeface="Cabin"/>
                <a:cs typeface="Cabin"/>
                <a:sym typeface="Cabin"/>
              </a:rPr>
              <a:t>Timer counter control Register (TCR)</a:t>
            </a:r>
          </a:p>
        </p:txBody>
      </p:sp>
      <p:sp>
        <p:nvSpPr>
          <p:cNvPr id="6" name="TextBox 6"/>
          <p:cNvSpPr txBox="1"/>
          <p:nvPr/>
        </p:nvSpPr>
        <p:spPr>
          <a:xfrm>
            <a:off x="293907" y="1220761"/>
            <a:ext cx="5752504" cy="1775143"/>
          </a:xfrm>
          <a:prstGeom prst="rect">
            <a:avLst/>
          </a:prstGeom>
        </p:spPr>
        <p:txBody>
          <a:bodyPr lIns="0" tIns="0" rIns="0" bIns="0" rtlCol="0" anchor="t">
            <a:spAutoFit/>
          </a:bodyPr>
          <a:lstStyle/>
          <a:p>
            <a:pPr marL="0" lvl="0" indent="0" algn="l">
              <a:lnSpc>
                <a:spcPts val="6902"/>
              </a:lnSpc>
              <a:spcBef>
                <a:spcPct val="0"/>
              </a:spcBef>
            </a:pPr>
            <a:r>
              <a:rPr lang="en-US" sz="6275" b="1">
                <a:solidFill>
                  <a:srgbClr val="1836B2"/>
                </a:solidFill>
                <a:latin typeface="Cabin Semi-Bold"/>
                <a:ea typeface="Cabin Semi-Bold"/>
                <a:cs typeface="Cabin Semi-Bold"/>
                <a:sym typeface="Cabin Semi-Bold"/>
              </a:rPr>
              <a:t>3. Mô tả bit các thanh ghi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07617" y="6667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
        <p:nvSpPr>
          <p:cNvPr id="3" name="AutoShape 3"/>
          <p:cNvSpPr/>
          <p:nvPr/>
        </p:nvSpPr>
        <p:spPr>
          <a:xfrm>
            <a:off x="293907" y="1163611"/>
            <a:ext cx="17700187" cy="8842057"/>
          </a:xfrm>
          <a:prstGeom prst="rect">
            <a:avLst/>
          </a:prstGeom>
          <a:solidFill>
            <a:srgbClr val="EDECED"/>
          </a:solidFill>
        </p:spPr>
      </p:sp>
      <p:sp>
        <p:nvSpPr>
          <p:cNvPr id="4" name="Freeform 4"/>
          <p:cNvSpPr/>
          <p:nvPr/>
        </p:nvSpPr>
        <p:spPr>
          <a:xfrm>
            <a:off x="1356770" y="3850572"/>
            <a:ext cx="15902530" cy="3220262"/>
          </a:xfrm>
          <a:custGeom>
            <a:avLst/>
            <a:gdLst/>
            <a:ahLst/>
            <a:cxnLst/>
            <a:rect l="l" t="t" r="r" b="b"/>
            <a:pathLst>
              <a:path w="15902530" h="3220262">
                <a:moveTo>
                  <a:pt x="0" y="0"/>
                </a:moveTo>
                <a:lnTo>
                  <a:pt x="15902530" y="0"/>
                </a:lnTo>
                <a:lnTo>
                  <a:pt x="15902530" y="3220262"/>
                </a:lnTo>
                <a:lnTo>
                  <a:pt x="0" y="3220262"/>
                </a:lnTo>
                <a:lnTo>
                  <a:pt x="0" y="0"/>
                </a:lnTo>
                <a:close/>
              </a:path>
            </a:pathLst>
          </a:custGeom>
          <a:blipFill>
            <a:blip r:embed="rId2"/>
            <a:stretch>
              <a:fillRect/>
            </a:stretch>
          </a:blipFill>
        </p:spPr>
      </p:sp>
      <p:sp>
        <p:nvSpPr>
          <p:cNvPr id="5" name="TextBox 5"/>
          <p:cNvSpPr txBox="1"/>
          <p:nvPr/>
        </p:nvSpPr>
        <p:spPr>
          <a:xfrm>
            <a:off x="293907" y="1220761"/>
            <a:ext cx="9229590" cy="898843"/>
          </a:xfrm>
          <a:prstGeom prst="rect">
            <a:avLst/>
          </a:prstGeom>
        </p:spPr>
        <p:txBody>
          <a:bodyPr lIns="0" tIns="0" rIns="0" bIns="0" rtlCol="0" anchor="t">
            <a:spAutoFit/>
          </a:bodyPr>
          <a:lstStyle/>
          <a:p>
            <a:pPr marL="0" lvl="0" indent="0" algn="l">
              <a:lnSpc>
                <a:spcPts val="6902"/>
              </a:lnSpc>
              <a:spcBef>
                <a:spcPct val="0"/>
              </a:spcBef>
            </a:pPr>
            <a:r>
              <a:rPr lang="en-US" sz="6275" b="1">
                <a:solidFill>
                  <a:srgbClr val="1836B2"/>
                </a:solidFill>
                <a:latin typeface="Cabin Semi-Bold"/>
                <a:ea typeface="Cabin Semi-Bold"/>
                <a:cs typeface="Cabin Semi-Bold"/>
                <a:sym typeface="Cabin Semi-Bold"/>
              </a:rPr>
              <a:t>3. Mô tả bit các thanh ghi</a:t>
            </a:r>
          </a:p>
        </p:txBody>
      </p:sp>
      <p:sp>
        <p:nvSpPr>
          <p:cNvPr id="6" name="TextBox 6"/>
          <p:cNvSpPr txBox="1"/>
          <p:nvPr/>
        </p:nvSpPr>
        <p:spPr>
          <a:xfrm>
            <a:off x="5207617" y="2757526"/>
            <a:ext cx="16417757" cy="763588"/>
          </a:xfrm>
          <a:prstGeom prst="rect">
            <a:avLst/>
          </a:prstGeom>
        </p:spPr>
        <p:txBody>
          <a:bodyPr lIns="0" tIns="0" rIns="0" bIns="0" rtlCol="0" anchor="t">
            <a:spAutoFit/>
          </a:bodyPr>
          <a:lstStyle/>
          <a:p>
            <a:pPr algn="l">
              <a:lnSpc>
                <a:spcPts val="5912"/>
              </a:lnSpc>
              <a:spcBef>
                <a:spcPct val="0"/>
              </a:spcBef>
            </a:pPr>
            <a:r>
              <a:rPr lang="en-US" sz="5375">
                <a:solidFill>
                  <a:srgbClr val="000000"/>
                </a:solidFill>
                <a:latin typeface="Cabin"/>
                <a:ea typeface="Cabin"/>
                <a:cs typeface="Cabin"/>
                <a:sym typeface="Cabin"/>
              </a:rPr>
              <a:t>Time Status Register (TSR)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12957" y="1163611"/>
            <a:ext cx="17700187" cy="8842057"/>
          </a:xfrm>
          <a:prstGeom prst="rect">
            <a:avLst/>
          </a:prstGeom>
          <a:solidFill>
            <a:srgbClr val="EDECED"/>
          </a:solidFill>
        </p:spPr>
      </p:sp>
      <p:sp>
        <p:nvSpPr>
          <p:cNvPr id="3" name="TextBox 3"/>
          <p:cNvSpPr txBox="1"/>
          <p:nvPr/>
        </p:nvSpPr>
        <p:spPr>
          <a:xfrm>
            <a:off x="469205" y="1230286"/>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4. Mô phỏng</a:t>
            </a:r>
          </a:p>
        </p:txBody>
      </p:sp>
      <p:sp>
        <p:nvSpPr>
          <p:cNvPr id="4" name="Freeform 4"/>
          <p:cNvSpPr/>
          <p:nvPr/>
        </p:nvSpPr>
        <p:spPr>
          <a:xfrm>
            <a:off x="341532" y="3859743"/>
            <a:ext cx="17700187" cy="5398557"/>
          </a:xfrm>
          <a:custGeom>
            <a:avLst/>
            <a:gdLst/>
            <a:ahLst/>
            <a:cxnLst/>
            <a:rect l="l" t="t" r="r" b="b"/>
            <a:pathLst>
              <a:path w="17700187" h="5398557">
                <a:moveTo>
                  <a:pt x="0" y="0"/>
                </a:moveTo>
                <a:lnTo>
                  <a:pt x="17700186" y="0"/>
                </a:lnTo>
                <a:lnTo>
                  <a:pt x="17700186" y="5398557"/>
                </a:lnTo>
                <a:lnTo>
                  <a:pt x="0" y="5398557"/>
                </a:lnTo>
                <a:lnTo>
                  <a:pt x="0" y="0"/>
                </a:lnTo>
                <a:close/>
              </a:path>
            </a:pathLst>
          </a:custGeom>
          <a:blipFill>
            <a:blip r:embed="rId2"/>
            <a:stretch>
              <a:fillRect/>
            </a:stretch>
          </a:blipFill>
        </p:spPr>
      </p:sp>
      <p:sp>
        <p:nvSpPr>
          <p:cNvPr id="5" name="TextBox 5"/>
          <p:cNvSpPr txBox="1"/>
          <p:nvPr/>
        </p:nvSpPr>
        <p:spPr>
          <a:xfrm>
            <a:off x="2307375" y="2448067"/>
            <a:ext cx="14215230" cy="868998"/>
          </a:xfrm>
          <a:prstGeom prst="rect">
            <a:avLst/>
          </a:prstGeom>
        </p:spPr>
        <p:txBody>
          <a:bodyPr lIns="0" tIns="0" rIns="0" bIns="0" rtlCol="0" anchor="t">
            <a:spAutoFit/>
          </a:bodyPr>
          <a:lstStyle/>
          <a:p>
            <a:pPr algn="ctr">
              <a:lnSpc>
                <a:spcPts val="6792"/>
              </a:lnSpc>
              <a:spcBef>
                <a:spcPct val="0"/>
              </a:spcBef>
            </a:pPr>
            <a:r>
              <a:rPr lang="en-US" sz="6175" b="1">
                <a:solidFill>
                  <a:srgbClr val="1836B2"/>
                </a:solidFill>
                <a:latin typeface="Cabin Semi-Bold"/>
                <a:ea typeface="Cabin Semi-Bold"/>
                <a:cs typeface="Cabin Semi-Bold"/>
                <a:sym typeface="Cabin Semi-Bold"/>
              </a:rPr>
              <a:t>Test case: </a:t>
            </a:r>
            <a:r>
              <a:rPr lang="en-US" sz="6175" b="1">
                <a:solidFill>
                  <a:srgbClr val="000000"/>
                </a:solidFill>
                <a:latin typeface="Cabin Semi-Bold"/>
                <a:ea typeface="Cabin Semi-Bold"/>
                <a:cs typeface="Cabin Semi-Bold"/>
                <a:sym typeface="Cabin Semi-Bold"/>
              </a:rPr>
              <a:t>Hoạt động ghi/đọc của APB </a:t>
            </a:r>
            <a:r>
              <a:rPr lang="en-US" sz="6175" b="1">
                <a:solidFill>
                  <a:srgbClr val="1836B2"/>
                </a:solidFill>
                <a:latin typeface="Cabin Semi-Bold"/>
                <a:ea typeface="Cabin Semi-Bold"/>
                <a:cs typeface="Cabin Semi-Bold"/>
                <a:sym typeface="Cabin Semi-Bold"/>
              </a:rPr>
              <a:t> </a:t>
            </a:r>
          </a:p>
        </p:txBody>
      </p:sp>
      <p:sp>
        <p:nvSpPr>
          <p:cNvPr id="6" name="TextBox 6"/>
          <p:cNvSpPr txBox="1"/>
          <p:nvPr/>
        </p:nvSpPr>
        <p:spPr>
          <a:xfrm>
            <a:off x="5148048"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3907" y="1163611"/>
            <a:ext cx="17700187" cy="8842057"/>
          </a:xfrm>
          <a:prstGeom prst="rect">
            <a:avLst/>
          </a:prstGeom>
          <a:solidFill>
            <a:srgbClr val="EDECED"/>
          </a:solidFill>
        </p:spPr>
      </p:sp>
      <p:sp>
        <p:nvSpPr>
          <p:cNvPr id="3" name="Freeform 3"/>
          <p:cNvSpPr/>
          <p:nvPr/>
        </p:nvSpPr>
        <p:spPr>
          <a:xfrm>
            <a:off x="293907" y="4382184"/>
            <a:ext cx="17700187" cy="2146148"/>
          </a:xfrm>
          <a:custGeom>
            <a:avLst/>
            <a:gdLst/>
            <a:ahLst/>
            <a:cxnLst/>
            <a:rect l="l" t="t" r="r" b="b"/>
            <a:pathLst>
              <a:path w="17700187" h="2146148">
                <a:moveTo>
                  <a:pt x="0" y="0"/>
                </a:moveTo>
                <a:lnTo>
                  <a:pt x="17700186" y="0"/>
                </a:lnTo>
                <a:lnTo>
                  <a:pt x="17700186" y="2146148"/>
                </a:lnTo>
                <a:lnTo>
                  <a:pt x="0" y="2146148"/>
                </a:lnTo>
                <a:lnTo>
                  <a:pt x="0" y="0"/>
                </a:lnTo>
                <a:close/>
              </a:path>
            </a:pathLst>
          </a:custGeom>
          <a:blipFill>
            <a:blip r:embed="rId2"/>
            <a:stretch>
              <a:fillRect/>
            </a:stretch>
          </a:blipFill>
        </p:spPr>
      </p:sp>
      <p:sp>
        <p:nvSpPr>
          <p:cNvPr id="4" name="Freeform 4"/>
          <p:cNvSpPr/>
          <p:nvPr/>
        </p:nvSpPr>
        <p:spPr>
          <a:xfrm>
            <a:off x="293907" y="7622909"/>
            <a:ext cx="17700187" cy="2250526"/>
          </a:xfrm>
          <a:custGeom>
            <a:avLst/>
            <a:gdLst/>
            <a:ahLst/>
            <a:cxnLst/>
            <a:rect l="l" t="t" r="r" b="b"/>
            <a:pathLst>
              <a:path w="17700187" h="2250526">
                <a:moveTo>
                  <a:pt x="0" y="0"/>
                </a:moveTo>
                <a:lnTo>
                  <a:pt x="17700186" y="0"/>
                </a:lnTo>
                <a:lnTo>
                  <a:pt x="17700186" y="2250526"/>
                </a:lnTo>
                <a:lnTo>
                  <a:pt x="0" y="2250526"/>
                </a:lnTo>
                <a:lnTo>
                  <a:pt x="0" y="0"/>
                </a:lnTo>
                <a:close/>
              </a:path>
            </a:pathLst>
          </a:custGeom>
          <a:blipFill>
            <a:blip r:embed="rId3"/>
            <a:stretch>
              <a:fillRect r="-14289"/>
            </a:stretch>
          </a:blipFill>
        </p:spPr>
      </p:sp>
      <p:sp>
        <p:nvSpPr>
          <p:cNvPr id="5" name="TextBox 5"/>
          <p:cNvSpPr txBox="1"/>
          <p:nvPr/>
        </p:nvSpPr>
        <p:spPr>
          <a:xfrm>
            <a:off x="4134047" y="2390481"/>
            <a:ext cx="10442512" cy="898843"/>
          </a:xfrm>
          <a:prstGeom prst="rect">
            <a:avLst/>
          </a:prstGeom>
        </p:spPr>
        <p:txBody>
          <a:bodyPr lIns="0" tIns="0" rIns="0" bIns="0" rtlCol="0" anchor="t">
            <a:spAutoFit/>
          </a:bodyPr>
          <a:lstStyle/>
          <a:p>
            <a:pPr algn="ctr">
              <a:lnSpc>
                <a:spcPts val="6902"/>
              </a:lnSpc>
              <a:spcBef>
                <a:spcPct val="0"/>
              </a:spcBef>
            </a:pPr>
            <a:r>
              <a:rPr lang="en-US" sz="6275" b="1">
                <a:solidFill>
                  <a:srgbClr val="1836B2"/>
                </a:solidFill>
                <a:latin typeface="Cabin Semi-Bold"/>
                <a:ea typeface="Cabin Semi-Bold"/>
                <a:cs typeface="Cabin Semi-Bold"/>
                <a:sym typeface="Cabin Semi-Bold"/>
              </a:rPr>
              <a:t>Test case: </a:t>
            </a:r>
            <a:r>
              <a:rPr lang="en-US" sz="6275" b="1">
                <a:solidFill>
                  <a:srgbClr val="000000"/>
                </a:solidFill>
                <a:latin typeface="Cabin Semi-Bold"/>
                <a:ea typeface="Cabin Semi-Bold"/>
                <a:cs typeface="Cabin Semi-Bold"/>
                <a:sym typeface="Cabin Semi-Bold"/>
              </a:rPr>
              <a:t>Chia xung Clock</a:t>
            </a:r>
            <a:r>
              <a:rPr lang="en-US" sz="6275" b="1">
                <a:solidFill>
                  <a:srgbClr val="1836B2"/>
                </a:solidFill>
                <a:latin typeface="Cabin Semi-Bold"/>
                <a:ea typeface="Cabin Semi-Bold"/>
                <a:cs typeface="Cabin Semi-Bold"/>
                <a:sym typeface="Cabin Semi-Bold"/>
              </a:rPr>
              <a:t> </a:t>
            </a:r>
          </a:p>
        </p:txBody>
      </p:sp>
      <p:sp>
        <p:nvSpPr>
          <p:cNvPr id="6" name="TextBox 6"/>
          <p:cNvSpPr txBox="1"/>
          <p:nvPr/>
        </p:nvSpPr>
        <p:spPr>
          <a:xfrm>
            <a:off x="7994939" y="3498873"/>
            <a:ext cx="2298122" cy="721386"/>
          </a:xfrm>
          <a:prstGeom prst="rect">
            <a:avLst/>
          </a:prstGeom>
        </p:spPr>
        <p:txBody>
          <a:bodyPr lIns="0" tIns="0" rIns="0" bIns="0" rtlCol="0" anchor="t">
            <a:spAutoFit/>
          </a:bodyPr>
          <a:lstStyle/>
          <a:p>
            <a:pPr algn="l">
              <a:lnSpc>
                <a:spcPts val="5558"/>
              </a:lnSpc>
              <a:spcBef>
                <a:spcPct val="0"/>
              </a:spcBef>
            </a:pPr>
            <a:r>
              <a:rPr lang="en-US" sz="5052">
                <a:solidFill>
                  <a:srgbClr val="000000"/>
                </a:solidFill>
                <a:latin typeface="Cabin"/>
                <a:ea typeface="Cabin"/>
                <a:cs typeface="Cabin"/>
                <a:sym typeface="Cabin"/>
              </a:rPr>
              <a:t>CKS = 0 </a:t>
            </a:r>
          </a:p>
        </p:txBody>
      </p:sp>
      <p:sp>
        <p:nvSpPr>
          <p:cNvPr id="7" name="TextBox 7"/>
          <p:cNvSpPr txBox="1"/>
          <p:nvPr/>
        </p:nvSpPr>
        <p:spPr>
          <a:xfrm>
            <a:off x="7994939" y="6737882"/>
            <a:ext cx="2059450" cy="721386"/>
          </a:xfrm>
          <a:prstGeom prst="rect">
            <a:avLst/>
          </a:prstGeom>
        </p:spPr>
        <p:txBody>
          <a:bodyPr lIns="0" tIns="0" rIns="0" bIns="0" rtlCol="0" anchor="t">
            <a:spAutoFit/>
          </a:bodyPr>
          <a:lstStyle/>
          <a:p>
            <a:pPr algn="l">
              <a:lnSpc>
                <a:spcPts val="5558"/>
              </a:lnSpc>
              <a:spcBef>
                <a:spcPct val="0"/>
              </a:spcBef>
            </a:pPr>
            <a:r>
              <a:rPr lang="en-US" sz="5052">
                <a:solidFill>
                  <a:srgbClr val="000000"/>
                </a:solidFill>
                <a:latin typeface="Cabin"/>
                <a:ea typeface="Cabin"/>
                <a:cs typeface="Cabin"/>
                <a:sym typeface="Cabin"/>
              </a:rPr>
              <a:t>CKS = 1 </a:t>
            </a:r>
          </a:p>
        </p:txBody>
      </p:sp>
      <p:sp>
        <p:nvSpPr>
          <p:cNvPr id="8" name="TextBox 8"/>
          <p:cNvSpPr txBox="1"/>
          <p:nvPr/>
        </p:nvSpPr>
        <p:spPr>
          <a:xfrm>
            <a:off x="581369" y="1230286"/>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4. Mô phỏng</a:t>
            </a:r>
          </a:p>
        </p:txBody>
      </p:sp>
      <p:sp>
        <p:nvSpPr>
          <p:cNvPr id="9" name="TextBox 9"/>
          <p:cNvSpPr txBox="1"/>
          <p:nvPr/>
        </p:nvSpPr>
        <p:spPr>
          <a:xfrm>
            <a:off x="5148048"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4382" y="1163611"/>
            <a:ext cx="17700187" cy="8842057"/>
          </a:xfrm>
          <a:prstGeom prst="rect">
            <a:avLst/>
          </a:prstGeom>
          <a:solidFill>
            <a:srgbClr val="EDECED"/>
          </a:solidFill>
        </p:spPr>
      </p:sp>
      <p:sp>
        <p:nvSpPr>
          <p:cNvPr id="3" name="Freeform 3"/>
          <p:cNvSpPr/>
          <p:nvPr/>
        </p:nvSpPr>
        <p:spPr>
          <a:xfrm>
            <a:off x="312683" y="4633255"/>
            <a:ext cx="17700187" cy="1902770"/>
          </a:xfrm>
          <a:custGeom>
            <a:avLst/>
            <a:gdLst/>
            <a:ahLst/>
            <a:cxnLst/>
            <a:rect l="l" t="t" r="r" b="b"/>
            <a:pathLst>
              <a:path w="17700187" h="1902770">
                <a:moveTo>
                  <a:pt x="0" y="0"/>
                </a:moveTo>
                <a:lnTo>
                  <a:pt x="17700187" y="0"/>
                </a:lnTo>
                <a:lnTo>
                  <a:pt x="17700187" y="1902770"/>
                </a:lnTo>
                <a:lnTo>
                  <a:pt x="0" y="1902770"/>
                </a:lnTo>
                <a:lnTo>
                  <a:pt x="0" y="0"/>
                </a:lnTo>
                <a:close/>
              </a:path>
            </a:pathLst>
          </a:custGeom>
          <a:blipFill>
            <a:blip r:embed="rId2"/>
            <a:stretch>
              <a:fillRect/>
            </a:stretch>
          </a:blipFill>
        </p:spPr>
      </p:sp>
      <p:sp>
        <p:nvSpPr>
          <p:cNvPr id="4" name="Freeform 4"/>
          <p:cNvSpPr/>
          <p:nvPr/>
        </p:nvSpPr>
        <p:spPr>
          <a:xfrm>
            <a:off x="174369" y="7831790"/>
            <a:ext cx="17838501" cy="1868958"/>
          </a:xfrm>
          <a:custGeom>
            <a:avLst/>
            <a:gdLst/>
            <a:ahLst/>
            <a:cxnLst/>
            <a:rect l="l" t="t" r="r" b="b"/>
            <a:pathLst>
              <a:path w="17838501" h="1868958">
                <a:moveTo>
                  <a:pt x="0" y="0"/>
                </a:moveTo>
                <a:lnTo>
                  <a:pt x="17838501" y="0"/>
                </a:lnTo>
                <a:lnTo>
                  <a:pt x="17838501" y="1868958"/>
                </a:lnTo>
                <a:lnTo>
                  <a:pt x="0" y="1868958"/>
                </a:lnTo>
                <a:lnTo>
                  <a:pt x="0" y="0"/>
                </a:lnTo>
                <a:close/>
              </a:path>
            </a:pathLst>
          </a:custGeom>
          <a:blipFill>
            <a:blip r:embed="rId3"/>
            <a:stretch>
              <a:fillRect r="-3477"/>
            </a:stretch>
          </a:blipFill>
        </p:spPr>
      </p:sp>
      <p:sp>
        <p:nvSpPr>
          <p:cNvPr id="5" name="TextBox 5"/>
          <p:cNvSpPr txBox="1"/>
          <p:nvPr/>
        </p:nvSpPr>
        <p:spPr>
          <a:xfrm>
            <a:off x="3605273" y="2496457"/>
            <a:ext cx="10442512" cy="898843"/>
          </a:xfrm>
          <a:prstGeom prst="rect">
            <a:avLst/>
          </a:prstGeom>
        </p:spPr>
        <p:txBody>
          <a:bodyPr lIns="0" tIns="0" rIns="0" bIns="0" rtlCol="0" anchor="t">
            <a:spAutoFit/>
          </a:bodyPr>
          <a:lstStyle/>
          <a:p>
            <a:pPr algn="ctr">
              <a:lnSpc>
                <a:spcPts val="6902"/>
              </a:lnSpc>
              <a:spcBef>
                <a:spcPct val="0"/>
              </a:spcBef>
            </a:pPr>
            <a:r>
              <a:rPr lang="en-US" sz="6275" b="1">
                <a:solidFill>
                  <a:srgbClr val="1836B2"/>
                </a:solidFill>
                <a:latin typeface="Cabin Semi-Bold"/>
                <a:ea typeface="Cabin Semi-Bold"/>
                <a:cs typeface="Cabin Semi-Bold"/>
                <a:sym typeface="Cabin Semi-Bold"/>
              </a:rPr>
              <a:t>Test case: </a:t>
            </a:r>
            <a:r>
              <a:rPr lang="en-US" sz="6275" b="1">
                <a:solidFill>
                  <a:srgbClr val="000000"/>
                </a:solidFill>
                <a:latin typeface="Cabin Semi-Bold"/>
                <a:ea typeface="Cabin Semi-Bold"/>
                <a:cs typeface="Cabin Semi-Bold"/>
                <a:sym typeface="Cabin Semi-Bold"/>
              </a:rPr>
              <a:t>Chia xung Clock</a:t>
            </a:r>
            <a:r>
              <a:rPr lang="en-US" sz="6275" b="1">
                <a:solidFill>
                  <a:srgbClr val="1836B2"/>
                </a:solidFill>
                <a:latin typeface="Cabin Semi-Bold"/>
                <a:ea typeface="Cabin Semi-Bold"/>
                <a:cs typeface="Cabin Semi-Bold"/>
                <a:sym typeface="Cabin Semi-Bold"/>
              </a:rPr>
              <a:t> </a:t>
            </a:r>
          </a:p>
        </p:txBody>
      </p:sp>
      <p:sp>
        <p:nvSpPr>
          <p:cNvPr id="6" name="TextBox 6"/>
          <p:cNvSpPr txBox="1"/>
          <p:nvPr/>
        </p:nvSpPr>
        <p:spPr>
          <a:xfrm>
            <a:off x="8069521" y="3585800"/>
            <a:ext cx="2186511" cy="721386"/>
          </a:xfrm>
          <a:prstGeom prst="rect">
            <a:avLst/>
          </a:prstGeom>
        </p:spPr>
        <p:txBody>
          <a:bodyPr lIns="0" tIns="0" rIns="0" bIns="0" rtlCol="0" anchor="t">
            <a:spAutoFit/>
          </a:bodyPr>
          <a:lstStyle/>
          <a:p>
            <a:pPr algn="l">
              <a:lnSpc>
                <a:spcPts val="5558"/>
              </a:lnSpc>
              <a:spcBef>
                <a:spcPct val="0"/>
              </a:spcBef>
            </a:pPr>
            <a:r>
              <a:rPr lang="en-US" sz="5052">
                <a:solidFill>
                  <a:srgbClr val="000000"/>
                </a:solidFill>
                <a:latin typeface="Cabin"/>
                <a:ea typeface="Cabin"/>
                <a:cs typeface="Cabin"/>
                <a:sym typeface="Cabin"/>
              </a:rPr>
              <a:t>CKS = 2 </a:t>
            </a:r>
          </a:p>
        </p:txBody>
      </p:sp>
      <p:sp>
        <p:nvSpPr>
          <p:cNvPr id="7" name="TextBox 7"/>
          <p:cNvSpPr txBox="1"/>
          <p:nvPr/>
        </p:nvSpPr>
        <p:spPr>
          <a:xfrm>
            <a:off x="8045320" y="6729375"/>
            <a:ext cx="2197360" cy="721386"/>
          </a:xfrm>
          <a:prstGeom prst="rect">
            <a:avLst/>
          </a:prstGeom>
        </p:spPr>
        <p:txBody>
          <a:bodyPr lIns="0" tIns="0" rIns="0" bIns="0" rtlCol="0" anchor="t">
            <a:spAutoFit/>
          </a:bodyPr>
          <a:lstStyle/>
          <a:p>
            <a:pPr algn="l">
              <a:lnSpc>
                <a:spcPts val="5558"/>
              </a:lnSpc>
              <a:spcBef>
                <a:spcPct val="0"/>
              </a:spcBef>
            </a:pPr>
            <a:r>
              <a:rPr lang="en-US" sz="5052">
                <a:solidFill>
                  <a:srgbClr val="000000"/>
                </a:solidFill>
                <a:latin typeface="Cabin"/>
                <a:ea typeface="Cabin"/>
                <a:cs typeface="Cabin"/>
                <a:sym typeface="Cabin"/>
              </a:rPr>
              <a:t>CKS = 3 </a:t>
            </a:r>
          </a:p>
        </p:txBody>
      </p:sp>
      <p:sp>
        <p:nvSpPr>
          <p:cNvPr id="8" name="TextBox 8"/>
          <p:cNvSpPr txBox="1"/>
          <p:nvPr/>
        </p:nvSpPr>
        <p:spPr>
          <a:xfrm>
            <a:off x="421134" y="136520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4. Mô phỏng</a:t>
            </a:r>
          </a:p>
        </p:txBody>
      </p:sp>
      <p:sp>
        <p:nvSpPr>
          <p:cNvPr id="9" name="TextBox 9"/>
          <p:cNvSpPr txBox="1"/>
          <p:nvPr/>
        </p:nvSpPr>
        <p:spPr>
          <a:xfrm>
            <a:off x="5148048"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3907" y="1163611"/>
            <a:ext cx="17700187" cy="8842057"/>
          </a:xfrm>
          <a:prstGeom prst="rect">
            <a:avLst/>
          </a:prstGeom>
          <a:solidFill>
            <a:srgbClr val="EDECED"/>
          </a:solidFill>
        </p:spPr>
      </p:sp>
      <p:sp>
        <p:nvSpPr>
          <p:cNvPr id="3" name="Freeform 3"/>
          <p:cNvSpPr/>
          <p:nvPr/>
        </p:nvSpPr>
        <p:spPr>
          <a:xfrm>
            <a:off x="397653" y="5207767"/>
            <a:ext cx="17596440" cy="3590705"/>
          </a:xfrm>
          <a:custGeom>
            <a:avLst/>
            <a:gdLst/>
            <a:ahLst/>
            <a:cxnLst/>
            <a:rect l="l" t="t" r="r" b="b"/>
            <a:pathLst>
              <a:path w="17596440" h="3590705">
                <a:moveTo>
                  <a:pt x="0" y="0"/>
                </a:moveTo>
                <a:lnTo>
                  <a:pt x="17596440" y="0"/>
                </a:lnTo>
                <a:lnTo>
                  <a:pt x="17596440" y="3590705"/>
                </a:lnTo>
                <a:lnTo>
                  <a:pt x="0" y="3590705"/>
                </a:lnTo>
                <a:lnTo>
                  <a:pt x="0" y="0"/>
                </a:lnTo>
                <a:close/>
              </a:path>
            </a:pathLst>
          </a:custGeom>
          <a:blipFill>
            <a:blip r:embed="rId2"/>
            <a:stretch>
              <a:fillRect r="-14962"/>
            </a:stretch>
          </a:blipFill>
        </p:spPr>
      </p:sp>
      <p:sp>
        <p:nvSpPr>
          <p:cNvPr id="4" name="TextBox 4"/>
          <p:cNvSpPr txBox="1"/>
          <p:nvPr/>
        </p:nvSpPr>
        <p:spPr>
          <a:xfrm>
            <a:off x="3742294" y="2657318"/>
            <a:ext cx="3466058" cy="931228"/>
          </a:xfrm>
          <a:prstGeom prst="rect">
            <a:avLst/>
          </a:prstGeom>
        </p:spPr>
        <p:txBody>
          <a:bodyPr lIns="0" tIns="0" rIns="0" bIns="0" rtlCol="0" anchor="t">
            <a:spAutoFit/>
          </a:bodyPr>
          <a:lstStyle/>
          <a:p>
            <a:pPr algn="ctr">
              <a:lnSpc>
                <a:spcPts val="7232"/>
              </a:lnSpc>
              <a:spcBef>
                <a:spcPct val="0"/>
              </a:spcBef>
            </a:pPr>
            <a:r>
              <a:rPr lang="en-US" sz="6575" b="1">
                <a:solidFill>
                  <a:srgbClr val="1836B2"/>
                </a:solidFill>
                <a:latin typeface="Cabin Semi-Bold"/>
                <a:ea typeface="Cabin Semi-Bold"/>
                <a:cs typeface="Cabin Semi-Bold"/>
                <a:sym typeface="Cabin Semi-Bold"/>
              </a:rPr>
              <a:t>Test case </a:t>
            </a:r>
          </a:p>
        </p:txBody>
      </p:sp>
      <p:sp>
        <p:nvSpPr>
          <p:cNvPr id="5" name="TextBox 5"/>
          <p:cNvSpPr txBox="1"/>
          <p:nvPr/>
        </p:nvSpPr>
        <p:spPr>
          <a:xfrm>
            <a:off x="7398628" y="2817944"/>
            <a:ext cx="7572673" cy="2161223"/>
          </a:xfrm>
          <a:prstGeom prst="rect">
            <a:avLst/>
          </a:prstGeom>
        </p:spPr>
        <p:txBody>
          <a:bodyPr lIns="0" tIns="0" rIns="0" bIns="0" rtlCol="0" anchor="t">
            <a:spAutoFit/>
          </a:bodyPr>
          <a:lstStyle/>
          <a:p>
            <a:pPr algn="l">
              <a:lnSpc>
                <a:spcPts val="5692"/>
              </a:lnSpc>
            </a:pPr>
            <a:r>
              <a:rPr lang="en-US" sz="5175" b="1">
                <a:solidFill>
                  <a:srgbClr val="000000"/>
                </a:solidFill>
                <a:latin typeface="Cabin Bold"/>
                <a:ea typeface="Cabin Bold"/>
                <a:cs typeface="Cabin Bold"/>
                <a:sym typeface="Cabin Bold"/>
              </a:rPr>
              <a:t>Giá trị TCNT khởi tạo: 8'hfa</a:t>
            </a:r>
          </a:p>
          <a:p>
            <a:pPr algn="l">
              <a:lnSpc>
                <a:spcPts val="5692"/>
              </a:lnSpc>
            </a:pPr>
            <a:r>
              <a:rPr lang="en-US" sz="5175" b="1">
                <a:solidFill>
                  <a:srgbClr val="000000"/>
                </a:solidFill>
                <a:latin typeface="Cabin Bold"/>
                <a:ea typeface="Cabin Bold"/>
                <a:cs typeface="Cabin Bold"/>
                <a:sym typeface="Cabin Bold"/>
              </a:rPr>
              <a:t>Tần số: T*4</a:t>
            </a:r>
          </a:p>
          <a:p>
            <a:pPr algn="l">
              <a:lnSpc>
                <a:spcPts val="5692"/>
              </a:lnSpc>
              <a:spcBef>
                <a:spcPct val="0"/>
              </a:spcBef>
            </a:pPr>
            <a:r>
              <a:rPr lang="en-US" sz="5175" b="1">
                <a:solidFill>
                  <a:srgbClr val="000000"/>
                </a:solidFill>
                <a:latin typeface="Cabin Bold"/>
                <a:ea typeface="Cabin Bold"/>
                <a:cs typeface="Cabin Bold"/>
                <a:sym typeface="Cabin Bold"/>
              </a:rPr>
              <a:t>Trạng thái: Đếm lên </a:t>
            </a:r>
          </a:p>
        </p:txBody>
      </p:sp>
      <p:sp>
        <p:nvSpPr>
          <p:cNvPr id="6" name="TextBox 6"/>
          <p:cNvSpPr txBox="1"/>
          <p:nvPr/>
        </p:nvSpPr>
        <p:spPr>
          <a:xfrm>
            <a:off x="409419" y="1434141"/>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4. Mô phỏng</a:t>
            </a:r>
          </a:p>
        </p:txBody>
      </p:sp>
      <p:sp>
        <p:nvSpPr>
          <p:cNvPr id="7" name="TextBox 7"/>
          <p:cNvSpPr txBox="1"/>
          <p:nvPr/>
        </p:nvSpPr>
        <p:spPr>
          <a:xfrm>
            <a:off x="5148048"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3907" y="1163611"/>
            <a:ext cx="17700187" cy="8842057"/>
          </a:xfrm>
          <a:prstGeom prst="rect">
            <a:avLst/>
          </a:prstGeom>
          <a:solidFill>
            <a:srgbClr val="EDECED"/>
          </a:solidFill>
        </p:spPr>
      </p:sp>
      <p:sp>
        <p:nvSpPr>
          <p:cNvPr id="3" name="Freeform 3"/>
          <p:cNvSpPr/>
          <p:nvPr/>
        </p:nvSpPr>
        <p:spPr>
          <a:xfrm>
            <a:off x="398459" y="4932416"/>
            <a:ext cx="17595634" cy="3710777"/>
          </a:xfrm>
          <a:custGeom>
            <a:avLst/>
            <a:gdLst/>
            <a:ahLst/>
            <a:cxnLst/>
            <a:rect l="l" t="t" r="r" b="b"/>
            <a:pathLst>
              <a:path w="17595634" h="3710777">
                <a:moveTo>
                  <a:pt x="0" y="0"/>
                </a:moveTo>
                <a:lnTo>
                  <a:pt x="17595634" y="0"/>
                </a:lnTo>
                <a:lnTo>
                  <a:pt x="17595634" y="3710777"/>
                </a:lnTo>
                <a:lnTo>
                  <a:pt x="0" y="3710777"/>
                </a:lnTo>
                <a:lnTo>
                  <a:pt x="0" y="0"/>
                </a:lnTo>
                <a:close/>
              </a:path>
            </a:pathLst>
          </a:custGeom>
          <a:blipFill>
            <a:blip r:embed="rId2"/>
            <a:stretch>
              <a:fillRect l="-909" t="-11648" r="-909"/>
            </a:stretch>
          </a:blipFill>
        </p:spPr>
      </p:sp>
      <p:sp>
        <p:nvSpPr>
          <p:cNvPr id="4" name="TextBox 4"/>
          <p:cNvSpPr txBox="1"/>
          <p:nvPr/>
        </p:nvSpPr>
        <p:spPr>
          <a:xfrm>
            <a:off x="3950599" y="2340353"/>
            <a:ext cx="3466058" cy="931228"/>
          </a:xfrm>
          <a:prstGeom prst="rect">
            <a:avLst/>
          </a:prstGeom>
        </p:spPr>
        <p:txBody>
          <a:bodyPr lIns="0" tIns="0" rIns="0" bIns="0" rtlCol="0" anchor="t">
            <a:spAutoFit/>
          </a:bodyPr>
          <a:lstStyle/>
          <a:p>
            <a:pPr algn="ctr">
              <a:lnSpc>
                <a:spcPts val="7232"/>
              </a:lnSpc>
              <a:spcBef>
                <a:spcPct val="0"/>
              </a:spcBef>
            </a:pPr>
            <a:r>
              <a:rPr lang="en-US" sz="6575" b="1">
                <a:solidFill>
                  <a:srgbClr val="1836B2"/>
                </a:solidFill>
                <a:latin typeface="Cabin Semi-Bold"/>
                <a:ea typeface="Cabin Semi-Bold"/>
                <a:cs typeface="Cabin Semi-Bold"/>
                <a:sym typeface="Cabin Semi-Bold"/>
              </a:rPr>
              <a:t>Test case </a:t>
            </a:r>
          </a:p>
        </p:txBody>
      </p:sp>
      <p:sp>
        <p:nvSpPr>
          <p:cNvPr id="5" name="TextBox 5"/>
          <p:cNvSpPr txBox="1"/>
          <p:nvPr/>
        </p:nvSpPr>
        <p:spPr>
          <a:xfrm>
            <a:off x="7558863" y="2458138"/>
            <a:ext cx="7686526" cy="2131378"/>
          </a:xfrm>
          <a:prstGeom prst="rect">
            <a:avLst/>
          </a:prstGeom>
        </p:spPr>
        <p:txBody>
          <a:bodyPr lIns="0" tIns="0" rIns="0" bIns="0" rtlCol="0" anchor="t">
            <a:spAutoFit/>
          </a:bodyPr>
          <a:lstStyle/>
          <a:p>
            <a:pPr algn="l">
              <a:lnSpc>
                <a:spcPts val="5582"/>
              </a:lnSpc>
            </a:pPr>
            <a:r>
              <a:rPr lang="en-US" sz="5075" b="1">
                <a:solidFill>
                  <a:srgbClr val="000000"/>
                </a:solidFill>
                <a:latin typeface="Cabin Bold"/>
                <a:ea typeface="Cabin Bold"/>
                <a:cs typeface="Cabin Bold"/>
                <a:sym typeface="Cabin Bold"/>
              </a:rPr>
              <a:t>Giá trị TCNT khởi tạo: 8'h05</a:t>
            </a:r>
          </a:p>
          <a:p>
            <a:pPr algn="l">
              <a:lnSpc>
                <a:spcPts val="5582"/>
              </a:lnSpc>
            </a:pPr>
            <a:r>
              <a:rPr lang="en-US" sz="5075" b="1">
                <a:solidFill>
                  <a:srgbClr val="000000"/>
                </a:solidFill>
                <a:latin typeface="Cabin Bold"/>
                <a:ea typeface="Cabin Bold"/>
                <a:cs typeface="Cabin Bold"/>
                <a:sym typeface="Cabin Bold"/>
              </a:rPr>
              <a:t>Tần số: T*4</a:t>
            </a:r>
          </a:p>
          <a:p>
            <a:pPr algn="l">
              <a:lnSpc>
                <a:spcPts val="5582"/>
              </a:lnSpc>
              <a:spcBef>
                <a:spcPct val="0"/>
              </a:spcBef>
            </a:pPr>
            <a:r>
              <a:rPr lang="en-US" sz="5075" b="1">
                <a:solidFill>
                  <a:srgbClr val="000000"/>
                </a:solidFill>
                <a:latin typeface="Cabin Bold"/>
                <a:ea typeface="Cabin Bold"/>
                <a:cs typeface="Cabin Bold"/>
                <a:sym typeface="Cabin Bold"/>
              </a:rPr>
              <a:t>Trạng thái: Đếm xuống</a:t>
            </a:r>
          </a:p>
        </p:txBody>
      </p:sp>
      <p:sp>
        <p:nvSpPr>
          <p:cNvPr id="6" name="TextBox 6"/>
          <p:cNvSpPr txBox="1"/>
          <p:nvPr/>
        </p:nvSpPr>
        <p:spPr>
          <a:xfrm>
            <a:off x="469205" y="1230286"/>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4. Mô phỏng</a:t>
            </a:r>
          </a:p>
        </p:txBody>
      </p:sp>
      <p:sp>
        <p:nvSpPr>
          <p:cNvPr id="7" name="TextBox 7"/>
          <p:cNvSpPr txBox="1"/>
          <p:nvPr/>
        </p:nvSpPr>
        <p:spPr>
          <a:xfrm>
            <a:off x="5148048"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41532" y="1163611"/>
            <a:ext cx="17700187" cy="8842057"/>
          </a:xfrm>
          <a:prstGeom prst="rect">
            <a:avLst/>
          </a:prstGeom>
          <a:solidFill>
            <a:srgbClr val="EDECED"/>
          </a:solidFill>
        </p:spPr>
      </p:sp>
      <p:sp>
        <p:nvSpPr>
          <p:cNvPr id="3" name="Freeform 3"/>
          <p:cNvSpPr/>
          <p:nvPr/>
        </p:nvSpPr>
        <p:spPr>
          <a:xfrm>
            <a:off x="341532" y="4224298"/>
            <a:ext cx="17700187" cy="3827665"/>
          </a:xfrm>
          <a:custGeom>
            <a:avLst/>
            <a:gdLst/>
            <a:ahLst/>
            <a:cxnLst/>
            <a:rect l="l" t="t" r="r" b="b"/>
            <a:pathLst>
              <a:path w="17700187" h="3827665">
                <a:moveTo>
                  <a:pt x="0" y="0"/>
                </a:moveTo>
                <a:lnTo>
                  <a:pt x="17700186" y="0"/>
                </a:lnTo>
                <a:lnTo>
                  <a:pt x="17700186" y="3827666"/>
                </a:lnTo>
                <a:lnTo>
                  <a:pt x="0" y="3827666"/>
                </a:lnTo>
                <a:lnTo>
                  <a:pt x="0" y="0"/>
                </a:lnTo>
                <a:close/>
              </a:path>
            </a:pathLst>
          </a:custGeom>
          <a:blipFill>
            <a:blip r:embed="rId2"/>
            <a:stretch>
              <a:fillRect/>
            </a:stretch>
          </a:blipFill>
        </p:spPr>
      </p:sp>
      <p:sp>
        <p:nvSpPr>
          <p:cNvPr id="4" name="TextBox 4"/>
          <p:cNvSpPr txBox="1"/>
          <p:nvPr/>
        </p:nvSpPr>
        <p:spPr>
          <a:xfrm>
            <a:off x="1225080" y="3085954"/>
            <a:ext cx="16034220" cy="868998"/>
          </a:xfrm>
          <a:prstGeom prst="rect">
            <a:avLst/>
          </a:prstGeom>
        </p:spPr>
        <p:txBody>
          <a:bodyPr lIns="0" tIns="0" rIns="0" bIns="0" rtlCol="0" anchor="t">
            <a:spAutoFit/>
          </a:bodyPr>
          <a:lstStyle/>
          <a:p>
            <a:pPr algn="ctr">
              <a:lnSpc>
                <a:spcPts val="6792"/>
              </a:lnSpc>
              <a:spcBef>
                <a:spcPct val="0"/>
              </a:spcBef>
            </a:pPr>
            <a:r>
              <a:rPr lang="en-US" sz="6175" b="1">
                <a:solidFill>
                  <a:srgbClr val="1836B2"/>
                </a:solidFill>
                <a:latin typeface="Cabin Semi-Bold"/>
                <a:ea typeface="Cabin Semi-Bold"/>
                <a:cs typeface="Cabin Semi-Bold"/>
                <a:sym typeface="Cabin Semi-Bold"/>
              </a:rPr>
              <a:t>Test case: </a:t>
            </a:r>
            <a:r>
              <a:rPr lang="en-US" sz="6175" b="1">
                <a:solidFill>
                  <a:srgbClr val="000000"/>
                </a:solidFill>
                <a:latin typeface="Cabin Semi-Bold"/>
                <a:ea typeface="Cabin Semi-Bold"/>
                <a:cs typeface="Cabin Semi-Bold"/>
                <a:sym typeface="Cabin Semi-Bold"/>
              </a:rPr>
              <a:t>Ghi giá trị đếm mới</a:t>
            </a:r>
          </a:p>
        </p:txBody>
      </p:sp>
      <p:sp>
        <p:nvSpPr>
          <p:cNvPr id="5" name="TextBox 5"/>
          <p:cNvSpPr txBox="1"/>
          <p:nvPr/>
        </p:nvSpPr>
        <p:spPr>
          <a:xfrm>
            <a:off x="517275" y="145016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4. Mô phỏng</a:t>
            </a:r>
          </a:p>
        </p:txBody>
      </p:sp>
      <p:sp>
        <p:nvSpPr>
          <p:cNvPr id="6" name="TextBox 6"/>
          <p:cNvSpPr txBox="1"/>
          <p:nvPr/>
        </p:nvSpPr>
        <p:spPr>
          <a:xfrm>
            <a:off x="5148048"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77408" y="4334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EM XIN CÁM ƠN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55115" y="942975"/>
            <a:ext cx="4942909" cy="778510"/>
          </a:xfrm>
          <a:prstGeom prst="rect">
            <a:avLst/>
          </a:prstGeom>
        </p:spPr>
        <p:txBody>
          <a:bodyPr lIns="0" tIns="0" rIns="0" bIns="0" rtlCol="0" anchor="t">
            <a:spAutoFit/>
          </a:bodyPr>
          <a:lstStyle/>
          <a:p>
            <a:pPr marL="0" lvl="0" indent="0" algn="l">
              <a:lnSpc>
                <a:spcPts val="6439"/>
              </a:lnSpc>
              <a:spcBef>
                <a:spcPct val="0"/>
              </a:spcBef>
            </a:pPr>
            <a:r>
              <a:rPr lang="en-US" sz="4599">
                <a:solidFill>
                  <a:srgbClr val="1836B2"/>
                </a:solidFill>
                <a:latin typeface="Cabin"/>
                <a:ea typeface="Cabin"/>
                <a:cs typeface="Cabin"/>
                <a:sym typeface="Cabin"/>
              </a:rPr>
              <a:t>NỘI DUNG CHÍNH</a:t>
            </a:r>
          </a:p>
        </p:txBody>
      </p:sp>
      <p:grpSp>
        <p:nvGrpSpPr>
          <p:cNvPr id="3" name="Group 3"/>
          <p:cNvGrpSpPr/>
          <p:nvPr/>
        </p:nvGrpSpPr>
        <p:grpSpPr>
          <a:xfrm>
            <a:off x="0" y="1919812"/>
            <a:ext cx="19280880" cy="1312977"/>
            <a:chOff x="0" y="0"/>
            <a:chExt cx="25707840" cy="1750636"/>
          </a:xfrm>
        </p:grpSpPr>
        <p:grpSp>
          <p:nvGrpSpPr>
            <p:cNvPr id="4" name="Group 4"/>
            <p:cNvGrpSpPr/>
            <p:nvPr/>
          </p:nvGrpSpPr>
          <p:grpSpPr>
            <a:xfrm rot="5400000">
              <a:off x="13125860" y="-10831345"/>
              <a:ext cx="1750636" cy="23413325"/>
              <a:chOff x="0" y="0"/>
              <a:chExt cx="3130550" cy="41868551"/>
            </a:xfrm>
          </p:grpSpPr>
          <p:sp>
            <p:nvSpPr>
              <p:cNvPr id="5" name="Freeform 5"/>
              <p:cNvSpPr/>
              <p:nvPr/>
            </p:nvSpPr>
            <p:spPr>
              <a:xfrm>
                <a:off x="0" y="0"/>
                <a:ext cx="3130550" cy="41868551"/>
              </a:xfrm>
              <a:custGeom>
                <a:avLst/>
                <a:gdLst/>
                <a:ahLst/>
                <a:cxnLst/>
                <a:rect l="l" t="t" r="r" b="b"/>
                <a:pathLst>
                  <a:path w="3130550" h="41868551">
                    <a:moveTo>
                      <a:pt x="0" y="1123950"/>
                    </a:moveTo>
                    <a:lnTo>
                      <a:pt x="0" y="41868551"/>
                    </a:lnTo>
                    <a:lnTo>
                      <a:pt x="3130550" y="41868551"/>
                    </a:lnTo>
                    <a:lnTo>
                      <a:pt x="3130550" y="0"/>
                    </a:lnTo>
                    <a:close/>
                  </a:path>
                </a:pathLst>
              </a:custGeom>
              <a:solidFill>
                <a:srgbClr val="1836B2"/>
              </a:solidFill>
            </p:spPr>
          </p:sp>
        </p:grpSp>
        <p:sp>
          <p:nvSpPr>
            <p:cNvPr id="6" name="Freeform 6"/>
            <p:cNvSpPr/>
            <p:nvPr/>
          </p:nvSpPr>
          <p:spPr>
            <a:xfrm>
              <a:off x="0" y="0"/>
              <a:ext cx="3066088" cy="1750636"/>
            </a:xfrm>
            <a:custGeom>
              <a:avLst/>
              <a:gdLst/>
              <a:ahLst/>
              <a:cxnLst/>
              <a:rect l="l" t="t" r="r" b="b"/>
              <a:pathLst>
                <a:path w="3066088" h="1750636">
                  <a:moveTo>
                    <a:pt x="0" y="0"/>
                  </a:moveTo>
                  <a:lnTo>
                    <a:pt x="3066088" y="0"/>
                  </a:lnTo>
                  <a:lnTo>
                    <a:pt x="3066088" y="1750636"/>
                  </a:lnTo>
                  <a:lnTo>
                    <a:pt x="0" y="1750636"/>
                  </a:lnTo>
                  <a:lnTo>
                    <a:pt x="0" y="0"/>
                  </a:lnTo>
                  <a:close/>
                </a:path>
              </a:pathLst>
            </a:custGeom>
            <a:blipFill>
              <a:blip r:embed="rId2">
                <a:extLst>
                  <a:ext uri="{96DAC541-7B7A-43D3-8B79-37D633B846F1}">
                    <asvg:svgBlip xmlns:asvg="http://schemas.microsoft.com/office/drawing/2016/SVG/main" r:embed="rId3"/>
                  </a:ext>
                </a:extLst>
              </a:blip>
              <a:stretch>
                <a:fillRect t="-51576"/>
              </a:stretch>
            </a:blipFill>
          </p:spPr>
        </p:sp>
      </p:grpSp>
      <p:sp>
        <p:nvSpPr>
          <p:cNvPr id="7" name="TextBox 7"/>
          <p:cNvSpPr txBox="1"/>
          <p:nvPr/>
        </p:nvSpPr>
        <p:spPr>
          <a:xfrm>
            <a:off x="7782454" y="3412185"/>
            <a:ext cx="10202473" cy="1991156"/>
          </a:xfrm>
          <a:prstGeom prst="rect">
            <a:avLst/>
          </a:prstGeom>
        </p:spPr>
        <p:txBody>
          <a:bodyPr lIns="0" tIns="0" rIns="0" bIns="0" rtlCol="0" anchor="t">
            <a:spAutoFit/>
          </a:bodyPr>
          <a:lstStyle/>
          <a:p>
            <a:pPr algn="l">
              <a:lnSpc>
                <a:spcPts val="8061"/>
              </a:lnSpc>
            </a:pPr>
            <a:r>
              <a:rPr lang="en-US" sz="5758" b="1" spc="-115">
                <a:solidFill>
                  <a:srgbClr val="1836B2"/>
                </a:solidFill>
                <a:latin typeface="Cabin Bold"/>
                <a:ea typeface="Cabin Bold"/>
                <a:cs typeface="Cabin Bold"/>
                <a:sym typeface="Cabin Bold"/>
              </a:rPr>
              <a:t>I. LÍ THUYẾT</a:t>
            </a:r>
          </a:p>
          <a:p>
            <a:pPr algn="l">
              <a:lnSpc>
                <a:spcPts val="8061"/>
              </a:lnSpc>
              <a:spcBef>
                <a:spcPct val="0"/>
              </a:spcBef>
            </a:pPr>
            <a:r>
              <a:rPr lang="en-US" sz="5758" b="1" spc="-115">
                <a:solidFill>
                  <a:srgbClr val="1836B2"/>
                </a:solidFill>
                <a:latin typeface="Cabin Bold"/>
                <a:ea typeface="Cabin Bold"/>
                <a:cs typeface="Cabin Bold"/>
                <a:sym typeface="Cabin Bold"/>
              </a:rPr>
              <a:t>II. THIẾT KẾ IP TIMER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82439"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 LÍ THUYẾT</a:t>
            </a:r>
          </a:p>
        </p:txBody>
      </p:sp>
      <p:sp>
        <p:nvSpPr>
          <p:cNvPr id="3" name="AutoShape 3"/>
          <p:cNvSpPr/>
          <p:nvPr/>
        </p:nvSpPr>
        <p:spPr>
          <a:xfrm>
            <a:off x="293907" y="1163611"/>
            <a:ext cx="17700187" cy="8842057"/>
          </a:xfrm>
          <a:prstGeom prst="rect">
            <a:avLst/>
          </a:prstGeom>
          <a:solidFill>
            <a:srgbClr val="EDECED"/>
          </a:solidFill>
        </p:spPr>
      </p:sp>
      <p:sp>
        <p:nvSpPr>
          <p:cNvPr id="4" name="TextBox 4"/>
          <p:cNvSpPr txBox="1"/>
          <p:nvPr/>
        </p:nvSpPr>
        <p:spPr>
          <a:xfrm>
            <a:off x="485228" y="160256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1. Ngôn ngữ verilog</a:t>
            </a:r>
          </a:p>
        </p:txBody>
      </p:sp>
      <p:sp>
        <p:nvSpPr>
          <p:cNvPr id="5" name="TextBox 5"/>
          <p:cNvSpPr txBox="1"/>
          <p:nvPr/>
        </p:nvSpPr>
        <p:spPr>
          <a:xfrm>
            <a:off x="833219" y="2838592"/>
            <a:ext cx="16615818" cy="2980690"/>
          </a:xfrm>
          <a:prstGeom prst="rect">
            <a:avLst/>
          </a:prstGeom>
        </p:spPr>
        <p:txBody>
          <a:bodyPr lIns="0" tIns="0" rIns="0" bIns="0" rtlCol="0" anchor="t">
            <a:spAutoFit/>
          </a:bodyPr>
          <a:lstStyle/>
          <a:p>
            <a:pPr algn="l">
              <a:lnSpc>
                <a:spcPts val="4760"/>
              </a:lnSpc>
            </a:pPr>
            <a:r>
              <a:rPr lang="en-US" sz="3400" spc="-68">
                <a:solidFill>
                  <a:srgbClr val="000000"/>
                </a:solidFill>
                <a:latin typeface="Cabin"/>
                <a:ea typeface="Cabin"/>
                <a:cs typeface="Cabin"/>
                <a:sym typeface="Cabin"/>
              </a:rPr>
              <a:t>- Verilog là một ngôn ngữ mô tả phần cứng (HDL), được tiêu chuẩn hóa thành IEEE 1364 và chủ yếu dùng để:</a:t>
            </a:r>
          </a:p>
          <a:p>
            <a:pPr marL="1468122" lvl="2" indent="-489374" algn="l">
              <a:lnSpc>
                <a:spcPts val="4760"/>
              </a:lnSpc>
              <a:buFont typeface="Arial"/>
              <a:buChar char="⚬"/>
            </a:pPr>
            <a:r>
              <a:rPr lang="en-US" sz="3400" spc="-68">
                <a:solidFill>
                  <a:srgbClr val="000000"/>
                </a:solidFill>
                <a:latin typeface="Cabin"/>
                <a:ea typeface="Cabin"/>
                <a:cs typeface="Cabin"/>
                <a:sym typeface="Cabin"/>
              </a:rPr>
              <a:t>Thiết kế mạch số ở mức thanh ghi (RTL Design).</a:t>
            </a:r>
          </a:p>
          <a:p>
            <a:pPr marL="1468122" lvl="2" indent="-489374" algn="l">
              <a:lnSpc>
                <a:spcPts val="4760"/>
              </a:lnSpc>
              <a:spcBef>
                <a:spcPct val="0"/>
              </a:spcBef>
              <a:buFont typeface="Arial"/>
              <a:buChar char="⚬"/>
            </a:pPr>
            <a:r>
              <a:rPr lang="en-US" sz="3400" spc="-68">
                <a:solidFill>
                  <a:srgbClr val="000000"/>
                </a:solidFill>
                <a:latin typeface="Cabin"/>
                <a:ea typeface="Cabin"/>
                <a:cs typeface="Cabin"/>
                <a:sym typeface="Cabin"/>
              </a:rPr>
              <a:t>Xác minh mạch số trong giai đoạn kiểm tra (Design Verification).</a:t>
            </a:r>
          </a:p>
          <a:p>
            <a:pPr algn="l">
              <a:lnSpc>
                <a:spcPts val="4760"/>
              </a:lnSpc>
              <a:spcBef>
                <a:spcPct val="0"/>
              </a:spcBef>
            </a:pPr>
            <a:endParaRPr lang="en-US" sz="3400" spc="-68">
              <a:solidFill>
                <a:srgbClr val="000000"/>
              </a:solidFill>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82439"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 LÍ THUYẾT</a:t>
            </a:r>
          </a:p>
        </p:txBody>
      </p:sp>
      <p:sp>
        <p:nvSpPr>
          <p:cNvPr id="3" name="AutoShape 3"/>
          <p:cNvSpPr/>
          <p:nvPr/>
        </p:nvSpPr>
        <p:spPr>
          <a:xfrm>
            <a:off x="341532" y="1163611"/>
            <a:ext cx="17700187" cy="8842057"/>
          </a:xfrm>
          <a:prstGeom prst="rect">
            <a:avLst/>
          </a:prstGeom>
          <a:solidFill>
            <a:srgbClr val="EDECED"/>
          </a:solidFill>
        </p:spPr>
      </p:sp>
      <p:sp>
        <p:nvSpPr>
          <p:cNvPr id="4" name="TextBox 4"/>
          <p:cNvSpPr txBox="1"/>
          <p:nvPr/>
        </p:nvSpPr>
        <p:spPr>
          <a:xfrm>
            <a:off x="485228" y="160256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1. Ngôn ngữ verilog</a:t>
            </a:r>
          </a:p>
        </p:txBody>
      </p:sp>
      <p:sp>
        <p:nvSpPr>
          <p:cNvPr id="5" name="TextBox 5"/>
          <p:cNvSpPr txBox="1"/>
          <p:nvPr/>
        </p:nvSpPr>
        <p:spPr>
          <a:xfrm>
            <a:off x="833219" y="2838592"/>
            <a:ext cx="16615818" cy="3580765"/>
          </a:xfrm>
          <a:prstGeom prst="rect">
            <a:avLst/>
          </a:prstGeom>
        </p:spPr>
        <p:txBody>
          <a:bodyPr lIns="0" tIns="0" rIns="0" bIns="0" rtlCol="0" anchor="t">
            <a:spAutoFit/>
          </a:bodyPr>
          <a:lstStyle/>
          <a:p>
            <a:pPr algn="just">
              <a:lnSpc>
                <a:spcPts val="4760"/>
              </a:lnSpc>
            </a:pPr>
            <a:r>
              <a:rPr lang="en-US" sz="3400" spc="-68">
                <a:solidFill>
                  <a:srgbClr val="000000"/>
                </a:solidFill>
                <a:latin typeface="Cabin"/>
                <a:ea typeface="Cabin"/>
                <a:cs typeface="Cabin"/>
                <a:sym typeface="Cabin"/>
              </a:rPr>
              <a:t>- Năm 2009, Verilog được tích hợp vào System Verilog (IEEE 1800-2009), và hiện tại thuộc tiêu chuẩn IEEE 1800-2017. Verilog cũng hỗ trợ mô hình hóa mạch tương tự và tín hiệu hỗn hợp.</a:t>
            </a:r>
          </a:p>
          <a:p>
            <a:pPr algn="just">
              <a:lnSpc>
                <a:spcPts val="4760"/>
              </a:lnSpc>
            </a:pPr>
            <a:endParaRPr lang="en-US" sz="3400" spc="-68">
              <a:solidFill>
                <a:srgbClr val="000000"/>
              </a:solidFill>
              <a:latin typeface="Cabin"/>
              <a:ea typeface="Cabin"/>
              <a:cs typeface="Cabin"/>
              <a:sym typeface="Cabin"/>
            </a:endParaRPr>
          </a:p>
          <a:p>
            <a:pPr algn="just">
              <a:lnSpc>
                <a:spcPts val="4760"/>
              </a:lnSpc>
            </a:pPr>
            <a:r>
              <a:rPr lang="en-US" sz="3400" spc="-68">
                <a:solidFill>
                  <a:srgbClr val="000000"/>
                </a:solidFill>
                <a:latin typeface="Cabin"/>
                <a:ea typeface="Cabin"/>
                <a:cs typeface="Cabin"/>
                <a:sym typeface="Cabin"/>
              </a:rPr>
              <a:t>- Một ngôn ngữ HDL khác là VHDL, trước đây phổ biến ở châu Âu, trong khi Verilog được ưa chuộng tại châu Á. </a:t>
            </a:r>
          </a:p>
          <a:p>
            <a:pPr algn="just">
              <a:lnSpc>
                <a:spcPts val="4760"/>
              </a:lnSpc>
              <a:spcBef>
                <a:spcPct val="0"/>
              </a:spcBef>
            </a:pPr>
            <a:endParaRPr lang="en-US" sz="3400" spc="-68">
              <a:solidFill>
                <a:srgbClr val="000000"/>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82439"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 LÍ THUYẾT</a:t>
            </a:r>
          </a:p>
        </p:txBody>
      </p:sp>
      <p:sp>
        <p:nvSpPr>
          <p:cNvPr id="3" name="AutoShape 3"/>
          <p:cNvSpPr/>
          <p:nvPr/>
        </p:nvSpPr>
        <p:spPr>
          <a:xfrm>
            <a:off x="293907" y="1163611"/>
            <a:ext cx="17700187" cy="8842057"/>
          </a:xfrm>
          <a:prstGeom prst="rect">
            <a:avLst/>
          </a:prstGeom>
          <a:solidFill>
            <a:srgbClr val="EDECED"/>
          </a:solidFill>
        </p:spPr>
      </p:sp>
      <p:sp>
        <p:nvSpPr>
          <p:cNvPr id="4" name="TextBox 4"/>
          <p:cNvSpPr txBox="1"/>
          <p:nvPr/>
        </p:nvSpPr>
        <p:spPr>
          <a:xfrm>
            <a:off x="833219" y="2614264"/>
            <a:ext cx="16842328" cy="3628670"/>
          </a:xfrm>
          <a:prstGeom prst="rect">
            <a:avLst/>
          </a:prstGeom>
        </p:spPr>
        <p:txBody>
          <a:bodyPr lIns="0" tIns="0" rIns="0" bIns="0" rtlCol="0" anchor="t">
            <a:spAutoFit/>
          </a:bodyPr>
          <a:lstStyle/>
          <a:p>
            <a:pPr algn="l">
              <a:lnSpc>
                <a:spcPts val="4824"/>
              </a:lnSpc>
            </a:pPr>
            <a:r>
              <a:rPr lang="en-US" sz="3446" spc="-68">
                <a:solidFill>
                  <a:srgbClr val="000000"/>
                </a:solidFill>
                <a:latin typeface="Cabin"/>
                <a:ea typeface="Cabin"/>
                <a:cs typeface="Cabin"/>
                <a:sym typeface="Cabin"/>
              </a:rPr>
              <a:t>- Intellectual Property (IP) Core là một khối logic tái sử dụng, dùng trong thiết kế chip để tiết kiệm thời gian và công sức, đặc biệt trong các thiết kế System-on-Chip (SoC) hiện đại. IP cores hỗ trợ tích hợp nhiều chức năng hệ thống trên một chip duy nhất, bao gồm các bộ xử lý chuẩn và chức năng chuẩn hóa.</a:t>
            </a:r>
          </a:p>
          <a:p>
            <a:pPr algn="l">
              <a:lnSpc>
                <a:spcPts val="4824"/>
              </a:lnSpc>
            </a:pPr>
            <a:r>
              <a:rPr lang="en-US" sz="3446" spc="-68">
                <a:solidFill>
                  <a:srgbClr val="000000"/>
                </a:solidFill>
                <a:latin typeface="Cabin"/>
                <a:ea typeface="Cabin"/>
                <a:cs typeface="Cabin"/>
                <a:sym typeface="Cabin"/>
              </a:rPr>
              <a:t>- IP core gồm 2 loại:</a:t>
            </a:r>
          </a:p>
          <a:p>
            <a:pPr algn="l">
              <a:lnSpc>
                <a:spcPts val="4824"/>
              </a:lnSpc>
              <a:spcBef>
                <a:spcPct val="0"/>
              </a:spcBef>
            </a:pPr>
            <a:endParaRPr lang="en-US" sz="3446" spc="-68">
              <a:solidFill>
                <a:srgbClr val="000000"/>
              </a:solidFill>
              <a:latin typeface="Cabin"/>
              <a:ea typeface="Cabin"/>
              <a:cs typeface="Cabin"/>
              <a:sym typeface="Cabin"/>
            </a:endParaRPr>
          </a:p>
        </p:txBody>
      </p:sp>
      <p:graphicFrame>
        <p:nvGraphicFramePr>
          <p:cNvPr id="5" name="Table 5"/>
          <p:cNvGraphicFramePr>
            <a:graphicFrameLocks noGrp="1"/>
          </p:cNvGraphicFramePr>
          <p:nvPr/>
        </p:nvGraphicFramePr>
        <p:xfrm>
          <a:off x="4745330" y="5383852"/>
          <a:ext cx="9430618" cy="3105896"/>
        </p:xfrm>
        <a:graphic>
          <a:graphicData uri="http://schemas.openxmlformats.org/drawingml/2006/table">
            <a:tbl>
              <a:tblPr/>
              <a:tblGrid>
                <a:gridCol w="4715309">
                  <a:extLst>
                    <a:ext uri="{9D8B030D-6E8A-4147-A177-3AD203B41FA5}">
                      <a16:colId xmlns:a16="http://schemas.microsoft.com/office/drawing/2014/main" val="20000"/>
                    </a:ext>
                  </a:extLst>
                </a:gridCol>
                <a:gridCol w="4715309">
                  <a:extLst>
                    <a:ext uri="{9D8B030D-6E8A-4147-A177-3AD203B41FA5}">
                      <a16:colId xmlns:a16="http://schemas.microsoft.com/office/drawing/2014/main" val="20001"/>
                    </a:ext>
                  </a:extLst>
                </a:gridCol>
              </a:tblGrid>
              <a:tr h="1022189">
                <a:tc>
                  <a:txBody>
                    <a:bodyPr/>
                    <a:lstStyle/>
                    <a:p>
                      <a:pPr algn="ctr">
                        <a:lnSpc>
                          <a:spcPts val="3919"/>
                        </a:lnSpc>
                        <a:defRPr/>
                      </a:pPr>
                      <a:r>
                        <a:rPr lang="en-US" sz="2799" b="1">
                          <a:solidFill>
                            <a:srgbClr val="000000"/>
                          </a:solidFill>
                          <a:latin typeface="Cabin Bold"/>
                          <a:ea typeface="Cabin Bold"/>
                          <a:cs typeface="Cabin Bold"/>
                          <a:sym typeface="Cabin Bold"/>
                        </a:rPr>
                        <a:t>Soft IP cores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799" b="1">
                          <a:solidFill>
                            <a:srgbClr val="000000"/>
                          </a:solidFill>
                          <a:latin typeface="Cabin Bold"/>
                          <a:ea typeface="Cabin Bold"/>
                          <a:cs typeface="Cabin Bold"/>
                          <a:sym typeface="Cabin Bold"/>
                        </a:rPr>
                        <a:t>Hard IP cores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83707">
                <a:tc>
                  <a:txBody>
                    <a:bodyPr/>
                    <a:lstStyle/>
                    <a:p>
                      <a:pPr algn="ctr">
                        <a:lnSpc>
                          <a:spcPts val="3639"/>
                        </a:lnSpc>
                        <a:defRPr/>
                      </a:pPr>
                      <a:r>
                        <a:rPr lang="en-US" sz="2599">
                          <a:solidFill>
                            <a:srgbClr val="000000"/>
                          </a:solidFill>
                          <a:latin typeface="Cabin"/>
                          <a:ea typeface="Cabin"/>
                          <a:cs typeface="Cabin"/>
                          <a:sym typeface="Cabin"/>
                        </a:rPr>
                        <a:t>Là các mô tả thiết kế ở mức RTL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Cabin"/>
                          <a:ea typeface="Cabin"/>
                          <a:cs typeface="Cabin"/>
                          <a:sym typeface="Cabin"/>
                        </a:rPr>
                        <a:t>Là các khối thiết kế đã được tối ưu hóa và cố định về mặt vật lý</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Box 6"/>
          <p:cNvSpPr txBox="1"/>
          <p:nvPr/>
        </p:nvSpPr>
        <p:spPr>
          <a:xfrm>
            <a:off x="485228" y="160256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2. Lõi 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82439"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 LÍ THUYẾT</a:t>
            </a:r>
          </a:p>
        </p:txBody>
      </p:sp>
      <p:sp>
        <p:nvSpPr>
          <p:cNvPr id="3" name="AutoShape 3"/>
          <p:cNvSpPr/>
          <p:nvPr/>
        </p:nvSpPr>
        <p:spPr>
          <a:xfrm>
            <a:off x="293907" y="1163611"/>
            <a:ext cx="17700187" cy="8842057"/>
          </a:xfrm>
          <a:prstGeom prst="rect">
            <a:avLst/>
          </a:prstGeom>
          <a:solidFill>
            <a:srgbClr val="EDECED"/>
          </a:solidFill>
        </p:spPr>
      </p:sp>
      <p:sp>
        <p:nvSpPr>
          <p:cNvPr id="4" name="Freeform 4"/>
          <p:cNvSpPr/>
          <p:nvPr/>
        </p:nvSpPr>
        <p:spPr>
          <a:xfrm>
            <a:off x="10299114" y="2905267"/>
            <a:ext cx="7149922" cy="6148933"/>
          </a:xfrm>
          <a:custGeom>
            <a:avLst/>
            <a:gdLst/>
            <a:ahLst/>
            <a:cxnLst/>
            <a:rect l="l" t="t" r="r" b="b"/>
            <a:pathLst>
              <a:path w="7149922" h="6148933">
                <a:moveTo>
                  <a:pt x="0" y="0"/>
                </a:moveTo>
                <a:lnTo>
                  <a:pt x="7149922" y="0"/>
                </a:lnTo>
                <a:lnTo>
                  <a:pt x="7149922" y="6148934"/>
                </a:lnTo>
                <a:lnTo>
                  <a:pt x="0" y="6148934"/>
                </a:lnTo>
                <a:lnTo>
                  <a:pt x="0" y="0"/>
                </a:lnTo>
                <a:close/>
              </a:path>
            </a:pathLst>
          </a:custGeom>
          <a:blipFill>
            <a:blip r:embed="rId2"/>
            <a:stretch>
              <a:fillRect/>
            </a:stretch>
          </a:blipFill>
        </p:spPr>
      </p:sp>
      <p:sp>
        <p:nvSpPr>
          <p:cNvPr id="5" name="TextBox 5"/>
          <p:cNvSpPr txBox="1"/>
          <p:nvPr/>
        </p:nvSpPr>
        <p:spPr>
          <a:xfrm>
            <a:off x="485228" y="160256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3. APB</a:t>
            </a:r>
          </a:p>
        </p:txBody>
      </p:sp>
      <p:sp>
        <p:nvSpPr>
          <p:cNvPr id="6" name="TextBox 6"/>
          <p:cNvSpPr txBox="1"/>
          <p:nvPr/>
        </p:nvSpPr>
        <p:spPr>
          <a:xfrm>
            <a:off x="833219" y="2838592"/>
            <a:ext cx="7754857" cy="2980690"/>
          </a:xfrm>
          <a:prstGeom prst="rect">
            <a:avLst/>
          </a:prstGeom>
        </p:spPr>
        <p:txBody>
          <a:bodyPr lIns="0" tIns="0" rIns="0" bIns="0" rtlCol="0" anchor="t">
            <a:spAutoFit/>
          </a:bodyPr>
          <a:lstStyle/>
          <a:p>
            <a:pPr algn="just">
              <a:lnSpc>
                <a:spcPts val="4760"/>
              </a:lnSpc>
              <a:spcBef>
                <a:spcPct val="0"/>
              </a:spcBef>
            </a:pPr>
            <a:r>
              <a:rPr lang="en-US" sz="3400" spc="-68">
                <a:solidFill>
                  <a:srgbClr val="000000"/>
                </a:solidFill>
                <a:latin typeface="Cabin"/>
                <a:ea typeface="Cabin"/>
                <a:cs typeface="Cabin"/>
                <a:sym typeface="Cabin"/>
              </a:rPr>
              <a:t>- Advanced peripheral bus (APB) là giao thức đơn giản nhất trong họ AMBA (advanced microcontroller bus architecture). APB được thiết kế để kết nối các thiết bị ngoại vi có tần số thấp như GPIO, timer, I2C, SPI và UART.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82439"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 LÍ THUYẾT</a:t>
            </a:r>
          </a:p>
        </p:txBody>
      </p:sp>
      <p:sp>
        <p:nvSpPr>
          <p:cNvPr id="3" name="AutoShape 3"/>
          <p:cNvSpPr/>
          <p:nvPr/>
        </p:nvSpPr>
        <p:spPr>
          <a:xfrm>
            <a:off x="293907" y="1163611"/>
            <a:ext cx="17700187" cy="8842057"/>
          </a:xfrm>
          <a:prstGeom prst="rect">
            <a:avLst/>
          </a:prstGeom>
          <a:solidFill>
            <a:srgbClr val="EDECED"/>
          </a:solidFill>
        </p:spPr>
      </p:sp>
      <p:sp>
        <p:nvSpPr>
          <p:cNvPr id="4" name="Freeform 4"/>
          <p:cNvSpPr/>
          <p:nvPr/>
        </p:nvSpPr>
        <p:spPr>
          <a:xfrm>
            <a:off x="10411278" y="3088033"/>
            <a:ext cx="7149922" cy="6148933"/>
          </a:xfrm>
          <a:custGeom>
            <a:avLst/>
            <a:gdLst/>
            <a:ahLst/>
            <a:cxnLst/>
            <a:rect l="l" t="t" r="r" b="b"/>
            <a:pathLst>
              <a:path w="7149922" h="6148933">
                <a:moveTo>
                  <a:pt x="0" y="0"/>
                </a:moveTo>
                <a:lnTo>
                  <a:pt x="7149922" y="0"/>
                </a:lnTo>
                <a:lnTo>
                  <a:pt x="7149922" y="6148933"/>
                </a:lnTo>
                <a:lnTo>
                  <a:pt x="0" y="6148933"/>
                </a:lnTo>
                <a:lnTo>
                  <a:pt x="0" y="0"/>
                </a:lnTo>
                <a:close/>
              </a:path>
            </a:pathLst>
          </a:custGeom>
          <a:blipFill>
            <a:blip r:embed="rId2"/>
            <a:stretch>
              <a:fillRect/>
            </a:stretch>
          </a:blipFill>
        </p:spPr>
      </p:sp>
      <p:sp>
        <p:nvSpPr>
          <p:cNvPr id="5" name="TextBox 5"/>
          <p:cNvSpPr txBox="1"/>
          <p:nvPr/>
        </p:nvSpPr>
        <p:spPr>
          <a:xfrm>
            <a:off x="485228" y="160256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3. APB</a:t>
            </a:r>
          </a:p>
        </p:txBody>
      </p:sp>
      <p:sp>
        <p:nvSpPr>
          <p:cNvPr id="6" name="TextBox 6"/>
          <p:cNvSpPr txBox="1"/>
          <p:nvPr/>
        </p:nvSpPr>
        <p:spPr>
          <a:xfrm>
            <a:off x="833219" y="2838592"/>
            <a:ext cx="8860474" cy="4180840"/>
          </a:xfrm>
          <a:prstGeom prst="rect">
            <a:avLst/>
          </a:prstGeom>
        </p:spPr>
        <p:txBody>
          <a:bodyPr lIns="0" tIns="0" rIns="0" bIns="0" rtlCol="0" anchor="t">
            <a:spAutoFit/>
          </a:bodyPr>
          <a:lstStyle/>
          <a:p>
            <a:pPr algn="just">
              <a:lnSpc>
                <a:spcPts val="4760"/>
              </a:lnSpc>
            </a:pPr>
            <a:r>
              <a:rPr lang="en-US" sz="3400" spc="-68">
                <a:solidFill>
                  <a:srgbClr val="000000"/>
                </a:solidFill>
                <a:latin typeface="Cabin"/>
                <a:ea typeface="Cabin"/>
                <a:cs typeface="Cabin"/>
                <a:sym typeface="Cabin"/>
              </a:rPr>
              <a:t>- Tính năng của APB:</a:t>
            </a:r>
          </a:p>
          <a:p>
            <a:pPr marL="1468122" lvl="2" indent="-489374" algn="just">
              <a:lnSpc>
                <a:spcPts val="4760"/>
              </a:lnSpc>
              <a:buFont typeface="Arial"/>
              <a:buChar char="⚬"/>
            </a:pPr>
            <a:r>
              <a:rPr lang="en-US" sz="3400" spc="-68">
                <a:solidFill>
                  <a:srgbClr val="000000"/>
                </a:solidFill>
                <a:latin typeface="Cabin"/>
                <a:ea typeface="Cabin"/>
                <a:cs typeface="Cabin"/>
                <a:sym typeface="Cabin"/>
              </a:rPr>
              <a:t>Đơn giản và hiệu quả: Giao thức này đơn giản hơn so với các giao thức khác trong họ AMBA như AHB và AXI.</a:t>
            </a:r>
          </a:p>
          <a:p>
            <a:pPr marL="1468122" lvl="2" indent="-489374" algn="just">
              <a:lnSpc>
                <a:spcPts val="4760"/>
              </a:lnSpc>
              <a:spcBef>
                <a:spcPct val="0"/>
              </a:spcBef>
              <a:buFont typeface="Arial"/>
              <a:buChar char="⚬"/>
            </a:pPr>
            <a:r>
              <a:rPr lang="en-US" sz="3400" spc="-68">
                <a:solidFill>
                  <a:srgbClr val="000000"/>
                </a:solidFill>
                <a:latin typeface="Cabin"/>
                <a:ea typeface="Cabin"/>
                <a:cs typeface="Cabin"/>
                <a:sym typeface="Cabin"/>
              </a:rPr>
              <a:t>Tối ưu cho các thiết bị ngoại vi tần số thấp như GPIO, timer, giao tiếp I2C, SPI.</a:t>
            </a:r>
          </a:p>
          <a:p>
            <a:pPr algn="just">
              <a:lnSpc>
                <a:spcPts val="4760"/>
              </a:lnSpc>
              <a:spcBef>
                <a:spcPct val="0"/>
              </a:spcBef>
            </a:pPr>
            <a:endParaRPr lang="en-US" sz="3400" spc="-68">
              <a:solidFill>
                <a:srgbClr val="000000"/>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3907" y="1163611"/>
            <a:ext cx="17700187" cy="8842057"/>
          </a:xfrm>
          <a:prstGeom prst="rect">
            <a:avLst/>
          </a:prstGeom>
          <a:solidFill>
            <a:srgbClr val="EDECED"/>
          </a:solidFill>
        </p:spPr>
      </p:sp>
      <p:sp>
        <p:nvSpPr>
          <p:cNvPr id="3" name="TextBox 3"/>
          <p:cNvSpPr txBox="1"/>
          <p:nvPr/>
        </p:nvSpPr>
        <p:spPr>
          <a:xfrm>
            <a:off x="485228" y="160256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4. Timer IP</a:t>
            </a:r>
          </a:p>
        </p:txBody>
      </p:sp>
      <p:sp>
        <p:nvSpPr>
          <p:cNvPr id="4" name="TextBox 4"/>
          <p:cNvSpPr txBox="1"/>
          <p:nvPr/>
        </p:nvSpPr>
        <p:spPr>
          <a:xfrm>
            <a:off x="833219" y="2838592"/>
            <a:ext cx="16888216" cy="7181215"/>
          </a:xfrm>
          <a:prstGeom prst="rect">
            <a:avLst/>
          </a:prstGeom>
        </p:spPr>
        <p:txBody>
          <a:bodyPr lIns="0" tIns="0" rIns="0" bIns="0" rtlCol="0" anchor="t">
            <a:spAutoFit/>
          </a:bodyPr>
          <a:lstStyle/>
          <a:p>
            <a:pPr algn="just">
              <a:lnSpc>
                <a:spcPts val="4760"/>
              </a:lnSpc>
            </a:pPr>
            <a:r>
              <a:rPr lang="en-US" sz="3400" spc="-68">
                <a:solidFill>
                  <a:srgbClr val="000000"/>
                </a:solidFill>
                <a:latin typeface="Cabin"/>
                <a:ea typeface="Cabin"/>
                <a:cs typeface="Cabin"/>
                <a:sym typeface="Cabin"/>
              </a:rPr>
              <a:t>- Timer IP là một khối chức năng được thiết kế để đo thời gian, đếm sự kiện hoặc tạo xung với độ chính xác cao. Nó được tích hợp vào các chip (ví dụ: FPGA, ASIC, hoặc vi xử lý) để xử lý các tác vụ liên quan đến thời gian hoặc đồng bộ hóa trong hệ thống.</a:t>
            </a:r>
          </a:p>
          <a:p>
            <a:pPr algn="just">
              <a:lnSpc>
                <a:spcPts val="4760"/>
              </a:lnSpc>
            </a:pPr>
            <a:endParaRPr lang="en-US" sz="3400" spc="-68">
              <a:solidFill>
                <a:srgbClr val="000000"/>
              </a:solidFill>
              <a:latin typeface="Cabin"/>
              <a:ea typeface="Cabin"/>
              <a:cs typeface="Cabin"/>
              <a:sym typeface="Cabin"/>
            </a:endParaRPr>
          </a:p>
          <a:p>
            <a:pPr algn="just">
              <a:lnSpc>
                <a:spcPts val="4760"/>
              </a:lnSpc>
            </a:pPr>
            <a:r>
              <a:rPr lang="en-US" sz="3400" spc="-68">
                <a:solidFill>
                  <a:srgbClr val="000000"/>
                </a:solidFill>
                <a:latin typeface="Cabin"/>
                <a:ea typeface="Cabin"/>
                <a:cs typeface="Cabin"/>
                <a:sym typeface="Cabin"/>
              </a:rPr>
              <a:t>Vai trò của timer IP trong chip:</a:t>
            </a:r>
          </a:p>
          <a:p>
            <a:pPr algn="just">
              <a:lnSpc>
                <a:spcPts val="4760"/>
              </a:lnSpc>
            </a:pPr>
            <a:r>
              <a:rPr lang="en-US" sz="3400" spc="-68">
                <a:solidFill>
                  <a:srgbClr val="000000"/>
                </a:solidFill>
                <a:latin typeface="Cabin"/>
                <a:ea typeface="Cabin"/>
                <a:cs typeface="Cabin"/>
                <a:sym typeface="Cabin"/>
              </a:rPr>
              <a:t>- Quản lý thời gian.</a:t>
            </a:r>
          </a:p>
          <a:p>
            <a:pPr algn="just">
              <a:lnSpc>
                <a:spcPts val="4760"/>
              </a:lnSpc>
            </a:pPr>
            <a:r>
              <a:rPr lang="en-US" sz="3400" spc="-68">
                <a:solidFill>
                  <a:srgbClr val="000000"/>
                </a:solidFill>
                <a:latin typeface="Cabin"/>
                <a:ea typeface="Cabin"/>
                <a:cs typeface="Cabin"/>
                <a:sym typeface="Cabin"/>
              </a:rPr>
              <a:t>- Kiểm soát sự kiện định kỳ.</a:t>
            </a:r>
          </a:p>
          <a:p>
            <a:pPr algn="just">
              <a:lnSpc>
                <a:spcPts val="4760"/>
              </a:lnSpc>
            </a:pPr>
            <a:r>
              <a:rPr lang="en-US" sz="3400" spc="-68">
                <a:solidFill>
                  <a:srgbClr val="000000"/>
                </a:solidFill>
                <a:latin typeface="Cabin"/>
                <a:ea typeface="Cabin"/>
                <a:cs typeface="Cabin"/>
                <a:sym typeface="Cabin"/>
              </a:rPr>
              <a:t>- Đồng bộ tín hiệu.</a:t>
            </a:r>
          </a:p>
          <a:p>
            <a:pPr algn="just">
              <a:lnSpc>
                <a:spcPts val="4760"/>
              </a:lnSpc>
            </a:pPr>
            <a:r>
              <a:rPr lang="en-US" sz="3400" spc="-68">
                <a:solidFill>
                  <a:srgbClr val="000000"/>
                </a:solidFill>
                <a:latin typeface="Cabin"/>
                <a:ea typeface="Cabin"/>
                <a:cs typeface="Cabin"/>
                <a:sym typeface="Cabin"/>
              </a:rPr>
              <a:t>- Ứng dụng trong các giao thức truyền thông như I2C, SPI, UART, Ethernet.</a:t>
            </a:r>
          </a:p>
          <a:p>
            <a:pPr algn="just">
              <a:lnSpc>
                <a:spcPts val="4760"/>
              </a:lnSpc>
            </a:pPr>
            <a:endParaRPr lang="en-US" sz="3400" spc="-68">
              <a:solidFill>
                <a:srgbClr val="000000"/>
              </a:solidFill>
              <a:latin typeface="Cabin"/>
              <a:ea typeface="Cabin"/>
              <a:cs typeface="Cabin"/>
              <a:sym typeface="Cabin"/>
            </a:endParaRPr>
          </a:p>
          <a:p>
            <a:pPr algn="just">
              <a:lnSpc>
                <a:spcPts val="4760"/>
              </a:lnSpc>
            </a:pPr>
            <a:endParaRPr lang="en-US" sz="3400" spc="-68">
              <a:solidFill>
                <a:srgbClr val="000000"/>
              </a:solidFill>
              <a:latin typeface="Cabin"/>
              <a:ea typeface="Cabin"/>
              <a:cs typeface="Cabin"/>
              <a:sym typeface="Cabin"/>
            </a:endParaRPr>
          </a:p>
          <a:p>
            <a:pPr algn="just">
              <a:lnSpc>
                <a:spcPts val="4760"/>
              </a:lnSpc>
              <a:spcBef>
                <a:spcPct val="0"/>
              </a:spcBef>
            </a:pPr>
            <a:endParaRPr lang="en-US" sz="3400" spc="-68">
              <a:solidFill>
                <a:srgbClr val="000000"/>
              </a:solidFill>
              <a:latin typeface="Cabin"/>
              <a:ea typeface="Cabin"/>
              <a:cs typeface="Cabin"/>
              <a:sym typeface="Cabin"/>
            </a:endParaRPr>
          </a:p>
        </p:txBody>
      </p:sp>
      <p:sp>
        <p:nvSpPr>
          <p:cNvPr id="5" name="TextBox 5"/>
          <p:cNvSpPr txBox="1"/>
          <p:nvPr/>
        </p:nvSpPr>
        <p:spPr>
          <a:xfrm>
            <a:off x="6782439"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 LÍ THUYẾT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84540" y="232384"/>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II. THIẾT KẾ TIMER IP</a:t>
            </a:r>
          </a:p>
        </p:txBody>
      </p:sp>
      <p:sp>
        <p:nvSpPr>
          <p:cNvPr id="3" name="AutoShape 3"/>
          <p:cNvSpPr/>
          <p:nvPr/>
        </p:nvSpPr>
        <p:spPr>
          <a:xfrm>
            <a:off x="293907" y="1163611"/>
            <a:ext cx="17700187" cy="8842057"/>
          </a:xfrm>
          <a:prstGeom prst="rect">
            <a:avLst/>
          </a:prstGeom>
          <a:solidFill>
            <a:srgbClr val="EDECED"/>
          </a:solidFill>
        </p:spPr>
      </p:sp>
      <p:sp>
        <p:nvSpPr>
          <p:cNvPr id="4" name="Freeform 4"/>
          <p:cNvSpPr/>
          <p:nvPr/>
        </p:nvSpPr>
        <p:spPr>
          <a:xfrm>
            <a:off x="6416932" y="1163611"/>
            <a:ext cx="11577162" cy="8842057"/>
          </a:xfrm>
          <a:custGeom>
            <a:avLst/>
            <a:gdLst/>
            <a:ahLst/>
            <a:cxnLst/>
            <a:rect l="l" t="t" r="r" b="b"/>
            <a:pathLst>
              <a:path w="11577162" h="8842057">
                <a:moveTo>
                  <a:pt x="0" y="0"/>
                </a:moveTo>
                <a:lnTo>
                  <a:pt x="11577161" y="0"/>
                </a:lnTo>
                <a:lnTo>
                  <a:pt x="11577161" y="8842057"/>
                </a:lnTo>
                <a:lnTo>
                  <a:pt x="0" y="8842057"/>
                </a:lnTo>
                <a:lnTo>
                  <a:pt x="0" y="0"/>
                </a:lnTo>
                <a:close/>
              </a:path>
            </a:pathLst>
          </a:custGeom>
          <a:blipFill>
            <a:blip r:embed="rId2"/>
            <a:stretch>
              <a:fillRect/>
            </a:stretch>
          </a:blipFill>
        </p:spPr>
      </p:sp>
      <p:sp>
        <p:nvSpPr>
          <p:cNvPr id="5" name="TextBox 5"/>
          <p:cNvSpPr txBox="1"/>
          <p:nvPr/>
        </p:nvSpPr>
        <p:spPr>
          <a:xfrm>
            <a:off x="485228" y="1602565"/>
            <a:ext cx="10666597" cy="931228"/>
          </a:xfrm>
          <a:prstGeom prst="rect">
            <a:avLst/>
          </a:prstGeom>
        </p:spPr>
        <p:txBody>
          <a:bodyPr lIns="0" tIns="0" rIns="0" bIns="0" rtlCol="0" anchor="t">
            <a:spAutoFit/>
          </a:bodyPr>
          <a:lstStyle/>
          <a:p>
            <a:pPr marL="0" lvl="0" indent="0" algn="l">
              <a:lnSpc>
                <a:spcPts val="7232"/>
              </a:lnSpc>
              <a:spcBef>
                <a:spcPct val="0"/>
              </a:spcBef>
            </a:pPr>
            <a:r>
              <a:rPr lang="en-US" sz="6575" b="1">
                <a:solidFill>
                  <a:srgbClr val="1836B2"/>
                </a:solidFill>
                <a:latin typeface="Cabin Semi-Bold"/>
                <a:ea typeface="Cabin Semi-Bold"/>
                <a:cs typeface="Cabin Semi-Bold"/>
                <a:sym typeface="Cabin Semi-Bold"/>
              </a:rPr>
              <a:t>1. Sơ đồ khối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Custom</PresentationFormat>
  <Paragraphs>82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Noto Sans</vt:lpstr>
      <vt:lpstr>Cabin</vt:lpstr>
      <vt:lpstr>Arial</vt:lpstr>
      <vt:lpstr>Calibri</vt:lpstr>
      <vt:lpstr>Cabin Bold</vt:lpstr>
      <vt:lpstr>Cabin Semi-Bold</vt:lpstr>
      <vt:lpstr>Noto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CUỐI KHÓA</dc:title>
  <cp:lastModifiedBy>hung vutuan</cp:lastModifiedBy>
  <cp:revision>2</cp:revision>
  <dcterms:created xsi:type="dcterms:W3CDTF">2006-08-16T00:00:00Z</dcterms:created>
  <dcterms:modified xsi:type="dcterms:W3CDTF">2024-12-20T13:31:08Z</dcterms:modified>
  <dc:identifier>DAGYD6vZ0qU</dc:identifier>
</cp:coreProperties>
</file>