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9" r:id="rId3"/>
    <p:sldId id="285" r:id="rId4"/>
    <p:sldId id="262" r:id="rId5"/>
    <p:sldId id="286" r:id="rId6"/>
    <p:sldId id="257" r:id="rId7"/>
    <p:sldId id="267" r:id="rId8"/>
    <p:sldId id="258" r:id="rId9"/>
    <p:sldId id="260" r:id="rId10"/>
    <p:sldId id="261" r:id="rId11"/>
    <p:sldId id="273" r:id="rId12"/>
    <p:sldId id="274" r:id="rId13"/>
    <p:sldId id="265" r:id="rId14"/>
    <p:sldId id="264" r:id="rId15"/>
    <p:sldId id="275" r:id="rId16"/>
    <p:sldId id="266" r:id="rId17"/>
    <p:sldId id="268" r:id="rId18"/>
    <p:sldId id="269" r:id="rId19"/>
    <p:sldId id="270" r:id="rId20"/>
    <p:sldId id="272" r:id="rId21"/>
    <p:sldId id="271" r:id="rId22"/>
    <p:sldId id="277" r:id="rId23"/>
    <p:sldId id="278" r:id="rId24"/>
    <p:sldId id="279" r:id="rId25"/>
    <p:sldId id="280"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51B"/>
    <a:srgbClr val="8849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89240" autoAdjust="0"/>
  </p:normalViewPr>
  <p:slideViewPr>
    <p:cSldViewPr snapToGrid="0">
      <p:cViewPr varScale="1">
        <p:scale>
          <a:sx n="102" d="100"/>
          <a:sy n="102" d="100"/>
        </p:scale>
        <p:origin x="106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F3F2D-9D34-4E33-BABD-8E12A87CB97D}" type="datetimeFigureOut">
              <a:rPr lang="en-US" smtClean="0"/>
              <a:t>10/12/2018</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D287DD-5EA0-44C8-9E63-D3E9A5DEC904}" type="slidenum">
              <a:rPr lang="en-US" smtClean="0"/>
              <a:t>‹N°›</a:t>
            </a:fld>
            <a:endParaRPr lang="en-US"/>
          </a:p>
        </p:txBody>
      </p:sp>
    </p:spTree>
    <p:extLst>
      <p:ext uri="{BB962C8B-B14F-4D97-AF65-F5344CB8AC3E}">
        <p14:creationId xmlns:p14="http://schemas.microsoft.com/office/powerpoint/2010/main" val="1085129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www.w3schools.com/cssref/css3_pr_animation-iteration-count.asp" TargetMode="External"/><Relationship Id="rId3" Type="http://schemas.openxmlformats.org/officeDocument/2006/relationships/hyperlink" Target="http://www.w3schools.com/cssref/css3_pr_animation.asp" TargetMode="External"/><Relationship Id="rId7" Type="http://schemas.openxmlformats.org/officeDocument/2006/relationships/hyperlink" Target="http://www.w3schools.com/cssref/css3_pr_animation-fill-mode.asp"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www.w3schools.com/cssref/css3_pr_animation-duration.asp" TargetMode="External"/><Relationship Id="rId11" Type="http://schemas.openxmlformats.org/officeDocument/2006/relationships/hyperlink" Target="http://www.w3schools.com/cssref/css3_pr_animation-timing-function.asp" TargetMode="External"/><Relationship Id="rId5" Type="http://schemas.openxmlformats.org/officeDocument/2006/relationships/hyperlink" Target="http://www.w3schools.com/cssref/css3_pr_animation-direction.asp" TargetMode="External"/><Relationship Id="rId10" Type="http://schemas.openxmlformats.org/officeDocument/2006/relationships/hyperlink" Target="http://www.w3schools.com/cssref/css3_pr_animation-play-state.asp" TargetMode="External"/><Relationship Id="rId4" Type="http://schemas.openxmlformats.org/officeDocument/2006/relationships/hyperlink" Target="http://www.w3schools.com/cssref/css3_pr_animation-delay.asp" TargetMode="External"/><Relationship Id="rId9" Type="http://schemas.openxmlformats.org/officeDocument/2006/relationships/hyperlink" Target="http://www.w3schools.com/cssref/css3_pr_animation-name.asp"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a:t>
            </a:fld>
            <a:endParaRPr lang="en-US" dirty="0"/>
          </a:p>
        </p:txBody>
      </p:sp>
    </p:spTree>
    <p:extLst>
      <p:ext uri="{BB962C8B-B14F-4D97-AF65-F5344CB8AC3E}">
        <p14:creationId xmlns:p14="http://schemas.microsoft.com/office/powerpoint/2010/main" val="2653886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10</a:t>
            </a:fld>
            <a:endParaRPr lang="en-US"/>
          </a:p>
        </p:txBody>
      </p:sp>
    </p:spTree>
    <p:extLst>
      <p:ext uri="{BB962C8B-B14F-4D97-AF65-F5344CB8AC3E}">
        <p14:creationId xmlns:p14="http://schemas.microsoft.com/office/powerpoint/2010/main" val="4037425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Capture</a:t>
            </a:r>
            <a:r>
              <a:rPr lang="en-US" baseline="0" dirty="0"/>
              <a:t> du bitmap pour le rendering</a:t>
            </a:r>
          </a:p>
          <a:p>
            <a:r>
              <a:rPr lang="en-US" baseline="0" dirty="0"/>
              <a:t>Axe z part de </a:t>
            </a:r>
            <a:r>
              <a:rPr lang="en-US" baseline="0" dirty="0" err="1"/>
              <a:t>l’écran</a:t>
            </a:r>
            <a:r>
              <a:rPr lang="en-US" baseline="0" dirty="0"/>
              <a:t> </a:t>
            </a:r>
            <a:r>
              <a:rPr lang="en-US" baseline="0" dirty="0" err="1"/>
              <a:t>vers</a:t>
            </a:r>
            <a:r>
              <a:rPr lang="en-US" baseline="0" dirty="0"/>
              <a:t> </a:t>
            </a:r>
            <a:r>
              <a:rPr lang="en-US" baseline="0" dirty="0" err="1"/>
              <a:t>l’extérieur</a:t>
            </a:r>
            <a:endParaRPr lang="en-US"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11</a:t>
            </a:fld>
            <a:endParaRPr lang="en-US"/>
          </a:p>
        </p:txBody>
      </p:sp>
    </p:spTree>
    <p:extLst>
      <p:ext uri="{BB962C8B-B14F-4D97-AF65-F5344CB8AC3E}">
        <p14:creationId xmlns:p14="http://schemas.microsoft.com/office/powerpoint/2010/main" val="639132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12</a:t>
            </a:fld>
            <a:endParaRPr lang="en-US"/>
          </a:p>
        </p:txBody>
      </p:sp>
    </p:spTree>
    <p:extLst>
      <p:ext uri="{BB962C8B-B14F-4D97-AF65-F5344CB8AC3E}">
        <p14:creationId xmlns:p14="http://schemas.microsoft.com/office/powerpoint/2010/main" val="145257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eaLnBrk="1" fontAlgn="t" latinLnBrk="0" hangingPunct="1"/>
            <a:r>
              <a:rPr lang="en-US" sz="1200" b="0" i="0" u="none" strike="noStrike" kern="1200" dirty="0">
                <a:solidFill>
                  <a:schemeClr val="tx1"/>
                </a:solidFill>
                <a:effectLst/>
                <a:latin typeface="+mn-lt"/>
                <a:ea typeface="+mn-ea"/>
                <a:cs typeface="+mn-cs"/>
                <a:hlinkClick r:id="rId3"/>
              </a:rPr>
              <a:t>animation</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A shorthand property for setting all the animation properties</a:t>
            </a:r>
          </a:p>
          <a:p>
            <a:pPr rtl="0" eaLnBrk="1" fontAlgn="t" latinLnBrk="0" hangingPunct="1"/>
            <a:r>
              <a:rPr lang="en-US" sz="1200" b="0" i="0" u="none" strike="noStrike" kern="1200" dirty="0">
                <a:solidFill>
                  <a:schemeClr val="tx1"/>
                </a:solidFill>
                <a:effectLst/>
                <a:latin typeface="+mn-lt"/>
                <a:ea typeface="+mn-ea"/>
                <a:cs typeface="+mn-cs"/>
                <a:hlinkClick r:id="rId4"/>
              </a:rPr>
              <a:t>animation-delay</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Specifies a delay for the start of an animation</a:t>
            </a:r>
          </a:p>
          <a:p>
            <a:pPr rtl="0" eaLnBrk="1" fontAlgn="t" latinLnBrk="0" hangingPunct="1"/>
            <a:r>
              <a:rPr lang="en-US" sz="1200" b="0" i="0" u="none" strike="noStrike" kern="1200" dirty="0">
                <a:solidFill>
                  <a:schemeClr val="tx1"/>
                </a:solidFill>
                <a:effectLst/>
                <a:latin typeface="+mn-lt"/>
                <a:ea typeface="+mn-ea"/>
                <a:cs typeface="+mn-cs"/>
                <a:hlinkClick r:id="rId5"/>
              </a:rPr>
              <a:t>animation-direction</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Specifies whether an animation should play in reverse direction or alternate cycles</a:t>
            </a:r>
          </a:p>
          <a:p>
            <a:pPr rtl="0" eaLnBrk="1" fontAlgn="t" latinLnBrk="0" hangingPunct="1"/>
            <a:r>
              <a:rPr lang="en-US" sz="1200" b="0" i="0" u="none" strike="noStrike" kern="1200" dirty="0">
                <a:solidFill>
                  <a:schemeClr val="tx1"/>
                </a:solidFill>
                <a:effectLst/>
                <a:latin typeface="+mn-lt"/>
                <a:ea typeface="+mn-ea"/>
                <a:cs typeface="+mn-cs"/>
                <a:hlinkClick r:id="rId6"/>
              </a:rPr>
              <a:t>animation-duration</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Specifies how many seconds or milliseconds an animation takes to complete one cycle</a:t>
            </a:r>
          </a:p>
          <a:p>
            <a:pPr rtl="0" eaLnBrk="1" fontAlgn="t" latinLnBrk="0" hangingPunct="1"/>
            <a:r>
              <a:rPr lang="en-US" sz="1200" b="0" i="0" u="none" strike="noStrike" kern="1200" dirty="0">
                <a:solidFill>
                  <a:schemeClr val="tx1"/>
                </a:solidFill>
                <a:effectLst/>
                <a:latin typeface="+mn-lt"/>
                <a:ea typeface="+mn-ea"/>
                <a:cs typeface="+mn-cs"/>
                <a:hlinkClick r:id="rId7"/>
              </a:rPr>
              <a:t>animation-fill-mode</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Specifies a style for the element when the animation is not playing (when it is finished, or when it has a delay)</a:t>
            </a:r>
          </a:p>
          <a:p>
            <a:pPr rtl="0" eaLnBrk="1" fontAlgn="t" latinLnBrk="0" hangingPunct="1"/>
            <a:r>
              <a:rPr lang="en-US" sz="1200" b="0" i="0" u="none" strike="noStrike" kern="1200" dirty="0">
                <a:solidFill>
                  <a:schemeClr val="tx1"/>
                </a:solidFill>
                <a:effectLst/>
                <a:latin typeface="+mn-lt"/>
                <a:ea typeface="+mn-ea"/>
                <a:cs typeface="+mn-cs"/>
                <a:hlinkClick r:id="rId8"/>
              </a:rPr>
              <a:t>animation-iteration-count</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Specifies the number of times an animation should be played</a:t>
            </a:r>
          </a:p>
          <a:p>
            <a:pPr rtl="0" eaLnBrk="1" fontAlgn="t" latinLnBrk="0" hangingPunct="1"/>
            <a:r>
              <a:rPr lang="en-US" sz="1200" b="0" i="0" u="none" strike="noStrike" kern="1200" dirty="0">
                <a:solidFill>
                  <a:schemeClr val="tx1"/>
                </a:solidFill>
                <a:effectLst/>
                <a:latin typeface="+mn-lt"/>
                <a:ea typeface="+mn-ea"/>
                <a:cs typeface="+mn-cs"/>
                <a:hlinkClick r:id="rId9"/>
              </a:rPr>
              <a:t>animation-name</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Specifies the name of the @</a:t>
            </a:r>
            <a:r>
              <a:rPr lang="en-US" sz="1200" b="0" i="0" u="none" strike="noStrike" kern="1200" dirty="0" err="1">
                <a:solidFill>
                  <a:schemeClr val="tx1"/>
                </a:solidFill>
                <a:effectLst/>
                <a:latin typeface="+mn-lt"/>
                <a:ea typeface="+mn-ea"/>
                <a:cs typeface="+mn-cs"/>
              </a:rPr>
              <a:t>keyframes</a:t>
            </a:r>
            <a:r>
              <a:rPr lang="en-US" sz="1200" b="0" i="0" u="none" strike="noStrike" kern="1200" dirty="0">
                <a:solidFill>
                  <a:schemeClr val="tx1"/>
                </a:solidFill>
                <a:effectLst/>
                <a:latin typeface="+mn-lt"/>
                <a:ea typeface="+mn-ea"/>
                <a:cs typeface="+mn-cs"/>
              </a:rPr>
              <a:t> animation</a:t>
            </a:r>
          </a:p>
          <a:p>
            <a:pPr rtl="0" eaLnBrk="1" fontAlgn="t" latinLnBrk="0" hangingPunct="1"/>
            <a:r>
              <a:rPr lang="en-US" sz="1200" b="0" i="0" u="none" strike="noStrike" kern="1200" dirty="0">
                <a:solidFill>
                  <a:schemeClr val="tx1"/>
                </a:solidFill>
                <a:effectLst/>
                <a:latin typeface="+mn-lt"/>
                <a:ea typeface="+mn-ea"/>
                <a:cs typeface="+mn-cs"/>
                <a:hlinkClick r:id="rId10"/>
              </a:rPr>
              <a:t>animation-play-state</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Specifies whether the animation is running or paused</a:t>
            </a:r>
          </a:p>
          <a:p>
            <a:pPr rtl="0" eaLnBrk="1" fontAlgn="t" latinLnBrk="0" hangingPunct="1"/>
            <a:r>
              <a:rPr lang="en-US" sz="1200" b="0" i="0" u="none" strike="noStrike" kern="1200" dirty="0">
                <a:solidFill>
                  <a:schemeClr val="tx1"/>
                </a:solidFill>
                <a:effectLst/>
                <a:latin typeface="+mn-lt"/>
                <a:ea typeface="+mn-ea"/>
                <a:cs typeface="+mn-cs"/>
                <a:hlinkClick r:id="rId11"/>
              </a:rPr>
              <a:t>animation-timing-function</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Specifies the speed curve of the animation</a:t>
            </a:r>
          </a:p>
          <a:p>
            <a:endParaRPr lang="en-US"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13</a:t>
            </a:fld>
            <a:endParaRPr lang="en-US"/>
          </a:p>
        </p:txBody>
      </p:sp>
    </p:spTree>
    <p:extLst>
      <p:ext uri="{BB962C8B-B14F-4D97-AF65-F5344CB8AC3E}">
        <p14:creationId xmlns:p14="http://schemas.microsoft.com/office/powerpoint/2010/main" val="880476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a:solidFill>
                  <a:schemeClr val="tx1"/>
                </a:solidFill>
                <a:effectLst/>
                <a:latin typeface="+mn-lt"/>
                <a:ea typeface="+mn-ea"/>
                <a:cs typeface="+mn-cs"/>
              </a:rPr>
              <a:t>http://www.w3schools.com/css/css3_animations.asp</a:t>
            </a:r>
          </a:p>
          <a:p>
            <a:endParaRPr lang="en-US" sz="1200" b="0" i="0" kern="1200" dirty="0">
              <a:solidFill>
                <a:schemeClr val="tx1"/>
              </a:solidFill>
              <a:effectLst/>
              <a:latin typeface="+mn-lt"/>
              <a:ea typeface="+mn-ea"/>
              <a:cs typeface="+mn-cs"/>
            </a:endParaRPr>
          </a:p>
          <a:p>
            <a:r>
              <a:rPr lang="fr-FR" dirty="0"/>
              <a:t>http://codepen.io/rachelcope/pen/YPzZrg</a:t>
            </a:r>
          </a:p>
          <a:p>
            <a:endParaRPr lang="fr-FR" dirty="0"/>
          </a:p>
          <a:p>
            <a:r>
              <a:rPr lang="fr-FR" dirty="0"/>
              <a:t>http://www.w3schools.com/css/exercise.asp?filename=exercise_css3_animations2</a:t>
            </a:r>
          </a:p>
          <a:p>
            <a:endParaRPr lang="fr-FR" dirty="0"/>
          </a:p>
          <a:p>
            <a:r>
              <a:rPr lang="fr-FR" sz="1200" b="0" i="0" kern="1200" dirty="0">
                <a:solidFill>
                  <a:schemeClr val="tx1"/>
                </a:solidFill>
                <a:effectLst/>
                <a:latin typeface="+mn-lt"/>
                <a:ea typeface="+mn-ea"/>
                <a:cs typeface="+mn-cs"/>
              </a:rPr>
              <a:t>Les </a:t>
            </a:r>
            <a:r>
              <a:rPr lang="fr-FR" sz="1200" b="0" i="0" kern="1200" dirty="0" err="1">
                <a:solidFill>
                  <a:schemeClr val="tx1"/>
                </a:solidFill>
                <a:effectLst/>
                <a:latin typeface="+mn-lt"/>
                <a:ea typeface="+mn-ea"/>
                <a:cs typeface="+mn-cs"/>
              </a:rPr>
              <a:t>keyframes</a:t>
            </a:r>
            <a:r>
              <a:rPr lang="fr-FR" sz="1200" b="0" i="0" kern="1200" dirty="0">
                <a:solidFill>
                  <a:schemeClr val="tx1"/>
                </a:solidFill>
                <a:effectLst/>
                <a:latin typeface="+mn-lt"/>
                <a:ea typeface="+mn-ea"/>
                <a:cs typeface="+mn-cs"/>
              </a:rPr>
              <a:t> constituent les fondations de l’animation. Elles définissent ce à quoi va ressembler l’animation à chaque étape de son évolution dans le temps. chaque @</a:t>
            </a:r>
            <a:r>
              <a:rPr lang="fr-FR" sz="1200" b="0" i="0" kern="1200" dirty="0" err="1">
                <a:solidFill>
                  <a:schemeClr val="tx1"/>
                </a:solidFill>
                <a:effectLst/>
                <a:latin typeface="+mn-lt"/>
                <a:ea typeface="+mn-ea"/>
                <a:cs typeface="+mn-cs"/>
              </a:rPr>
              <a:t>keyframe</a:t>
            </a:r>
            <a:r>
              <a:rPr lang="fr-FR" sz="1200" b="0" i="0" kern="1200" dirty="0">
                <a:solidFill>
                  <a:schemeClr val="tx1"/>
                </a:solidFill>
                <a:effectLst/>
                <a:latin typeface="+mn-lt"/>
                <a:ea typeface="+mn-ea"/>
                <a:cs typeface="+mn-cs"/>
              </a:rPr>
              <a:t> est composée de :</a:t>
            </a:r>
          </a:p>
          <a:p>
            <a:r>
              <a:rPr lang="fr-FR" sz="1200" b="1" i="0" kern="1200" dirty="0">
                <a:solidFill>
                  <a:schemeClr val="tx1"/>
                </a:solidFill>
                <a:effectLst/>
                <a:latin typeface="+mn-lt"/>
                <a:ea typeface="+mn-ea"/>
                <a:cs typeface="+mn-cs"/>
              </a:rPr>
              <a:t>Nom de l’animation</a:t>
            </a:r>
            <a:r>
              <a:rPr lang="fr-FR" sz="1200" b="0" i="0" kern="1200" dirty="0">
                <a:solidFill>
                  <a:schemeClr val="tx1"/>
                </a:solidFill>
                <a:effectLst/>
                <a:latin typeface="+mn-lt"/>
                <a:ea typeface="+mn-ea"/>
                <a:cs typeface="+mn-cs"/>
              </a:rPr>
              <a:t> : un nom que vous donnez à l’animation pour la décrire et servir de référence, par exemple rebond.</a:t>
            </a:r>
          </a:p>
          <a:p>
            <a:r>
              <a:rPr lang="fr-FR" sz="1200" b="1" i="0" kern="1200" dirty="0">
                <a:solidFill>
                  <a:schemeClr val="tx1"/>
                </a:solidFill>
                <a:effectLst/>
                <a:latin typeface="+mn-lt"/>
                <a:ea typeface="+mn-ea"/>
                <a:cs typeface="+mn-cs"/>
              </a:rPr>
              <a:t>Étapes de l’animation</a:t>
            </a:r>
            <a:r>
              <a:rPr lang="fr-FR" sz="1200" b="0" i="0" kern="1200" dirty="0">
                <a:solidFill>
                  <a:schemeClr val="tx1"/>
                </a:solidFill>
                <a:effectLst/>
                <a:latin typeface="+mn-lt"/>
                <a:ea typeface="+mn-ea"/>
                <a:cs typeface="+mn-cs"/>
              </a:rPr>
              <a:t> : chaque étape est représentée par un pourcentage. 0% représente le début de l’animation et 100% l’état final de l’animation. On peut ajouter autant d’étapes intermédiaires que l’on veut.</a:t>
            </a:r>
          </a:p>
          <a:p>
            <a:r>
              <a:rPr lang="fr-FR" sz="1200" b="1" i="0" kern="1200" dirty="0">
                <a:solidFill>
                  <a:schemeClr val="tx1"/>
                </a:solidFill>
                <a:effectLst/>
                <a:latin typeface="+mn-lt"/>
                <a:ea typeface="+mn-ea"/>
                <a:cs typeface="+mn-cs"/>
              </a:rPr>
              <a:t>Propriétés CSS</a:t>
            </a:r>
            <a:r>
              <a:rPr lang="fr-FR" sz="1200" b="0" i="0" kern="1200" dirty="0">
                <a:solidFill>
                  <a:schemeClr val="tx1"/>
                </a:solidFill>
                <a:effectLst/>
                <a:latin typeface="+mn-lt"/>
                <a:ea typeface="+mn-ea"/>
                <a:cs typeface="+mn-cs"/>
              </a:rPr>
              <a:t> : Les propriétés CSS définies à chaque étape.</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Une fois définies les @</a:t>
            </a:r>
            <a:r>
              <a:rPr lang="fr-FR" sz="1200" b="0" i="0" kern="1200" dirty="0" err="1">
                <a:solidFill>
                  <a:schemeClr val="tx1"/>
                </a:solidFill>
                <a:effectLst/>
                <a:latin typeface="+mn-lt"/>
                <a:ea typeface="+mn-ea"/>
                <a:cs typeface="+mn-cs"/>
              </a:rPr>
              <a:t>keyframes</a:t>
            </a:r>
            <a:r>
              <a:rPr lang="fr-FR" sz="1200" b="0" i="0" kern="1200" dirty="0">
                <a:solidFill>
                  <a:schemeClr val="tx1"/>
                </a:solidFill>
                <a:effectLst/>
                <a:latin typeface="+mn-lt"/>
                <a:ea typeface="+mn-ea"/>
                <a:cs typeface="+mn-cs"/>
              </a:rPr>
              <a:t>, les propriétés d’animation doivent être ajoutées pour pouvoir faire fonctionner votre animation. C'est l’étape de mise en </a:t>
            </a:r>
            <a:r>
              <a:rPr lang="fr-FR" sz="1200" b="0" i="0" kern="1200" dirty="0" err="1">
                <a:solidFill>
                  <a:schemeClr val="tx1"/>
                </a:solidFill>
                <a:effectLst/>
                <a:latin typeface="+mn-lt"/>
                <a:ea typeface="+mn-ea"/>
                <a:cs typeface="+mn-cs"/>
              </a:rPr>
              <a:t>oeuvre</a:t>
            </a:r>
            <a:r>
              <a:rPr lang="fr-FR" sz="1200" b="0" i="0" kern="1200" dirty="0">
                <a:solidFill>
                  <a:schemeClr val="tx1"/>
                </a:solidFill>
                <a:effectLst/>
                <a:latin typeface="+mn-lt"/>
                <a:ea typeface="+mn-ea"/>
                <a:cs typeface="+mn-cs"/>
              </a:rPr>
              <a:t>.</a:t>
            </a:r>
          </a:p>
          <a:p>
            <a:r>
              <a:rPr lang="fr-FR" sz="1200" b="0" i="0" kern="1200" dirty="0">
                <a:solidFill>
                  <a:schemeClr val="tx1"/>
                </a:solidFill>
                <a:effectLst/>
                <a:latin typeface="+mn-lt"/>
                <a:ea typeface="+mn-ea"/>
                <a:cs typeface="+mn-cs"/>
              </a:rPr>
              <a:t>Les propriétés d’animation font deux choses :</a:t>
            </a:r>
          </a:p>
          <a:p>
            <a:r>
              <a:rPr lang="fr-FR" sz="1200" b="0" i="0" kern="1200" dirty="0">
                <a:solidFill>
                  <a:schemeClr val="tx1"/>
                </a:solidFill>
                <a:effectLst/>
                <a:latin typeface="+mn-lt"/>
                <a:ea typeface="+mn-ea"/>
                <a:cs typeface="+mn-cs"/>
              </a:rPr>
              <a:t>Elles assignent les @</a:t>
            </a:r>
            <a:r>
              <a:rPr lang="fr-FR" sz="1200" b="0" i="0" kern="1200" dirty="0" err="1">
                <a:solidFill>
                  <a:schemeClr val="tx1"/>
                </a:solidFill>
                <a:effectLst/>
                <a:latin typeface="+mn-lt"/>
                <a:ea typeface="+mn-ea"/>
                <a:cs typeface="+mn-cs"/>
              </a:rPr>
              <a:t>keyframes</a:t>
            </a:r>
            <a:r>
              <a:rPr lang="fr-FR" sz="1200" b="0" i="0" kern="1200" dirty="0">
                <a:solidFill>
                  <a:schemeClr val="tx1"/>
                </a:solidFill>
                <a:effectLst/>
                <a:latin typeface="+mn-lt"/>
                <a:ea typeface="+mn-ea"/>
                <a:cs typeface="+mn-cs"/>
              </a:rPr>
              <a:t> aux éléments que vous voulez animer</a:t>
            </a:r>
          </a:p>
          <a:p>
            <a:r>
              <a:rPr lang="fr-FR" sz="1200" b="0" i="0" kern="1200" dirty="0">
                <a:solidFill>
                  <a:schemeClr val="tx1"/>
                </a:solidFill>
                <a:effectLst/>
                <a:latin typeface="+mn-lt"/>
                <a:ea typeface="+mn-ea"/>
                <a:cs typeface="+mn-cs"/>
              </a:rPr>
              <a:t>Elles définissent la façon dont ils sont animés.</a:t>
            </a:r>
          </a:p>
          <a:p>
            <a:r>
              <a:rPr lang="fr-FR" sz="1200" b="0" i="0" kern="1200" dirty="0">
                <a:solidFill>
                  <a:schemeClr val="tx1"/>
                </a:solidFill>
                <a:effectLst/>
                <a:latin typeface="+mn-lt"/>
                <a:ea typeface="+mn-ea"/>
                <a:cs typeface="+mn-cs"/>
              </a:rPr>
              <a:t>Les propriétés d’animation sont ajoutées aux sélecteurs CSS (ou aux éléments) que vous voulez animer. Vous devez impérativement ajouter les deux propriétés d’animation suivantes pour que votre animation puisse fonctionner :</a:t>
            </a:r>
          </a:p>
          <a:p>
            <a:r>
              <a:rPr lang="fr-FR" sz="1200" b="0" i="0" kern="1200" dirty="0">
                <a:solidFill>
                  <a:schemeClr val="tx1"/>
                </a:solidFill>
                <a:effectLst/>
                <a:latin typeface="+mn-lt"/>
                <a:ea typeface="+mn-ea"/>
                <a:cs typeface="+mn-cs"/>
              </a:rPr>
              <a:t>animation-</a:t>
            </a:r>
            <a:r>
              <a:rPr lang="fr-FR" sz="1200" b="0" i="0" kern="1200" dirty="0" err="1">
                <a:solidFill>
                  <a:schemeClr val="tx1"/>
                </a:solidFill>
                <a:effectLst/>
                <a:latin typeface="+mn-lt"/>
                <a:ea typeface="+mn-ea"/>
                <a:cs typeface="+mn-cs"/>
              </a:rPr>
              <a:t>name</a:t>
            </a:r>
            <a:r>
              <a:rPr lang="fr-FR" sz="1200" b="0" i="0" kern="1200" dirty="0">
                <a:solidFill>
                  <a:schemeClr val="tx1"/>
                </a:solidFill>
                <a:effectLst/>
                <a:latin typeface="+mn-lt"/>
                <a:ea typeface="+mn-ea"/>
                <a:cs typeface="+mn-cs"/>
              </a:rPr>
              <a:t>: le nom de l’animation, tel que vous l’avez défini dans @</a:t>
            </a:r>
            <a:r>
              <a:rPr lang="fr-FR" sz="1200" b="0" i="0" kern="1200" dirty="0" err="1">
                <a:solidFill>
                  <a:schemeClr val="tx1"/>
                </a:solidFill>
                <a:effectLst/>
                <a:latin typeface="+mn-lt"/>
                <a:ea typeface="+mn-ea"/>
                <a:cs typeface="+mn-cs"/>
              </a:rPr>
              <a:t>keyframes</a:t>
            </a:r>
            <a:r>
              <a:rPr lang="fr-FR" sz="1200" b="0" i="0" kern="1200" dirty="0">
                <a:solidFill>
                  <a:schemeClr val="tx1"/>
                </a:solidFill>
                <a:effectLst/>
                <a:latin typeface="+mn-lt"/>
                <a:ea typeface="+mn-ea"/>
                <a:cs typeface="+mn-cs"/>
              </a:rPr>
              <a:t>.</a:t>
            </a:r>
          </a:p>
          <a:p>
            <a:r>
              <a:rPr lang="fr-FR" sz="1200" b="0" i="0" kern="1200" dirty="0">
                <a:solidFill>
                  <a:schemeClr val="tx1"/>
                </a:solidFill>
                <a:effectLst/>
                <a:latin typeface="+mn-lt"/>
                <a:ea typeface="+mn-ea"/>
                <a:cs typeface="+mn-cs"/>
              </a:rPr>
              <a:t>animation-duration: la durée de l’animation en secondes (p.ex. 5s) ou en millisecondes (p.ex. 200ms).</a:t>
            </a:r>
          </a:p>
          <a:p>
            <a:r>
              <a:rPr lang="fr-FR" sz="1200" b="0" i="0" kern="1200" dirty="0">
                <a:solidFill>
                  <a:schemeClr val="tx1"/>
                </a:solidFill>
                <a:effectLst/>
                <a:latin typeface="+mn-lt"/>
                <a:ea typeface="+mn-ea"/>
                <a:cs typeface="+mn-cs"/>
              </a:rPr>
              <a:t>Dans notre exemple de </a:t>
            </a:r>
            <a:r>
              <a:rPr lang="fr-FR" sz="1200" b="0" i="0" kern="1200" dirty="0" err="1">
                <a:solidFill>
                  <a:schemeClr val="tx1"/>
                </a:solidFill>
                <a:effectLst/>
                <a:latin typeface="+mn-lt"/>
                <a:ea typeface="+mn-ea"/>
                <a:cs typeface="+mn-cs"/>
              </a:rPr>
              <a:t>bounceIn</a:t>
            </a:r>
            <a:r>
              <a:rPr lang="fr-FR" sz="1200" b="0" i="0" kern="1200" dirty="0">
                <a:solidFill>
                  <a:schemeClr val="tx1"/>
                </a:solidFill>
                <a:effectLst/>
                <a:latin typeface="+mn-lt"/>
                <a:ea typeface="+mn-ea"/>
                <a:cs typeface="+mn-cs"/>
              </a:rPr>
              <a:t>, nous allons ajouter animation-</a:t>
            </a:r>
            <a:r>
              <a:rPr lang="fr-FR" sz="1200" b="0" i="0" kern="1200" dirty="0" err="1">
                <a:solidFill>
                  <a:schemeClr val="tx1"/>
                </a:solidFill>
                <a:effectLst/>
                <a:latin typeface="+mn-lt"/>
                <a:ea typeface="+mn-ea"/>
                <a:cs typeface="+mn-cs"/>
              </a:rPr>
              <a:t>name</a:t>
            </a:r>
            <a:r>
              <a:rPr lang="fr-FR" sz="1200" b="0" i="0" kern="1200" dirty="0">
                <a:solidFill>
                  <a:schemeClr val="tx1"/>
                </a:solidFill>
                <a:effectLst/>
                <a:latin typeface="+mn-lt"/>
                <a:ea typeface="+mn-ea"/>
                <a:cs typeface="+mn-cs"/>
              </a:rPr>
              <a:t> et animation-duration à la div que nous voulons animer.</a:t>
            </a:r>
          </a:p>
          <a:p>
            <a:endParaRPr lang="fr-FR"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14</a:t>
            </a:fld>
            <a:endParaRPr lang="en-US"/>
          </a:p>
        </p:txBody>
      </p:sp>
    </p:spTree>
    <p:extLst>
      <p:ext uri="{BB962C8B-B14F-4D97-AF65-F5344CB8AC3E}">
        <p14:creationId xmlns:p14="http://schemas.microsoft.com/office/powerpoint/2010/main" val="1671265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15</a:t>
            </a:fld>
            <a:endParaRPr lang="en-US"/>
          </a:p>
        </p:txBody>
      </p:sp>
    </p:spTree>
    <p:extLst>
      <p:ext uri="{BB962C8B-B14F-4D97-AF65-F5344CB8AC3E}">
        <p14:creationId xmlns:p14="http://schemas.microsoft.com/office/powerpoint/2010/main" val="822447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The main idea behind the flex layout is to give the container the ability to alter its items' width/height (and order) to best fill the available space (mostly to accommodate to all kind of display devices and screen sizes). A flex container expands items to fill available free space, or shrinks them to prevent overflow.</a:t>
            </a:r>
          </a:p>
          <a:p>
            <a:r>
              <a:rPr lang="en-US" sz="1200" b="0" i="0" kern="1200" dirty="0">
                <a:solidFill>
                  <a:schemeClr val="tx1"/>
                </a:solidFill>
                <a:effectLst/>
                <a:latin typeface="+mn-lt"/>
                <a:ea typeface="+mn-ea"/>
                <a:cs typeface="+mn-cs"/>
              </a:rPr>
              <a:t>Most importantly, the flexbox layout is direction-agnostic as opposed to the regular layouts (block which is vertically-based and inline which is horizontally-based). While those work well for pages, they lack flexibility (no pun intended) to support large or complex applications (especially when it comes to orientation changing, resizing, stretching, shrinking, etc.).</a:t>
            </a:r>
          </a:p>
          <a:p>
            <a:endParaRPr lang="en-US" sz="1200" b="0" i="0" kern="1200" dirty="0">
              <a:solidFill>
                <a:schemeClr val="tx1"/>
              </a:solidFill>
              <a:effectLst/>
              <a:latin typeface="+mn-lt"/>
              <a:ea typeface="+mn-ea"/>
              <a:cs typeface="+mn-cs"/>
            </a:endParaRPr>
          </a:p>
          <a:p>
            <a:r>
              <a:rPr lang="en-US" sz="1600" b="1" i="0" kern="1200" dirty="0">
                <a:solidFill>
                  <a:schemeClr val="tx1"/>
                </a:solidFill>
                <a:effectLst/>
                <a:latin typeface="+mn-lt"/>
                <a:ea typeface="+mn-ea"/>
                <a:cs typeface="+mn-cs"/>
              </a:rPr>
              <a:t>Since flexbox is a whole module and not a single property, it involves a lot of things including its whole set of properties. </a:t>
            </a:r>
            <a:endParaRPr lang="en-US" sz="1600" b="1"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16</a:t>
            </a:fld>
            <a:endParaRPr lang="en-US"/>
          </a:p>
        </p:txBody>
      </p:sp>
    </p:spTree>
    <p:extLst>
      <p:ext uri="{BB962C8B-B14F-4D97-AF65-F5344CB8AC3E}">
        <p14:creationId xmlns:p14="http://schemas.microsoft.com/office/powerpoint/2010/main" val="1390164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1" i="0" kern="1200" dirty="0">
                <a:solidFill>
                  <a:schemeClr val="tx1"/>
                </a:solidFill>
                <a:effectLst/>
                <a:latin typeface="+mn-lt"/>
                <a:ea typeface="+mn-ea"/>
                <a:cs typeface="+mn-cs"/>
              </a:rPr>
              <a:t>flex-direction</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establishes the main-axis, thus defining the direction flex items are placed in the flex container. Flexbox is (aside from optional wrapping) a single-direction layout concept. Think of flex items as primarily laying out either in horizontal rows or vertical columns.</a:t>
            </a:r>
          </a:p>
          <a:p>
            <a:endParaRPr lang="en-US" sz="1600" b="1" dirty="0"/>
          </a:p>
          <a:p>
            <a:r>
              <a:rPr lang="en-US" sz="1200" b="1" i="0" kern="1200" dirty="0">
                <a:solidFill>
                  <a:schemeClr val="tx1"/>
                </a:solidFill>
                <a:effectLst/>
                <a:latin typeface="+mn-lt"/>
                <a:ea typeface="+mn-ea"/>
                <a:cs typeface="+mn-cs"/>
              </a:rPr>
              <a:t>flex-wrap</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default, flex items will all try to fit onto one line. You can change that and allow the items to wrap as needed with this property. Direction also plays a role here, determining the direction new lines are stacked in.</a:t>
            </a:r>
          </a:p>
          <a:p>
            <a:endParaRPr lang="en-US" sz="1600" b="1"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17</a:t>
            </a:fld>
            <a:endParaRPr lang="en-US"/>
          </a:p>
        </p:txBody>
      </p:sp>
    </p:spTree>
    <p:extLst>
      <p:ext uri="{BB962C8B-B14F-4D97-AF65-F5344CB8AC3E}">
        <p14:creationId xmlns:p14="http://schemas.microsoft.com/office/powerpoint/2010/main" val="4034192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1" i="0" kern="1200" dirty="0">
                <a:solidFill>
                  <a:schemeClr val="tx1"/>
                </a:solidFill>
                <a:effectLst/>
                <a:latin typeface="+mn-lt"/>
                <a:ea typeface="+mn-ea"/>
                <a:cs typeface="+mn-cs"/>
              </a:rPr>
              <a:t>justify-content</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defines the alignment along the main axis. It helps distribute extra free space left over when either all the flex items on a line are inflexible, or are flexible but have reached their maximum size. It also exerts some control over the alignment of items when they overflow the line.</a:t>
            </a:r>
          </a:p>
          <a:p>
            <a:endParaRPr lang="en-US" sz="1600" b="1" dirty="0"/>
          </a:p>
          <a:p>
            <a:r>
              <a:rPr lang="en-US" sz="1200" b="1" i="0" kern="1200" dirty="0">
                <a:solidFill>
                  <a:schemeClr val="tx1"/>
                </a:solidFill>
                <a:effectLst/>
                <a:latin typeface="+mn-lt"/>
                <a:ea typeface="+mn-ea"/>
                <a:cs typeface="+mn-cs"/>
              </a:rPr>
              <a:t>align-items</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defines the default behavior for how flex items are laid out along the cross axis on the current line. Think of it as the justify-content version for the cross-axis (perpendicular to the main-axis).</a:t>
            </a:r>
          </a:p>
          <a:p>
            <a:endParaRPr lang="en-US" sz="1600" b="1"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18</a:t>
            </a:fld>
            <a:endParaRPr lang="en-US"/>
          </a:p>
        </p:txBody>
      </p:sp>
    </p:spTree>
    <p:extLst>
      <p:ext uri="{BB962C8B-B14F-4D97-AF65-F5344CB8AC3E}">
        <p14:creationId xmlns:p14="http://schemas.microsoft.com/office/powerpoint/2010/main" val="3875933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1" i="0" kern="1200" dirty="0">
                <a:solidFill>
                  <a:schemeClr val="tx1"/>
                </a:solidFill>
                <a:effectLst/>
                <a:latin typeface="+mn-lt"/>
                <a:ea typeface="+mn-ea"/>
                <a:cs typeface="+mn-cs"/>
              </a:rPr>
              <a:t>align-content</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aligns a flex container's lines within when there is extra space in the cross-axis, similar to how justify-content aligns individual items within the main-axis.</a:t>
            </a: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this property has no effect when there is only one line of flex items.</a:t>
            </a:r>
          </a:p>
          <a:p>
            <a:endParaRPr lang="en-US" sz="1600" b="1"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19</a:t>
            </a:fld>
            <a:endParaRPr lang="en-US"/>
          </a:p>
        </p:txBody>
      </p:sp>
    </p:spTree>
    <p:extLst>
      <p:ext uri="{BB962C8B-B14F-4D97-AF65-F5344CB8AC3E}">
        <p14:creationId xmlns:p14="http://schemas.microsoft.com/office/powerpoint/2010/main" val="922618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5D287DD-5EA0-44C8-9E63-D3E9A5DEC904}" type="slidenum">
              <a:rPr lang="en-US" smtClean="0"/>
              <a:t>2</a:t>
            </a:fld>
            <a:endParaRPr lang="en-US"/>
          </a:p>
        </p:txBody>
      </p:sp>
    </p:spTree>
    <p:extLst>
      <p:ext uri="{BB962C8B-B14F-4D97-AF65-F5344CB8AC3E}">
        <p14:creationId xmlns:p14="http://schemas.microsoft.com/office/powerpoint/2010/main" val="998956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1" i="0" kern="1200" dirty="0">
                <a:solidFill>
                  <a:schemeClr val="tx1"/>
                </a:solidFill>
                <a:effectLst/>
                <a:latin typeface="+mn-lt"/>
                <a:ea typeface="+mn-ea"/>
                <a:cs typeface="+mn-cs"/>
              </a:rPr>
              <a:t>order</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default, flex items are laid out in the source order. However, </a:t>
            </a:r>
            <a:r>
              <a:rPr lang="en-US" sz="1200" b="0" i="0" kern="1200" dirty="0" err="1">
                <a:solidFill>
                  <a:schemeClr val="tx1"/>
                </a:solidFill>
                <a:effectLst/>
                <a:latin typeface="+mn-lt"/>
                <a:ea typeface="+mn-ea"/>
                <a:cs typeface="+mn-cs"/>
              </a:rPr>
              <a:t>theorder</a:t>
            </a:r>
            <a:r>
              <a:rPr lang="en-US" sz="1200" b="0" i="0" kern="1200" dirty="0">
                <a:solidFill>
                  <a:schemeClr val="tx1"/>
                </a:solidFill>
                <a:effectLst/>
                <a:latin typeface="+mn-lt"/>
                <a:ea typeface="+mn-ea"/>
                <a:cs typeface="+mn-cs"/>
              </a:rPr>
              <a:t> property controls the order in which they appear in the flex container.</a:t>
            </a:r>
          </a:p>
          <a:p>
            <a:endParaRPr lang="en-US" sz="1600" b="1" dirty="0"/>
          </a:p>
          <a:p>
            <a:r>
              <a:rPr lang="en-US" sz="1200" b="1" i="0" kern="1200" dirty="0">
                <a:solidFill>
                  <a:schemeClr val="tx1"/>
                </a:solidFill>
                <a:effectLst/>
                <a:latin typeface="+mn-lt"/>
                <a:ea typeface="+mn-ea"/>
                <a:cs typeface="+mn-cs"/>
              </a:rPr>
              <a:t>flex-grow</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defines the ability for a flex item to grow if necessary. It accepts a </a:t>
            </a:r>
            <a:r>
              <a:rPr lang="en-US" sz="1200" b="0" i="0" kern="1200" dirty="0" err="1">
                <a:solidFill>
                  <a:schemeClr val="tx1"/>
                </a:solidFill>
                <a:effectLst/>
                <a:latin typeface="+mn-lt"/>
                <a:ea typeface="+mn-ea"/>
                <a:cs typeface="+mn-cs"/>
              </a:rPr>
              <a:t>unitless</a:t>
            </a:r>
            <a:r>
              <a:rPr lang="en-US" sz="1200" b="0" i="0" kern="1200" dirty="0">
                <a:solidFill>
                  <a:schemeClr val="tx1"/>
                </a:solidFill>
                <a:effectLst/>
                <a:latin typeface="+mn-lt"/>
                <a:ea typeface="+mn-ea"/>
                <a:cs typeface="+mn-cs"/>
              </a:rPr>
              <a:t> value that serves as a proportion. It dictates what amount of the available space inside the flex container the item should take up.</a:t>
            </a:r>
          </a:p>
          <a:p>
            <a:r>
              <a:rPr lang="en-US" sz="1200" b="0" i="0" kern="1200" dirty="0">
                <a:solidFill>
                  <a:schemeClr val="tx1"/>
                </a:solidFill>
                <a:effectLst/>
                <a:latin typeface="+mn-lt"/>
                <a:ea typeface="+mn-ea"/>
                <a:cs typeface="+mn-cs"/>
              </a:rPr>
              <a:t>If all items have flex-grow set to 1, the remaining space in the container will be distributed equally to all children. If one of the children a value of 2, the remaining space would take up twice as much space as the others (or it will try to, at least).</a:t>
            </a:r>
          </a:p>
          <a:p>
            <a:endParaRPr lang="en-US" sz="1600" b="1" dirty="0"/>
          </a:p>
          <a:p>
            <a:r>
              <a:rPr lang="en-US" sz="1200" b="1" i="0" kern="1200" dirty="0">
                <a:solidFill>
                  <a:schemeClr val="tx1"/>
                </a:solidFill>
                <a:effectLst/>
                <a:latin typeface="+mn-lt"/>
                <a:ea typeface="+mn-ea"/>
                <a:cs typeface="+mn-cs"/>
              </a:rPr>
              <a:t>flex-shrink</a:t>
            </a:r>
          </a:p>
          <a:p>
            <a:r>
              <a:rPr lang="en-US" sz="1200" b="0" i="0" kern="1200" dirty="0">
                <a:solidFill>
                  <a:schemeClr val="tx1"/>
                </a:solidFill>
                <a:effectLst/>
                <a:latin typeface="+mn-lt"/>
                <a:ea typeface="+mn-ea"/>
                <a:cs typeface="+mn-cs"/>
              </a:rPr>
              <a:t>This defines the ability for a flex item to shrink if necessary.</a:t>
            </a:r>
          </a:p>
          <a:p>
            <a:endParaRPr lang="en-US" sz="1600" b="1"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20</a:t>
            </a:fld>
            <a:endParaRPr lang="en-US"/>
          </a:p>
        </p:txBody>
      </p:sp>
    </p:spTree>
    <p:extLst>
      <p:ext uri="{BB962C8B-B14F-4D97-AF65-F5344CB8AC3E}">
        <p14:creationId xmlns:p14="http://schemas.microsoft.com/office/powerpoint/2010/main" val="2084870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1" i="0" kern="1200" dirty="0">
                <a:solidFill>
                  <a:schemeClr val="tx1"/>
                </a:solidFill>
                <a:effectLst/>
                <a:latin typeface="+mn-lt"/>
                <a:ea typeface="+mn-ea"/>
                <a:cs typeface="+mn-cs"/>
              </a:rPr>
              <a:t>flex-basis</a:t>
            </a:r>
          </a:p>
          <a:p>
            <a:r>
              <a:rPr lang="en-US" sz="1200" b="0" i="0" kern="1200" dirty="0">
                <a:solidFill>
                  <a:schemeClr val="tx1"/>
                </a:solidFill>
                <a:effectLst/>
                <a:latin typeface="+mn-lt"/>
                <a:ea typeface="+mn-ea"/>
                <a:cs typeface="+mn-cs"/>
              </a:rPr>
              <a:t>This defines the default size of an element before the remaining space is distributed. It can be a length (e.g. 20%, 5rem, etc.) or a keyword. The auto keyword means "look at my width or height property" (which was temporarily done by the main-</a:t>
            </a:r>
            <a:r>
              <a:rPr lang="en-US" sz="1200" b="0" i="0" kern="1200" dirty="0" err="1">
                <a:solidFill>
                  <a:schemeClr val="tx1"/>
                </a:solidFill>
                <a:effectLst/>
                <a:latin typeface="+mn-lt"/>
                <a:ea typeface="+mn-ea"/>
                <a:cs typeface="+mn-cs"/>
              </a:rPr>
              <a:t>sizekeyword</a:t>
            </a:r>
            <a:r>
              <a:rPr lang="en-US" sz="1200" b="0" i="0" kern="1200" dirty="0">
                <a:solidFill>
                  <a:schemeClr val="tx1"/>
                </a:solidFill>
                <a:effectLst/>
                <a:latin typeface="+mn-lt"/>
                <a:ea typeface="+mn-ea"/>
                <a:cs typeface="+mn-cs"/>
              </a:rPr>
              <a:t> until deprecated). The content keyword means "size it based on the item's content" - this keyword isn't well supported yet, so it's hard to test and harder to know what its brethren max-content, min-content, and fit-content do.</a:t>
            </a:r>
          </a:p>
          <a:p>
            <a:endParaRPr lang="en-US" sz="1600" b="1" dirty="0"/>
          </a:p>
          <a:p>
            <a:r>
              <a:rPr lang="en-US" sz="1200" b="1" i="0" kern="1200" dirty="0">
                <a:solidFill>
                  <a:schemeClr val="tx1"/>
                </a:solidFill>
                <a:effectLst/>
                <a:latin typeface="+mn-lt"/>
                <a:ea typeface="+mn-ea"/>
                <a:cs typeface="+mn-cs"/>
              </a:rPr>
              <a:t>flex</a:t>
            </a:r>
          </a:p>
          <a:p>
            <a:r>
              <a:rPr lang="en-US" sz="1200" b="0" i="0" kern="1200" dirty="0">
                <a:solidFill>
                  <a:schemeClr val="tx1"/>
                </a:solidFill>
                <a:effectLst/>
                <a:latin typeface="+mn-lt"/>
                <a:ea typeface="+mn-ea"/>
                <a:cs typeface="+mn-cs"/>
              </a:rPr>
              <a:t>This is the shorthand for flex-grow, flex-shrink and flex-basis combined. The second and third parameters (flex-shrink and flex-basis) are optional. Default is 0 1 auto.</a:t>
            </a:r>
          </a:p>
          <a:p>
            <a:endParaRPr lang="en-US" sz="1600" b="1" dirty="0"/>
          </a:p>
          <a:p>
            <a:endParaRPr lang="en-US" sz="1600" b="1" dirty="0"/>
          </a:p>
          <a:p>
            <a:r>
              <a:rPr lang="en-US" sz="1200" b="1" i="0" kern="1200" dirty="0">
                <a:solidFill>
                  <a:schemeClr val="tx1"/>
                </a:solidFill>
                <a:effectLst/>
                <a:latin typeface="+mn-lt"/>
                <a:ea typeface="+mn-ea"/>
                <a:cs typeface="+mn-cs"/>
              </a:rPr>
              <a:t>align-self</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allows the default alignment (or the one specified by align-items) to be overridden for individual flex items.</a:t>
            </a:r>
          </a:p>
          <a:p>
            <a:r>
              <a:rPr lang="en-US" sz="1200" b="0" i="0" kern="1200" dirty="0">
                <a:solidFill>
                  <a:schemeClr val="tx1"/>
                </a:solidFill>
                <a:effectLst/>
                <a:latin typeface="+mn-lt"/>
                <a:ea typeface="+mn-ea"/>
                <a:cs typeface="+mn-cs"/>
              </a:rPr>
              <a:t>Please see the align-items explanation to understand the available values.</a:t>
            </a:r>
          </a:p>
          <a:p>
            <a:endParaRPr lang="en-US" sz="1600" b="1"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21</a:t>
            </a:fld>
            <a:endParaRPr lang="en-US"/>
          </a:p>
        </p:txBody>
      </p:sp>
    </p:spTree>
    <p:extLst>
      <p:ext uri="{BB962C8B-B14F-4D97-AF65-F5344CB8AC3E}">
        <p14:creationId xmlns:p14="http://schemas.microsoft.com/office/powerpoint/2010/main" val="2525573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600" b="1" noProof="0" dirty="0"/>
              <a:t>Adaptive : la </a:t>
            </a:r>
            <a:r>
              <a:rPr lang="en-US" sz="1600" b="1" noProof="0" dirty="0" err="1"/>
              <a:t>taille</a:t>
            </a:r>
            <a:r>
              <a:rPr lang="en-US" sz="1600" b="1" noProof="0" dirty="0"/>
              <a:t> </a:t>
            </a:r>
            <a:r>
              <a:rPr lang="en-US" sz="1600" b="1" noProof="0" dirty="0" err="1"/>
              <a:t>s’adapte</a:t>
            </a:r>
            <a:r>
              <a:rPr lang="en-US" sz="1600" b="1" noProof="0" dirty="0"/>
              <a:t>, pas le </a:t>
            </a:r>
            <a:r>
              <a:rPr lang="en-US" sz="1600" b="1" noProof="0" dirty="0" err="1"/>
              <a:t>contenu</a:t>
            </a:r>
            <a:r>
              <a:rPr lang="en-US" sz="1600" b="1" noProof="0" dirty="0"/>
              <a:t> =&gt; </a:t>
            </a:r>
            <a:r>
              <a:rPr lang="en-US" sz="1600" b="1" noProof="0" dirty="0" err="1"/>
              <a:t>ux</a:t>
            </a:r>
            <a:r>
              <a:rPr lang="en-US" sz="1600" b="1" baseline="0" noProof="0" dirty="0"/>
              <a:t> </a:t>
            </a:r>
            <a:r>
              <a:rPr lang="en-US" sz="1600" b="1" baseline="0" noProof="0" dirty="0" err="1"/>
              <a:t>dégradé</a:t>
            </a:r>
            <a:endParaRPr lang="en-US" sz="1600" b="1" noProof="0" dirty="0"/>
          </a:p>
          <a:p>
            <a:r>
              <a:rPr lang="en-US" sz="1600" b="1" noProof="0" dirty="0"/>
              <a:t>Responsive: la </a:t>
            </a:r>
            <a:r>
              <a:rPr lang="en-US" sz="1600" b="1" noProof="0" dirty="0" err="1"/>
              <a:t>taille</a:t>
            </a:r>
            <a:r>
              <a:rPr lang="en-US" sz="1600" b="1" noProof="0" dirty="0"/>
              <a:t> et le </a:t>
            </a:r>
            <a:r>
              <a:rPr lang="en-US" sz="1600" b="1" noProof="0" dirty="0" err="1"/>
              <a:t>contenu</a:t>
            </a:r>
            <a:r>
              <a:rPr lang="en-US" sz="1600" b="1" noProof="0" dirty="0"/>
              <a:t> </a:t>
            </a:r>
            <a:r>
              <a:rPr lang="en-US" sz="1600" b="1" noProof="0" dirty="0" err="1"/>
              <a:t>s’adapte</a:t>
            </a:r>
            <a:r>
              <a:rPr lang="en-US" sz="1600" b="1" noProof="0" dirty="0"/>
              <a:t> =&gt; </a:t>
            </a:r>
            <a:r>
              <a:rPr lang="en-US" sz="1600" b="1" noProof="0" dirty="0" err="1"/>
              <a:t>ux</a:t>
            </a:r>
            <a:r>
              <a:rPr lang="en-US" sz="1600" b="1" noProof="0" dirty="0"/>
              <a:t> </a:t>
            </a:r>
            <a:r>
              <a:rPr lang="en-US" sz="1600" b="1" noProof="0" dirty="0" err="1"/>
              <a:t>optimisé</a:t>
            </a:r>
            <a:endParaRPr lang="fr-FR" sz="1600" b="1" noProof="0"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23</a:t>
            </a:fld>
            <a:endParaRPr lang="en-US"/>
          </a:p>
        </p:txBody>
      </p:sp>
    </p:spTree>
    <p:extLst>
      <p:ext uri="{BB962C8B-B14F-4D97-AF65-F5344CB8AC3E}">
        <p14:creationId xmlns:p14="http://schemas.microsoft.com/office/powerpoint/2010/main" val="2772401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600" b="1" noProof="0"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24</a:t>
            </a:fld>
            <a:endParaRPr lang="en-US"/>
          </a:p>
        </p:txBody>
      </p:sp>
    </p:spTree>
    <p:extLst>
      <p:ext uri="{BB962C8B-B14F-4D97-AF65-F5344CB8AC3E}">
        <p14:creationId xmlns:p14="http://schemas.microsoft.com/office/powerpoint/2010/main" val="1053745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600" b="1" noProof="0"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25</a:t>
            </a:fld>
            <a:endParaRPr lang="en-US"/>
          </a:p>
        </p:txBody>
      </p:sp>
    </p:spTree>
    <p:extLst>
      <p:ext uri="{BB962C8B-B14F-4D97-AF65-F5344CB8AC3E}">
        <p14:creationId xmlns:p14="http://schemas.microsoft.com/office/powerpoint/2010/main" val="35882966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tells the browser to set the viewport to the width of the device with an initial scale of 1.</a:t>
            </a:r>
          </a:p>
          <a:p>
            <a:r>
              <a:rPr lang="en-US" dirty="0"/>
              <a:t>width</a:t>
            </a:r>
            <a:r>
              <a:rPr lang="en-US" sz="1200" b="0" i="0" kern="1200" dirty="0">
                <a:solidFill>
                  <a:schemeClr val="tx1"/>
                </a:solidFill>
                <a:effectLst/>
                <a:latin typeface="+mn-lt"/>
                <a:ea typeface="+mn-ea"/>
                <a:cs typeface="+mn-cs"/>
              </a:rPr>
              <a:t> can also take a </a:t>
            </a:r>
            <a:r>
              <a:rPr lang="en-US" sz="1200" b="1" i="0" kern="1200" dirty="0">
                <a:solidFill>
                  <a:schemeClr val="tx1"/>
                </a:solidFill>
                <a:effectLst/>
                <a:latin typeface="+mn-lt"/>
                <a:ea typeface="+mn-ea"/>
                <a:cs typeface="+mn-cs"/>
              </a:rPr>
              <a:t>pixel</a:t>
            </a:r>
            <a:r>
              <a:rPr lang="en-US" sz="1200" b="0" i="0" kern="1200" dirty="0">
                <a:solidFill>
                  <a:schemeClr val="tx1"/>
                </a:solidFill>
                <a:effectLst/>
                <a:latin typeface="+mn-lt"/>
                <a:ea typeface="+mn-ea"/>
                <a:cs typeface="+mn-cs"/>
              </a:rPr>
              <a:t> value</a:t>
            </a:r>
          </a:p>
          <a:p>
            <a:endParaRPr lang="fr-FR" sz="1600" b="1" noProof="0"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26</a:t>
            </a:fld>
            <a:endParaRPr lang="en-US"/>
          </a:p>
        </p:txBody>
      </p:sp>
    </p:spTree>
    <p:extLst>
      <p:ext uri="{BB962C8B-B14F-4D97-AF65-F5344CB8AC3E}">
        <p14:creationId xmlns:p14="http://schemas.microsoft.com/office/powerpoint/2010/main" val="2114360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kumimoji="0" lang="fr-FR" altLang="fr-FR" sz="1600" b="0" i="0" u="none" strike="noStrike" cap="none" normalizeH="0" baseline="0" dirty="0">
                <a:ln>
                  <a:noFill/>
                </a:ln>
                <a:solidFill>
                  <a:srgbClr val="65B042"/>
                </a:solidFill>
                <a:effectLst/>
              </a:rPr>
              <a:t>mobile-web-</a:t>
            </a:r>
            <a:r>
              <a:rPr kumimoji="0" lang="fr-FR" altLang="fr-FR" sz="1600" b="0" i="0" u="none" strike="noStrike" cap="none" normalizeH="0" baseline="0" dirty="0" err="1">
                <a:ln>
                  <a:noFill/>
                </a:ln>
                <a:solidFill>
                  <a:srgbClr val="65B042"/>
                </a:solidFill>
                <a:effectLst/>
              </a:rPr>
              <a:t>app</a:t>
            </a:r>
            <a:r>
              <a:rPr kumimoji="0" lang="fr-FR" altLang="fr-FR" sz="1600" b="0" i="0" u="none" strike="noStrike" cap="none" normalizeH="0" baseline="0" dirty="0">
                <a:ln>
                  <a:noFill/>
                </a:ln>
                <a:solidFill>
                  <a:srgbClr val="65B042"/>
                </a:solidFill>
                <a:effectLst/>
              </a:rPr>
              <a:t>-capable: ouvre la page en plein écran</a:t>
            </a:r>
            <a:endParaRPr lang="fr-FR" sz="1600" b="1" noProof="0"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27</a:t>
            </a:fld>
            <a:endParaRPr lang="en-US"/>
          </a:p>
        </p:txBody>
      </p:sp>
    </p:spTree>
    <p:extLst>
      <p:ext uri="{BB962C8B-B14F-4D97-AF65-F5344CB8AC3E}">
        <p14:creationId xmlns:p14="http://schemas.microsoft.com/office/powerpoint/2010/main" val="2176763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1200" dirty="0"/>
              <a:t>Peux être déclaré dans un </a:t>
            </a:r>
            <a:r>
              <a:rPr lang="fr-FR" sz="1200" b="1" dirty="0"/>
              <a:t>fichier</a:t>
            </a:r>
            <a:r>
              <a:rPr lang="fr-FR" sz="1200" dirty="0"/>
              <a:t>, dans le </a:t>
            </a:r>
            <a:r>
              <a:rPr lang="fr-FR" sz="1200" b="1" dirty="0"/>
              <a:t>header</a:t>
            </a:r>
            <a:r>
              <a:rPr lang="fr-FR" sz="1200" dirty="0"/>
              <a:t> ou </a:t>
            </a:r>
            <a:r>
              <a:rPr lang="fr-FR" sz="1200" b="1" dirty="0" err="1"/>
              <a:t>inline</a:t>
            </a:r>
            <a:endParaRPr lang="fr-FR" sz="1200" b="1"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3</a:t>
            </a:fld>
            <a:endParaRPr lang="en-US"/>
          </a:p>
        </p:txBody>
      </p:sp>
    </p:spTree>
    <p:extLst>
      <p:ext uri="{BB962C8B-B14F-4D97-AF65-F5344CB8AC3E}">
        <p14:creationId xmlns:p14="http://schemas.microsoft.com/office/powerpoint/2010/main" val="1364630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a:solidFill>
                  <a:schemeClr val="tx1"/>
                </a:solidFill>
                <a:effectLst/>
                <a:latin typeface="+mn-lt"/>
                <a:ea typeface="+mn-ea"/>
                <a:cs typeface="+mn-cs"/>
              </a:rPr>
              <a:t>https://developers.google.com/web/fundamentals/performance/rendering</a:t>
            </a:r>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4</a:t>
            </a:fld>
            <a:endParaRPr lang="en-US"/>
          </a:p>
        </p:txBody>
      </p:sp>
    </p:spTree>
    <p:extLst>
      <p:ext uri="{BB962C8B-B14F-4D97-AF65-F5344CB8AC3E}">
        <p14:creationId xmlns:p14="http://schemas.microsoft.com/office/powerpoint/2010/main" val="273421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br>
              <a:rPr lang="en-US" sz="1200" b="0" i="0" kern="1200" dirty="0">
                <a:solidFill>
                  <a:schemeClr val="tx1"/>
                </a:solidFill>
                <a:effectLst/>
                <a:latin typeface="+mn-lt"/>
                <a:ea typeface="+mn-ea"/>
                <a:cs typeface="+mn-cs"/>
              </a:rPr>
            </a:br>
            <a:endParaRPr lang="fr-FR"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5</a:t>
            </a:fld>
            <a:endParaRPr lang="en-US"/>
          </a:p>
        </p:txBody>
      </p:sp>
    </p:spTree>
    <p:extLst>
      <p:ext uri="{BB962C8B-B14F-4D97-AF65-F5344CB8AC3E}">
        <p14:creationId xmlns:p14="http://schemas.microsoft.com/office/powerpoint/2010/main" val="277695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6</a:t>
            </a:fld>
            <a:endParaRPr lang="en-US"/>
          </a:p>
        </p:txBody>
      </p:sp>
    </p:spTree>
    <p:extLst>
      <p:ext uri="{BB962C8B-B14F-4D97-AF65-F5344CB8AC3E}">
        <p14:creationId xmlns:p14="http://schemas.microsoft.com/office/powerpoint/2010/main" val="2055698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Easing : Evolution de la Vitesse </a:t>
            </a:r>
            <a:r>
              <a:rPr lang="en-US" dirty="0" err="1"/>
              <a:t>d’éxecution</a:t>
            </a:r>
            <a:r>
              <a:rPr lang="en-US" dirty="0"/>
              <a:t> dans le temps</a:t>
            </a:r>
          </a:p>
          <a:p>
            <a:endParaRPr lang="en-US"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7</a:t>
            </a:fld>
            <a:endParaRPr lang="en-US"/>
          </a:p>
        </p:txBody>
      </p:sp>
    </p:spTree>
    <p:extLst>
      <p:ext uri="{BB962C8B-B14F-4D97-AF65-F5344CB8AC3E}">
        <p14:creationId xmlns:p14="http://schemas.microsoft.com/office/powerpoint/2010/main" val="3316177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5D287DD-5EA0-44C8-9E63-D3E9A5DEC904}" type="slidenum">
              <a:rPr lang="en-US" smtClean="0"/>
              <a:t>8</a:t>
            </a:fld>
            <a:endParaRPr lang="en-US"/>
          </a:p>
        </p:txBody>
      </p:sp>
    </p:spTree>
    <p:extLst>
      <p:ext uri="{BB962C8B-B14F-4D97-AF65-F5344CB8AC3E}">
        <p14:creationId xmlns:p14="http://schemas.microsoft.com/office/powerpoint/2010/main" val="3975780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9</a:t>
            </a:fld>
            <a:endParaRPr lang="en-US"/>
          </a:p>
        </p:txBody>
      </p:sp>
    </p:spTree>
    <p:extLst>
      <p:ext uri="{BB962C8B-B14F-4D97-AF65-F5344CB8AC3E}">
        <p14:creationId xmlns:p14="http://schemas.microsoft.com/office/powerpoint/2010/main" val="3620717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a:p>
        </p:txBody>
      </p:sp>
      <p:sp>
        <p:nvSpPr>
          <p:cNvPr id="4" name="Espace réservé de la date 3"/>
          <p:cNvSpPr>
            <a:spLocks noGrp="1"/>
          </p:cNvSpPr>
          <p:nvPr>
            <p:ph type="dt" sz="half" idx="10"/>
          </p:nvPr>
        </p:nvSpPr>
        <p:spPr/>
        <p:txBody>
          <a:bodyPr/>
          <a:lstStyle/>
          <a:p>
            <a:fld id="{1D0F8082-72C5-4AFE-BD1D-7A9FC1181EEA}" type="datetimeFigureOut">
              <a:rPr lang="en-US" smtClean="0"/>
              <a:t>10/12/2018</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381305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1D0F8082-72C5-4AFE-BD1D-7A9FC1181EEA}" type="datetimeFigureOut">
              <a:rPr lang="en-US" smtClean="0"/>
              <a:t>10/12/2018</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700523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1D0F8082-72C5-4AFE-BD1D-7A9FC1181EEA}" type="datetimeFigureOut">
              <a:rPr lang="en-US" smtClean="0"/>
              <a:t>10/12/2018</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163554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1D0F8082-72C5-4AFE-BD1D-7A9FC1181EEA}" type="datetimeFigureOut">
              <a:rPr lang="en-US" smtClean="0"/>
              <a:t>10/12/2018</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374371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1D0F8082-72C5-4AFE-BD1D-7A9FC1181EEA}" type="datetimeFigureOut">
              <a:rPr lang="en-US" smtClean="0"/>
              <a:t>10/12/2018</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273277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p:txBody>
          <a:bodyPr/>
          <a:lstStyle/>
          <a:p>
            <a:fld id="{1D0F8082-72C5-4AFE-BD1D-7A9FC1181EEA}" type="datetimeFigureOut">
              <a:rPr lang="en-US" smtClean="0"/>
              <a:t>10/12/2018</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358255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p:txBody>
          <a:bodyPr/>
          <a:lstStyle/>
          <a:p>
            <a:fld id="{1D0F8082-72C5-4AFE-BD1D-7A9FC1181EEA}" type="datetimeFigureOut">
              <a:rPr lang="en-US" smtClean="0"/>
              <a:t>10/12/2018</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4049034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p:txBody>
          <a:bodyPr/>
          <a:lstStyle/>
          <a:p>
            <a:fld id="{1D0F8082-72C5-4AFE-BD1D-7A9FC1181EEA}" type="datetimeFigureOut">
              <a:rPr lang="en-US" smtClean="0"/>
              <a:t>10/12/2018</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1931122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D0F8082-72C5-4AFE-BD1D-7A9FC1181EEA}" type="datetimeFigureOut">
              <a:rPr lang="en-US" smtClean="0"/>
              <a:t>10/12/2018</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4254316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1D0F8082-72C5-4AFE-BD1D-7A9FC1181EEA}" type="datetimeFigureOut">
              <a:rPr lang="en-US" smtClean="0"/>
              <a:t>10/12/2018</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615510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1D0F8082-72C5-4AFE-BD1D-7A9FC1181EEA}" type="datetimeFigureOut">
              <a:rPr lang="en-US" smtClean="0"/>
              <a:t>10/12/2018</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499791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F8082-72C5-4AFE-BD1D-7A9FC1181EEA}" type="datetimeFigureOut">
              <a:rPr lang="en-US" smtClean="0"/>
              <a:t>10/12/2018</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16475-0800-4C1F-91C4-A83444DADA10}" type="slidenum">
              <a:rPr lang="en-US" smtClean="0"/>
              <a:t>‹N°›</a:t>
            </a:fld>
            <a:endParaRPr lang="en-US"/>
          </a:p>
        </p:txBody>
      </p:sp>
    </p:spTree>
    <p:extLst>
      <p:ext uri="{BB962C8B-B14F-4D97-AF65-F5344CB8AC3E}">
        <p14:creationId xmlns:p14="http://schemas.microsoft.com/office/powerpoint/2010/main" val="3935220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w3schools.com/cssref/trysel.as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www.w3schools.com/cssref/css3_pr_mediaquery.asp"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developer.apple.com/library/safari/documentation/AppleApplications/Reference/SafariHTMLRef/Articles/MetaTags.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hyperlink" Target="http://easings.net/f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1.png"/><Relationship Id="rId4" Type="http://schemas.openxmlformats.org/officeDocument/2006/relationships/hyperlink" Target="http://www.w3schools.com/cssref/css_animatable.as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easings.net/fr"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6593748"/>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0" dirty="0"/>
              <a:t>CSS 3</a:t>
            </a:r>
          </a:p>
          <a:p>
            <a:pPr algn="ctr"/>
            <a:r>
              <a:rPr lang="fr-FR" sz="6000" dirty="0">
                <a:solidFill>
                  <a:srgbClr val="EF851B"/>
                </a:solidFill>
              </a:rPr>
              <a:t>Avancée</a:t>
            </a: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7111"/>
            <a:ext cx="662730" cy="662730"/>
          </a:xfrm>
          <a:prstGeom prst="rect">
            <a:avLst/>
          </a:prstGeom>
        </p:spPr>
      </p:pic>
      <p:sp>
        <p:nvSpPr>
          <p:cNvPr id="6" name="Rectangle 5"/>
          <p:cNvSpPr/>
          <p:nvPr/>
        </p:nvSpPr>
        <p:spPr>
          <a:xfrm>
            <a:off x="0" y="6593747"/>
            <a:ext cx="12192000" cy="264253"/>
          </a:xfrm>
          <a:prstGeom prst="rect">
            <a:avLst/>
          </a:prstGeom>
          <a:solidFill>
            <a:srgbClr val="EF851B"/>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55696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Transformations</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10" name="Rectangle 9"/>
          <p:cNvSpPr/>
          <p:nvPr/>
        </p:nvSpPr>
        <p:spPr>
          <a:xfrm>
            <a:off x="540810" y="2172799"/>
            <a:ext cx="10670288" cy="4339650"/>
          </a:xfrm>
          <a:prstGeom prst="rect">
            <a:avLst/>
          </a:prstGeom>
          <a:solidFill>
            <a:schemeClr val="bg1">
              <a:lumMod val="95000"/>
            </a:schemeClr>
          </a:solidFill>
        </p:spPr>
        <p:txBody>
          <a:bodyPr wrap="square">
            <a:spAutoFit/>
          </a:bodyPr>
          <a:lstStyle/>
          <a:p>
            <a:r>
              <a:rPr lang="en-US" sz="2000" dirty="0">
                <a:solidFill>
                  <a:srgbClr val="800000"/>
                </a:solidFill>
                <a:latin typeface="Consolas" panose="020B0609020204030204" pitchFamily="49" charset="0"/>
              </a:rPr>
              <a:t>div</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transform</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translate(50px,</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100px)</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p>
          <a:p>
            <a:r>
              <a:rPr lang="en-US" sz="2000" dirty="0">
                <a:solidFill>
                  <a:srgbClr val="800000"/>
                </a:solidFill>
                <a:latin typeface="Consolas" panose="020B0609020204030204" pitchFamily="49" charset="0"/>
              </a:rPr>
              <a:t>div</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transform-origin</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left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top</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transform</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rotate(20deg)</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a:p>
            <a:r>
              <a:rPr lang="en-US" sz="2000" dirty="0">
                <a:solidFill>
                  <a:srgbClr val="800000"/>
                </a:solidFill>
                <a:latin typeface="Consolas" panose="020B0609020204030204" pitchFamily="49" charset="0"/>
              </a:rPr>
              <a:t>div</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transform</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scale(2)</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p>
          <a:p>
            <a:r>
              <a:rPr lang="en-US" sz="2000" dirty="0">
                <a:solidFill>
                  <a:srgbClr val="800000"/>
                </a:solidFill>
                <a:latin typeface="Consolas" panose="020B0609020204030204" pitchFamily="49" charset="0"/>
              </a:rPr>
              <a:t>div</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transform</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skew(20deg,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10deg)</a:t>
            </a:r>
            <a:r>
              <a:rPr lang="en-US" sz="20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
        <p:nvSpPr>
          <p:cNvPr id="2" name="ZoneTexte 1"/>
          <p:cNvSpPr txBox="1"/>
          <p:nvPr/>
        </p:nvSpPr>
        <p:spPr>
          <a:xfrm>
            <a:off x="540810" y="1228877"/>
            <a:ext cx="6677891" cy="461665"/>
          </a:xfrm>
          <a:prstGeom prst="rect">
            <a:avLst/>
          </a:prstGeom>
          <a:noFill/>
        </p:spPr>
        <p:txBody>
          <a:bodyPr wrap="square" rtlCol="0">
            <a:spAutoFit/>
          </a:bodyPr>
          <a:lstStyle/>
          <a:p>
            <a:r>
              <a:rPr lang="en-US" sz="2400" dirty="0" err="1"/>
              <a:t>Exemples</a:t>
            </a:r>
            <a:r>
              <a:rPr lang="en-US" sz="2400" dirty="0"/>
              <a:t> de transformations </a:t>
            </a:r>
            <a:r>
              <a:rPr lang="en-US" sz="2400" dirty="0" err="1"/>
              <a:t>en</a:t>
            </a:r>
            <a:r>
              <a:rPr lang="en-US" sz="2400" dirty="0"/>
              <a:t> CSS</a:t>
            </a:r>
          </a:p>
        </p:txBody>
      </p:sp>
    </p:spTree>
    <p:extLst>
      <p:ext uri="{BB962C8B-B14F-4D97-AF65-F5344CB8AC3E}">
        <p14:creationId xmlns:p14="http://schemas.microsoft.com/office/powerpoint/2010/main" val="124378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Transformations 3D</a:t>
            </a: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2" name="ZoneTexte 1"/>
          <p:cNvSpPr txBox="1"/>
          <p:nvPr/>
        </p:nvSpPr>
        <p:spPr>
          <a:xfrm>
            <a:off x="331365" y="1169758"/>
            <a:ext cx="10210800" cy="830997"/>
          </a:xfrm>
          <a:prstGeom prst="rect">
            <a:avLst/>
          </a:prstGeom>
          <a:noFill/>
        </p:spPr>
        <p:txBody>
          <a:bodyPr wrap="square" rtlCol="0">
            <a:spAutoFit/>
          </a:bodyPr>
          <a:lstStyle/>
          <a:p>
            <a:r>
              <a:rPr lang="fr-FR" sz="2400" dirty="0"/>
              <a:t>La CSS3 permet également d’appliquer des transformations 3D sur des éléments via les fonctions :</a:t>
            </a:r>
          </a:p>
        </p:txBody>
      </p:sp>
      <p:sp>
        <p:nvSpPr>
          <p:cNvPr id="7" name="Rectangle 1"/>
          <p:cNvSpPr>
            <a:spLocks noChangeArrowheads="1"/>
          </p:cNvSpPr>
          <p:nvPr/>
        </p:nvSpPr>
        <p:spPr bwMode="auto">
          <a:xfrm>
            <a:off x="331365" y="2491039"/>
            <a:ext cx="5021790" cy="3688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a:ln>
                  <a:noFill/>
                </a:ln>
                <a:solidFill>
                  <a:schemeClr val="tx1">
                    <a:lumMod val="65000"/>
                    <a:lumOff val="35000"/>
                  </a:schemeClr>
                </a:solidFill>
                <a:effectLst/>
              </a:rPr>
              <a:t>rotateX</a:t>
            </a:r>
            <a:r>
              <a:rPr kumimoji="0" lang="en-US" altLang="en-US" sz="2800" b="0" i="0" u="none" strike="noStrike" cap="none" normalizeH="0" baseline="0" dirty="0">
                <a:ln>
                  <a:noFill/>
                </a:ln>
                <a:solidFill>
                  <a:schemeClr val="tx1">
                    <a:lumMod val="65000"/>
                    <a:lumOff val="35000"/>
                  </a:schemeClr>
                </a:solidFill>
                <a:effectLst/>
              </a:rPr>
              <a:t>( angle )</a:t>
            </a:r>
          </a:p>
          <a:p>
            <a:pPr marL="342900" marR="0" lvl="0" indent="-342900"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a:ln>
                  <a:noFill/>
                </a:ln>
                <a:solidFill>
                  <a:schemeClr val="tx1">
                    <a:lumMod val="65000"/>
                    <a:lumOff val="35000"/>
                  </a:schemeClr>
                </a:solidFill>
                <a:effectLst/>
              </a:rPr>
              <a:t>rotateY</a:t>
            </a:r>
            <a:r>
              <a:rPr kumimoji="0" lang="en-US" altLang="en-US" sz="2800" b="0" i="0" u="none" strike="noStrike" cap="none" normalizeH="0" baseline="0" dirty="0">
                <a:ln>
                  <a:noFill/>
                </a:ln>
                <a:solidFill>
                  <a:schemeClr val="tx1">
                    <a:lumMod val="65000"/>
                    <a:lumOff val="35000"/>
                  </a:schemeClr>
                </a:solidFill>
                <a:effectLst/>
              </a:rPr>
              <a:t>( angle )</a:t>
            </a:r>
          </a:p>
          <a:p>
            <a:pPr marL="342900" marR="0" lvl="0" indent="-342900"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a:ln>
                  <a:noFill/>
                </a:ln>
                <a:solidFill>
                  <a:schemeClr val="tx1">
                    <a:lumMod val="65000"/>
                    <a:lumOff val="35000"/>
                  </a:schemeClr>
                </a:solidFill>
                <a:effectLst/>
              </a:rPr>
              <a:t>rotateZ</a:t>
            </a:r>
            <a:r>
              <a:rPr kumimoji="0" lang="en-US" altLang="en-US" sz="2800" b="0" i="0" u="none" strike="noStrike" cap="none" normalizeH="0" baseline="0" dirty="0">
                <a:ln>
                  <a:noFill/>
                </a:ln>
                <a:solidFill>
                  <a:schemeClr val="tx1">
                    <a:lumMod val="65000"/>
                    <a:lumOff val="35000"/>
                  </a:schemeClr>
                </a:solidFill>
                <a:effectLst/>
              </a:rPr>
              <a:t>( angle )</a:t>
            </a:r>
          </a:p>
          <a:p>
            <a:pPr marL="342900" marR="0" lvl="0" indent="-342900"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a:ln>
                  <a:noFill/>
                </a:ln>
                <a:solidFill>
                  <a:schemeClr val="tx1">
                    <a:lumMod val="65000"/>
                    <a:lumOff val="35000"/>
                  </a:schemeClr>
                </a:solidFill>
                <a:effectLst/>
              </a:rPr>
              <a:t>translateZ</a:t>
            </a:r>
            <a:r>
              <a:rPr kumimoji="0" lang="en-US" altLang="en-US" sz="2800" b="0" i="0" u="none" strike="noStrike" cap="none" normalizeH="0" baseline="0" dirty="0">
                <a:ln>
                  <a:noFill/>
                </a:ln>
                <a:solidFill>
                  <a:schemeClr val="tx1">
                    <a:lumMod val="65000"/>
                    <a:lumOff val="35000"/>
                  </a:schemeClr>
                </a:solidFill>
                <a:effectLst/>
              </a:rPr>
              <a:t>( </a:t>
            </a:r>
            <a:r>
              <a:rPr kumimoji="0" lang="en-US" altLang="en-US" sz="2800" b="0" i="0" u="none" strike="noStrike" cap="none" normalizeH="0" baseline="0" dirty="0" err="1">
                <a:ln>
                  <a:noFill/>
                </a:ln>
                <a:solidFill>
                  <a:schemeClr val="tx1">
                    <a:lumMod val="65000"/>
                    <a:lumOff val="35000"/>
                  </a:schemeClr>
                </a:solidFill>
                <a:effectLst/>
              </a:rPr>
              <a:t>tz</a:t>
            </a:r>
            <a:r>
              <a:rPr kumimoji="0" lang="en-US" altLang="en-US" sz="2800" b="0" i="0" u="none" strike="noStrike" cap="none" normalizeH="0" baseline="0" dirty="0">
                <a:ln>
                  <a:noFill/>
                </a:ln>
                <a:solidFill>
                  <a:schemeClr val="tx1">
                    <a:lumMod val="65000"/>
                    <a:lumOff val="35000"/>
                  </a:schemeClr>
                </a:solidFill>
                <a:effectLst/>
              </a:rPr>
              <a:t> )</a:t>
            </a:r>
          </a:p>
          <a:p>
            <a:pPr marL="342900" marR="0" lvl="0" indent="-342900"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a:ln>
                  <a:noFill/>
                </a:ln>
                <a:solidFill>
                  <a:schemeClr val="tx1">
                    <a:lumMod val="65000"/>
                    <a:lumOff val="35000"/>
                  </a:schemeClr>
                </a:solidFill>
                <a:effectLst/>
              </a:rPr>
              <a:t>scaleZ</a:t>
            </a:r>
            <a:r>
              <a:rPr kumimoji="0" lang="en-US" altLang="en-US" sz="2800" b="0" i="0" u="none" strike="noStrike" cap="none" normalizeH="0" baseline="0" dirty="0">
                <a:ln>
                  <a:noFill/>
                </a:ln>
                <a:solidFill>
                  <a:schemeClr val="tx1">
                    <a:lumMod val="65000"/>
                    <a:lumOff val="35000"/>
                  </a:schemeClr>
                </a:solidFill>
                <a:effectLst/>
              </a:rPr>
              <a:t>( </a:t>
            </a:r>
            <a:r>
              <a:rPr kumimoji="0" lang="en-US" altLang="en-US" sz="2800" b="0" i="0" u="none" strike="noStrike" cap="none" normalizeH="0" baseline="0" dirty="0" err="1">
                <a:ln>
                  <a:noFill/>
                </a:ln>
                <a:solidFill>
                  <a:schemeClr val="tx1">
                    <a:lumMod val="65000"/>
                    <a:lumOff val="35000"/>
                  </a:schemeClr>
                </a:solidFill>
                <a:effectLst/>
              </a:rPr>
              <a:t>sz</a:t>
            </a:r>
            <a:r>
              <a:rPr kumimoji="0" lang="en-US" altLang="en-US" sz="2800" b="0" i="0" u="none" strike="noStrike" cap="none" normalizeH="0" baseline="0" dirty="0">
                <a:ln>
                  <a:noFill/>
                </a:ln>
                <a:solidFill>
                  <a:schemeClr val="tx1">
                    <a:lumMod val="65000"/>
                    <a:lumOff val="35000"/>
                  </a:schemeClr>
                </a:solidFill>
                <a:effectLst/>
              </a:rPr>
              <a:t>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1" name="Picture 3" descr="CSS 3D transform func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989" y="1940118"/>
            <a:ext cx="8839011" cy="491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047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Transformations 3D</a:t>
            </a: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2" name="ZoneTexte 1"/>
          <p:cNvSpPr txBox="1"/>
          <p:nvPr/>
        </p:nvSpPr>
        <p:spPr>
          <a:xfrm>
            <a:off x="331364" y="1078318"/>
            <a:ext cx="11190075" cy="830997"/>
          </a:xfrm>
          <a:prstGeom prst="rect">
            <a:avLst/>
          </a:prstGeom>
          <a:noFill/>
        </p:spPr>
        <p:txBody>
          <a:bodyPr wrap="square" rtlCol="0">
            <a:spAutoFit/>
          </a:bodyPr>
          <a:lstStyle/>
          <a:p>
            <a:r>
              <a:rPr lang="fr-FR" sz="2400" dirty="0"/>
              <a:t>Afin de rendre la transformation 3D visuellement pertinente, il faut au préalable appliquer à l’élément un effet de perspective via la propriété ou la fonction </a:t>
            </a:r>
            <a:r>
              <a:rPr lang="fr-FR" sz="2400" b="1" dirty="0">
                <a:solidFill>
                  <a:srgbClr val="EF851B"/>
                </a:solidFill>
              </a:rPr>
              <a:t>perspective</a:t>
            </a:r>
          </a:p>
        </p:txBody>
      </p:sp>
      <p:sp>
        <p:nvSpPr>
          <p:cNvPr id="8" name="Rectangle 7"/>
          <p:cNvSpPr/>
          <p:nvPr/>
        </p:nvSpPr>
        <p:spPr>
          <a:xfrm>
            <a:off x="331364" y="2134333"/>
            <a:ext cx="10670288" cy="1938992"/>
          </a:xfrm>
          <a:prstGeom prst="rect">
            <a:avLst/>
          </a:prstGeom>
          <a:solidFill>
            <a:schemeClr val="bg1">
              <a:lumMod val="95000"/>
            </a:schemeClr>
          </a:solidFill>
        </p:spPr>
        <p:txBody>
          <a:bodyPr wrap="square">
            <a:spAutoFit/>
          </a:bodyPr>
          <a:lstStyle/>
          <a:p>
            <a:r>
              <a:rPr lang="en-US" sz="2000" dirty="0" err="1">
                <a:solidFill>
                  <a:srgbClr val="800000"/>
                </a:solidFill>
                <a:latin typeface="Consolas" panose="020B0609020204030204" pitchFamily="49" charset="0"/>
              </a:rPr>
              <a:t>div.element</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transform</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perspective(500px)</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p>
          <a:p>
            <a:r>
              <a:rPr lang="en-US" sz="2000" dirty="0" err="1">
                <a:solidFill>
                  <a:srgbClr val="800000"/>
                </a:solidFill>
                <a:latin typeface="Consolas" panose="020B0609020204030204" pitchFamily="49" charset="0"/>
              </a:rPr>
              <a:t>div.parent</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perspective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500px</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364" y="4558102"/>
            <a:ext cx="2105319" cy="2105319"/>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1914" y="4546409"/>
            <a:ext cx="1771897" cy="2181529"/>
          </a:xfrm>
          <a:prstGeom prst="rect">
            <a:avLst/>
          </a:prstGeom>
        </p:spPr>
      </p:pic>
      <p:pic>
        <p:nvPicPr>
          <p:cNvPr id="10" name="Imag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57687" y="4428556"/>
            <a:ext cx="1705213" cy="2410161"/>
          </a:xfrm>
          <a:prstGeom prst="rect">
            <a:avLst/>
          </a:prstGeom>
        </p:spPr>
      </p:pic>
      <p:sp>
        <p:nvSpPr>
          <p:cNvPr id="11" name="ZoneTexte 10"/>
          <p:cNvSpPr txBox="1"/>
          <p:nvPr/>
        </p:nvSpPr>
        <p:spPr>
          <a:xfrm>
            <a:off x="849088" y="4177077"/>
            <a:ext cx="1348950" cy="369332"/>
          </a:xfrm>
          <a:prstGeom prst="rect">
            <a:avLst/>
          </a:prstGeom>
          <a:noFill/>
        </p:spPr>
        <p:txBody>
          <a:bodyPr wrap="square" rtlCol="0">
            <a:spAutoFit/>
          </a:bodyPr>
          <a:lstStyle/>
          <a:p>
            <a:r>
              <a:rPr lang="en-US" dirty="0"/>
              <a:t>Original</a:t>
            </a:r>
          </a:p>
        </p:txBody>
      </p:sp>
      <p:sp>
        <p:nvSpPr>
          <p:cNvPr id="13" name="Rectangle 12"/>
          <p:cNvSpPr/>
          <p:nvPr/>
        </p:nvSpPr>
        <p:spPr>
          <a:xfrm>
            <a:off x="4116911" y="4127810"/>
            <a:ext cx="2628797" cy="369332"/>
          </a:xfrm>
          <a:prstGeom prst="rect">
            <a:avLst/>
          </a:prstGeom>
        </p:spPr>
        <p:txBody>
          <a:bodyPr wrap="none">
            <a:spAutoFit/>
          </a:bodyPr>
          <a:lstStyle/>
          <a:p>
            <a:r>
              <a:rPr lang="en-US" dirty="0"/>
              <a:t>transform: </a:t>
            </a:r>
            <a:r>
              <a:rPr lang="en-US" dirty="0" err="1"/>
              <a:t>rotateY</a:t>
            </a:r>
            <a:r>
              <a:rPr lang="en-US" dirty="0"/>
              <a:t>(45deg)</a:t>
            </a:r>
          </a:p>
        </p:txBody>
      </p:sp>
      <p:sp>
        <p:nvSpPr>
          <p:cNvPr id="15" name="Rectangle 14"/>
          <p:cNvSpPr/>
          <p:nvPr/>
        </p:nvSpPr>
        <p:spPr>
          <a:xfrm>
            <a:off x="7209820" y="4113677"/>
            <a:ext cx="4538358" cy="369332"/>
          </a:xfrm>
          <a:prstGeom prst="rect">
            <a:avLst/>
          </a:prstGeom>
        </p:spPr>
        <p:txBody>
          <a:bodyPr wrap="none">
            <a:spAutoFit/>
          </a:bodyPr>
          <a:lstStyle/>
          <a:p>
            <a:r>
              <a:rPr lang="en-US" dirty="0"/>
              <a:t>transform: perspective(500px) </a:t>
            </a:r>
            <a:r>
              <a:rPr lang="en-US" dirty="0" err="1"/>
              <a:t>rotateY</a:t>
            </a:r>
            <a:r>
              <a:rPr lang="en-US" dirty="0"/>
              <a:t>(45deg);</a:t>
            </a:r>
          </a:p>
        </p:txBody>
      </p:sp>
    </p:spTree>
    <p:extLst>
      <p:ext uri="{BB962C8B-B14F-4D97-AF65-F5344CB8AC3E}">
        <p14:creationId xmlns:p14="http://schemas.microsoft.com/office/powerpoint/2010/main" val="761449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Animations</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3" name="ZoneTexte 2"/>
          <p:cNvSpPr txBox="1"/>
          <p:nvPr/>
        </p:nvSpPr>
        <p:spPr>
          <a:xfrm>
            <a:off x="469910" y="1108364"/>
            <a:ext cx="11209471" cy="1569660"/>
          </a:xfrm>
          <a:prstGeom prst="rect">
            <a:avLst/>
          </a:prstGeom>
          <a:noFill/>
        </p:spPr>
        <p:txBody>
          <a:bodyPr wrap="square" rtlCol="0">
            <a:spAutoFit/>
          </a:bodyPr>
          <a:lstStyle/>
          <a:p>
            <a:r>
              <a:rPr lang="en-US" sz="2400" dirty="0"/>
              <a:t>Les animations CSS3 </a:t>
            </a:r>
            <a:r>
              <a:rPr lang="en-US" sz="2400" dirty="0" err="1"/>
              <a:t>permettent</a:t>
            </a:r>
            <a:r>
              <a:rPr lang="en-US" sz="2400" dirty="0"/>
              <a:t> </a:t>
            </a:r>
            <a:r>
              <a:rPr lang="en-US" sz="2400" dirty="0" err="1"/>
              <a:t>d’animer</a:t>
            </a:r>
            <a:r>
              <a:rPr lang="en-US" sz="2400" dirty="0"/>
              <a:t> des </a:t>
            </a:r>
            <a:r>
              <a:rPr lang="en-US" sz="2400" dirty="0" err="1"/>
              <a:t>propriétés</a:t>
            </a:r>
            <a:r>
              <a:rPr lang="en-US" sz="2400" dirty="0"/>
              <a:t> CSS </a:t>
            </a:r>
            <a:r>
              <a:rPr lang="en-US" sz="2400" dirty="0" err="1"/>
              <a:t>en</a:t>
            </a:r>
            <a:r>
              <a:rPr lang="en-US" sz="2400" dirty="0"/>
              <a:t> les </a:t>
            </a:r>
            <a:r>
              <a:rPr lang="en-US" sz="2400" dirty="0" err="1"/>
              <a:t>faisant</a:t>
            </a:r>
            <a:r>
              <a:rPr lang="en-US" sz="2400" dirty="0"/>
              <a:t> </a:t>
            </a:r>
            <a:r>
              <a:rPr lang="en-US" sz="2400" dirty="0" err="1"/>
              <a:t>évoluer</a:t>
            </a:r>
            <a:r>
              <a:rPr lang="en-US" sz="2400" dirty="0"/>
              <a:t> </a:t>
            </a:r>
            <a:r>
              <a:rPr lang="en-US" sz="2400" dirty="0" err="1"/>
              <a:t>progréssivement</a:t>
            </a:r>
            <a:r>
              <a:rPr lang="en-US" sz="2400" dirty="0"/>
              <a:t> dans le temps </a:t>
            </a:r>
          </a:p>
          <a:p>
            <a:endParaRPr lang="en-US" sz="2400" dirty="0"/>
          </a:p>
          <a:p>
            <a:endParaRPr lang="en-US" sz="2400" dirty="0"/>
          </a:p>
        </p:txBody>
      </p:sp>
      <p:sp>
        <p:nvSpPr>
          <p:cNvPr id="13" name="Rectangle 12"/>
          <p:cNvSpPr/>
          <p:nvPr/>
        </p:nvSpPr>
        <p:spPr>
          <a:xfrm>
            <a:off x="469910" y="1893194"/>
            <a:ext cx="11514272" cy="4462760"/>
          </a:xfrm>
          <a:prstGeom prst="rect">
            <a:avLst/>
          </a:prstGeom>
        </p:spPr>
        <p:txBody>
          <a:bodyPr wrap="square">
            <a:spAutoFit/>
          </a:bodyPr>
          <a:lstStyle/>
          <a:p>
            <a:endParaRPr lang="fr-FR" sz="2000" dirty="0"/>
          </a:p>
          <a:p>
            <a:pPr marL="285750" indent="-285750">
              <a:buFont typeface="Arial" panose="020B0604020202020204" pitchFamily="34" charset="0"/>
              <a:buChar char="•"/>
            </a:pPr>
            <a:r>
              <a:rPr lang="fr-FR" sz="2400" b="1" dirty="0"/>
              <a:t>animation-</a:t>
            </a:r>
            <a:r>
              <a:rPr lang="fr-FR" sz="2400" b="1" dirty="0" err="1"/>
              <a:t>name</a:t>
            </a:r>
            <a:r>
              <a:rPr lang="fr-FR" sz="2400" dirty="0"/>
              <a:t> : le nom de l’animation à utiliser.</a:t>
            </a:r>
          </a:p>
          <a:p>
            <a:pPr marL="285750" indent="-285750">
              <a:buFont typeface="Arial" panose="020B0604020202020204" pitchFamily="34" charset="0"/>
              <a:buChar char="•"/>
            </a:pPr>
            <a:r>
              <a:rPr lang="fr-FR" sz="2400" b="1" dirty="0"/>
              <a:t>animation-duration</a:t>
            </a:r>
            <a:r>
              <a:rPr lang="fr-FR" sz="2400" dirty="0"/>
              <a:t> : le temps total de l’animation.</a:t>
            </a:r>
          </a:p>
          <a:p>
            <a:pPr marL="285750" indent="-285750">
              <a:buFont typeface="Arial" panose="020B0604020202020204" pitchFamily="34" charset="0"/>
              <a:buChar char="•"/>
            </a:pPr>
            <a:r>
              <a:rPr lang="fr-FR" sz="2400" b="1" dirty="0"/>
              <a:t>animation-timing-</a:t>
            </a:r>
            <a:r>
              <a:rPr lang="fr-FR" sz="2400" b="1" dirty="0" err="1"/>
              <a:t>function</a:t>
            </a:r>
            <a:r>
              <a:rPr lang="fr-FR" sz="2400" dirty="0"/>
              <a:t> : fonction d’</a:t>
            </a:r>
            <a:r>
              <a:rPr lang="fr-FR" sz="2400" dirty="0" err="1"/>
              <a:t>easing</a:t>
            </a:r>
            <a:endParaRPr lang="fr-FR" sz="2400" dirty="0"/>
          </a:p>
          <a:p>
            <a:pPr marL="285750" indent="-285750">
              <a:buFont typeface="Arial" panose="020B0604020202020204" pitchFamily="34" charset="0"/>
              <a:buChar char="•"/>
            </a:pPr>
            <a:r>
              <a:rPr lang="fr-FR" sz="2400" b="1" dirty="0"/>
              <a:t>animation-</a:t>
            </a:r>
            <a:r>
              <a:rPr lang="fr-FR" sz="2400" b="1" dirty="0" err="1"/>
              <a:t>iteration</a:t>
            </a:r>
            <a:r>
              <a:rPr lang="fr-FR" sz="2400" b="1" dirty="0"/>
              <a:t>-count</a:t>
            </a:r>
            <a:r>
              <a:rPr lang="fr-FR" sz="2400" dirty="0"/>
              <a:t> : le nombre de répétition de l’animation. La valeur </a:t>
            </a:r>
            <a:r>
              <a:rPr lang="fr-FR" sz="2400" dirty="0" err="1"/>
              <a:t>infinite</a:t>
            </a:r>
            <a:r>
              <a:rPr lang="fr-FR" sz="2400" dirty="0"/>
              <a:t> permet de jouer une animation en continu.</a:t>
            </a:r>
          </a:p>
          <a:p>
            <a:pPr marL="285750" indent="-285750">
              <a:buFont typeface="Arial" panose="020B0604020202020204" pitchFamily="34" charset="0"/>
              <a:buChar char="•"/>
            </a:pPr>
            <a:r>
              <a:rPr lang="fr-FR" sz="2400" b="1" dirty="0"/>
              <a:t>animation-</a:t>
            </a:r>
            <a:r>
              <a:rPr lang="fr-FR" sz="2400" b="1" dirty="0" err="1"/>
              <a:t>play</a:t>
            </a:r>
            <a:r>
              <a:rPr lang="fr-FR" sz="2400" b="1" dirty="0"/>
              <a:t>-state</a:t>
            </a:r>
            <a:r>
              <a:rPr lang="fr-FR" sz="2400" dirty="0"/>
              <a:t> : mettre en pause l’animation. </a:t>
            </a:r>
          </a:p>
          <a:p>
            <a:pPr marL="285750" indent="-285750">
              <a:buFont typeface="Arial" panose="020B0604020202020204" pitchFamily="34" charset="0"/>
              <a:buChar char="•"/>
            </a:pPr>
            <a:r>
              <a:rPr lang="fr-FR" sz="2400" b="1" dirty="0"/>
              <a:t>animation-</a:t>
            </a:r>
            <a:r>
              <a:rPr lang="fr-FR" sz="2400" b="1" dirty="0" err="1"/>
              <a:t>fill</a:t>
            </a:r>
            <a:r>
              <a:rPr lang="fr-FR" sz="2400" b="1" dirty="0"/>
              <a:t>-mode</a:t>
            </a:r>
            <a:r>
              <a:rPr lang="fr-FR" sz="2400" dirty="0"/>
              <a:t> : conserver l’état de l’animation avant le début où après la fin de celle-ci.</a:t>
            </a:r>
          </a:p>
          <a:p>
            <a:pPr marL="285750" indent="-285750">
              <a:buFont typeface="Arial" panose="020B0604020202020204" pitchFamily="34" charset="0"/>
              <a:buChar char="•"/>
            </a:pPr>
            <a:r>
              <a:rPr lang="fr-FR" sz="2400" b="1" dirty="0"/>
              <a:t>animation-</a:t>
            </a:r>
            <a:r>
              <a:rPr lang="fr-FR" sz="2400" b="1" dirty="0" err="1"/>
              <a:t>delay</a:t>
            </a:r>
            <a:r>
              <a:rPr lang="fr-FR" sz="2400" dirty="0"/>
              <a:t> : le temps avant que l’animation ne démarre.</a:t>
            </a:r>
          </a:p>
          <a:p>
            <a:pPr marL="285750" indent="-285750">
              <a:buFont typeface="Arial" panose="020B0604020202020204" pitchFamily="34" charset="0"/>
              <a:buChar char="•"/>
            </a:pPr>
            <a:r>
              <a:rPr lang="fr-FR" sz="2400" b="1" dirty="0"/>
              <a:t>animation-direction </a:t>
            </a:r>
            <a:r>
              <a:rPr lang="fr-FR" sz="2400" dirty="0"/>
              <a:t>: permet de jouer une animation en sens inverse (en fonction du cycle).</a:t>
            </a:r>
          </a:p>
        </p:txBody>
      </p:sp>
    </p:spTree>
    <p:extLst>
      <p:ext uri="{BB962C8B-B14F-4D97-AF65-F5344CB8AC3E}">
        <p14:creationId xmlns:p14="http://schemas.microsoft.com/office/powerpoint/2010/main" val="2487912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7406936" y="2173968"/>
            <a:ext cx="4785064" cy="2783000"/>
          </a:xfrm>
        </p:spPr>
        <p:txBody>
          <a:bodyPr>
            <a:normAutofit/>
          </a:bodyPr>
          <a:lstStyle/>
          <a:p>
            <a:pPr marL="0" indent="0">
              <a:buNone/>
            </a:pPr>
            <a:r>
              <a:rPr lang="fr-FR" sz="2400" dirty="0">
                <a:solidFill>
                  <a:schemeClr val="tx1">
                    <a:lumMod val="65000"/>
                    <a:lumOff val="35000"/>
                  </a:schemeClr>
                </a:solidFill>
              </a:rPr>
              <a:t>Une animation  permet d’animer des éléments via la CSS.</a:t>
            </a:r>
          </a:p>
          <a:p>
            <a:pPr marL="0" indent="0">
              <a:buNone/>
            </a:pPr>
            <a:endParaRPr lang="fr-FR" sz="2400" dirty="0">
              <a:solidFill>
                <a:schemeClr val="tx1">
                  <a:lumMod val="65000"/>
                  <a:lumOff val="35000"/>
                </a:schemeClr>
              </a:solidFill>
            </a:endParaRPr>
          </a:p>
          <a:p>
            <a:pPr marL="0" indent="0">
              <a:buNone/>
            </a:pPr>
            <a:r>
              <a:rPr lang="fr-FR" sz="2400" dirty="0">
                <a:solidFill>
                  <a:schemeClr val="tx1">
                    <a:lumMod val="65000"/>
                    <a:lumOff val="35000"/>
                  </a:schemeClr>
                </a:solidFill>
              </a:rPr>
              <a:t>Elle est définit via des </a:t>
            </a:r>
            <a:r>
              <a:rPr lang="fr-FR" sz="2400" dirty="0" err="1">
                <a:solidFill>
                  <a:schemeClr val="accent2">
                    <a:lumMod val="75000"/>
                  </a:schemeClr>
                </a:solidFill>
              </a:rPr>
              <a:t>keyframes</a:t>
            </a:r>
            <a:r>
              <a:rPr lang="fr-FR" sz="2400" dirty="0">
                <a:solidFill>
                  <a:schemeClr val="accent2">
                    <a:lumMod val="75000"/>
                  </a:schemeClr>
                </a:solidFill>
              </a:rPr>
              <a:t>, </a:t>
            </a:r>
            <a:r>
              <a:rPr lang="fr-FR" sz="2400" dirty="0">
                <a:solidFill>
                  <a:schemeClr val="tx1">
                    <a:lumMod val="65000"/>
                    <a:lumOff val="35000"/>
                  </a:schemeClr>
                </a:solidFill>
              </a:rPr>
              <a:t>et est appliquée via la propriété </a:t>
            </a:r>
            <a:r>
              <a:rPr lang="fr-FR" sz="2400" dirty="0">
                <a:solidFill>
                  <a:schemeClr val="accent2">
                    <a:lumMod val="75000"/>
                  </a:schemeClr>
                </a:solidFill>
              </a:rPr>
              <a:t>animation</a:t>
            </a:r>
          </a:p>
          <a:p>
            <a:pPr marL="0" indent="0">
              <a:buNone/>
            </a:pPr>
            <a:endParaRPr lang="fr-FR" sz="2400" dirty="0">
              <a:solidFill>
                <a:schemeClr val="tx1">
                  <a:lumMod val="65000"/>
                  <a:lumOff val="35000"/>
                </a:schemeClr>
              </a:solidFill>
            </a:endParaRPr>
          </a:p>
        </p:txBody>
      </p:sp>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Animations</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2" name="ZoneTexte 1"/>
          <p:cNvSpPr txBox="1"/>
          <p:nvPr/>
        </p:nvSpPr>
        <p:spPr>
          <a:xfrm>
            <a:off x="2343705" y="2929631"/>
            <a:ext cx="2139518" cy="1633491"/>
          </a:xfrm>
          <a:prstGeom prst="rect">
            <a:avLst/>
          </a:prstGeom>
          <a:noFill/>
        </p:spPr>
        <p:txBody>
          <a:bodyPr wrap="square" rtlCol="0">
            <a:spAutoFit/>
          </a:bodyPr>
          <a:lstStyle/>
          <a:p>
            <a:endParaRPr lang="en-US" dirty="0"/>
          </a:p>
        </p:txBody>
      </p:sp>
      <p:sp>
        <p:nvSpPr>
          <p:cNvPr id="8" name="Rectangle 7"/>
          <p:cNvSpPr/>
          <p:nvPr/>
        </p:nvSpPr>
        <p:spPr>
          <a:xfrm>
            <a:off x="402454" y="1607329"/>
            <a:ext cx="6806214" cy="4278094"/>
          </a:xfrm>
          <a:prstGeom prst="rect">
            <a:avLst/>
          </a:prstGeom>
          <a:solidFill>
            <a:schemeClr val="bg1">
              <a:lumMod val="95000"/>
            </a:schemeClr>
          </a:solidFill>
        </p:spPr>
        <p:txBody>
          <a:bodyPr wrap="square">
            <a:spAutoFit/>
          </a:bodyPr>
          <a:lstStyle/>
          <a:p>
            <a:r>
              <a:rPr lang="en-US" sz="1600" dirty="0">
                <a:solidFill>
                  <a:srgbClr val="0064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6400"/>
                </a:solidFill>
                <a:latin typeface="Consolas" panose="020B0609020204030204" pitchFamily="49" charset="0"/>
              </a:rPr>
              <a:t>Chrome, Safari, Opera</a:t>
            </a:r>
            <a:r>
              <a:rPr lang="en-US" sz="1600" dirty="0">
                <a:solidFill>
                  <a:srgbClr val="000000"/>
                </a:solidFill>
                <a:latin typeface="Consolas" panose="020B0609020204030204" pitchFamily="49" charset="0"/>
              </a:rPr>
              <a:t> </a:t>
            </a:r>
            <a:r>
              <a:rPr lang="en-US" sz="1600" dirty="0">
                <a:solidFill>
                  <a:srgbClr val="0064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800080"/>
                </a:solidFill>
                <a:latin typeface="Consolas" panose="020B0609020204030204" pitchFamily="49" charset="0"/>
              </a:rPr>
              <a:t>@-</a:t>
            </a:r>
            <a:r>
              <a:rPr lang="en-US" sz="1600" dirty="0" err="1">
                <a:solidFill>
                  <a:srgbClr val="800080"/>
                </a:solidFill>
                <a:latin typeface="Consolas" panose="020B0609020204030204" pitchFamily="49" charset="0"/>
              </a:rPr>
              <a:t>webkit-keyframes</a:t>
            </a:r>
            <a:r>
              <a:rPr lang="en-US" sz="1600" dirty="0">
                <a:solidFill>
                  <a:srgbClr val="000000"/>
                </a:solidFill>
                <a:latin typeface="Consolas" panose="020B0609020204030204" pitchFamily="49" charset="0"/>
              </a:rPr>
              <a:t> </a:t>
            </a:r>
            <a:r>
              <a:rPr lang="en-US" sz="1600" dirty="0">
                <a:solidFill>
                  <a:srgbClr val="800080"/>
                </a:solidFill>
                <a:latin typeface="Consolas" panose="020B0609020204030204" pitchFamily="49" charset="0"/>
              </a:rPr>
              <a:t>example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0%</a:t>
            </a:r>
            <a:r>
              <a:rPr lang="en-US" sz="1600" dirty="0">
                <a:solidFill>
                  <a:srgbClr val="000000"/>
                </a:solidFill>
                <a:latin typeface="Consolas" panose="020B0609020204030204" pitchFamily="49" charset="0"/>
              </a:rPr>
              <a:t>   {</a:t>
            </a:r>
            <a:r>
              <a:rPr lang="en-US" sz="1600" dirty="0" err="1">
                <a:solidFill>
                  <a:srgbClr val="FF0000"/>
                </a:solidFill>
                <a:latin typeface="Consolas" panose="020B0609020204030204" pitchFamily="49" charset="0"/>
              </a:rPr>
              <a:t>background-color</a:t>
            </a:r>
            <a:r>
              <a:rPr lang="en-US" sz="1600" dirty="0" err="1">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red</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left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0px</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top</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0px</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25%</a:t>
            </a:r>
            <a:r>
              <a:rPr lang="en-US" sz="1600" dirty="0">
                <a:solidFill>
                  <a:srgbClr val="000000"/>
                </a:solidFill>
                <a:latin typeface="Consolas" panose="020B0609020204030204" pitchFamily="49" charset="0"/>
              </a:rPr>
              <a:t>  {</a:t>
            </a:r>
            <a:r>
              <a:rPr lang="en-US" sz="1600" dirty="0" err="1">
                <a:solidFill>
                  <a:srgbClr val="FF0000"/>
                </a:solidFill>
                <a:latin typeface="Consolas" panose="020B0609020204030204" pitchFamily="49" charset="0"/>
              </a:rPr>
              <a:t>background-color</a:t>
            </a:r>
            <a:r>
              <a:rPr lang="en-US" sz="1600" dirty="0" err="1">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yellow</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left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200px</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top</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0px</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50%</a:t>
            </a:r>
            <a:r>
              <a:rPr lang="en-US" sz="1600" dirty="0">
                <a:solidFill>
                  <a:srgbClr val="000000"/>
                </a:solidFill>
                <a:latin typeface="Consolas" panose="020B0609020204030204" pitchFamily="49" charset="0"/>
              </a:rPr>
              <a:t>  {</a:t>
            </a:r>
            <a:r>
              <a:rPr lang="en-US" sz="1600" dirty="0" err="1">
                <a:solidFill>
                  <a:srgbClr val="FF0000"/>
                </a:solidFill>
                <a:latin typeface="Consolas" panose="020B0609020204030204" pitchFamily="49" charset="0"/>
              </a:rPr>
              <a:t>background-color</a:t>
            </a:r>
            <a:r>
              <a:rPr lang="en-US" sz="1600" dirty="0" err="1">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blue</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left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200px</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top</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200px</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75%</a:t>
            </a:r>
            <a:r>
              <a:rPr lang="en-US" sz="1600" dirty="0">
                <a:solidFill>
                  <a:srgbClr val="000000"/>
                </a:solidFill>
                <a:latin typeface="Consolas" panose="020B0609020204030204" pitchFamily="49" charset="0"/>
              </a:rPr>
              <a:t>  {</a:t>
            </a:r>
            <a:r>
              <a:rPr lang="en-US" sz="1600" dirty="0" err="1">
                <a:solidFill>
                  <a:srgbClr val="FF0000"/>
                </a:solidFill>
                <a:latin typeface="Consolas" panose="020B0609020204030204" pitchFamily="49" charset="0"/>
              </a:rPr>
              <a:t>background-color</a:t>
            </a:r>
            <a:r>
              <a:rPr lang="en-US" sz="1600" dirty="0" err="1">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green</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left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0px</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top</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200px</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100%</a:t>
            </a:r>
            <a:r>
              <a:rPr lang="en-US" sz="1600" dirty="0">
                <a:solidFill>
                  <a:srgbClr val="000000"/>
                </a:solidFill>
                <a:latin typeface="Consolas" panose="020B0609020204030204" pitchFamily="49" charset="0"/>
              </a:rPr>
              <a:t> {</a:t>
            </a:r>
            <a:r>
              <a:rPr lang="en-US" sz="1600" dirty="0" err="1">
                <a:solidFill>
                  <a:srgbClr val="FF0000"/>
                </a:solidFill>
                <a:latin typeface="Consolas" panose="020B0609020204030204" pitchFamily="49" charset="0"/>
              </a:rPr>
              <a:t>background-color</a:t>
            </a:r>
            <a:r>
              <a:rPr lang="en-US" sz="1600" dirty="0" err="1">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red</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left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0px</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top</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0px</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64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6400"/>
                </a:solidFill>
                <a:latin typeface="Consolas" panose="020B0609020204030204" pitchFamily="49" charset="0"/>
              </a:rPr>
              <a:t>The element to apply the animation to</a:t>
            </a:r>
            <a:r>
              <a:rPr lang="en-US" sz="1600" dirty="0">
                <a:solidFill>
                  <a:srgbClr val="000000"/>
                </a:solidFill>
                <a:latin typeface="Consolas" panose="020B0609020204030204" pitchFamily="49" charset="0"/>
              </a:rPr>
              <a:t> </a:t>
            </a:r>
            <a:r>
              <a:rPr lang="en-US" sz="1600" dirty="0">
                <a:solidFill>
                  <a:srgbClr val="0064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800000"/>
                </a:solidFill>
                <a:latin typeface="Consolas" panose="020B0609020204030204" pitchFamily="49" charset="0"/>
              </a:rPr>
              <a:t>div</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width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100px</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height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100px</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background-color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position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relative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a:t>
            </a:r>
            <a:r>
              <a:rPr lang="en-US" sz="1600" dirty="0" err="1">
                <a:solidFill>
                  <a:srgbClr val="FF0000"/>
                </a:solidFill>
                <a:latin typeface="Consolas" panose="020B0609020204030204" pitchFamily="49" charset="0"/>
              </a:rPr>
              <a:t>webkit</a:t>
            </a:r>
            <a:r>
              <a:rPr lang="en-US" sz="1600" dirty="0">
                <a:solidFill>
                  <a:srgbClr val="FF0000"/>
                </a:solidFill>
                <a:latin typeface="Consolas" panose="020B0609020204030204" pitchFamily="49" charset="0"/>
              </a:rPr>
              <a:t>-animation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example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4s</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355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Let’s</a:t>
            </a:r>
            <a:r>
              <a:rPr lang="fr-FR" sz="4400" dirty="0"/>
              <a:t> Play: </a:t>
            </a:r>
            <a:r>
              <a:rPr lang="en-US" sz="4400" dirty="0">
                <a:solidFill>
                  <a:srgbClr val="EF851B"/>
                </a:solidFill>
              </a:rPr>
              <a:t>Awesome Cube</a:t>
            </a:r>
            <a:endParaRPr lang="fr-FR" sz="4400" dirty="0">
              <a:solidFill>
                <a:srgbClr val="EF851B"/>
              </a:solidFill>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7" name="ZoneTexte 6"/>
          <p:cNvSpPr txBox="1"/>
          <p:nvPr/>
        </p:nvSpPr>
        <p:spPr>
          <a:xfrm>
            <a:off x="662730" y="1021684"/>
            <a:ext cx="8887670" cy="470898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fr-FR" sz="2000" dirty="0"/>
              <a:t>Créer un cube entièrement en HTML /CSS3</a:t>
            </a:r>
          </a:p>
          <a:p>
            <a:pPr marL="285750" indent="-285750">
              <a:lnSpc>
                <a:spcPct val="200000"/>
              </a:lnSpc>
              <a:buFont typeface="Arial" panose="020B0604020202020204" pitchFamily="34" charset="0"/>
              <a:buChar char="•"/>
            </a:pPr>
            <a:r>
              <a:rPr lang="fr-FR" sz="2000" dirty="0"/>
              <a:t>Chacune des 6 face doit être numérotée de </a:t>
            </a:r>
            <a:r>
              <a:rPr lang="fr-FR" sz="2000" b="1" dirty="0">
                <a:solidFill>
                  <a:srgbClr val="EF851B"/>
                </a:solidFill>
              </a:rPr>
              <a:t>1 à 6</a:t>
            </a:r>
          </a:p>
          <a:p>
            <a:pPr marL="285750" indent="-285750">
              <a:lnSpc>
                <a:spcPct val="200000"/>
              </a:lnSpc>
              <a:buFont typeface="Arial" panose="020B0604020202020204" pitchFamily="34" charset="0"/>
              <a:buChar char="•"/>
            </a:pPr>
            <a:r>
              <a:rPr lang="fr-FR" sz="2000" dirty="0"/>
              <a:t>La position des numéros doivent respecter celle d’un </a:t>
            </a:r>
            <a:r>
              <a:rPr lang="fr-FR" sz="2000" b="1" dirty="0">
                <a:solidFill>
                  <a:srgbClr val="EF851B"/>
                </a:solidFill>
              </a:rPr>
              <a:t>dé à 6 faces</a:t>
            </a:r>
          </a:p>
          <a:p>
            <a:pPr marL="285750" indent="-285750">
              <a:lnSpc>
                <a:spcPct val="150000"/>
              </a:lnSpc>
              <a:buFont typeface="Arial" panose="020B0604020202020204" pitchFamily="34" charset="0"/>
              <a:buChar char="•"/>
            </a:pPr>
            <a:r>
              <a:rPr lang="fr-FR" sz="2000" dirty="0"/>
              <a:t>Le cube doit tourner de façon à afficher chacune des faces dans </a:t>
            </a:r>
            <a:r>
              <a:rPr lang="fr-FR" sz="2000" b="1" dirty="0">
                <a:solidFill>
                  <a:srgbClr val="EF851B"/>
                </a:solidFill>
              </a:rPr>
              <a:t>l’ordre croissant</a:t>
            </a:r>
            <a:r>
              <a:rPr lang="fr-FR" sz="2000" dirty="0">
                <a:solidFill>
                  <a:srgbClr val="EF851B"/>
                </a:solidFill>
              </a:rPr>
              <a:t> </a:t>
            </a:r>
            <a:r>
              <a:rPr lang="fr-FR" sz="2000" dirty="0"/>
              <a:t>des numéros</a:t>
            </a:r>
          </a:p>
          <a:p>
            <a:pPr marL="285750" indent="-285750">
              <a:lnSpc>
                <a:spcPct val="200000"/>
              </a:lnSpc>
              <a:buFont typeface="Arial" panose="020B0604020202020204" pitchFamily="34" charset="0"/>
              <a:buChar char="•"/>
            </a:pPr>
            <a:r>
              <a:rPr lang="fr-FR" sz="2000" dirty="0"/>
              <a:t>Lorsque le cube affiche une face, le numéro doit être </a:t>
            </a:r>
            <a:r>
              <a:rPr lang="fr-FR" sz="2000" b="1" dirty="0">
                <a:solidFill>
                  <a:srgbClr val="EF851B"/>
                </a:solidFill>
              </a:rPr>
              <a:t>lisible dans le bon sans</a:t>
            </a:r>
          </a:p>
          <a:p>
            <a:pPr marL="285750" indent="-285750">
              <a:lnSpc>
                <a:spcPct val="200000"/>
              </a:lnSpc>
              <a:buFont typeface="Arial" panose="020B0604020202020204" pitchFamily="34" charset="0"/>
              <a:buChar char="•"/>
            </a:pPr>
            <a:r>
              <a:rPr lang="fr-FR" sz="2000" dirty="0"/>
              <a:t>Une fois sur la face 6, l’animation reprend depuis la face numéro 1</a:t>
            </a:r>
          </a:p>
          <a:p>
            <a:pPr marL="285750" indent="-285750">
              <a:lnSpc>
                <a:spcPct val="200000"/>
              </a:lnSpc>
              <a:buFont typeface="Arial" panose="020B0604020202020204" pitchFamily="34" charset="0"/>
              <a:buChar char="•"/>
            </a:pPr>
            <a:r>
              <a:rPr lang="fr-FR" sz="2000" dirty="0"/>
              <a:t>Animer l’effet lumineux </a:t>
            </a: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9359900" y="1212745"/>
            <a:ext cx="2914650" cy="2228850"/>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9541" y="4135900"/>
            <a:ext cx="2572109" cy="2467319"/>
          </a:xfrm>
          <a:prstGeom prst="rect">
            <a:avLst/>
          </a:prstGeom>
        </p:spPr>
      </p:pic>
    </p:spTree>
    <p:extLst>
      <p:ext uri="{BB962C8B-B14F-4D97-AF65-F5344CB8AC3E}">
        <p14:creationId xmlns:p14="http://schemas.microsoft.com/office/powerpoint/2010/main" val="4054288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Flexbox</a:t>
            </a:r>
            <a:endParaRPr lang="fr-FR" sz="4400" dirty="0"/>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2" name="ZoneTexte 1"/>
          <p:cNvSpPr txBox="1"/>
          <p:nvPr/>
        </p:nvSpPr>
        <p:spPr>
          <a:xfrm>
            <a:off x="344617" y="1275783"/>
            <a:ext cx="11165840" cy="2369880"/>
          </a:xfrm>
          <a:prstGeom prst="rect">
            <a:avLst/>
          </a:prstGeom>
          <a:noFill/>
        </p:spPr>
        <p:txBody>
          <a:bodyPr wrap="square" rtlCol="0">
            <a:spAutoFit/>
          </a:bodyPr>
          <a:lstStyle/>
          <a:p>
            <a:r>
              <a:rPr lang="fr-FR" sz="2400" dirty="0"/>
              <a:t>Le </a:t>
            </a:r>
            <a:r>
              <a:rPr lang="fr-FR" sz="2400" b="1" dirty="0" err="1">
                <a:solidFill>
                  <a:srgbClr val="EF851B"/>
                </a:solidFill>
              </a:rPr>
              <a:t>Flexbox</a:t>
            </a:r>
            <a:r>
              <a:rPr lang="fr-FR" sz="2400" b="1" dirty="0">
                <a:solidFill>
                  <a:srgbClr val="EF851B"/>
                </a:solidFill>
              </a:rPr>
              <a:t> </a:t>
            </a:r>
            <a:r>
              <a:rPr lang="fr-FR" sz="2400" b="1" dirty="0" err="1">
                <a:solidFill>
                  <a:srgbClr val="EF851B"/>
                </a:solidFill>
              </a:rPr>
              <a:t>Layout</a:t>
            </a:r>
            <a:r>
              <a:rPr lang="fr-FR" sz="2400" b="1" dirty="0">
                <a:solidFill>
                  <a:srgbClr val="EF851B"/>
                </a:solidFill>
              </a:rPr>
              <a:t> </a:t>
            </a:r>
            <a:r>
              <a:rPr lang="fr-FR" sz="2400" dirty="0"/>
              <a:t>fournit un moyen plus efficace d’agencer des éléments au sein d’un container, même lorsque leurs tailles ne sont pas définies.</a:t>
            </a:r>
          </a:p>
          <a:p>
            <a:endParaRPr lang="fr-FR" sz="2400" dirty="0"/>
          </a:p>
          <a:p>
            <a:r>
              <a:rPr lang="fr-FR" sz="2400" dirty="0"/>
              <a:t>Le </a:t>
            </a:r>
            <a:r>
              <a:rPr lang="fr-FR" sz="2400" dirty="0" err="1"/>
              <a:t>Flexbox</a:t>
            </a:r>
            <a:r>
              <a:rPr lang="fr-FR" sz="2400" dirty="0"/>
              <a:t> est un ensemble de propriété, parmi laquelle on distingue deux sous ensembles: les </a:t>
            </a:r>
            <a:r>
              <a:rPr lang="fr-FR" sz="2400" b="1" dirty="0">
                <a:solidFill>
                  <a:srgbClr val="88499C"/>
                </a:solidFill>
              </a:rPr>
              <a:t>containers</a:t>
            </a:r>
            <a:r>
              <a:rPr lang="fr-FR" sz="2400" dirty="0"/>
              <a:t> </a:t>
            </a:r>
            <a:r>
              <a:rPr lang="fr-FR" sz="2400" dirty="0" err="1"/>
              <a:t>properties</a:t>
            </a:r>
            <a:r>
              <a:rPr lang="fr-FR" sz="2400" dirty="0"/>
              <a:t> et les </a:t>
            </a:r>
            <a:r>
              <a:rPr lang="fr-FR" sz="2400" b="1" dirty="0">
                <a:solidFill>
                  <a:srgbClr val="EF851B"/>
                </a:solidFill>
              </a:rPr>
              <a:t>item</a:t>
            </a:r>
            <a:r>
              <a:rPr lang="fr-FR" sz="2400" dirty="0"/>
              <a:t> </a:t>
            </a:r>
            <a:r>
              <a:rPr lang="fr-FR" sz="2400" dirty="0" err="1"/>
              <a:t>properties</a:t>
            </a:r>
            <a:endParaRPr lang="fr-FR" sz="2400" dirty="0"/>
          </a:p>
          <a:p>
            <a:endParaRPr lang="fr-FR" sz="2800" dirty="0"/>
          </a:p>
        </p:txBody>
      </p:sp>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000" y="3254885"/>
            <a:ext cx="4591691" cy="2029108"/>
          </a:xfrm>
          <a:prstGeom prst="rect">
            <a:avLst/>
          </a:prstGeom>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6616" y="3402118"/>
            <a:ext cx="4867954" cy="1867161"/>
          </a:xfrm>
          <a:prstGeom prst="rect">
            <a:avLst/>
          </a:prstGeom>
        </p:spPr>
      </p:pic>
      <p:sp>
        <p:nvSpPr>
          <p:cNvPr id="3" name="Rectangle 2"/>
          <p:cNvSpPr/>
          <p:nvPr/>
        </p:nvSpPr>
        <p:spPr>
          <a:xfrm>
            <a:off x="0" y="746619"/>
            <a:ext cx="12192000" cy="400110"/>
          </a:xfrm>
          <a:prstGeom prst="rect">
            <a:avLst/>
          </a:prstGeom>
          <a:solidFill>
            <a:schemeClr val="bg2"/>
          </a:solidFill>
        </p:spPr>
        <p:txBody>
          <a:bodyPr wrap="square">
            <a:spAutoFit/>
          </a:bodyPr>
          <a:lstStyle/>
          <a:p>
            <a:r>
              <a:rPr lang="fr-FR" sz="2000" b="1" dirty="0"/>
              <a:t>     Qu’est ce donc ?</a:t>
            </a:r>
          </a:p>
        </p:txBody>
      </p:sp>
      <p:sp>
        <p:nvSpPr>
          <p:cNvPr id="8" name="Rectangle 7"/>
          <p:cNvSpPr/>
          <p:nvPr/>
        </p:nvSpPr>
        <p:spPr>
          <a:xfrm>
            <a:off x="0" y="5290323"/>
            <a:ext cx="12192000" cy="400110"/>
          </a:xfrm>
          <a:prstGeom prst="rect">
            <a:avLst/>
          </a:prstGeom>
          <a:solidFill>
            <a:schemeClr val="bg2"/>
          </a:solidFill>
        </p:spPr>
        <p:txBody>
          <a:bodyPr wrap="square">
            <a:spAutoFit/>
          </a:bodyPr>
          <a:lstStyle/>
          <a:p>
            <a:r>
              <a:rPr lang="fr-FR" sz="2000" b="1" dirty="0"/>
              <a:t>     Pourquoi ?</a:t>
            </a:r>
          </a:p>
        </p:txBody>
      </p:sp>
      <p:sp>
        <p:nvSpPr>
          <p:cNvPr id="4" name="ZoneTexte 3"/>
          <p:cNvSpPr txBox="1"/>
          <p:nvPr/>
        </p:nvSpPr>
        <p:spPr>
          <a:xfrm>
            <a:off x="331365" y="5945784"/>
            <a:ext cx="9598870" cy="461665"/>
          </a:xfrm>
          <a:prstGeom prst="rect">
            <a:avLst/>
          </a:prstGeom>
          <a:noFill/>
        </p:spPr>
        <p:txBody>
          <a:bodyPr wrap="square" rtlCol="0">
            <a:spAutoFit/>
          </a:bodyPr>
          <a:lstStyle/>
          <a:p>
            <a:r>
              <a:rPr lang="fr-FR" sz="2400" dirty="0"/>
              <a:t>Pour faciliter la création d’interfaces complexes sur tous </a:t>
            </a:r>
            <a:r>
              <a:rPr lang="fr-FR" sz="2400"/>
              <a:t>les supports </a:t>
            </a:r>
            <a:endParaRPr lang="fr-FR" sz="2400" dirty="0"/>
          </a:p>
        </p:txBody>
      </p:sp>
    </p:spTree>
    <p:extLst>
      <p:ext uri="{BB962C8B-B14F-4D97-AF65-F5344CB8AC3E}">
        <p14:creationId xmlns:p14="http://schemas.microsoft.com/office/powerpoint/2010/main" val="3467040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Flexbox</a:t>
            </a:r>
            <a:r>
              <a:rPr lang="fr-FR" sz="4400" dirty="0"/>
              <a:t>: containers</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3" name="Rectangle 2"/>
          <p:cNvSpPr/>
          <p:nvPr/>
        </p:nvSpPr>
        <p:spPr>
          <a:xfrm>
            <a:off x="331365" y="2412423"/>
            <a:ext cx="8079488" cy="1107996"/>
          </a:xfrm>
          <a:prstGeom prst="rect">
            <a:avLst/>
          </a:prstGeom>
          <a:solidFill>
            <a:schemeClr val="tx1">
              <a:lumMod val="85000"/>
              <a:lumOff val="15000"/>
            </a:schemeClr>
          </a:solidFill>
        </p:spPr>
        <p:txBody>
          <a:bodyPr wrap="square">
            <a:spAutoFit/>
          </a:bodyPr>
          <a:lstStyle/>
          <a:p>
            <a:r>
              <a:rPr lang="en-US" sz="2200" dirty="0">
                <a:solidFill>
                  <a:srgbClr val="DFC48C"/>
                </a:solidFill>
                <a:latin typeface="Source Code Pro"/>
              </a:rPr>
              <a:t>.container </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CD6A51"/>
                </a:solidFill>
                <a:latin typeface="Source Code Pro"/>
              </a:rPr>
              <a:t>       </a:t>
            </a:r>
            <a:r>
              <a:rPr lang="en-US" sz="2200" dirty="0">
                <a:solidFill>
                  <a:srgbClr val="9B869C"/>
                </a:solidFill>
                <a:latin typeface="Source Code Pro"/>
              </a:rPr>
              <a:t>flex-direction</a:t>
            </a:r>
            <a:r>
              <a:rPr lang="en-US" sz="2200" dirty="0">
                <a:solidFill>
                  <a:srgbClr val="FFFFFF"/>
                </a:solidFill>
                <a:latin typeface="Source Code Pro"/>
              </a:rPr>
              <a:t>:</a:t>
            </a:r>
            <a:r>
              <a:rPr lang="en-US" sz="2200" dirty="0">
                <a:solidFill>
                  <a:srgbClr val="CD6A51"/>
                </a:solidFill>
                <a:latin typeface="Source Code Pro"/>
              </a:rPr>
              <a:t> row | row-reverse | column | column-reverse</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FFFFFF"/>
                </a:solidFill>
                <a:latin typeface="Source Code Pro"/>
              </a:rPr>
              <a:t>}</a:t>
            </a:r>
            <a:endParaRPr lang="en-US" sz="2200" dirty="0"/>
          </a:p>
        </p:txBody>
      </p:sp>
      <p:sp>
        <p:nvSpPr>
          <p:cNvPr id="4" name="ZoneTexte 3"/>
          <p:cNvSpPr txBox="1"/>
          <p:nvPr/>
        </p:nvSpPr>
        <p:spPr>
          <a:xfrm>
            <a:off x="331365" y="1267207"/>
            <a:ext cx="7289779" cy="461665"/>
          </a:xfrm>
          <a:prstGeom prst="rect">
            <a:avLst/>
          </a:prstGeom>
          <a:noFill/>
        </p:spPr>
        <p:txBody>
          <a:bodyPr wrap="square" rtlCol="0">
            <a:spAutoFit/>
          </a:bodyPr>
          <a:lstStyle/>
          <a:p>
            <a:r>
              <a:rPr lang="en-US" sz="2400" b="1" dirty="0"/>
              <a:t>flex-direction</a:t>
            </a:r>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6830" y="5148622"/>
            <a:ext cx="3618707" cy="1248225"/>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4400" y="2529107"/>
            <a:ext cx="3657600" cy="991312"/>
          </a:xfrm>
          <a:prstGeom prst="rect">
            <a:avLst/>
          </a:prstGeom>
        </p:spPr>
      </p:pic>
      <p:sp>
        <p:nvSpPr>
          <p:cNvPr id="10" name="Rectangle 9"/>
          <p:cNvSpPr/>
          <p:nvPr/>
        </p:nvSpPr>
        <p:spPr>
          <a:xfrm>
            <a:off x="331365" y="5218737"/>
            <a:ext cx="6928418" cy="1107996"/>
          </a:xfrm>
          <a:prstGeom prst="rect">
            <a:avLst/>
          </a:prstGeom>
          <a:solidFill>
            <a:schemeClr val="tx1">
              <a:lumMod val="85000"/>
              <a:lumOff val="15000"/>
            </a:schemeClr>
          </a:solidFill>
        </p:spPr>
        <p:txBody>
          <a:bodyPr wrap="square">
            <a:spAutoFit/>
          </a:bodyPr>
          <a:lstStyle/>
          <a:p>
            <a:r>
              <a:rPr lang="en-US" sz="2200" dirty="0">
                <a:solidFill>
                  <a:srgbClr val="DFC48C"/>
                </a:solidFill>
                <a:latin typeface="Source Code Pro"/>
              </a:rPr>
              <a:t>.container</a:t>
            </a:r>
            <a:r>
              <a:rPr lang="en-US" sz="2200" dirty="0">
                <a:solidFill>
                  <a:srgbClr val="FFFFFF"/>
                </a:solidFill>
                <a:latin typeface="Source Code Pro"/>
              </a:rPr>
              <a:t>{</a:t>
            </a:r>
          </a:p>
          <a:p>
            <a:r>
              <a:rPr lang="en-US" sz="2200" dirty="0">
                <a:solidFill>
                  <a:srgbClr val="CD6A51"/>
                </a:solidFill>
                <a:latin typeface="Source Code Pro"/>
              </a:rPr>
              <a:t>    </a:t>
            </a:r>
            <a:r>
              <a:rPr lang="en-US" sz="2200" dirty="0">
                <a:solidFill>
                  <a:srgbClr val="9B869C"/>
                </a:solidFill>
                <a:latin typeface="Source Code Pro"/>
              </a:rPr>
              <a:t>flex-wrap</a:t>
            </a:r>
            <a:r>
              <a:rPr lang="en-US" sz="2200" dirty="0">
                <a:solidFill>
                  <a:srgbClr val="FFFFFF"/>
                </a:solidFill>
                <a:latin typeface="Source Code Pro"/>
              </a:rPr>
              <a:t>:</a:t>
            </a:r>
            <a:r>
              <a:rPr lang="en-US" sz="2200" dirty="0">
                <a:solidFill>
                  <a:srgbClr val="CD6A51"/>
                </a:solidFill>
                <a:latin typeface="Source Code Pro"/>
              </a:rPr>
              <a:t> </a:t>
            </a:r>
            <a:r>
              <a:rPr lang="en-US" sz="2200" dirty="0" err="1">
                <a:solidFill>
                  <a:srgbClr val="CD6A51"/>
                </a:solidFill>
                <a:latin typeface="Source Code Pro"/>
              </a:rPr>
              <a:t>nowrap</a:t>
            </a:r>
            <a:r>
              <a:rPr lang="en-US" sz="2200" dirty="0">
                <a:solidFill>
                  <a:srgbClr val="CD6A51"/>
                </a:solidFill>
                <a:latin typeface="Source Code Pro"/>
              </a:rPr>
              <a:t> | wrap | wrap-reverse</a:t>
            </a:r>
            <a:r>
              <a:rPr lang="en-US" sz="2200" dirty="0">
                <a:solidFill>
                  <a:srgbClr val="FFFFFF"/>
                </a:solidFill>
                <a:latin typeface="Source Code Pro"/>
              </a:rPr>
              <a:t>;</a:t>
            </a:r>
          </a:p>
          <a:p>
            <a:r>
              <a:rPr lang="en-US" sz="2200" dirty="0">
                <a:solidFill>
                  <a:srgbClr val="CD6A51"/>
                </a:solidFill>
                <a:latin typeface="Source Code Pro"/>
              </a:rPr>
              <a:t> </a:t>
            </a:r>
            <a:r>
              <a:rPr lang="en-US" sz="2200" dirty="0">
                <a:solidFill>
                  <a:srgbClr val="FFFFFF"/>
                </a:solidFill>
                <a:latin typeface="Source Code Pro"/>
              </a:rPr>
              <a:t>}</a:t>
            </a:r>
            <a:endParaRPr lang="en-US" sz="2200" dirty="0"/>
          </a:p>
        </p:txBody>
      </p:sp>
      <p:sp>
        <p:nvSpPr>
          <p:cNvPr id="14" name="ZoneTexte 13"/>
          <p:cNvSpPr txBox="1"/>
          <p:nvPr/>
        </p:nvSpPr>
        <p:spPr>
          <a:xfrm>
            <a:off x="331365" y="4203970"/>
            <a:ext cx="1688083" cy="461665"/>
          </a:xfrm>
          <a:prstGeom prst="rect">
            <a:avLst/>
          </a:prstGeom>
          <a:noFill/>
        </p:spPr>
        <p:txBody>
          <a:bodyPr wrap="square" rtlCol="0">
            <a:spAutoFit/>
          </a:bodyPr>
          <a:lstStyle/>
          <a:p>
            <a:r>
              <a:rPr lang="en-US" sz="2400" b="1" dirty="0"/>
              <a:t>flex-wrap</a:t>
            </a:r>
            <a:endParaRPr lang="en-US" b="1" dirty="0"/>
          </a:p>
        </p:txBody>
      </p:sp>
      <p:sp>
        <p:nvSpPr>
          <p:cNvPr id="16" name="ZoneTexte 15"/>
          <p:cNvSpPr txBox="1"/>
          <p:nvPr/>
        </p:nvSpPr>
        <p:spPr>
          <a:xfrm>
            <a:off x="331366" y="4665635"/>
            <a:ext cx="7895464" cy="461665"/>
          </a:xfrm>
          <a:prstGeom prst="rect">
            <a:avLst/>
          </a:prstGeom>
          <a:noFill/>
        </p:spPr>
        <p:txBody>
          <a:bodyPr wrap="square" rtlCol="0">
            <a:spAutoFit/>
          </a:bodyPr>
          <a:lstStyle/>
          <a:p>
            <a:r>
              <a:rPr lang="fr-FR" sz="2400" dirty="0"/>
              <a:t>Indique si les items peuvent s’agencer sur plusieurs lignes</a:t>
            </a:r>
          </a:p>
        </p:txBody>
      </p:sp>
      <p:sp>
        <p:nvSpPr>
          <p:cNvPr id="17" name="ZoneTexte 16"/>
          <p:cNvSpPr txBox="1"/>
          <p:nvPr/>
        </p:nvSpPr>
        <p:spPr>
          <a:xfrm>
            <a:off x="331365" y="1865916"/>
            <a:ext cx="8203035" cy="461665"/>
          </a:xfrm>
          <a:prstGeom prst="rect">
            <a:avLst/>
          </a:prstGeom>
          <a:noFill/>
        </p:spPr>
        <p:txBody>
          <a:bodyPr wrap="square" rtlCol="0">
            <a:spAutoFit/>
          </a:bodyPr>
          <a:lstStyle/>
          <a:p>
            <a:r>
              <a:rPr lang="fr-FR" sz="2400" dirty="0"/>
              <a:t>Spécifie la direction dans laquelle les items devront être rendus</a:t>
            </a:r>
          </a:p>
        </p:txBody>
      </p:sp>
    </p:spTree>
    <p:extLst>
      <p:ext uri="{BB962C8B-B14F-4D97-AF65-F5344CB8AC3E}">
        <p14:creationId xmlns:p14="http://schemas.microsoft.com/office/powerpoint/2010/main" val="2441130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Flexbox</a:t>
            </a:r>
            <a:r>
              <a:rPr lang="fr-FR" sz="4400" dirty="0"/>
              <a:t>: containers</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3" name="Rectangle 2"/>
          <p:cNvSpPr/>
          <p:nvPr/>
        </p:nvSpPr>
        <p:spPr>
          <a:xfrm>
            <a:off x="3835418" y="5411146"/>
            <a:ext cx="7968656" cy="1107996"/>
          </a:xfrm>
          <a:prstGeom prst="rect">
            <a:avLst/>
          </a:prstGeom>
          <a:solidFill>
            <a:schemeClr val="tx1">
              <a:lumMod val="85000"/>
              <a:lumOff val="15000"/>
            </a:schemeClr>
          </a:solidFill>
        </p:spPr>
        <p:txBody>
          <a:bodyPr wrap="square">
            <a:spAutoFit/>
          </a:bodyPr>
          <a:lstStyle/>
          <a:p>
            <a:r>
              <a:rPr lang="en-US" sz="2200" dirty="0">
                <a:solidFill>
                  <a:srgbClr val="DFC48C"/>
                </a:solidFill>
                <a:latin typeface="Source Code Pro"/>
              </a:rPr>
              <a:t>.container </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9B869C"/>
                </a:solidFill>
                <a:latin typeface="Source Code Pro"/>
              </a:rPr>
              <a:t>    align-items</a:t>
            </a:r>
            <a:r>
              <a:rPr lang="en-US" sz="2200" dirty="0">
                <a:solidFill>
                  <a:srgbClr val="FFFFFF"/>
                </a:solidFill>
                <a:latin typeface="Source Code Pro"/>
              </a:rPr>
              <a:t>:</a:t>
            </a:r>
            <a:r>
              <a:rPr lang="en-US" sz="2200" dirty="0">
                <a:solidFill>
                  <a:srgbClr val="CD6A51"/>
                </a:solidFill>
                <a:latin typeface="Source Code Pro"/>
              </a:rPr>
              <a:t> flex-start | flex-end | center | baseline | stretch</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FFFFFF"/>
                </a:solidFill>
                <a:latin typeface="Source Code Pro"/>
              </a:rPr>
              <a:t>}</a:t>
            </a:r>
            <a:endParaRPr lang="en-US" sz="2200" dirty="0"/>
          </a:p>
        </p:txBody>
      </p:sp>
      <p:sp>
        <p:nvSpPr>
          <p:cNvPr id="4" name="ZoneTexte 3"/>
          <p:cNvSpPr txBox="1"/>
          <p:nvPr/>
        </p:nvSpPr>
        <p:spPr>
          <a:xfrm>
            <a:off x="3765538" y="4435850"/>
            <a:ext cx="8492907" cy="461665"/>
          </a:xfrm>
          <a:prstGeom prst="rect">
            <a:avLst/>
          </a:prstGeom>
          <a:noFill/>
        </p:spPr>
        <p:txBody>
          <a:bodyPr wrap="square" rtlCol="0">
            <a:spAutoFit/>
          </a:bodyPr>
          <a:lstStyle/>
          <a:p>
            <a:r>
              <a:rPr lang="en-US" sz="2400" b="1" dirty="0"/>
              <a:t>align-items</a:t>
            </a:r>
          </a:p>
        </p:txBody>
      </p:sp>
      <p:sp>
        <p:nvSpPr>
          <p:cNvPr id="11" name="ZoneTexte 10"/>
          <p:cNvSpPr txBox="1"/>
          <p:nvPr/>
        </p:nvSpPr>
        <p:spPr>
          <a:xfrm>
            <a:off x="191674" y="881182"/>
            <a:ext cx="2053575" cy="461665"/>
          </a:xfrm>
          <a:prstGeom prst="rect">
            <a:avLst/>
          </a:prstGeom>
          <a:noFill/>
        </p:spPr>
        <p:txBody>
          <a:bodyPr wrap="none" rtlCol="0">
            <a:spAutoFit/>
          </a:bodyPr>
          <a:lstStyle/>
          <a:p>
            <a:r>
              <a:rPr lang="en-US" sz="2400" b="1" dirty="0"/>
              <a:t>justify-content</a:t>
            </a:r>
            <a:endParaRPr lang="en-US" b="1" dirty="0"/>
          </a:p>
        </p:txBody>
      </p:sp>
      <p:sp>
        <p:nvSpPr>
          <p:cNvPr id="12" name="Rectangle 11"/>
          <p:cNvSpPr/>
          <p:nvPr/>
        </p:nvSpPr>
        <p:spPr>
          <a:xfrm>
            <a:off x="191674" y="1925574"/>
            <a:ext cx="8710663" cy="1015663"/>
          </a:xfrm>
          <a:prstGeom prst="rect">
            <a:avLst/>
          </a:prstGeom>
          <a:solidFill>
            <a:schemeClr val="tx1">
              <a:lumMod val="85000"/>
              <a:lumOff val="15000"/>
            </a:schemeClr>
          </a:solidFill>
        </p:spPr>
        <p:txBody>
          <a:bodyPr wrap="square">
            <a:spAutoFit/>
          </a:bodyPr>
          <a:lstStyle/>
          <a:p>
            <a:r>
              <a:rPr lang="en-US" sz="2000" dirty="0">
                <a:solidFill>
                  <a:srgbClr val="DFC48C"/>
                </a:solidFill>
                <a:latin typeface="Source Code Pro"/>
              </a:rPr>
              <a:t>.container </a:t>
            </a:r>
            <a:r>
              <a:rPr lang="en-US" sz="2000" dirty="0">
                <a:solidFill>
                  <a:srgbClr val="FFFFFF"/>
                </a:solidFill>
                <a:latin typeface="Source Code Pro"/>
              </a:rPr>
              <a:t>{</a:t>
            </a:r>
            <a:r>
              <a:rPr lang="en-US" sz="2000" dirty="0">
                <a:solidFill>
                  <a:srgbClr val="CD6A51"/>
                </a:solidFill>
                <a:latin typeface="Source Code Pro"/>
              </a:rPr>
              <a:t> </a:t>
            </a:r>
          </a:p>
          <a:p>
            <a:r>
              <a:rPr lang="en-US" sz="2000" dirty="0">
                <a:solidFill>
                  <a:srgbClr val="9B869C"/>
                </a:solidFill>
                <a:latin typeface="Source Code Pro"/>
              </a:rPr>
              <a:t>justify-content</a:t>
            </a:r>
            <a:r>
              <a:rPr lang="en-US" sz="2000" dirty="0">
                <a:solidFill>
                  <a:srgbClr val="FFFFFF"/>
                </a:solidFill>
                <a:latin typeface="Source Code Pro"/>
              </a:rPr>
              <a:t>:</a:t>
            </a:r>
            <a:r>
              <a:rPr lang="en-US" sz="2000" dirty="0">
                <a:solidFill>
                  <a:srgbClr val="CD6A51"/>
                </a:solidFill>
                <a:latin typeface="Source Code Pro"/>
              </a:rPr>
              <a:t> flex-start | flex-end | center | space-between | space-around</a:t>
            </a:r>
            <a:r>
              <a:rPr lang="en-US" sz="2000" dirty="0">
                <a:solidFill>
                  <a:srgbClr val="FFFFFF"/>
                </a:solidFill>
                <a:latin typeface="Source Code Pro"/>
              </a:rPr>
              <a:t>;</a:t>
            </a:r>
            <a:r>
              <a:rPr lang="en-US" sz="2000" dirty="0">
                <a:solidFill>
                  <a:srgbClr val="CD6A51"/>
                </a:solidFill>
                <a:latin typeface="Source Code Pro"/>
              </a:rPr>
              <a:t> </a:t>
            </a:r>
          </a:p>
          <a:p>
            <a:r>
              <a:rPr lang="en-US" sz="2000" dirty="0">
                <a:solidFill>
                  <a:srgbClr val="FFFFFF"/>
                </a:solidFill>
                <a:latin typeface="Source Code Pro"/>
              </a:rPr>
              <a:t>}</a:t>
            </a:r>
            <a:endParaRPr lang="en-US" sz="2000" dirty="0"/>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3173" y="873198"/>
            <a:ext cx="3048425" cy="3419952"/>
          </a:xfrm>
          <a:prstGeom prst="rect">
            <a:avLst/>
          </a:prstGeo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365" y="3049884"/>
            <a:ext cx="3000794" cy="3581900"/>
          </a:xfrm>
          <a:prstGeom prst="rect">
            <a:avLst/>
          </a:prstGeom>
        </p:spPr>
      </p:pic>
      <p:sp>
        <p:nvSpPr>
          <p:cNvPr id="15" name="ZoneTexte 14"/>
          <p:cNvSpPr txBox="1"/>
          <p:nvPr/>
        </p:nvSpPr>
        <p:spPr>
          <a:xfrm>
            <a:off x="191674" y="1413484"/>
            <a:ext cx="8203035" cy="400110"/>
          </a:xfrm>
          <a:prstGeom prst="rect">
            <a:avLst/>
          </a:prstGeom>
          <a:noFill/>
        </p:spPr>
        <p:txBody>
          <a:bodyPr wrap="square" rtlCol="0">
            <a:spAutoFit/>
          </a:bodyPr>
          <a:lstStyle/>
          <a:p>
            <a:r>
              <a:rPr lang="en-US" sz="2000" dirty="0" err="1"/>
              <a:t>Définit</a:t>
            </a:r>
            <a:r>
              <a:rPr lang="en-US" sz="2000" dirty="0"/>
              <a:t> </a:t>
            </a:r>
            <a:r>
              <a:rPr lang="fr-FR" sz="2000" dirty="0"/>
              <a:t>l’alignement</a:t>
            </a:r>
            <a:r>
              <a:rPr lang="en-US" sz="2000" dirty="0"/>
              <a:t> par rapport à </a:t>
            </a:r>
            <a:r>
              <a:rPr lang="en-US" sz="2000" dirty="0" err="1"/>
              <a:t>l’axe</a:t>
            </a:r>
            <a:r>
              <a:rPr lang="en-US" sz="2000" dirty="0"/>
              <a:t> principal </a:t>
            </a:r>
            <a:r>
              <a:rPr lang="en-US" sz="2000" dirty="0" err="1"/>
              <a:t>spécifié</a:t>
            </a:r>
            <a:r>
              <a:rPr lang="en-US" sz="2000" dirty="0"/>
              <a:t> via flow-direction</a:t>
            </a:r>
          </a:p>
        </p:txBody>
      </p:sp>
      <p:sp>
        <p:nvSpPr>
          <p:cNvPr id="16" name="ZoneTexte 15"/>
          <p:cNvSpPr txBox="1"/>
          <p:nvPr/>
        </p:nvSpPr>
        <p:spPr>
          <a:xfrm>
            <a:off x="3765538" y="4868336"/>
            <a:ext cx="8203035" cy="400110"/>
          </a:xfrm>
          <a:prstGeom prst="rect">
            <a:avLst/>
          </a:prstGeom>
          <a:noFill/>
        </p:spPr>
        <p:txBody>
          <a:bodyPr wrap="square" rtlCol="0">
            <a:spAutoFit/>
          </a:bodyPr>
          <a:lstStyle/>
          <a:p>
            <a:r>
              <a:rPr lang="fr-FR" sz="2000" dirty="0"/>
              <a:t>Définit l’alignement par rapport à l’axe inverse spécifié via flow-direction</a:t>
            </a:r>
          </a:p>
        </p:txBody>
      </p:sp>
    </p:spTree>
    <p:extLst>
      <p:ext uri="{BB962C8B-B14F-4D97-AF65-F5344CB8AC3E}">
        <p14:creationId xmlns:p14="http://schemas.microsoft.com/office/powerpoint/2010/main" val="3739932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Flexbox</a:t>
            </a:r>
            <a:endParaRPr lang="fr-FR" sz="4400" dirty="0"/>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9" name="ZoneTexte 8"/>
          <p:cNvSpPr txBox="1"/>
          <p:nvPr/>
        </p:nvSpPr>
        <p:spPr>
          <a:xfrm>
            <a:off x="331365" y="946335"/>
            <a:ext cx="2273290" cy="461665"/>
          </a:xfrm>
          <a:prstGeom prst="rect">
            <a:avLst/>
          </a:prstGeom>
          <a:noFill/>
        </p:spPr>
        <p:txBody>
          <a:bodyPr wrap="square" rtlCol="0">
            <a:spAutoFit/>
          </a:bodyPr>
          <a:lstStyle/>
          <a:p>
            <a:r>
              <a:rPr lang="en-US" sz="2400" b="1" dirty="0"/>
              <a:t>align-content</a:t>
            </a:r>
            <a:endParaRPr lang="en-US" b="1" dirty="0"/>
          </a:p>
        </p:txBody>
      </p:sp>
      <p:sp>
        <p:nvSpPr>
          <p:cNvPr id="10" name="Rectangle 9"/>
          <p:cNvSpPr/>
          <p:nvPr/>
        </p:nvSpPr>
        <p:spPr>
          <a:xfrm>
            <a:off x="316125" y="2325935"/>
            <a:ext cx="11749799" cy="1200329"/>
          </a:xfrm>
          <a:prstGeom prst="rect">
            <a:avLst/>
          </a:prstGeom>
          <a:solidFill>
            <a:schemeClr val="tx1">
              <a:lumMod val="85000"/>
              <a:lumOff val="15000"/>
            </a:schemeClr>
          </a:solidFill>
        </p:spPr>
        <p:txBody>
          <a:bodyPr wrap="square">
            <a:spAutoFit/>
          </a:bodyPr>
          <a:lstStyle/>
          <a:p>
            <a:r>
              <a:rPr lang="en-US" sz="2400" dirty="0">
                <a:solidFill>
                  <a:srgbClr val="DFC48C"/>
                </a:solidFill>
                <a:latin typeface="Source Code Pro"/>
              </a:rPr>
              <a:t>.container </a:t>
            </a:r>
            <a:r>
              <a:rPr lang="en-US" sz="2400" dirty="0">
                <a:solidFill>
                  <a:srgbClr val="FFFFFF"/>
                </a:solidFill>
                <a:latin typeface="Source Code Pro"/>
              </a:rPr>
              <a:t>{</a:t>
            </a:r>
            <a:r>
              <a:rPr lang="en-US" sz="2400" dirty="0">
                <a:solidFill>
                  <a:srgbClr val="CD6A51"/>
                </a:solidFill>
                <a:latin typeface="Source Code Pro"/>
              </a:rPr>
              <a:t> </a:t>
            </a:r>
          </a:p>
          <a:p>
            <a:r>
              <a:rPr lang="en-US" sz="2400" dirty="0">
                <a:solidFill>
                  <a:srgbClr val="9B869C"/>
                </a:solidFill>
                <a:latin typeface="Source Code Pro"/>
              </a:rPr>
              <a:t>    align-content</a:t>
            </a:r>
            <a:r>
              <a:rPr lang="en-US" sz="2400" dirty="0">
                <a:solidFill>
                  <a:srgbClr val="FFFFFF"/>
                </a:solidFill>
                <a:latin typeface="Source Code Pro"/>
              </a:rPr>
              <a:t>:</a:t>
            </a:r>
            <a:r>
              <a:rPr lang="en-US" sz="2400" dirty="0">
                <a:solidFill>
                  <a:srgbClr val="CD6A51"/>
                </a:solidFill>
                <a:latin typeface="Source Code Pro"/>
              </a:rPr>
              <a:t> flex-start | flex-end | center | space-between | space-around | stretch</a:t>
            </a:r>
            <a:r>
              <a:rPr lang="en-US" sz="2400" dirty="0">
                <a:solidFill>
                  <a:srgbClr val="FFFFFF"/>
                </a:solidFill>
                <a:latin typeface="Source Code Pro"/>
              </a:rPr>
              <a:t>;</a:t>
            </a:r>
            <a:r>
              <a:rPr lang="en-US" sz="2400" dirty="0">
                <a:solidFill>
                  <a:srgbClr val="CD6A51"/>
                </a:solidFill>
                <a:latin typeface="Source Code Pro"/>
              </a:rPr>
              <a:t> </a:t>
            </a:r>
          </a:p>
          <a:p>
            <a:r>
              <a:rPr lang="en-US" sz="2400" dirty="0">
                <a:solidFill>
                  <a:srgbClr val="FFFFFF"/>
                </a:solidFill>
                <a:latin typeface="Source Code Pro"/>
              </a:rPr>
              <a:t>}</a:t>
            </a:r>
            <a:endParaRPr lang="en-US" sz="2400" dirty="0"/>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6567" y="3638490"/>
            <a:ext cx="2562434" cy="3027589"/>
          </a:xfrm>
          <a:prstGeom prst="rect">
            <a:avLst/>
          </a:prstGeom>
        </p:spPr>
      </p:pic>
      <p:sp>
        <p:nvSpPr>
          <p:cNvPr id="7" name="Rectangle 6"/>
          <p:cNvSpPr/>
          <p:nvPr/>
        </p:nvSpPr>
        <p:spPr>
          <a:xfrm>
            <a:off x="316125" y="1419370"/>
            <a:ext cx="11875875" cy="707886"/>
          </a:xfrm>
          <a:prstGeom prst="rect">
            <a:avLst/>
          </a:prstGeom>
        </p:spPr>
        <p:txBody>
          <a:bodyPr wrap="square">
            <a:spAutoFit/>
          </a:bodyPr>
          <a:lstStyle/>
          <a:p>
            <a:r>
              <a:rPr lang="fr-FR" sz="2000" dirty="0"/>
              <a:t>Définit comment les lignes s’agencent les unes par rapport aux autres sur l’axe inverse.  Ne s’applique que sur plusieurs lignes</a:t>
            </a:r>
          </a:p>
        </p:txBody>
      </p:sp>
    </p:spTree>
    <p:extLst>
      <p:ext uri="{BB962C8B-B14F-4D97-AF65-F5344CB8AC3E}">
        <p14:creationId xmlns:p14="http://schemas.microsoft.com/office/powerpoint/2010/main" val="2940878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CSS et présentation</a:t>
            </a: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6" name="ZoneTexte 5"/>
          <p:cNvSpPr txBox="1"/>
          <p:nvPr/>
        </p:nvSpPr>
        <p:spPr>
          <a:xfrm>
            <a:off x="331365" y="1609140"/>
            <a:ext cx="9848516" cy="4431983"/>
          </a:xfrm>
          <a:prstGeom prst="rect">
            <a:avLst/>
          </a:prstGeom>
          <a:noFill/>
        </p:spPr>
        <p:txBody>
          <a:bodyPr wrap="square" rtlCol="0">
            <a:spAutoFit/>
          </a:bodyPr>
          <a:lstStyle/>
          <a:p>
            <a:r>
              <a:rPr lang="fr-FR" sz="2400" dirty="0" err="1">
                <a:solidFill>
                  <a:srgbClr val="EF851B"/>
                </a:solidFill>
              </a:rPr>
              <a:t>C</a:t>
            </a:r>
            <a:r>
              <a:rPr lang="fr-FR" sz="2400" dirty="0" err="1">
                <a:solidFill>
                  <a:schemeClr val="tx1">
                    <a:lumMod val="65000"/>
                    <a:lumOff val="35000"/>
                  </a:schemeClr>
                </a:solidFill>
              </a:rPr>
              <a:t>ascading</a:t>
            </a:r>
            <a:r>
              <a:rPr lang="fr-FR" sz="2400" dirty="0">
                <a:solidFill>
                  <a:srgbClr val="EF851B"/>
                </a:solidFill>
              </a:rPr>
              <a:t> S</a:t>
            </a:r>
            <a:r>
              <a:rPr lang="fr-FR" sz="2400" dirty="0">
                <a:solidFill>
                  <a:schemeClr val="tx1">
                    <a:lumMod val="65000"/>
                    <a:lumOff val="35000"/>
                  </a:schemeClr>
                </a:solidFill>
              </a:rPr>
              <a:t>tyle</a:t>
            </a:r>
            <a:r>
              <a:rPr lang="fr-FR" sz="2400" dirty="0">
                <a:solidFill>
                  <a:srgbClr val="EF851B"/>
                </a:solidFill>
              </a:rPr>
              <a:t> S</a:t>
            </a:r>
            <a:r>
              <a:rPr lang="fr-FR" sz="2400" dirty="0">
                <a:solidFill>
                  <a:schemeClr val="tx1">
                    <a:lumMod val="65000"/>
                    <a:lumOff val="35000"/>
                  </a:schemeClr>
                </a:solidFill>
              </a:rPr>
              <a:t>heets</a:t>
            </a:r>
          </a:p>
          <a:p>
            <a:endParaRPr lang="fr-FR" sz="2400" dirty="0">
              <a:solidFill>
                <a:schemeClr val="tx1">
                  <a:lumMod val="65000"/>
                  <a:lumOff val="35000"/>
                </a:schemeClr>
              </a:solidFill>
            </a:endParaRPr>
          </a:p>
          <a:p>
            <a:r>
              <a:rPr lang="fr-FR" sz="2400" dirty="0">
                <a:solidFill>
                  <a:srgbClr val="EF851B"/>
                </a:solidFill>
              </a:rPr>
              <a:t>CSS</a:t>
            </a:r>
            <a:r>
              <a:rPr lang="fr-FR" sz="2400" dirty="0"/>
              <a:t> </a:t>
            </a:r>
            <a:r>
              <a:rPr lang="fr-FR" sz="2400" dirty="0">
                <a:solidFill>
                  <a:schemeClr val="tx1">
                    <a:lumMod val="65000"/>
                    <a:lumOff val="35000"/>
                  </a:schemeClr>
                </a:solidFill>
              </a:rPr>
              <a:t>est un langage qui permet de décrire la présentation de </a:t>
            </a:r>
          </a:p>
          <a:p>
            <a:r>
              <a:rPr lang="fr-FR" sz="2400" dirty="0">
                <a:solidFill>
                  <a:schemeClr val="tx1">
                    <a:lumMod val="65000"/>
                    <a:lumOff val="35000"/>
                  </a:schemeClr>
                </a:solidFill>
              </a:rPr>
              <a:t>votre document HTML.</a:t>
            </a:r>
          </a:p>
          <a:p>
            <a:endParaRPr lang="fr-FR" sz="2400" dirty="0">
              <a:solidFill>
                <a:schemeClr val="tx1">
                  <a:lumMod val="65000"/>
                  <a:lumOff val="35000"/>
                </a:schemeClr>
              </a:solidFill>
            </a:endParaRPr>
          </a:p>
          <a:p>
            <a:r>
              <a:rPr lang="fr-FR" sz="2400" dirty="0">
                <a:solidFill>
                  <a:schemeClr val="tx1">
                    <a:lumMod val="65000"/>
                    <a:lumOff val="35000"/>
                  </a:schemeClr>
                </a:solidFill>
              </a:rPr>
              <a:t>Décrit comment les éléments doivent être afficher à l’écran ou </a:t>
            </a:r>
          </a:p>
          <a:p>
            <a:r>
              <a:rPr lang="fr-FR" sz="2400" dirty="0">
                <a:solidFill>
                  <a:schemeClr val="tx1">
                    <a:lumMod val="65000"/>
                    <a:lumOff val="35000"/>
                  </a:schemeClr>
                </a:solidFill>
              </a:rPr>
              <a:t>sur d’autres supports.</a:t>
            </a:r>
          </a:p>
          <a:p>
            <a:endParaRPr lang="fr-FR" sz="2400" dirty="0"/>
          </a:p>
          <a:p>
            <a:r>
              <a:rPr lang="fr-FR" sz="2400" dirty="0">
                <a:solidFill>
                  <a:schemeClr val="tx1">
                    <a:lumMod val="65000"/>
                    <a:lumOff val="35000"/>
                  </a:schemeClr>
                </a:solidFill>
              </a:rPr>
              <a:t>La</a:t>
            </a:r>
            <a:r>
              <a:rPr lang="fr-FR" sz="2400" dirty="0"/>
              <a:t> </a:t>
            </a:r>
            <a:r>
              <a:rPr lang="fr-FR" sz="2400" dirty="0">
                <a:solidFill>
                  <a:srgbClr val="EF851B"/>
                </a:solidFill>
              </a:rPr>
              <a:t>CSS</a:t>
            </a:r>
            <a:r>
              <a:rPr lang="fr-FR" sz="2400" dirty="0"/>
              <a:t> </a:t>
            </a:r>
            <a:r>
              <a:rPr lang="fr-FR" sz="2400" dirty="0">
                <a:solidFill>
                  <a:schemeClr val="tx1">
                    <a:lumMod val="65000"/>
                    <a:lumOff val="35000"/>
                  </a:schemeClr>
                </a:solidFill>
              </a:rPr>
              <a:t>est associée à un élément du document via des </a:t>
            </a:r>
            <a:r>
              <a:rPr lang="fr-FR" sz="2400" dirty="0">
                <a:solidFill>
                  <a:srgbClr val="EF851B"/>
                </a:solidFill>
              </a:rPr>
              <a:t>sélecteurs</a:t>
            </a:r>
            <a:r>
              <a:rPr lang="fr-FR" sz="2400" dirty="0"/>
              <a:t>.</a:t>
            </a:r>
          </a:p>
          <a:p>
            <a:endParaRPr lang="fr-FR" sz="2400" dirty="0"/>
          </a:p>
          <a:p>
            <a:r>
              <a:rPr lang="fr-FR" sz="2400" dirty="0">
                <a:solidFill>
                  <a:schemeClr val="tx1">
                    <a:lumMod val="65000"/>
                    <a:lumOff val="35000"/>
                  </a:schemeClr>
                </a:solidFill>
              </a:rPr>
              <a:t>Tester les sélecteurs CSS : </a:t>
            </a:r>
            <a:r>
              <a:rPr lang="fr-FR" sz="2400" dirty="0">
                <a:solidFill>
                  <a:schemeClr val="tx1">
                    <a:lumMod val="65000"/>
                    <a:lumOff val="35000"/>
                  </a:schemeClr>
                </a:solidFill>
                <a:hlinkClick r:id="rId4"/>
              </a:rPr>
              <a:t>http://www.w3schools.com/cssref/trysel.asp</a:t>
            </a:r>
            <a:endParaRPr lang="fr-FR" sz="2400" dirty="0">
              <a:solidFill>
                <a:schemeClr val="tx1">
                  <a:lumMod val="65000"/>
                  <a:lumOff val="35000"/>
                </a:schemeClr>
              </a:solidFill>
            </a:endParaRPr>
          </a:p>
          <a:p>
            <a:endParaRPr lang="fr-FR" dirty="0"/>
          </a:p>
        </p:txBody>
      </p:sp>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1559" y="1001017"/>
            <a:ext cx="2858216" cy="2160194"/>
          </a:xfrm>
          <a:prstGeom prst="rect">
            <a:avLst/>
          </a:prstGeom>
        </p:spPr>
      </p:pic>
    </p:spTree>
    <p:extLst>
      <p:ext uri="{BB962C8B-B14F-4D97-AF65-F5344CB8AC3E}">
        <p14:creationId xmlns:p14="http://schemas.microsoft.com/office/powerpoint/2010/main" val="3473672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Flexbox</a:t>
            </a:r>
            <a:r>
              <a:rPr lang="fr-FR" sz="4400" dirty="0"/>
              <a:t>: items</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12" name="ZoneTexte 11"/>
          <p:cNvSpPr txBox="1"/>
          <p:nvPr/>
        </p:nvSpPr>
        <p:spPr>
          <a:xfrm>
            <a:off x="293055" y="5061433"/>
            <a:ext cx="2273290" cy="461665"/>
          </a:xfrm>
          <a:prstGeom prst="rect">
            <a:avLst/>
          </a:prstGeom>
          <a:noFill/>
        </p:spPr>
        <p:txBody>
          <a:bodyPr wrap="square" rtlCol="0">
            <a:spAutoFit/>
          </a:bodyPr>
          <a:lstStyle/>
          <a:p>
            <a:r>
              <a:rPr lang="en-US" sz="2400" b="1" dirty="0"/>
              <a:t>flex-shrink</a:t>
            </a:r>
            <a:endParaRPr lang="en-US" b="1" dirty="0"/>
          </a:p>
        </p:txBody>
      </p:sp>
      <p:sp>
        <p:nvSpPr>
          <p:cNvPr id="13" name="Rectangle 12"/>
          <p:cNvSpPr/>
          <p:nvPr/>
        </p:nvSpPr>
        <p:spPr>
          <a:xfrm>
            <a:off x="293055" y="5615514"/>
            <a:ext cx="9049306" cy="1107996"/>
          </a:xfrm>
          <a:prstGeom prst="rect">
            <a:avLst/>
          </a:prstGeom>
          <a:solidFill>
            <a:schemeClr val="tx1">
              <a:lumMod val="85000"/>
              <a:lumOff val="15000"/>
            </a:schemeClr>
          </a:solidFill>
        </p:spPr>
        <p:txBody>
          <a:bodyPr wrap="square">
            <a:spAutoFit/>
          </a:bodyPr>
          <a:lstStyle/>
          <a:p>
            <a:r>
              <a:rPr lang="en-US" sz="2200" dirty="0">
                <a:solidFill>
                  <a:srgbClr val="DFC48C"/>
                </a:solidFill>
                <a:latin typeface="Source Code Pro"/>
              </a:rPr>
              <a:t>.item </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FFFFFF"/>
                </a:solidFill>
                <a:latin typeface="Source Code Pro"/>
              </a:rPr>
              <a:t>    </a:t>
            </a:r>
            <a:r>
              <a:rPr lang="en-US" sz="2200" dirty="0">
                <a:solidFill>
                  <a:srgbClr val="9B869C"/>
                </a:solidFill>
                <a:latin typeface="Source Code Pro"/>
              </a:rPr>
              <a:t>flex-shrink</a:t>
            </a:r>
            <a:r>
              <a:rPr lang="en-US" sz="2200" dirty="0">
                <a:solidFill>
                  <a:srgbClr val="FFFFFF"/>
                </a:solidFill>
                <a:latin typeface="Source Code Pro"/>
              </a:rPr>
              <a:t>:</a:t>
            </a:r>
            <a:r>
              <a:rPr lang="en-US" sz="2200" dirty="0">
                <a:solidFill>
                  <a:srgbClr val="CD6A51"/>
                </a:solidFill>
                <a:latin typeface="Source Code Pro"/>
              </a:rPr>
              <a:t> &lt;number&gt;</a:t>
            </a:r>
            <a:r>
              <a:rPr lang="en-US" sz="2200" dirty="0">
                <a:solidFill>
                  <a:srgbClr val="FFFFFF"/>
                </a:solidFill>
                <a:latin typeface="Source Code Pro"/>
              </a:rPr>
              <a:t>;</a:t>
            </a:r>
            <a:r>
              <a:rPr lang="en-US" sz="2200" dirty="0">
                <a:solidFill>
                  <a:srgbClr val="CD6A51"/>
                </a:solidFill>
                <a:latin typeface="Source Code Pro"/>
              </a:rPr>
              <a:t> </a:t>
            </a:r>
            <a:r>
              <a:rPr lang="en-US" sz="2200" dirty="0">
                <a:solidFill>
                  <a:srgbClr val="777777"/>
                </a:solidFill>
                <a:latin typeface="Source Code Pro"/>
              </a:rPr>
              <a:t>/* default 1 */</a:t>
            </a:r>
            <a:endParaRPr lang="en-US" sz="2200" dirty="0">
              <a:solidFill>
                <a:srgbClr val="FFFFFF"/>
              </a:solidFill>
              <a:latin typeface="Source Code Pro"/>
            </a:endParaRPr>
          </a:p>
          <a:p>
            <a:r>
              <a:rPr lang="en-US" sz="2200" dirty="0">
                <a:solidFill>
                  <a:srgbClr val="FFFFFF"/>
                </a:solidFill>
                <a:latin typeface="Source Code Pro"/>
              </a:rPr>
              <a:t>}</a:t>
            </a:r>
            <a:endParaRPr lang="en-US" sz="2200" dirty="0"/>
          </a:p>
        </p:txBody>
      </p:sp>
      <p:sp>
        <p:nvSpPr>
          <p:cNvPr id="14" name="ZoneTexte 13"/>
          <p:cNvSpPr txBox="1"/>
          <p:nvPr/>
        </p:nvSpPr>
        <p:spPr>
          <a:xfrm>
            <a:off x="293055" y="782359"/>
            <a:ext cx="2273290" cy="461665"/>
          </a:xfrm>
          <a:prstGeom prst="rect">
            <a:avLst/>
          </a:prstGeom>
          <a:noFill/>
        </p:spPr>
        <p:txBody>
          <a:bodyPr wrap="square" rtlCol="0">
            <a:spAutoFit/>
          </a:bodyPr>
          <a:lstStyle/>
          <a:p>
            <a:r>
              <a:rPr lang="en-US" sz="2400" b="1" dirty="0"/>
              <a:t>order</a:t>
            </a:r>
            <a:endParaRPr lang="en-US" b="1" dirty="0"/>
          </a:p>
        </p:txBody>
      </p:sp>
      <p:sp>
        <p:nvSpPr>
          <p:cNvPr id="15" name="Rectangle 14"/>
          <p:cNvSpPr/>
          <p:nvPr/>
        </p:nvSpPr>
        <p:spPr>
          <a:xfrm>
            <a:off x="293055" y="1708311"/>
            <a:ext cx="9049306" cy="1107996"/>
          </a:xfrm>
          <a:prstGeom prst="rect">
            <a:avLst/>
          </a:prstGeom>
          <a:solidFill>
            <a:schemeClr val="tx1">
              <a:lumMod val="85000"/>
              <a:lumOff val="15000"/>
            </a:schemeClr>
          </a:solidFill>
        </p:spPr>
        <p:txBody>
          <a:bodyPr wrap="square">
            <a:spAutoFit/>
          </a:bodyPr>
          <a:lstStyle/>
          <a:p>
            <a:r>
              <a:rPr lang="en-US" sz="2200" dirty="0">
                <a:solidFill>
                  <a:srgbClr val="DFC48C"/>
                </a:solidFill>
                <a:latin typeface="Source Code Pro"/>
              </a:rPr>
              <a:t>.item </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CD6A51"/>
                </a:solidFill>
                <a:latin typeface="Source Code Pro"/>
              </a:rPr>
              <a:t>    </a:t>
            </a:r>
            <a:r>
              <a:rPr lang="en-US" sz="2200" dirty="0">
                <a:solidFill>
                  <a:srgbClr val="9B869C"/>
                </a:solidFill>
                <a:latin typeface="Source Code Pro"/>
              </a:rPr>
              <a:t>order</a:t>
            </a:r>
            <a:r>
              <a:rPr lang="en-US" sz="2200" dirty="0">
                <a:solidFill>
                  <a:srgbClr val="FFFFFF"/>
                </a:solidFill>
                <a:latin typeface="Source Code Pro"/>
              </a:rPr>
              <a:t>:</a:t>
            </a:r>
            <a:r>
              <a:rPr lang="en-US" sz="2200" dirty="0">
                <a:solidFill>
                  <a:srgbClr val="CD6A51"/>
                </a:solidFill>
                <a:latin typeface="Source Code Pro"/>
              </a:rPr>
              <a:t> &lt;integer&gt;</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FFFFFF"/>
                </a:solidFill>
                <a:latin typeface="Source Code Pro"/>
              </a:rPr>
              <a:t>}</a:t>
            </a:r>
            <a:endParaRPr lang="en-US" sz="2200" dirty="0"/>
          </a:p>
        </p:txBody>
      </p:sp>
      <p:sp>
        <p:nvSpPr>
          <p:cNvPr id="16" name="ZoneTexte 15"/>
          <p:cNvSpPr txBox="1"/>
          <p:nvPr/>
        </p:nvSpPr>
        <p:spPr>
          <a:xfrm>
            <a:off x="331365" y="2945159"/>
            <a:ext cx="2273290" cy="461665"/>
          </a:xfrm>
          <a:prstGeom prst="rect">
            <a:avLst/>
          </a:prstGeom>
          <a:noFill/>
        </p:spPr>
        <p:txBody>
          <a:bodyPr wrap="square" rtlCol="0">
            <a:spAutoFit/>
          </a:bodyPr>
          <a:lstStyle/>
          <a:p>
            <a:r>
              <a:rPr lang="en-US" sz="2400" b="1" dirty="0"/>
              <a:t>flex-grow</a:t>
            </a:r>
            <a:endParaRPr lang="en-US" b="1" dirty="0"/>
          </a:p>
        </p:txBody>
      </p:sp>
      <p:sp>
        <p:nvSpPr>
          <p:cNvPr id="17" name="Rectangle 16"/>
          <p:cNvSpPr/>
          <p:nvPr/>
        </p:nvSpPr>
        <p:spPr>
          <a:xfrm>
            <a:off x="331365" y="3861997"/>
            <a:ext cx="6969980" cy="1107996"/>
          </a:xfrm>
          <a:prstGeom prst="rect">
            <a:avLst/>
          </a:prstGeom>
          <a:solidFill>
            <a:schemeClr val="tx1">
              <a:lumMod val="85000"/>
              <a:lumOff val="15000"/>
            </a:schemeClr>
          </a:solidFill>
        </p:spPr>
        <p:txBody>
          <a:bodyPr wrap="square">
            <a:spAutoFit/>
          </a:bodyPr>
          <a:lstStyle/>
          <a:p>
            <a:r>
              <a:rPr lang="en-US" sz="2200" dirty="0">
                <a:solidFill>
                  <a:srgbClr val="DFC48C"/>
                </a:solidFill>
                <a:latin typeface="Source Code Pro"/>
              </a:rPr>
              <a:t>.item </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CD6A51"/>
                </a:solidFill>
                <a:latin typeface="Source Code Pro"/>
              </a:rPr>
              <a:t>    </a:t>
            </a:r>
            <a:r>
              <a:rPr lang="en-US" sz="2200" dirty="0">
                <a:solidFill>
                  <a:srgbClr val="9B869C"/>
                </a:solidFill>
                <a:latin typeface="Source Code Pro"/>
              </a:rPr>
              <a:t>flex-grow</a:t>
            </a:r>
            <a:r>
              <a:rPr lang="en-US" sz="2200" dirty="0">
                <a:solidFill>
                  <a:srgbClr val="FFFFFF"/>
                </a:solidFill>
                <a:latin typeface="Source Code Pro"/>
              </a:rPr>
              <a:t>:</a:t>
            </a:r>
            <a:r>
              <a:rPr lang="en-US" sz="2200" dirty="0">
                <a:solidFill>
                  <a:srgbClr val="CD6A51"/>
                </a:solidFill>
                <a:latin typeface="Source Code Pro"/>
              </a:rPr>
              <a:t> &lt;number&gt;</a:t>
            </a:r>
            <a:r>
              <a:rPr lang="en-US" sz="2200" dirty="0">
                <a:solidFill>
                  <a:srgbClr val="FFFFFF"/>
                </a:solidFill>
                <a:latin typeface="Source Code Pro"/>
              </a:rPr>
              <a:t>;</a:t>
            </a:r>
            <a:r>
              <a:rPr lang="en-US" sz="2200" dirty="0">
                <a:solidFill>
                  <a:srgbClr val="CD6A51"/>
                </a:solidFill>
                <a:latin typeface="Source Code Pro"/>
              </a:rPr>
              <a:t> </a:t>
            </a:r>
            <a:r>
              <a:rPr lang="en-US" sz="2200" dirty="0">
                <a:solidFill>
                  <a:srgbClr val="777777"/>
                </a:solidFill>
                <a:latin typeface="Source Code Pro"/>
              </a:rPr>
              <a:t>/* default 0 */</a:t>
            </a:r>
            <a:endParaRPr lang="en-US" sz="2200" dirty="0">
              <a:solidFill>
                <a:srgbClr val="CD6A51"/>
              </a:solidFill>
              <a:latin typeface="Source Code Pro"/>
            </a:endParaRPr>
          </a:p>
          <a:p>
            <a:r>
              <a:rPr lang="en-US" sz="2200" dirty="0">
                <a:solidFill>
                  <a:srgbClr val="FFFFFF"/>
                </a:solidFill>
                <a:latin typeface="Source Code Pro"/>
              </a:rPr>
              <a:t>}</a:t>
            </a:r>
            <a:endParaRPr lang="en-US" sz="2200" dirty="0"/>
          </a:p>
        </p:txBody>
      </p:sp>
      <p:pic>
        <p:nvPicPr>
          <p:cNvPr id="18" name="Imag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1447" y="1216855"/>
            <a:ext cx="1324160" cy="1457528"/>
          </a:xfrm>
          <a:prstGeom prst="rect">
            <a:avLst/>
          </a:prstGeom>
        </p:spPr>
      </p:pic>
      <p:pic>
        <p:nvPicPr>
          <p:cNvPr id="19" name="Imag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7369" y="4157615"/>
            <a:ext cx="3648584" cy="847843"/>
          </a:xfrm>
          <a:prstGeom prst="rect">
            <a:avLst/>
          </a:prstGeom>
        </p:spPr>
      </p:pic>
      <p:sp>
        <p:nvSpPr>
          <p:cNvPr id="2" name="Rectangle 1"/>
          <p:cNvSpPr/>
          <p:nvPr/>
        </p:nvSpPr>
        <p:spPr>
          <a:xfrm>
            <a:off x="293055" y="1185375"/>
            <a:ext cx="7553414" cy="400110"/>
          </a:xfrm>
          <a:prstGeom prst="rect">
            <a:avLst/>
          </a:prstGeom>
        </p:spPr>
        <p:txBody>
          <a:bodyPr wrap="none">
            <a:spAutoFit/>
          </a:bodyPr>
          <a:lstStyle/>
          <a:p>
            <a:r>
              <a:rPr lang="fr-FR" sz="2000" dirty="0"/>
              <a:t>Contrôle individuellement l’ordre dans lequel les items vont être rendu</a:t>
            </a:r>
          </a:p>
        </p:txBody>
      </p:sp>
      <p:sp>
        <p:nvSpPr>
          <p:cNvPr id="3" name="Rectangle 2"/>
          <p:cNvSpPr/>
          <p:nvPr/>
        </p:nvSpPr>
        <p:spPr>
          <a:xfrm>
            <a:off x="304801" y="3397201"/>
            <a:ext cx="9223826" cy="400110"/>
          </a:xfrm>
          <a:prstGeom prst="rect">
            <a:avLst/>
          </a:prstGeom>
        </p:spPr>
        <p:txBody>
          <a:bodyPr wrap="square">
            <a:spAutoFit/>
          </a:bodyPr>
          <a:lstStyle/>
          <a:p>
            <a:r>
              <a:rPr lang="fr-FR" sz="2000" dirty="0"/>
              <a:t>Unité indiquant l’espace que doivent occuper les items les uns par rapport aux autres</a:t>
            </a:r>
          </a:p>
        </p:txBody>
      </p:sp>
    </p:spTree>
    <p:extLst>
      <p:ext uri="{BB962C8B-B14F-4D97-AF65-F5344CB8AC3E}">
        <p14:creationId xmlns:p14="http://schemas.microsoft.com/office/powerpoint/2010/main" val="3702374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Flexbox</a:t>
            </a:r>
            <a:r>
              <a:rPr lang="fr-FR" sz="4400" dirty="0"/>
              <a:t>: items</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9" name="ZoneTexte 8"/>
          <p:cNvSpPr txBox="1"/>
          <p:nvPr/>
        </p:nvSpPr>
        <p:spPr>
          <a:xfrm>
            <a:off x="331364" y="883546"/>
            <a:ext cx="6435196" cy="461665"/>
          </a:xfrm>
          <a:prstGeom prst="rect">
            <a:avLst/>
          </a:prstGeom>
          <a:noFill/>
        </p:spPr>
        <p:txBody>
          <a:bodyPr wrap="square" rtlCol="0">
            <a:spAutoFit/>
          </a:bodyPr>
          <a:lstStyle/>
          <a:p>
            <a:r>
              <a:rPr lang="fr-FR" sz="2400" b="1" dirty="0" err="1"/>
              <a:t>flex</a:t>
            </a:r>
            <a:r>
              <a:rPr lang="fr-FR" sz="2400" b="1" dirty="0"/>
              <a:t>-basis: </a:t>
            </a:r>
            <a:r>
              <a:rPr lang="fr-FR" sz="2400" dirty="0"/>
              <a:t>Fixe une taille par défaut</a:t>
            </a:r>
            <a:endParaRPr lang="fr-FR" dirty="0"/>
          </a:p>
        </p:txBody>
      </p:sp>
      <p:sp>
        <p:nvSpPr>
          <p:cNvPr id="10" name="Rectangle 9"/>
          <p:cNvSpPr/>
          <p:nvPr/>
        </p:nvSpPr>
        <p:spPr>
          <a:xfrm>
            <a:off x="331364" y="1478093"/>
            <a:ext cx="9228271" cy="1107996"/>
          </a:xfrm>
          <a:prstGeom prst="rect">
            <a:avLst/>
          </a:prstGeom>
          <a:solidFill>
            <a:schemeClr val="tx1">
              <a:lumMod val="85000"/>
              <a:lumOff val="15000"/>
            </a:schemeClr>
          </a:solidFill>
        </p:spPr>
        <p:txBody>
          <a:bodyPr wrap="square">
            <a:spAutoFit/>
          </a:bodyPr>
          <a:lstStyle/>
          <a:p>
            <a:r>
              <a:rPr lang="en-US" sz="2200" dirty="0">
                <a:solidFill>
                  <a:srgbClr val="DFC48C"/>
                </a:solidFill>
                <a:latin typeface="Source Code Pro"/>
              </a:rPr>
              <a:t>.item </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CD6A51"/>
                </a:solidFill>
                <a:latin typeface="Source Code Pro"/>
              </a:rPr>
              <a:t>    </a:t>
            </a:r>
            <a:r>
              <a:rPr lang="en-US" sz="2200" dirty="0">
                <a:solidFill>
                  <a:srgbClr val="9B869C"/>
                </a:solidFill>
                <a:latin typeface="Source Code Pro"/>
              </a:rPr>
              <a:t>flex-basis</a:t>
            </a:r>
            <a:r>
              <a:rPr lang="en-US" sz="2200" dirty="0">
                <a:solidFill>
                  <a:srgbClr val="FFFFFF"/>
                </a:solidFill>
                <a:latin typeface="Source Code Pro"/>
              </a:rPr>
              <a:t>:</a:t>
            </a:r>
            <a:r>
              <a:rPr lang="en-US" sz="2200" dirty="0">
                <a:solidFill>
                  <a:srgbClr val="CD6A51"/>
                </a:solidFill>
                <a:latin typeface="Source Code Pro"/>
              </a:rPr>
              <a:t> &lt;length&gt; | auto</a:t>
            </a:r>
            <a:r>
              <a:rPr lang="en-US" sz="2200" dirty="0">
                <a:solidFill>
                  <a:srgbClr val="FFFFFF"/>
                </a:solidFill>
                <a:latin typeface="Source Code Pro"/>
              </a:rPr>
              <a:t>;</a:t>
            </a:r>
            <a:r>
              <a:rPr lang="en-US" sz="2200" dirty="0">
                <a:solidFill>
                  <a:srgbClr val="CD6A51"/>
                </a:solidFill>
                <a:latin typeface="Source Code Pro"/>
              </a:rPr>
              <a:t> </a:t>
            </a:r>
            <a:r>
              <a:rPr lang="en-US" sz="2200" dirty="0">
                <a:solidFill>
                  <a:srgbClr val="777777"/>
                </a:solidFill>
                <a:latin typeface="Source Code Pro"/>
              </a:rPr>
              <a:t>/* default auto */</a:t>
            </a:r>
            <a:endParaRPr lang="en-US" sz="2200" dirty="0">
              <a:solidFill>
                <a:srgbClr val="CD6A51"/>
              </a:solidFill>
              <a:latin typeface="Source Code Pro"/>
            </a:endParaRPr>
          </a:p>
          <a:p>
            <a:r>
              <a:rPr lang="en-US" sz="2200" dirty="0">
                <a:solidFill>
                  <a:srgbClr val="FFFFFF"/>
                </a:solidFill>
                <a:latin typeface="Source Code Pro"/>
              </a:rPr>
              <a:t>}</a:t>
            </a:r>
            <a:endParaRPr lang="en-US" sz="2200" dirty="0"/>
          </a:p>
        </p:txBody>
      </p:sp>
      <p:sp>
        <p:nvSpPr>
          <p:cNvPr id="8" name="ZoneTexte 7"/>
          <p:cNvSpPr txBox="1"/>
          <p:nvPr/>
        </p:nvSpPr>
        <p:spPr>
          <a:xfrm>
            <a:off x="331364" y="2870878"/>
            <a:ext cx="10031836" cy="461665"/>
          </a:xfrm>
          <a:prstGeom prst="rect">
            <a:avLst/>
          </a:prstGeom>
          <a:noFill/>
        </p:spPr>
        <p:txBody>
          <a:bodyPr wrap="square" rtlCol="0">
            <a:spAutoFit/>
          </a:bodyPr>
          <a:lstStyle/>
          <a:p>
            <a:r>
              <a:rPr lang="fr-FR" sz="2400" b="1" dirty="0" err="1"/>
              <a:t>flex</a:t>
            </a:r>
            <a:r>
              <a:rPr lang="fr-FR" sz="2400" b="1" dirty="0"/>
              <a:t>: </a:t>
            </a:r>
            <a:r>
              <a:rPr lang="fr-FR" sz="2400" dirty="0"/>
              <a:t>agrège les propriétés </a:t>
            </a:r>
            <a:r>
              <a:rPr lang="fr-FR" sz="2400" dirty="0" err="1"/>
              <a:t>fex-grow</a:t>
            </a:r>
            <a:r>
              <a:rPr lang="fr-FR" sz="2400" dirty="0"/>
              <a:t>, </a:t>
            </a:r>
            <a:r>
              <a:rPr lang="fr-FR" sz="2400" dirty="0" err="1"/>
              <a:t>flex-shrink</a:t>
            </a:r>
            <a:r>
              <a:rPr lang="fr-FR" sz="2400" dirty="0"/>
              <a:t> et </a:t>
            </a:r>
            <a:r>
              <a:rPr lang="fr-FR" sz="2400" dirty="0" err="1"/>
              <a:t>flex</a:t>
            </a:r>
            <a:r>
              <a:rPr lang="fr-FR" sz="2400" dirty="0"/>
              <a:t>-basis</a:t>
            </a:r>
            <a:endParaRPr lang="fr-FR" b="1" dirty="0"/>
          </a:p>
        </p:txBody>
      </p:sp>
      <p:sp>
        <p:nvSpPr>
          <p:cNvPr id="11" name="Rectangle 10"/>
          <p:cNvSpPr/>
          <p:nvPr/>
        </p:nvSpPr>
        <p:spPr>
          <a:xfrm>
            <a:off x="331364" y="3465425"/>
            <a:ext cx="9118579" cy="1107996"/>
          </a:xfrm>
          <a:prstGeom prst="rect">
            <a:avLst/>
          </a:prstGeom>
          <a:solidFill>
            <a:schemeClr val="tx1">
              <a:lumMod val="85000"/>
              <a:lumOff val="15000"/>
            </a:schemeClr>
          </a:solidFill>
        </p:spPr>
        <p:txBody>
          <a:bodyPr wrap="square">
            <a:spAutoFit/>
          </a:bodyPr>
          <a:lstStyle/>
          <a:p>
            <a:r>
              <a:rPr lang="en-US" sz="2200" dirty="0">
                <a:solidFill>
                  <a:srgbClr val="DFC48C"/>
                </a:solidFill>
                <a:latin typeface="Source Code Pro"/>
              </a:rPr>
              <a:t>.item </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CD6A51"/>
                </a:solidFill>
                <a:latin typeface="Source Code Pro"/>
              </a:rPr>
              <a:t>    </a:t>
            </a:r>
            <a:r>
              <a:rPr lang="en-US" sz="2200" dirty="0">
                <a:solidFill>
                  <a:srgbClr val="9B869C"/>
                </a:solidFill>
                <a:latin typeface="Source Code Pro"/>
              </a:rPr>
              <a:t>flex</a:t>
            </a:r>
            <a:r>
              <a:rPr lang="en-US" sz="2200" dirty="0">
                <a:solidFill>
                  <a:srgbClr val="FFFFFF"/>
                </a:solidFill>
                <a:latin typeface="Source Code Pro"/>
              </a:rPr>
              <a:t>:</a:t>
            </a:r>
            <a:r>
              <a:rPr lang="en-US" sz="2200" dirty="0">
                <a:solidFill>
                  <a:srgbClr val="CD6A51"/>
                </a:solidFill>
                <a:latin typeface="Source Code Pro"/>
              </a:rPr>
              <a:t> none | [ &lt;</a:t>
            </a:r>
            <a:r>
              <a:rPr lang="en-US" sz="2200" dirty="0">
                <a:solidFill>
                  <a:srgbClr val="A67F59"/>
                </a:solidFill>
                <a:latin typeface="Source Code Pro"/>
              </a:rPr>
              <a:t>'flex-grow'</a:t>
            </a:r>
            <a:r>
              <a:rPr lang="en-US" sz="2200" dirty="0">
                <a:solidFill>
                  <a:srgbClr val="CD6A51"/>
                </a:solidFill>
                <a:latin typeface="Source Code Pro"/>
              </a:rPr>
              <a:t>&gt; &lt;</a:t>
            </a:r>
            <a:r>
              <a:rPr lang="en-US" sz="2200" dirty="0">
                <a:solidFill>
                  <a:srgbClr val="A67F59"/>
                </a:solidFill>
                <a:latin typeface="Source Code Pro"/>
              </a:rPr>
              <a:t>'flex-shrink'</a:t>
            </a:r>
            <a:r>
              <a:rPr lang="en-US" sz="2200" dirty="0">
                <a:solidFill>
                  <a:srgbClr val="CD6A51"/>
                </a:solidFill>
                <a:latin typeface="Source Code Pro"/>
              </a:rPr>
              <a:t>&gt;? || &lt;</a:t>
            </a:r>
            <a:r>
              <a:rPr lang="en-US" sz="2200" dirty="0">
                <a:solidFill>
                  <a:srgbClr val="A67F59"/>
                </a:solidFill>
                <a:latin typeface="Source Code Pro"/>
              </a:rPr>
              <a:t>'flex-basis'</a:t>
            </a:r>
            <a:r>
              <a:rPr lang="en-US" sz="2200" dirty="0">
                <a:solidFill>
                  <a:srgbClr val="CD6A51"/>
                </a:solidFill>
                <a:latin typeface="Source Code Pro"/>
              </a:rPr>
              <a:t>&gt; ]</a:t>
            </a:r>
          </a:p>
          <a:p>
            <a:r>
              <a:rPr lang="en-US" sz="2200" dirty="0">
                <a:solidFill>
                  <a:srgbClr val="FFFFFF"/>
                </a:solidFill>
                <a:latin typeface="Source Code Pro"/>
              </a:rPr>
              <a:t>}</a:t>
            </a:r>
            <a:endParaRPr lang="en-US" sz="2200" dirty="0"/>
          </a:p>
        </p:txBody>
      </p:sp>
      <p:sp>
        <p:nvSpPr>
          <p:cNvPr id="12" name="ZoneTexte 11"/>
          <p:cNvSpPr txBox="1"/>
          <p:nvPr/>
        </p:nvSpPr>
        <p:spPr>
          <a:xfrm>
            <a:off x="331364" y="4830266"/>
            <a:ext cx="9049306" cy="461665"/>
          </a:xfrm>
          <a:prstGeom prst="rect">
            <a:avLst/>
          </a:prstGeom>
          <a:noFill/>
        </p:spPr>
        <p:txBody>
          <a:bodyPr wrap="square" rtlCol="0">
            <a:spAutoFit/>
          </a:bodyPr>
          <a:lstStyle/>
          <a:p>
            <a:r>
              <a:rPr lang="fr-FR" sz="2400" b="1" dirty="0" err="1"/>
              <a:t>align</a:t>
            </a:r>
            <a:r>
              <a:rPr lang="fr-FR" sz="2400" b="1" dirty="0"/>
              <a:t>-self: </a:t>
            </a:r>
            <a:r>
              <a:rPr lang="fr-FR" sz="2400" dirty="0"/>
              <a:t>permet un </a:t>
            </a:r>
            <a:r>
              <a:rPr lang="fr-FR" sz="2400" dirty="0" err="1"/>
              <a:t>override</a:t>
            </a:r>
            <a:r>
              <a:rPr lang="fr-FR" sz="2400" dirty="0"/>
              <a:t> individuel de la propriété </a:t>
            </a:r>
            <a:r>
              <a:rPr lang="fr-FR" sz="2400" dirty="0" err="1"/>
              <a:t>align</a:t>
            </a:r>
            <a:r>
              <a:rPr lang="fr-FR" sz="2400" dirty="0"/>
              <a:t>-items</a:t>
            </a:r>
            <a:endParaRPr lang="fr-FR" b="1" dirty="0"/>
          </a:p>
        </p:txBody>
      </p:sp>
      <p:sp>
        <p:nvSpPr>
          <p:cNvPr id="13" name="Rectangle 12"/>
          <p:cNvSpPr/>
          <p:nvPr/>
        </p:nvSpPr>
        <p:spPr>
          <a:xfrm>
            <a:off x="331364" y="5456801"/>
            <a:ext cx="9049306" cy="1107996"/>
          </a:xfrm>
          <a:prstGeom prst="rect">
            <a:avLst/>
          </a:prstGeom>
          <a:solidFill>
            <a:schemeClr val="tx1">
              <a:lumMod val="85000"/>
              <a:lumOff val="15000"/>
            </a:schemeClr>
          </a:solidFill>
        </p:spPr>
        <p:txBody>
          <a:bodyPr wrap="square">
            <a:spAutoFit/>
          </a:bodyPr>
          <a:lstStyle/>
          <a:p>
            <a:r>
              <a:rPr lang="en-US" sz="2200" dirty="0">
                <a:solidFill>
                  <a:srgbClr val="DFC48C"/>
                </a:solidFill>
                <a:latin typeface="Source Code Pro"/>
              </a:rPr>
              <a:t>.item </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FFFFFF"/>
                </a:solidFill>
                <a:latin typeface="Source Code Pro"/>
              </a:rPr>
              <a:t>    </a:t>
            </a:r>
            <a:r>
              <a:rPr lang="en-US" sz="2200" dirty="0">
                <a:solidFill>
                  <a:srgbClr val="9B869C"/>
                </a:solidFill>
                <a:latin typeface="Source Code Pro"/>
              </a:rPr>
              <a:t>align-self</a:t>
            </a:r>
            <a:r>
              <a:rPr lang="en-US" sz="2200" dirty="0">
                <a:solidFill>
                  <a:srgbClr val="FFFFFF"/>
                </a:solidFill>
                <a:latin typeface="Source Code Pro"/>
              </a:rPr>
              <a:t>:</a:t>
            </a:r>
            <a:r>
              <a:rPr lang="en-US" sz="2200" dirty="0">
                <a:solidFill>
                  <a:srgbClr val="CD6A51"/>
                </a:solidFill>
                <a:latin typeface="Source Code Pro"/>
              </a:rPr>
              <a:t> auto | flex-start | flex-end | center | baseline | stretch</a:t>
            </a:r>
            <a:r>
              <a:rPr lang="en-US" sz="2200" dirty="0">
                <a:solidFill>
                  <a:srgbClr val="FFFFFF"/>
                </a:solidFill>
                <a:latin typeface="Source Code Pro"/>
              </a:rPr>
              <a:t>;</a:t>
            </a:r>
          </a:p>
          <a:p>
            <a:r>
              <a:rPr lang="en-US" sz="2200" dirty="0">
                <a:solidFill>
                  <a:srgbClr val="FFFFFF"/>
                </a:solidFill>
                <a:latin typeface="Source Code Pro"/>
              </a:rPr>
              <a:t>}</a:t>
            </a:r>
            <a:endParaRPr lang="en-US" sz="2200" dirty="0"/>
          </a:p>
        </p:txBody>
      </p:sp>
      <p:pic>
        <p:nvPicPr>
          <p:cNvPr id="20" name="Imag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4959" y="5524335"/>
            <a:ext cx="2257740" cy="1181265"/>
          </a:xfrm>
          <a:prstGeom prst="rect">
            <a:avLst/>
          </a:prstGeom>
        </p:spPr>
      </p:pic>
    </p:spTree>
    <p:extLst>
      <p:ext uri="{BB962C8B-B14F-4D97-AF65-F5344CB8AC3E}">
        <p14:creationId xmlns:p14="http://schemas.microsoft.com/office/powerpoint/2010/main" val="3423561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Let’s</a:t>
            </a:r>
            <a:r>
              <a:rPr lang="fr-FR" sz="4400" dirty="0"/>
              <a:t> Play: </a:t>
            </a:r>
            <a:r>
              <a:rPr lang="en-US" sz="4400" dirty="0">
                <a:solidFill>
                  <a:srgbClr val="EF851B"/>
                </a:solidFill>
              </a:rPr>
              <a:t>Le </a:t>
            </a:r>
            <a:r>
              <a:rPr lang="en-US" sz="4400" dirty="0" err="1">
                <a:solidFill>
                  <a:srgbClr val="EF851B"/>
                </a:solidFill>
              </a:rPr>
              <a:t>jeux</a:t>
            </a:r>
            <a:r>
              <a:rPr lang="en-US" sz="4400" dirty="0">
                <a:solidFill>
                  <a:srgbClr val="EF851B"/>
                </a:solidFill>
              </a:rPr>
              <a:t> des </a:t>
            </a:r>
            <a:r>
              <a:rPr lang="en-US" sz="4400" dirty="0" err="1">
                <a:solidFill>
                  <a:srgbClr val="EF851B"/>
                </a:solidFill>
              </a:rPr>
              <a:t>paires</a:t>
            </a:r>
            <a:endParaRPr lang="fr-FR" sz="4400" dirty="0">
              <a:solidFill>
                <a:srgbClr val="EF851B"/>
              </a:solidFill>
            </a:endParaRP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7" name="ZoneTexte 6"/>
          <p:cNvSpPr txBox="1"/>
          <p:nvPr/>
        </p:nvSpPr>
        <p:spPr>
          <a:xfrm>
            <a:off x="662729" y="869845"/>
            <a:ext cx="10972679" cy="31700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fr-FR" sz="2000" dirty="0"/>
              <a:t>Designer l’interface d’un jeux de paire à l’aide de </a:t>
            </a:r>
            <a:r>
              <a:rPr lang="fr-FR" sz="2000" dirty="0" err="1"/>
              <a:t>flexbox</a:t>
            </a:r>
            <a:endParaRPr lang="fr-FR" sz="2000" dirty="0"/>
          </a:p>
          <a:p>
            <a:pPr marL="285750" indent="-285750">
              <a:lnSpc>
                <a:spcPct val="200000"/>
              </a:lnSpc>
              <a:buFont typeface="Arial" panose="020B0604020202020204" pitchFamily="34" charset="0"/>
              <a:buChar char="•"/>
            </a:pPr>
            <a:r>
              <a:rPr lang="fr-FR" sz="2000" dirty="0"/>
              <a:t>L’interface doit contenir un header (1), une zone pour les cartes (2), une zone pour les informations sur la partie en cours (3) ainsi qu’une zone pour le résultat des jeux précédents (4).</a:t>
            </a:r>
          </a:p>
          <a:p>
            <a:pPr marL="285750" indent="-285750">
              <a:lnSpc>
                <a:spcPct val="200000"/>
              </a:lnSpc>
              <a:buFont typeface="Arial" panose="020B0604020202020204" pitchFamily="34" charset="0"/>
              <a:buChar char="•"/>
            </a:pPr>
            <a:r>
              <a:rPr lang="fr-FR" sz="2000" dirty="0"/>
              <a:t>Au clic sur un carte, elle doit être en mesure de révéler le numéro sur sa face cache via un “flip”</a:t>
            </a:r>
          </a:p>
          <a:p>
            <a:pPr marL="285750" indent="-285750">
              <a:lnSpc>
                <a:spcPct val="200000"/>
              </a:lnSpc>
              <a:buFont typeface="Arial" panose="020B0604020202020204" pitchFamily="34" charset="0"/>
              <a:buChar char="•"/>
            </a:pPr>
            <a:r>
              <a:rPr lang="fr-FR" sz="2000" dirty="0"/>
              <a:t>Toutes les zones, hormis le header, doivent être scrollable</a:t>
            </a:r>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6381" y="3647440"/>
            <a:ext cx="4488581" cy="2798762"/>
          </a:xfrm>
          <a:prstGeom prst="rect">
            <a:avLst/>
          </a:prstGeom>
        </p:spPr>
      </p:pic>
    </p:spTree>
    <p:extLst>
      <p:ext uri="{BB962C8B-B14F-4D97-AF65-F5344CB8AC3E}">
        <p14:creationId xmlns:p14="http://schemas.microsoft.com/office/powerpoint/2010/main" val="4023982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Responsive Design</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9761" y="1276971"/>
            <a:ext cx="3828415" cy="2317199"/>
          </a:xfrm>
          <a:prstGeom prst="rect">
            <a:avLst/>
          </a:prstGeom>
        </p:spPr>
      </p:pic>
      <p:sp>
        <p:nvSpPr>
          <p:cNvPr id="4" name="ZoneTexte 3"/>
          <p:cNvSpPr txBox="1"/>
          <p:nvPr/>
        </p:nvSpPr>
        <p:spPr>
          <a:xfrm>
            <a:off x="331365" y="1309768"/>
            <a:ext cx="7664557" cy="2251065"/>
          </a:xfrm>
          <a:prstGeom prst="rect">
            <a:avLst/>
          </a:prstGeom>
          <a:noFill/>
        </p:spPr>
        <p:txBody>
          <a:bodyPr wrap="square" rtlCol="0">
            <a:spAutoFit/>
          </a:bodyPr>
          <a:lstStyle/>
          <a:p>
            <a:pPr>
              <a:lnSpc>
                <a:spcPct val="150000"/>
              </a:lnSpc>
            </a:pPr>
            <a:r>
              <a:rPr lang="fr-FR" sz="2400" dirty="0"/>
              <a:t>Le “responsive design” est un terme qui désigne l’ensemble des techniques permettant de concevoir des interfaces web capable d’agencer leur </a:t>
            </a:r>
            <a:r>
              <a:rPr lang="fr-FR" sz="2400" b="1" dirty="0"/>
              <a:t>contenu</a:t>
            </a:r>
            <a:r>
              <a:rPr lang="fr-FR" sz="2400" dirty="0"/>
              <a:t> en fonction de la résolution du périphérique cible.</a:t>
            </a:r>
          </a:p>
        </p:txBody>
      </p:sp>
      <p:sp>
        <p:nvSpPr>
          <p:cNvPr id="13" name="Rectangle 12"/>
          <p:cNvSpPr/>
          <p:nvPr/>
        </p:nvSpPr>
        <p:spPr>
          <a:xfrm>
            <a:off x="0" y="746619"/>
            <a:ext cx="12192000" cy="461665"/>
          </a:xfrm>
          <a:prstGeom prst="rect">
            <a:avLst/>
          </a:prstGeom>
          <a:solidFill>
            <a:schemeClr val="bg2"/>
          </a:solidFill>
        </p:spPr>
        <p:txBody>
          <a:bodyPr wrap="square">
            <a:spAutoFit/>
          </a:bodyPr>
          <a:lstStyle/>
          <a:p>
            <a:r>
              <a:rPr lang="fr-FR" sz="2400" b="1" dirty="0"/>
              <a:t>     Qu’est ce donc ?</a:t>
            </a:r>
          </a:p>
        </p:txBody>
      </p:sp>
      <p:sp>
        <p:nvSpPr>
          <p:cNvPr id="14" name="Rectangle 13"/>
          <p:cNvSpPr/>
          <p:nvPr/>
        </p:nvSpPr>
        <p:spPr>
          <a:xfrm>
            <a:off x="0" y="3664124"/>
            <a:ext cx="12192000" cy="461665"/>
          </a:xfrm>
          <a:prstGeom prst="rect">
            <a:avLst/>
          </a:prstGeom>
          <a:solidFill>
            <a:schemeClr val="bg2"/>
          </a:solidFill>
        </p:spPr>
        <p:txBody>
          <a:bodyPr wrap="square">
            <a:spAutoFit/>
          </a:bodyPr>
          <a:lstStyle/>
          <a:p>
            <a:r>
              <a:rPr lang="fr-FR" sz="2400" b="1" dirty="0"/>
              <a:t>     Pourquoi ?</a:t>
            </a:r>
          </a:p>
        </p:txBody>
      </p:sp>
      <p:sp>
        <p:nvSpPr>
          <p:cNvPr id="10" name="ZoneTexte 9"/>
          <p:cNvSpPr txBox="1"/>
          <p:nvPr/>
        </p:nvSpPr>
        <p:spPr>
          <a:xfrm>
            <a:off x="257793" y="4342267"/>
            <a:ext cx="11387669" cy="1697068"/>
          </a:xfrm>
          <a:prstGeom prst="rect">
            <a:avLst/>
          </a:prstGeom>
          <a:noFill/>
        </p:spPr>
        <p:txBody>
          <a:bodyPr wrap="square" rtlCol="0">
            <a:spAutoFit/>
          </a:bodyPr>
          <a:lstStyle/>
          <a:p>
            <a:pPr>
              <a:lnSpc>
                <a:spcPct val="150000"/>
              </a:lnSpc>
            </a:pPr>
            <a:r>
              <a:rPr lang="fr-FR" sz="2400" dirty="0"/>
              <a:t>Le nombre de </a:t>
            </a:r>
            <a:r>
              <a:rPr lang="fr-FR" sz="2400" dirty="0" err="1"/>
              <a:t>devices</a:t>
            </a:r>
            <a:r>
              <a:rPr lang="fr-FR" sz="2400" dirty="0"/>
              <a:t> différents étant étant en perpétuelle augmentation,  le </a:t>
            </a:r>
            <a:r>
              <a:rPr lang="fr-FR" sz="2400" b="1" dirty="0" err="1">
                <a:solidFill>
                  <a:srgbClr val="EF851B"/>
                </a:solidFill>
              </a:rPr>
              <a:t>reponsive</a:t>
            </a:r>
            <a:r>
              <a:rPr lang="fr-FR" sz="2400" b="1" dirty="0">
                <a:solidFill>
                  <a:srgbClr val="EF851B"/>
                </a:solidFill>
              </a:rPr>
              <a:t> design</a:t>
            </a:r>
            <a:r>
              <a:rPr lang="fr-FR" sz="2400" b="1" dirty="0"/>
              <a:t> </a:t>
            </a:r>
            <a:r>
              <a:rPr lang="fr-FR" sz="2400" dirty="0"/>
              <a:t>est une approche qui garanti une </a:t>
            </a:r>
            <a:r>
              <a:rPr lang="fr-FR" sz="2400" b="1" dirty="0">
                <a:solidFill>
                  <a:srgbClr val="EF851B"/>
                </a:solidFill>
              </a:rPr>
              <a:t>expérience utilisateur </a:t>
            </a:r>
            <a:r>
              <a:rPr lang="fr-FR" sz="2400" dirty="0"/>
              <a:t>optimale, quelle que soit la plateforme sur lequel il navigue.</a:t>
            </a:r>
          </a:p>
        </p:txBody>
      </p:sp>
    </p:spTree>
    <p:extLst>
      <p:ext uri="{BB962C8B-B14F-4D97-AF65-F5344CB8AC3E}">
        <p14:creationId xmlns:p14="http://schemas.microsoft.com/office/powerpoint/2010/main" val="2587979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Responsive Design: </a:t>
            </a:r>
            <a:r>
              <a:rPr lang="fr-FR" sz="4400" dirty="0">
                <a:solidFill>
                  <a:srgbClr val="EF851B"/>
                </a:solidFill>
              </a:rPr>
              <a:t>Media </a:t>
            </a:r>
            <a:r>
              <a:rPr lang="fr-FR" sz="4400" dirty="0" err="1">
                <a:solidFill>
                  <a:srgbClr val="EF851B"/>
                </a:solidFill>
              </a:rPr>
              <a:t>Query</a:t>
            </a:r>
            <a:endParaRPr lang="fr-FR" sz="4400" dirty="0">
              <a:solidFill>
                <a:srgbClr val="EF851B"/>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4" name="ZoneTexte 3"/>
          <p:cNvSpPr txBox="1"/>
          <p:nvPr/>
        </p:nvSpPr>
        <p:spPr>
          <a:xfrm>
            <a:off x="264690" y="1234430"/>
            <a:ext cx="8745960" cy="1697068"/>
          </a:xfrm>
          <a:prstGeom prst="rect">
            <a:avLst/>
          </a:prstGeom>
          <a:noFill/>
        </p:spPr>
        <p:txBody>
          <a:bodyPr wrap="square" rtlCol="0">
            <a:spAutoFit/>
          </a:bodyPr>
          <a:lstStyle/>
          <a:p>
            <a:pPr>
              <a:lnSpc>
                <a:spcPct val="150000"/>
              </a:lnSpc>
            </a:pPr>
            <a:r>
              <a:rPr lang="fr-FR" sz="2400" dirty="0"/>
              <a:t>La CSS3 introduit de nouvelles </a:t>
            </a:r>
            <a:r>
              <a:rPr lang="fr-FR" sz="2400" b="1" dirty="0"/>
              <a:t>règles</a:t>
            </a:r>
            <a:r>
              <a:rPr lang="fr-FR" sz="2400" dirty="0"/>
              <a:t> pour la </a:t>
            </a:r>
            <a:r>
              <a:rPr lang="fr-FR" sz="2400" b="1" dirty="0"/>
              <a:t>media </a:t>
            </a:r>
            <a:r>
              <a:rPr lang="fr-FR" sz="2400" b="1" dirty="0" err="1"/>
              <a:t>query</a:t>
            </a:r>
            <a:r>
              <a:rPr lang="fr-FR" sz="2400" b="1" dirty="0"/>
              <a:t> </a:t>
            </a:r>
            <a:r>
              <a:rPr lang="fr-FR" sz="2400" dirty="0"/>
              <a:t>qui permet de rédiger de la CSS en de ciblant un type de </a:t>
            </a:r>
            <a:r>
              <a:rPr lang="fr-FR" sz="2400" b="1" dirty="0"/>
              <a:t>support :</a:t>
            </a:r>
          </a:p>
          <a:p>
            <a:pPr>
              <a:lnSpc>
                <a:spcPct val="150000"/>
              </a:lnSpc>
            </a:pPr>
            <a:r>
              <a:rPr lang="fr-FR" sz="2400" dirty="0"/>
              <a:t> </a:t>
            </a:r>
          </a:p>
        </p:txBody>
      </p:sp>
      <p:sp>
        <p:nvSpPr>
          <p:cNvPr id="2" name="ZoneTexte 1"/>
          <p:cNvSpPr txBox="1"/>
          <p:nvPr/>
        </p:nvSpPr>
        <p:spPr>
          <a:xfrm>
            <a:off x="264690" y="2689780"/>
            <a:ext cx="5231758" cy="22510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2400" dirty="0" err="1"/>
              <a:t>screen</a:t>
            </a:r>
            <a:r>
              <a:rPr lang="fr-FR" sz="2400" dirty="0"/>
              <a:t>: écran</a:t>
            </a:r>
          </a:p>
          <a:p>
            <a:pPr marL="285750" indent="-285750">
              <a:lnSpc>
                <a:spcPct val="150000"/>
              </a:lnSpc>
              <a:buFont typeface="Arial" panose="020B0604020202020204" pitchFamily="34" charset="0"/>
              <a:buChar char="•"/>
            </a:pPr>
            <a:r>
              <a:rPr lang="fr-FR" sz="2400" dirty="0" err="1"/>
              <a:t>print</a:t>
            </a:r>
            <a:r>
              <a:rPr lang="fr-FR" sz="2400" dirty="0"/>
              <a:t>: impression</a:t>
            </a:r>
          </a:p>
          <a:p>
            <a:pPr marL="285750" indent="-285750">
              <a:lnSpc>
                <a:spcPct val="150000"/>
              </a:lnSpc>
              <a:buFont typeface="Arial" panose="020B0604020202020204" pitchFamily="34" charset="0"/>
              <a:buChar char="•"/>
            </a:pPr>
            <a:r>
              <a:rPr lang="fr-FR" sz="2400" dirty="0"/>
              <a:t>speech: lecteurs d’écran</a:t>
            </a:r>
          </a:p>
          <a:p>
            <a:pPr marL="285750" indent="-285750">
              <a:lnSpc>
                <a:spcPct val="150000"/>
              </a:lnSpc>
              <a:buFont typeface="Arial" panose="020B0604020202020204" pitchFamily="34" charset="0"/>
              <a:buChar char="•"/>
            </a:pPr>
            <a:r>
              <a:rPr lang="fr-FR" sz="2400" dirty="0"/>
              <a:t>all: tous types confondus</a:t>
            </a:r>
          </a:p>
        </p:txBody>
      </p:sp>
      <p:sp>
        <p:nvSpPr>
          <p:cNvPr id="11" name="Rectangle 10"/>
          <p:cNvSpPr/>
          <p:nvPr/>
        </p:nvSpPr>
        <p:spPr>
          <a:xfrm>
            <a:off x="5762625" y="2797986"/>
            <a:ext cx="5819775" cy="2123658"/>
          </a:xfrm>
          <a:prstGeom prst="rect">
            <a:avLst/>
          </a:prstGeom>
          <a:solidFill>
            <a:schemeClr val="tx1">
              <a:lumMod val="85000"/>
              <a:lumOff val="15000"/>
            </a:schemeClr>
          </a:solidFill>
        </p:spPr>
        <p:txBody>
          <a:bodyPr wrap="square">
            <a:spAutoFit/>
          </a:bodyPr>
          <a:lstStyle/>
          <a:p>
            <a:r>
              <a:rPr lang="en-US" sz="2200" dirty="0">
                <a:solidFill>
                  <a:srgbClr val="DFC48C"/>
                </a:solidFill>
                <a:latin typeface="Source Code Pro"/>
              </a:rPr>
              <a:t>@media screen  </a:t>
            </a:r>
            <a:r>
              <a:rPr lang="en-US" sz="2200" dirty="0">
                <a:solidFill>
                  <a:srgbClr val="FFFFFF"/>
                </a:solidFill>
                <a:latin typeface="Source Code Pro"/>
              </a:rPr>
              <a:t>{</a:t>
            </a:r>
          </a:p>
          <a:p>
            <a:r>
              <a:rPr lang="en-US" sz="2200" dirty="0">
                <a:solidFill>
                  <a:srgbClr val="FFFFFF"/>
                </a:solidFill>
                <a:latin typeface="Source Code Pro"/>
              </a:rPr>
              <a:t>    …</a:t>
            </a:r>
            <a:r>
              <a:rPr lang="en-US" sz="2200" dirty="0">
                <a:solidFill>
                  <a:srgbClr val="CD6A51"/>
                </a:solidFill>
                <a:latin typeface="Source Code Pro"/>
              </a:rPr>
              <a:t> </a:t>
            </a:r>
          </a:p>
          <a:p>
            <a:r>
              <a:rPr lang="en-US" sz="2200" dirty="0">
                <a:solidFill>
                  <a:srgbClr val="FFFFFF"/>
                </a:solidFill>
                <a:latin typeface="Source Code Pro"/>
              </a:rPr>
              <a:t>}</a:t>
            </a:r>
          </a:p>
          <a:p>
            <a:r>
              <a:rPr lang="en-US" sz="2200" dirty="0">
                <a:solidFill>
                  <a:srgbClr val="DFC48C"/>
                </a:solidFill>
                <a:latin typeface="Source Code Pro"/>
              </a:rPr>
              <a:t>@media print  </a:t>
            </a:r>
            <a:r>
              <a:rPr lang="en-US" sz="2200" dirty="0">
                <a:solidFill>
                  <a:srgbClr val="FFFFFF"/>
                </a:solidFill>
                <a:latin typeface="Source Code Pro"/>
              </a:rPr>
              <a:t>{</a:t>
            </a:r>
          </a:p>
          <a:p>
            <a:r>
              <a:rPr lang="en-US" sz="2200" dirty="0">
                <a:solidFill>
                  <a:srgbClr val="FFFFFF"/>
                </a:solidFill>
                <a:latin typeface="Source Code Pro"/>
              </a:rPr>
              <a:t>    …</a:t>
            </a:r>
            <a:r>
              <a:rPr lang="en-US" sz="2200" dirty="0">
                <a:solidFill>
                  <a:srgbClr val="CD6A51"/>
                </a:solidFill>
                <a:latin typeface="Source Code Pro"/>
              </a:rPr>
              <a:t> </a:t>
            </a:r>
          </a:p>
          <a:p>
            <a:r>
              <a:rPr lang="en-US" sz="2200" dirty="0">
                <a:solidFill>
                  <a:srgbClr val="FFFFFF"/>
                </a:solidFill>
                <a:latin typeface="Source Code Pro"/>
              </a:rPr>
              <a:t>}</a:t>
            </a:r>
            <a:endParaRPr lang="en-US" sz="2200" dirty="0"/>
          </a:p>
        </p:txBody>
      </p:sp>
    </p:spTree>
    <p:extLst>
      <p:ext uri="{BB962C8B-B14F-4D97-AF65-F5344CB8AC3E}">
        <p14:creationId xmlns:p14="http://schemas.microsoft.com/office/powerpoint/2010/main" val="444572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Responsive Design: </a:t>
            </a:r>
            <a:r>
              <a:rPr lang="fr-FR" sz="4400" dirty="0">
                <a:solidFill>
                  <a:srgbClr val="EF851B"/>
                </a:solidFill>
              </a:rPr>
              <a:t>Media </a:t>
            </a:r>
            <a:r>
              <a:rPr lang="fr-FR" sz="4400" dirty="0" err="1">
                <a:solidFill>
                  <a:srgbClr val="EF851B"/>
                </a:solidFill>
              </a:rPr>
              <a:t>Query</a:t>
            </a:r>
            <a:endParaRPr lang="fr-FR" sz="4400" dirty="0">
              <a:solidFill>
                <a:srgbClr val="EF851B"/>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4" name="ZoneTexte 3"/>
          <p:cNvSpPr txBox="1"/>
          <p:nvPr/>
        </p:nvSpPr>
        <p:spPr>
          <a:xfrm>
            <a:off x="255262" y="845673"/>
            <a:ext cx="8850735" cy="1015663"/>
          </a:xfrm>
          <a:prstGeom prst="rect">
            <a:avLst/>
          </a:prstGeom>
          <a:noFill/>
        </p:spPr>
        <p:txBody>
          <a:bodyPr wrap="square" rtlCol="0">
            <a:spAutoFit/>
          </a:bodyPr>
          <a:lstStyle/>
          <a:p>
            <a:r>
              <a:rPr lang="fr-FR" sz="2000" dirty="0"/>
              <a:t>La media </a:t>
            </a:r>
            <a:r>
              <a:rPr lang="fr-FR" sz="2000" dirty="0" err="1"/>
              <a:t>query</a:t>
            </a:r>
            <a:r>
              <a:rPr lang="fr-FR" sz="2000" dirty="0"/>
              <a:t> permet également de pouvoir cibler une des propriété du support avec les règles : </a:t>
            </a:r>
          </a:p>
          <a:p>
            <a:endParaRPr lang="fr-FR" sz="2000" dirty="0"/>
          </a:p>
        </p:txBody>
      </p:sp>
      <p:sp>
        <p:nvSpPr>
          <p:cNvPr id="2" name="ZoneTexte 1"/>
          <p:cNvSpPr txBox="1"/>
          <p:nvPr/>
        </p:nvSpPr>
        <p:spPr>
          <a:xfrm>
            <a:off x="331365" y="1705155"/>
            <a:ext cx="6465361" cy="2862322"/>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fr-FR" sz="1600" dirty="0"/>
              <a:t>(min-|max-) </a:t>
            </a:r>
            <a:r>
              <a:rPr lang="fr-FR" sz="2000" b="1" dirty="0" err="1"/>
              <a:t>height</a:t>
            </a:r>
            <a:r>
              <a:rPr lang="fr-FR" sz="2000" dirty="0"/>
              <a:t>: hauteur (min/max) de la fenêtre</a:t>
            </a:r>
          </a:p>
          <a:p>
            <a:pPr marL="285750" indent="-285750">
              <a:spcBef>
                <a:spcPts val="600"/>
              </a:spcBef>
              <a:buFont typeface="Arial" panose="020B0604020202020204" pitchFamily="34" charset="0"/>
              <a:buChar char="•"/>
            </a:pPr>
            <a:r>
              <a:rPr lang="fr-FR" sz="1600" dirty="0"/>
              <a:t>(min-|max-) </a:t>
            </a:r>
            <a:r>
              <a:rPr lang="fr-FR" sz="2000" b="1" dirty="0" err="1"/>
              <a:t>width</a:t>
            </a:r>
            <a:r>
              <a:rPr lang="fr-FR" sz="2000" dirty="0"/>
              <a:t>: largeur (min/max) de la fenêtre</a:t>
            </a:r>
          </a:p>
          <a:p>
            <a:pPr marL="285750" indent="-285750">
              <a:spcBef>
                <a:spcPts val="600"/>
              </a:spcBef>
              <a:buFont typeface="Arial" panose="020B0604020202020204" pitchFamily="34" charset="0"/>
              <a:buChar char="•"/>
            </a:pPr>
            <a:r>
              <a:rPr lang="fr-FR" sz="1600" dirty="0"/>
              <a:t>(min-|max-) </a:t>
            </a:r>
            <a:r>
              <a:rPr lang="fr-FR" sz="2000" b="1" dirty="0" err="1"/>
              <a:t>device-height</a:t>
            </a:r>
            <a:r>
              <a:rPr lang="fr-FR" sz="2000" dirty="0"/>
              <a:t>: hauteur (min/max)  du périphérique</a:t>
            </a:r>
          </a:p>
          <a:p>
            <a:pPr marL="285750" indent="-285750">
              <a:spcBef>
                <a:spcPts val="600"/>
              </a:spcBef>
              <a:buFont typeface="Arial" panose="020B0604020202020204" pitchFamily="34" charset="0"/>
              <a:buChar char="•"/>
            </a:pPr>
            <a:r>
              <a:rPr lang="fr-FR" sz="1600" dirty="0"/>
              <a:t>(min-|max-) </a:t>
            </a:r>
            <a:r>
              <a:rPr lang="fr-FR" sz="2000" b="1" dirty="0" err="1"/>
              <a:t>device-width</a:t>
            </a:r>
            <a:r>
              <a:rPr lang="fr-FR" sz="2000" dirty="0"/>
              <a:t>: largeur (min/max)  du périphérique</a:t>
            </a:r>
          </a:p>
          <a:p>
            <a:pPr marL="285750" indent="-285750">
              <a:spcBef>
                <a:spcPts val="600"/>
              </a:spcBef>
              <a:buFont typeface="Arial" panose="020B0604020202020204" pitchFamily="34" charset="0"/>
              <a:buChar char="•"/>
            </a:pPr>
            <a:r>
              <a:rPr lang="fr-FR" sz="2000" b="1" dirty="0"/>
              <a:t>orientation</a:t>
            </a:r>
            <a:r>
              <a:rPr lang="fr-FR" sz="2000" dirty="0"/>
              <a:t>: orientation du périphérique (portrait ou paysage)</a:t>
            </a:r>
          </a:p>
        </p:txBody>
      </p:sp>
      <p:sp>
        <p:nvSpPr>
          <p:cNvPr id="11" name="Rectangle 10"/>
          <p:cNvSpPr/>
          <p:nvPr/>
        </p:nvSpPr>
        <p:spPr>
          <a:xfrm>
            <a:off x="6321287" y="1948241"/>
            <a:ext cx="5613735" cy="1323439"/>
          </a:xfrm>
          <a:prstGeom prst="rect">
            <a:avLst/>
          </a:prstGeom>
          <a:solidFill>
            <a:schemeClr val="tx1">
              <a:lumMod val="85000"/>
              <a:lumOff val="15000"/>
            </a:schemeClr>
          </a:solidFill>
        </p:spPr>
        <p:txBody>
          <a:bodyPr wrap="square">
            <a:spAutoFit/>
          </a:bodyPr>
          <a:lstStyle/>
          <a:p>
            <a:r>
              <a:rPr lang="en-US" sz="2000" dirty="0">
                <a:solidFill>
                  <a:srgbClr val="DFC48C"/>
                </a:solidFill>
                <a:latin typeface="Source Code Pro"/>
              </a:rPr>
              <a:t>@media screen and (min-width: 450px)  and (max-width: 600px) </a:t>
            </a:r>
            <a:r>
              <a:rPr lang="en-US" sz="2000" dirty="0">
                <a:solidFill>
                  <a:srgbClr val="FFFFFF"/>
                </a:solidFill>
                <a:latin typeface="Source Code Pro"/>
              </a:rPr>
              <a:t>{</a:t>
            </a:r>
          </a:p>
          <a:p>
            <a:r>
              <a:rPr lang="en-US" sz="2000" dirty="0">
                <a:solidFill>
                  <a:srgbClr val="FFFFFF"/>
                </a:solidFill>
                <a:latin typeface="Source Code Pro"/>
              </a:rPr>
              <a:t>    …</a:t>
            </a:r>
            <a:r>
              <a:rPr lang="en-US" sz="2000" dirty="0">
                <a:solidFill>
                  <a:srgbClr val="CD6A51"/>
                </a:solidFill>
                <a:latin typeface="Source Code Pro"/>
              </a:rPr>
              <a:t> </a:t>
            </a:r>
          </a:p>
          <a:p>
            <a:r>
              <a:rPr lang="en-US" sz="2000" dirty="0">
                <a:solidFill>
                  <a:srgbClr val="FFFFFF"/>
                </a:solidFill>
                <a:latin typeface="Source Code Pro"/>
              </a:rPr>
              <a:t>}</a:t>
            </a:r>
          </a:p>
        </p:txBody>
      </p:sp>
      <p:sp>
        <p:nvSpPr>
          <p:cNvPr id="3" name="ZoneTexte 2"/>
          <p:cNvSpPr txBox="1"/>
          <p:nvPr/>
        </p:nvSpPr>
        <p:spPr>
          <a:xfrm>
            <a:off x="331365" y="5242293"/>
            <a:ext cx="9197326" cy="369332"/>
          </a:xfrm>
          <a:prstGeom prst="rect">
            <a:avLst/>
          </a:prstGeom>
          <a:noFill/>
        </p:spPr>
        <p:txBody>
          <a:bodyPr wrap="none" rtlCol="0">
            <a:spAutoFit/>
          </a:bodyPr>
          <a:lstStyle/>
          <a:p>
            <a:r>
              <a:rPr lang="fr-FR" dirty="0"/>
              <a:t>Afin de combiner plusieurs règles, la CSS3 met à disposition 3 opérateurs pour les media </a:t>
            </a:r>
            <a:r>
              <a:rPr lang="fr-FR" dirty="0" err="1"/>
              <a:t>queries</a:t>
            </a:r>
            <a:endParaRPr lang="fr-FR" dirty="0"/>
          </a:p>
        </p:txBody>
      </p:sp>
      <p:sp>
        <p:nvSpPr>
          <p:cNvPr id="7" name="ZoneTexte 6"/>
          <p:cNvSpPr txBox="1"/>
          <p:nvPr/>
        </p:nvSpPr>
        <p:spPr>
          <a:xfrm>
            <a:off x="331365" y="5707113"/>
            <a:ext cx="2628425" cy="923330"/>
          </a:xfrm>
          <a:prstGeom prst="rect">
            <a:avLst/>
          </a:prstGeom>
          <a:noFill/>
        </p:spPr>
        <p:txBody>
          <a:bodyPr wrap="square" rtlCol="0">
            <a:spAutoFit/>
          </a:bodyPr>
          <a:lstStyle/>
          <a:p>
            <a:pPr marL="285750" indent="-285750">
              <a:buFont typeface="Arial" panose="020B0604020202020204" pitchFamily="34" charset="0"/>
              <a:buChar char="•"/>
            </a:pPr>
            <a:r>
              <a:rPr lang="fr-FR" dirty="0" err="1"/>
              <a:t>only</a:t>
            </a:r>
            <a:r>
              <a:rPr lang="fr-FR" dirty="0"/>
              <a:t>: uniquement</a:t>
            </a:r>
          </a:p>
          <a:p>
            <a:pPr marL="285750" indent="-285750">
              <a:buFont typeface="Arial" panose="020B0604020202020204" pitchFamily="34" charset="0"/>
              <a:buChar char="•"/>
            </a:pPr>
            <a:r>
              <a:rPr lang="fr-FR" dirty="0"/>
              <a:t>and: et</a:t>
            </a:r>
          </a:p>
          <a:p>
            <a:pPr marL="285750" indent="-285750">
              <a:buFont typeface="Arial" panose="020B0604020202020204" pitchFamily="34" charset="0"/>
              <a:buChar char="•"/>
            </a:pPr>
            <a:r>
              <a:rPr lang="fr-FR" dirty="0"/>
              <a:t>not: qui n’est pas</a:t>
            </a:r>
          </a:p>
        </p:txBody>
      </p:sp>
      <p:sp>
        <p:nvSpPr>
          <p:cNvPr id="8" name="Rectangle 7"/>
          <p:cNvSpPr/>
          <p:nvPr/>
        </p:nvSpPr>
        <p:spPr>
          <a:xfrm>
            <a:off x="331365" y="4662965"/>
            <a:ext cx="7296806" cy="369332"/>
          </a:xfrm>
          <a:prstGeom prst="rect">
            <a:avLst/>
          </a:prstGeom>
        </p:spPr>
        <p:txBody>
          <a:bodyPr wrap="none">
            <a:spAutoFit/>
          </a:bodyPr>
          <a:lstStyle/>
          <a:p>
            <a:r>
              <a:rPr lang="fr-FR" dirty="0"/>
              <a:t>Liste complète : </a:t>
            </a:r>
            <a:r>
              <a:rPr lang="fr-FR" dirty="0">
                <a:hlinkClick r:id="rId4"/>
              </a:rPr>
              <a:t>http://www.w3schools.com/cssref/css3_pr_mediaquery.asp</a:t>
            </a:r>
            <a:endParaRPr lang="fr-FR" dirty="0"/>
          </a:p>
        </p:txBody>
      </p:sp>
    </p:spTree>
    <p:extLst>
      <p:ext uri="{BB962C8B-B14F-4D97-AF65-F5344CB8AC3E}">
        <p14:creationId xmlns:p14="http://schemas.microsoft.com/office/powerpoint/2010/main" val="1389717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Responsive Design: </a:t>
            </a:r>
            <a:r>
              <a:rPr lang="fr-FR" sz="4400" dirty="0">
                <a:solidFill>
                  <a:srgbClr val="EF851B"/>
                </a:solidFill>
              </a:rPr>
              <a:t>Meta Tags</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10" name="Rectangle 2"/>
          <p:cNvSpPr>
            <a:spLocks noChangeArrowheads="1"/>
          </p:cNvSpPr>
          <p:nvPr/>
        </p:nvSpPr>
        <p:spPr bwMode="auto">
          <a:xfrm>
            <a:off x="331364" y="4012808"/>
            <a:ext cx="11445303" cy="674443"/>
          </a:xfrm>
          <a:prstGeom prst="rect">
            <a:avLst/>
          </a:prstGeom>
          <a:solidFill>
            <a:srgbClr val="4444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89BDFF"/>
                </a:solidFill>
                <a:effectLst/>
              </a:rPr>
              <a:t>&lt;</a:t>
            </a:r>
            <a:r>
              <a:rPr kumimoji="0" lang="fr-FR" altLang="fr-FR" sz="2000" b="0" i="0" u="none" strike="noStrike" cap="none" normalizeH="0" baseline="0" dirty="0" err="1">
                <a:ln>
                  <a:noFill/>
                </a:ln>
                <a:solidFill>
                  <a:srgbClr val="89BDFF"/>
                </a:solidFill>
                <a:effectLst/>
              </a:rPr>
              <a:t>meta</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err="1">
                <a:ln>
                  <a:noFill/>
                </a:ln>
                <a:solidFill>
                  <a:srgbClr val="BDB76B"/>
                </a:solidFill>
                <a:effectLst/>
              </a:rPr>
              <a:t>name</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err="1">
                <a:ln>
                  <a:noFill/>
                </a:ln>
                <a:solidFill>
                  <a:srgbClr val="65B042"/>
                </a:solidFill>
                <a:effectLst/>
              </a:rPr>
              <a:t>viewport</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a:ln>
                  <a:noFill/>
                </a:ln>
                <a:solidFill>
                  <a:srgbClr val="BDB76B"/>
                </a:solidFill>
                <a:effectLst/>
              </a:rPr>
              <a:t>content</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a:ln>
                  <a:noFill/>
                </a:ln>
                <a:solidFill>
                  <a:srgbClr val="65B042"/>
                </a:solidFill>
                <a:effectLst/>
              </a:rPr>
              <a:t>"</a:t>
            </a:r>
            <a:r>
              <a:rPr kumimoji="0" lang="fr-FR" altLang="fr-FR" sz="2000" b="1" i="0" u="none" strike="noStrike" cap="none" normalizeH="0" baseline="0" dirty="0" err="1">
                <a:ln>
                  <a:noFill/>
                </a:ln>
                <a:solidFill>
                  <a:srgbClr val="65B042"/>
                </a:solidFill>
                <a:effectLst/>
              </a:rPr>
              <a:t>width</a:t>
            </a:r>
            <a:r>
              <a:rPr kumimoji="0" lang="fr-FR" altLang="fr-FR" sz="2000" b="1" i="0" u="none" strike="noStrike" cap="none" normalizeH="0" baseline="0" dirty="0">
                <a:ln>
                  <a:noFill/>
                </a:ln>
                <a:solidFill>
                  <a:srgbClr val="65B042"/>
                </a:solidFill>
                <a:effectLst/>
              </a:rPr>
              <a:t>=</a:t>
            </a:r>
            <a:r>
              <a:rPr kumimoji="0" lang="fr-FR" altLang="fr-FR" sz="2000" b="1" i="0" u="none" strike="noStrike" cap="none" normalizeH="0" baseline="0" dirty="0" err="1">
                <a:ln>
                  <a:noFill/>
                </a:ln>
                <a:solidFill>
                  <a:srgbClr val="65B042"/>
                </a:solidFill>
                <a:effectLst/>
              </a:rPr>
              <a:t>device-width</a:t>
            </a:r>
            <a:r>
              <a:rPr kumimoji="0" lang="fr-FR" altLang="fr-FR" sz="2000" b="0" i="0" u="none" strike="noStrike" cap="none" normalizeH="0" baseline="0" dirty="0">
                <a:ln>
                  <a:noFill/>
                </a:ln>
                <a:solidFill>
                  <a:srgbClr val="65B042"/>
                </a:solidFill>
                <a:effectLst/>
              </a:rPr>
              <a:t>, </a:t>
            </a:r>
            <a:r>
              <a:rPr kumimoji="0" lang="fr-FR" altLang="fr-FR" sz="2000" b="1" i="0" u="none" strike="noStrike" cap="none" normalizeH="0" baseline="0" dirty="0">
                <a:ln>
                  <a:noFill/>
                </a:ln>
                <a:solidFill>
                  <a:srgbClr val="65B042"/>
                </a:solidFill>
                <a:effectLst/>
              </a:rPr>
              <a:t>initial-</a:t>
            </a:r>
            <a:r>
              <a:rPr kumimoji="0" lang="fr-FR" altLang="fr-FR" sz="2000" b="1" i="0" u="none" strike="noStrike" cap="none" normalizeH="0" baseline="0" dirty="0" err="1">
                <a:ln>
                  <a:noFill/>
                </a:ln>
                <a:solidFill>
                  <a:srgbClr val="65B042"/>
                </a:solidFill>
                <a:effectLst/>
              </a:rPr>
              <a:t>scale</a:t>
            </a:r>
            <a:r>
              <a:rPr kumimoji="0" lang="fr-FR" altLang="fr-FR" sz="2000" b="1" i="0" u="none" strike="noStrike" cap="none" normalizeH="0" baseline="0" dirty="0">
                <a:ln>
                  <a:noFill/>
                </a:ln>
                <a:solidFill>
                  <a:srgbClr val="65B042"/>
                </a:solidFill>
                <a:effectLst/>
              </a:rPr>
              <a:t>=1.0</a:t>
            </a:r>
            <a:r>
              <a:rPr kumimoji="0" lang="fr-FR" altLang="fr-FR" sz="2000" b="0" i="0" u="none" strike="noStrike" cap="none" normalizeH="0" baseline="0" dirty="0">
                <a:ln>
                  <a:noFill/>
                </a:ln>
                <a:solidFill>
                  <a:srgbClr val="65B042"/>
                </a:solidFill>
                <a:effectLst/>
              </a:rPr>
              <a:t>, </a:t>
            </a:r>
            <a:r>
              <a:rPr kumimoji="0" lang="fr-FR" altLang="fr-FR" sz="2000" b="1" i="0" u="none" strike="noStrike" cap="none" normalizeH="0" baseline="0" dirty="0">
                <a:ln>
                  <a:noFill/>
                </a:ln>
                <a:solidFill>
                  <a:srgbClr val="65B042"/>
                </a:solidFill>
                <a:effectLst/>
              </a:rPr>
              <a:t>user-</a:t>
            </a:r>
            <a:r>
              <a:rPr kumimoji="0" lang="fr-FR" altLang="fr-FR" sz="2000" b="1" i="0" u="none" strike="noStrike" cap="none" normalizeH="0" baseline="0" dirty="0" err="1">
                <a:ln>
                  <a:noFill/>
                </a:ln>
                <a:solidFill>
                  <a:srgbClr val="65B042"/>
                </a:solidFill>
                <a:effectLst/>
              </a:rPr>
              <a:t>scalable</a:t>
            </a:r>
            <a:r>
              <a:rPr kumimoji="0" lang="fr-FR" altLang="fr-FR" sz="2000" b="1" i="0" u="none" strike="noStrike" cap="none" normalizeH="0" baseline="0" dirty="0">
                <a:ln>
                  <a:noFill/>
                </a:ln>
                <a:solidFill>
                  <a:srgbClr val="65B042"/>
                </a:solidFill>
                <a:effectLst/>
              </a:rPr>
              <a:t>=</a:t>
            </a:r>
            <a:r>
              <a:rPr kumimoji="0" lang="fr-FR" altLang="fr-FR" sz="2000" b="1" i="0" u="none" strike="noStrike" cap="none" normalizeH="0" baseline="0" dirty="0" err="1">
                <a:ln>
                  <a:noFill/>
                </a:ln>
                <a:solidFill>
                  <a:srgbClr val="65B042"/>
                </a:solidFill>
                <a:effectLst/>
              </a:rPr>
              <a:t>yes</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a:ln>
                  <a:noFill/>
                </a:ln>
                <a:solidFill>
                  <a:srgbClr val="89BDFF"/>
                </a:solidFill>
                <a:effectLst/>
              </a:rPr>
              <a:t>&gt;</a:t>
            </a:r>
            <a:r>
              <a:rPr kumimoji="0" lang="fr-FR" altLang="fr-FR" sz="1200" b="0" i="0" u="none" strike="noStrike" cap="none" normalizeH="0" baseline="0" dirty="0">
                <a:ln>
                  <a:noFill/>
                </a:ln>
                <a:solidFill>
                  <a:schemeClr val="tx1"/>
                </a:solidFill>
                <a:effectLst/>
              </a:rPr>
              <a:t> </a:t>
            </a:r>
            <a:endParaRPr kumimoji="0" lang="fr-FR" altLang="fr-FR" sz="3600" b="0" i="0" u="none" strike="noStrike" cap="none" normalizeH="0" baseline="0" dirty="0">
              <a:ln>
                <a:noFill/>
              </a:ln>
              <a:solidFill>
                <a:schemeClr val="tx1"/>
              </a:solidFill>
              <a:effectLst/>
            </a:endParaRPr>
          </a:p>
        </p:txBody>
      </p:sp>
      <p:sp>
        <p:nvSpPr>
          <p:cNvPr id="12" name="ZoneTexte 11"/>
          <p:cNvSpPr txBox="1"/>
          <p:nvPr/>
        </p:nvSpPr>
        <p:spPr>
          <a:xfrm>
            <a:off x="414076" y="1035842"/>
            <a:ext cx="10359851" cy="967957"/>
          </a:xfrm>
          <a:prstGeom prst="rect">
            <a:avLst/>
          </a:prstGeom>
          <a:noFill/>
        </p:spPr>
        <p:txBody>
          <a:bodyPr wrap="square" rtlCol="0">
            <a:spAutoFit/>
          </a:bodyPr>
          <a:lstStyle/>
          <a:p>
            <a:pPr>
              <a:lnSpc>
                <a:spcPct val="150000"/>
              </a:lnSpc>
            </a:pPr>
            <a:r>
              <a:rPr lang="fr-FR" sz="2000" dirty="0"/>
              <a:t>Afin d’améliorer le rendu des pages web sur les terminaux mobiles, les navigateurs  mobiles supporte un certains nombre de </a:t>
            </a:r>
            <a:r>
              <a:rPr lang="fr-FR" sz="2000" b="1" dirty="0"/>
              <a:t>méta</a:t>
            </a:r>
            <a:r>
              <a:rPr lang="fr-FR" sz="2000" dirty="0"/>
              <a:t> propriétés, la principale étant </a:t>
            </a:r>
            <a:r>
              <a:rPr lang="fr-FR" sz="2000" b="1" dirty="0" err="1"/>
              <a:t>viewport</a:t>
            </a:r>
            <a:r>
              <a:rPr lang="fr-FR" sz="2000" dirty="0"/>
              <a:t>.</a:t>
            </a:r>
          </a:p>
        </p:txBody>
      </p:sp>
      <p:sp>
        <p:nvSpPr>
          <p:cNvPr id="13" name="ZoneTexte 12"/>
          <p:cNvSpPr txBox="1"/>
          <p:nvPr/>
        </p:nvSpPr>
        <p:spPr>
          <a:xfrm>
            <a:off x="331365" y="2368683"/>
            <a:ext cx="1049133" cy="369332"/>
          </a:xfrm>
          <a:prstGeom prst="rect">
            <a:avLst/>
          </a:prstGeom>
          <a:noFill/>
        </p:spPr>
        <p:txBody>
          <a:bodyPr wrap="none" rtlCol="0">
            <a:spAutoFit/>
          </a:bodyPr>
          <a:lstStyle/>
          <a:p>
            <a:r>
              <a:rPr lang="en-US" b="1" dirty="0"/>
              <a:t>viewport</a:t>
            </a:r>
            <a:endParaRPr lang="fr-FR" b="1" dirty="0"/>
          </a:p>
        </p:txBody>
      </p:sp>
      <p:sp>
        <p:nvSpPr>
          <p:cNvPr id="14" name="ZoneTexte 13"/>
          <p:cNvSpPr txBox="1"/>
          <p:nvPr/>
        </p:nvSpPr>
        <p:spPr>
          <a:xfrm>
            <a:off x="331365" y="2669713"/>
            <a:ext cx="11306663" cy="967957"/>
          </a:xfrm>
          <a:prstGeom prst="rect">
            <a:avLst/>
          </a:prstGeom>
          <a:noFill/>
        </p:spPr>
        <p:txBody>
          <a:bodyPr wrap="square" rtlCol="0">
            <a:spAutoFit/>
          </a:bodyPr>
          <a:lstStyle/>
          <a:p>
            <a:pPr>
              <a:lnSpc>
                <a:spcPct val="150000"/>
              </a:lnSpc>
            </a:pPr>
            <a:r>
              <a:rPr lang="fr-FR" sz="2000" dirty="0"/>
              <a:t>Indique au navigateur de quelle façon la page web doit s’adapter à l’écran du terminal. Indique également au navigateur que le site est optimisé pour mobile</a:t>
            </a:r>
          </a:p>
        </p:txBody>
      </p:sp>
      <p:sp>
        <p:nvSpPr>
          <p:cNvPr id="15" name="Rectangle 3"/>
          <p:cNvSpPr>
            <a:spLocks noChangeArrowheads="1"/>
          </p:cNvSpPr>
          <p:nvPr/>
        </p:nvSpPr>
        <p:spPr bwMode="auto">
          <a:xfrm>
            <a:off x="331365" y="5281227"/>
            <a:ext cx="11445303" cy="982219"/>
          </a:xfrm>
          <a:prstGeom prst="rect">
            <a:avLst/>
          </a:prstGeom>
          <a:solidFill>
            <a:srgbClr val="4444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89BDFF"/>
                </a:solidFill>
                <a:effectLst/>
              </a:rPr>
              <a:t>&lt;</a:t>
            </a:r>
            <a:r>
              <a:rPr kumimoji="0" lang="fr-FR" altLang="fr-FR" sz="2000" b="0" i="0" u="none" strike="noStrike" cap="none" normalizeH="0" baseline="0" dirty="0" err="1">
                <a:ln>
                  <a:noFill/>
                </a:ln>
                <a:solidFill>
                  <a:srgbClr val="89BDFF"/>
                </a:solidFill>
                <a:effectLst/>
              </a:rPr>
              <a:t>meta</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err="1">
                <a:ln>
                  <a:noFill/>
                </a:ln>
                <a:solidFill>
                  <a:srgbClr val="BDB76B"/>
                </a:solidFill>
                <a:effectLst/>
              </a:rPr>
              <a:t>name</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err="1">
                <a:ln>
                  <a:noFill/>
                </a:ln>
                <a:solidFill>
                  <a:srgbClr val="65B042"/>
                </a:solidFill>
                <a:effectLst/>
              </a:rPr>
              <a:t>viewport</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a:ln>
                  <a:noFill/>
                </a:ln>
                <a:solidFill>
                  <a:srgbClr val="BDB76B"/>
                </a:solidFill>
                <a:effectLst/>
              </a:rPr>
              <a:t>content</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err="1">
                <a:ln>
                  <a:noFill/>
                </a:ln>
                <a:solidFill>
                  <a:srgbClr val="65B042"/>
                </a:solidFill>
                <a:effectLst/>
              </a:rPr>
              <a:t>width</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err="1">
                <a:ln>
                  <a:noFill/>
                </a:ln>
                <a:solidFill>
                  <a:srgbClr val="65B042"/>
                </a:solidFill>
                <a:effectLst/>
              </a:rPr>
              <a:t>device-width</a:t>
            </a:r>
            <a:r>
              <a:rPr kumimoji="0" lang="fr-FR" altLang="fr-FR" sz="2000" b="0" i="0" u="none" strike="noStrike" cap="none" normalizeH="0" baseline="0" dirty="0">
                <a:ln>
                  <a:noFill/>
                </a:ln>
                <a:solidFill>
                  <a:srgbClr val="65B042"/>
                </a:solidFill>
                <a:effectLst/>
              </a:rPr>
              <a:t>, initial-</a:t>
            </a:r>
            <a:r>
              <a:rPr kumimoji="0" lang="fr-FR" altLang="fr-FR" sz="2000" b="0" i="0" u="none" strike="noStrike" cap="none" normalizeH="0" baseline="0" dirty="0" err="1">
                <a:ln>
                  <a:noFill/>
                </a:ln>
                <a:solidFill>
                  <a:srgbClr val="65B042"/>
                </a:solidFill>
                <a:effectLst/>
              </a:rPr>
              <a:t>scale</a:t>
            </a:r>
            <a:r>
              <a:rPr kumimoji="0" lang="fr-FR" altLang="fr-FR" sz="2000" b="0" i="0" u="none" strike="noStrike" cap="none" normalizeH="0" baseline="0" dirty="0">
                <a:ln>
                  <a:noFill/>
                </a:ln>
                <a:solidFill>
                  <a:srgbClr val="65B042"/>
                </a:solidFill>
                <a:effectLst/>
              </a:rPr>
              <a:t>=1.0, minimum-</a:t>
            </a:r>
            <a:r>
              <a:rPr kumimoji="0" lang="fr-FR" altLang="fr-FR" sz="2000" b="0" i="0" u="none" strike="noStrike" cap="none" normalizeH="0" baseline="0" dirty="0" err="1">
                <a:ln>
                  <a:noFill/>
                </a:ln>
                <a:solidFill>
                  <a:srgbClr val="65B042"/>
                </a:solidFill>
                <a:effectLst/>
              </a:rPr>
              <a:t>scale</a:t>
            </a:r>
            <a:r>
              <a:rPr kumimoji="0" lang="fr-FR" altLang="fr-FR" sz="2000" b="0" i="0" u="none" strike="noStrike" cap="none" normalizeH="0" baseline="0" dirty="0">
                <a:ln>
                  <a:noFill/>
                </a:ln>
                <a:solidFill>
                  <a:srgbClr val="65B042"/>
                </a:solidFill>
                <a:effectLst/>
              </a:rPr>
              <a:t>=0.5 maximum-</a:t>
            </a:r>
            <a:r>
              <a:rPr kumimoji="0" lang="fr-FR" altLang="fr-FR" sz="2000" b="0" i="0" u="none" strike="noStrike" cap="none" normalizeH="0" baseline="0" dirty="0" err="1">
                <a:ln>
                  <a:noFill/>
                </a:ln>
                <a:solidFill>
                  <a:srgbClr val="65B042"/>
                </a:solidFill>
                <a:effectLst/>
              </a:rPr>
              <a:t>scale</a:t>
            </a:r>
            <a:r>
              <a:rPr kumimoji="0" lang="fr-FR" altLang="fr-FR" sz="2000" b="0" i="0" u="none" strike="noStrike" cap="none" normalizeH="0" baseline="0" dirty="0">
                <a:ln>
                  <a:noFill/>
                </a:ln>
                <a:solidFill>
                  <a:srgbClr val="65B042"/>
                </a:solidFill>
                <a:effectLst/>
              </a:rPr>
              <a:t>=1.0"</a:t>
            </a:r>
            <a:r>
              <a:rPr kumimoji="0" lang="fr-FR" altLang="fr-FR" sz="2000" b="0" i="0" u="none" strike="noStrike" cap="none" normalizeH="0" baseline="0" dirty="0">
                <a:ln>
                  <a:noFill/>
                </a:ln>
                <a:solidFill>
                  <a:srgbClr val="89BDFF"/>
                </a:solidFill>
                <a:effectLst/>
              </a:rPr>
              <a:t>&gt;</a:t>
            </a:r>
            <a:r>
              <a:rPr kumimoji="0" lang="fr-FR" altLang="fr-FR"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793557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Responsive Design: </a:t>
            </a:r>
            <a:r>
              <a:rPr lang="fr-FR" sz="4400" dirty="0">
                <a:solidFill>
                  <a:srgbClr val="EF851B"/>
                </a:solidFill>
              </a:rPr>
              <a:t>Meta Tags</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12" name="ZoneTexte 11"/>
          <p:cNvSpPr txBox="1"/>
          <p:nvPr/>
        </p:nvSpPr>
        <p:spPr>
          <a:xfrm>
            <a:off x="414076" y="938375"/>
            <a:ext cx="10359851" cy="369332"/>
          </a:xfrm>
          <a:prstGeom prst="rect">
            <a:avLst/>
          </a:prstGeom>
          <a:noFill/>
        </p:spPr>
        <p:txBody>
          <a:bodyPr wrap="square" rtlCol="0">
            <a:spAutoFit/>
          </a:bodyPr>
          <a:lstStyle/>
          <a:p>
            <a:r>
              <a:rPr lang="fr-FR" dirty="0"/>
              <a:t>Il existe plusieurs autre </a:t>
            </a:r>
            <a:r>
              <a:rPr lang="fr-FR" dirty="0" err="1"/>
              <a:t>meta</a:t>
            </a:r>
            <a:r>
              <a:rPr lang="fr-FR" dirty="0"/>
              <a:t> spécifiques à chaque plateforme</a:t>
            </a:r>
          </a:p>
        </p:txBody>
      </p:sp>
      <p:sp>
        <p:nvSpPr>
          <p:cNvPr id="4" name="Rectangle 3"/>
          <p:cNvSpPr>
            <a:spLocks noChangeArrowheads="1"/>
          </p:cNvSpPr>
          <p:nvPr/>
        </p:nvSpPr>
        <p:spPr bwMode="auto">
          <a:xfrm>
            <a:off x="439825" y="2172772"/>
            <a:ext cx="11312350" cy="982219"/>
          </a:xfrm>
          <a:prstGeom prst="rect">
            <a:avLst/>
          </a:prstGeom>
          <a:solidFill>
            <a:srgbClr val="4444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89BDFF"/>
                </a:solidFill>
                <a:effectLst/>
              </a:rPr>
              <a:t>&lt;</a:t>
            </a:r>
            <a:r>
              <a:rPr kumimoji="0" lang="fr-FR" altLang="fr-FR" sz="2000" b="0" i="0" u="none" strike="noStrike" cap="none" normalizeH="0" baseline="0" dirty="0" err="1">
                <a:ln>
                  <a:noFill/>
                </a:ln>
                <a:solidFill>
                  <a:srgbClr val="89BDFF"/>
                </a:solidFill>
                <a:effectLst/>
              </a:rPr>
              <a:t>meta</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err="1">
                <a:ln>
                  <a:noFill/>
                </a:ln>
                <a:solidFill>
                  <a:srgbClr val="BDB76B"/>
                </a:solidFill>
                <a:effectLst/>
              </a:rPr>
              <a:t>name</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err="1">
                <a:ln>
                  <a:noFill/>
                </a:ln>
                <a:solidFill>
                  <a:srgbClr val="65B042"/>
                </a:solidFill>
                <a:effectLst/>
              </a:rPr>
              <a:t>apple</a:t>
            </a:r>
            <a:r>
              <a:rPr kumimoji="0" lang="fr-FR" altLang="fr-FR" sz="2000" b="0" i="0" u="none" strike="noStrike" cap="none" normalizeH="0" baseline="0" dirty="0">
                <a:ln>
                  <a:noFill/>
                </a:ln>
                <a:solidFill>
                  <a:srgbClr val="65B042"/>
                </a:solidFill>
                <a:effectLst/>
              </a:rPr>
              <a:t>-mobile-web-</a:t>
            </a:r>
            <a:r>
              <a:rPr kumimoji="0" lang="fr-FR" altLang="fr-FR" sz="2000" b="0" i="0" u="none" strike="noStrike" cap="none" normalizeH="0" baseline="0" dirty="0" err="1">
                <a:ln>
                  <a:noFill/>
                </a:ln>
                <a:solidFill>
                  <a:srgbClr val="65B042"/>
                </a:solidFill>
                <a:effectLst/>
              </a:rPr>
              <a:t>app</a:t>
            </a:r>
            <a:r>
              <a:rPr kumimoji="0" lang="fr-FR" altLang="fr-FR" sz="2000" b="0" i="0" u="none" strike="noStrike" cap="none" normalizeH="0" baseline="0" dirty="0">
                <a:ln>
                  <a:noFill/>
                </a:ln>
                <a:solidFill>
                  <a:srgbClr val="65B042"/>
                </a:solidFill>
                <a:effectLst/>
              </a:rPr>
              <a:t>-capable"</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a:ln>
                  <a:noFill/>
                </a:ln>
                <a:solidFill>
                  <a:srgbClr val="BDB76B"/>
                </a:solidFill>
                <a:effectLst/>
              </a:rPr>
              <a:t>content</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err="1">
                <a:ln>
                  <a:noFill/>
                </a:ln>
                <a:solidFill>
                  <a:srgbClr val="65B042"/>
                </a:solidFill>
                <a:effectLst/>
              </a:rPr>
              <a:t>yes</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a:ln>
                  <a:noFill/>
                </a:ln>
                <a:solidFill>
                  <a:srgbClr val="89BDFF"/>
                </a:solidFill>
                <a:effectLst/>
              </a:rPr>
              <a:t>&gt;</a:t>
            </a:r>
            <a:r>
              <a:rPr kumimoji="0" lang="fr-FR" altLang="fr-FR" sz="2000" b="0" i="0" u="none" strike="noStrike" cap="none" normalizeH="0" baseline="0" dirty="0">
                <a:ln>
                  <a:noFill/>
                </a:ln>
                <a:solidFill>
                  <a:srgbClr val="FFFFFF"/>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89BDFF"/>
                </a:solidFill>
                <a:effectLst/>
              </a:rPr>
              <a:t>&lt;</a:t>
            </a:r>
            <a:r>
              <a:rPr kumimoji="0" lang="fr-FR" altLang="fr-FR" sz="2000" b="0" i="0" u="none" strike="noStrike" cap="none" normalizeH="0" baseline="0" dirty="0" err="1">
                <a:ln>
                  <a:noFill/>
                </a:ln>
                <a:solidFill>
                  <a:srgbClr val="89BDFF"/>
                </a:solidFill>
                <a:effectLst/>
              </a:rPr>
              <a:t>meta</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err="1">
                <a:ln>
                  <a:noFill/>
                </a:ln>
                <a:solidFill>
                  <a:srgbClr val="BDB76B"/>
                </a:solidFill>
                <a:effectLst/>
              </a:rPr>
              <a:t>name</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err="1">
                <a:ln>
                  <a:noFill/>
                </a:ln>
                <a:solidFill>
                  <a:srgbClr val="65B042"/>
                </a:solidFill>
                <a:effectLst/>
              </a:rPr>
              <a:t>apple</a:t>
            </a:r>
            <a:r>
              <a:rPr kumimoji="0" lang="fr-FR" altLang="fr-FR" sz="2000" b="0" i="0" u="none" strike="noStrike" cap="none" normalizeH="0" baseline="0" dirty="0">
                <a:ln>
                  <a:noFill/>
                </a:ln>
                <a:solidFill>
                  <a:srgbClr val="65B042"/>
                </a:solidFill>
                <a:effectLst/>
              </a:rPr>
              <a:t>-mobile-web-</a:t>
            </a:r>
            <a:r>
              <a:rPr kumimoji="0" lang="fr-FR" altLang="fr-FR" sz="2000" b="0" i="0" u="none" strike="noStrike" cap="none" normalizeH="0" baseline="0" dirty="0" err="1">
                <a:ln>
                  <a:noFill/>
                </a:ln>
                <a:solidFill>
                  <a:srgbClr val="65B042"/>
                </a:solidFill>
                <a:effectLst/>
              </a:rPr>
              <a:t>app</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err="1">
                <a:ln>
                  <a:noFill/>
                </a:ln>
                <a:solidFill>
                  <a:srgbClr val="65B042"/>
                </a:solidFill>
                <a:effectLst/>
              </a:rPr>
              <a:t>status</a:t>
            </a:r>
            <a:r>
              <a:rPr kumimoji="0" lang="fr-FR" altLang="fr-FR" sz="2000" b="0" i="0" u="none" strike="noStrike" cap="none" normalizeH="0" baseline="0" dirty="0">
                <a:ln>
                  <a:noFill/>
                </a:ln>
                <a:solidFill>
                  <a:srgbClr val="65B042"/>
                </a:solidFill>
                <a:effectLst/>
              </a:rPr>
              <a:t>-bar-style"</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a:ln>
                  <a:noFill/>
                </a:ln>
                <a:solidFill>
                  <a:srgbClr val="BDB76B"/>
                </a:solidFill>
                <a:effectLst/>
              </a:rPr>
              <a:t>content</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a:ln>
                  <a:noFill/>
                </a:ln>
                <a:solidFill>
                  <a:srgbClr val="65B042"/>
                </a:solidFill>
                <a:effectLst/>
              </a:rPr>
              <a:t>"black-</a:t>
            </a:r>
            <a:r>
              <a:rPr kumimoji="0" lang="fr-FR" altLang="fr-FR" sz="2000" b="0" i="0" u="none" strike="noStrike" cap="none" normalizeH="0" baseline="0" dirty="0" err="1">
                <a:ln>
                  <a:noFill/>
                </a:ln>
                <a:solidFill>
                  <a:srgbClr val="65B042"/>
                </a:solidFill>
                <a:effectLst/>
              </a:rPr>
              <a:t>translucent</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a:ln>
                  <a:noFill/>
                </a:ln>
                <a:solidFill>
                  <a:srgbClr val="89BDFF"/>
                </a:solidFill>
                <a:effectLst/>
              </a:rPr>
              <a:t>&gt;</a:t>
            </a:r>
            <a:r>
              <a:rPr kumimoji="0" lang="fr-FR" altLang="fr-FR" sz="2000" b="0" i="0" u="none" strike="noStrike" cap="none" normalizeH="0" baseline="0" dirty="0">
                <a:ln>
                  <a:noFill/>
                </a:ln>
                <a:solidFill>
                  <a:schemeClr val="tx1"/>
                </a:solidFill>
                <a:effectLst/>
              </a:rPr>
              <a:t> </a:t>
            </a:r>
          </a:p>
        </p:txBody>
      </p:sp>
      <p:sp>
        <p:nvSpPr>
          <p:cNvPr id="7" name="Rectangle 6"/>
          <p:cNvSpPr/>
          <p:nvPr/>
        </p:nvSpPr>
        <p:spPr>
          <a:xfrm>
            <a:off x="414076" y="3437182"/>
            <a:ext cx="10840079" cy="923330"/>
          </a:xfrm>
          <a:prstGeom prst="rect">
            <a:avLst/>
          </a:prstGeom>
        </p:spPr>
        <p:txBody>
          <a:bodyPr wrap="square">
            <a:spAutoFit/>
          </a:bodyPr>
          <a:lstStyle/>
          <a:p>
            <a:r>
              <a:rPr lang="fr-FR" dirty="0"/>
              <a:t>Liste des </a:t>
            </a:r>
            <a:r>
              <a:rPr lang="fr-FR" dirty="0" err="1"/>
              <a:t>meta</a:t>
            </a:r>
            <a:r>
              <a:rPr lang="fr-FR" dirty="0"/>
              <a:t> supportés par </a:t>
            </a:r>
            <a:r>
              <a:rPr lang="fr-FR" dirty="0" err="1"/>
              <a:t>ios</a:t>
            </a:r>
            <a:endParaRPr lang="fr-FR" dirty="0"/>
          </a:p>
          <a:p>
            <a:r>
              <a:rPr lang="fr-FR" dirty="0">
                <a:hlinkClick r:id="rId4"/>
              </a:rPr>
              <a:t>https://developer.apple.com/library/safari/documentation/AppleApplications/Reference/SafariHTMLRef/Articles/MetaTags.html</a:t>
            </a:r>
            <a:endParaRPr lang="fr-FR" dirty="0"/>
          </a:p>
        </p:txBody>
      </p:sp>
      <p:sp>
        <p:nvSpPr>
          <p:cNvPr id="16" name="Rectangle 15"/>
          <p:cNvSpPr/>
          <p:nvPr/>
        </p:nvSpPr>
        <p:spPr>
          <a:xfrm>
            <a:off x="0" y="1537718"/>
            <a:ext cx="12192000" cy="400110"/>
          </a:xfrm>
          <a:prstGeom prst="rect">
            <a:avLst/>
          </a:prstGeom>
          <a:solidFill>
            <a:schemeClr val="bg2"/>
          </a:solidFill>
        </p:spPr>
        <p:txBody>
          <a:bodyPr wrap="square">
            <a:spAutoFit/>
          </a:bodyPr>
          <a:lstStyle/>
          <a:p>
            <a:r>
              <a:rPr lang="fr-FR" sz="2000" b="1" dirty="0"/>
              <a:t>     iOS</a:t>
            </a:r>
          </a:p>
        </p:txBody>
      </p:sp>
      <p:sp>
        <p:nvSpPr>
          <p:cNvPr id="17" name="Rectangle 16"/>
          <p:cNvSpPr/>
          <p:nvPr/>
        </p:nvSpPr>
        <p:spPr>
          <a:xfrm>
            <a:off x="0" y="4562321"/>
            <a:ext cx="12192000" cy="400110"/>
          </a:xfrm>
          <a:prstGeom prst="rect">
            <a:avLst/>
          </a:prstGeom>
          <a:solidFill>
            <a:schemeClr val="bg2"/>
          </a:solidFill>
        </p:spPr>
        <p:txBody>
          <a:bodyPr wrap="square">
            <a:spAutoFit/>
          </a:bodyPr>
          <a:lstStyle/>
          <a:p>
            <a:r>
              <a:rPr lang="fr-FR" sz="2000" b="1" dirty="0"/>
              <a:t>     Android</a:t>
            </a:r>
          </a:p>
        </p:txBody>
      </p:sp>
      <p:sp>
        <p:nvSpPr>
          <p:cNvPr id="18" name="Rectangle 17"/>
          <p:cNvSpPr>
            <a:spLocks noChangeArrowheads="1"/>
          </p:cNvSpPr>
          <p:nvPr/>
        </p:nvSpPr>
        <p:spPr bwMode="auto">
          <a:xfrm>
            <a:off x="331365" y="5278231"/>
            <a:ext cx="11312350" cy="982219"/>
          </a:xfrm>
          <a:prstGeom prst="rect">
            <a:avLst/>
          </a:prstGeom>
          <a:solidFill>
            <a:srgbClr val="4444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317400" numCol="1" anchor="ctr" anchorCtr="0" compatLnSpc="1">
            <a:prstTxWarp prst="textNoShape">
              <a:avLst/>
            </a:prstTxWarp>
            <a:spAutoFit/>
          </a:bodyPr>
          <a:lstStyle/>
          <a:p>
            <a:pPr lvl="0" eaLnBrk="0" fontAlgn="base" hangingPunct="0">
              <a:spcBef>
                <a:spcPct val="0"/>
              </a:spcBef>
              <a:spcAft>
                <a:spcPct val="0"/>
              </a:spcAft>
            </a:pPr>
            <a:r>
              <a:rPr kumimoji="0" lang="fr-FR" altLang="fr-FR" sz="2000" b="0" i="0" u="none" strike="noStrike" cap="none" normalizeH="0" baseline="0" dirty="0">
                <a:ln>
                  <a:noFill/>
                </a:ln>
                <a:solidFill>
                  <a:srgbClr val="89BDFF"/>
                </a:solidFill>
                <a:effectLst/>
              </a:rPr>
              <a:t>&lt;</a:t>
            </a:r>
            <a:r>
              <a:rPr kumimoji="0" lang="fr-FR" altLang="fr-FR" sz="2000" b="0" i="0" u="none" strike="noStrike" cap="none" normalizeH="0" baseline="0" dirty="0" err="1">
                <a:ln>
                  <a:noFill/>
                </a:ln>
                <a:solidFill>
                  <a:srgbClr val="89BDFF"/>
                </a:solidFill>
                <a:effectLst/>
              </a:rPr>
              <a:t>meta</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err="1">
                <a:ln>
                  <a:noFill/>
                </a:ln>
                <a:solidFill>
                  <a:srgbClr val="BDB76B"/>
                </a:solidFill>
                <a:effectLst/>
              </a:rPr>
              <a:t>name</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err="1">
                <a:ln>
                  <a:noFill/>
                </a:ln>
                <a:solidFill>
                  <a:srgbClr val="65B042"/>
                </a:solidFill>
                <a:effectLst/>
              </a:rPr>
              <a:t>theme-color</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a:ln>
                  <a:noFill/>
                </a:ln>
                <a:solidFill>
                  <a:srgbClr val="BDB76B"/>
                </a:solidFill>
                <a:effectLst/>
              </a:rPr>
              <a:t>content</a:t>
            </a:r>
            <a:r>
              <a:rPr kumimoji="0" lang="fr-FR" altLang="fr-FR" sz="2000" b="0" i="0" u="none" strike="noStrike" cap="none" normalizeH="0" baseline="0" dirty="0">
                <a:ln>
                  <a:noFill/>
                </a:ln>
                <a:solidFill>
                  <a:srgbClr val="FFFFFF"/>
                </a:solidFill>
                <a:effectLst/>
              </a:rPr>
              <a:t>=</a:t>
            </a:r>
            <a:r>
              <a:rPr lang="fr-FR" altLang="fr-FR" sz="2000" dirty="0">
                <a:solidFill>
                  <a:srgbClr val="65B042"/>
                </a:solidFill>
              </a:rPr>
              <a:t>"#a760be</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a:ln>
                  <a:noFill/>
                </a:ln>
                <a:solidFill>
                  <a:srgbClr val="89BDFF"/>
                </a:solidFill>
                <a:effectLst/>
              </a:rPr>
              <a:t>&gt;</a:t>
            </a:r>
            <a:r>
              <a:rPr kumimoji="0" lang="fr-FR" altLang="fr-FR" sz="2000" b="0" i="0" u="none" strike="noStrike" cap="none" normalizeH="0" baseline="0" dirty="0">
                <a:ln>
                  <a:noFill/>
                </a:ln>
                <a:solidFill>
                  <a:srgbClr val="FFFFFF"/>
                </a:solidFill>
                <a:effectLst/>
              </a:rPr>
              <a:t> </a:t>
            </a:r>
          </a:p>
          <a:p>
            <a:pPr lvl="0" eaLnBrk="0" fontAlgn="base" hangingPunct="0">
              <a:spcBef>
                <a:spcPct val="0"/>
              </a:spcBef>
              <a:spcAft>
                <a:spcPct val="0"/>
              </a:spcAft>
            </a:pPr>
            <a:r>
              <a:rPr kumimoji="0" lang="fr-FR" altLang="fr-FR" sz="2000" b="0" i="0" u="none" strike="noStrike" cap="none" normalizeH="0" baseline="0" dirty="0">
                <a:ln>
                  <a:noFill/>
                </a:ln>
                <a:solidFill>
                  <a:srgbClr val="89BDFF"/>
                </a:solidFill>
                <a:effectLst/>
              </a:rPr>
              <a:t>&lt;</a:t>
            </a:r>
            <a:r>
              <a:rPr kumimoji="0" lang="fr-FR" altLang="fr-FR" sz="2000" b="0" i="0" u="none" strike="noStrike" cap="none" normalizeH="0" baseline="0" dirty="0" err="1">
                <a:ln>
                  <a:noFill/>
                </a:ln>
                <a:solidFill>
                  <a:srgbClr val="89BDFF"/>
                </a:solidFill>
                <a:effectLst/>
              </a:rPr>
              <a:t>meta</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err="1">
                <a:ln>
                  <a:noFill/>
                </a:ln>
                <a:solidFill>
                  <a:srgbClr val="BDB76B"/>
                </a:solidFill>
                <a:effectLst/>
              </a:rPr>
              <a:t>name</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a:ln>
                  <a:noFill/>
                </a:ln>
                <a:solidFill>
                  <a:srgbClr val="65B042"/>
                </a:solidFill>
                <a:effectLst/>
              </a:rPr>
              <a:t>"</a:t>
            </a:r>
            <a:r>
              <a:rPr lang="fr-FR" altLang="fr-FR" sz="2000" dirty="0">
                <a:solidFill>
                  <a:srgbClr val="65B042"/>
                </a:solidFill>
              </a:rPr>
              <a:t>mobile-web-</a:t>
            </a:r>
            <a:r>
              <a:rPr lang="fr-FR" altLang="fr-FR" sz="2000" dirty="0" err="1">
                <a:solidFill>
                  <a:srgbClr val="65B042"/>
                </a:solidFill>
              </a:rPr>
              <a:t>app</a:t>
            </a:r>
            <a:r>
              <a:rPr lang="fr-FR" altLang="fr-FR" sz="2000" dirty="0">
                <a:solidFill>
                  <a:srgbClr val="65B042"/>
                </a:solidFill>
              </a:rPr>
              <a:t>-capable</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a:ln>
                  <a:noFill/>
                </a:ln>
                <a:solidFill>
                  <a:srgbClr val="BDB76B"/>
                </a:solidFill>
                <a:effectLst/>
              </a:rPr>
              <a:t>content</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err="1">
                <a:ln>
                  <a:noFill/>
                </a:ln>
                <a:solidFill>
                  <a:srgbClr val="65B042"/>
                </a:solidFill>
                <a:effectLst/>
              </a:rPr>
              <a:t>yes</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a:ln>
                  <a:noFill/>
                </a:ln>
                <a:solidFill>
                  <a:srgbClr val="89BDFF"/>
                </a:solidFill>
                <a:effectLst/>
              </a:rPr>
              <a:t>&gt;</a:t>
            </a:r>
            <a:r>
              <a:rPr kumimoji="0" lang="fr-FR" altLang="fr-FR"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813266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Let’s</a:t>
            </a:r>
            <a:r>
              <a:rPr lang="fr-FR" sz="4400" dirty="0"/>
              <a:t> Play: </a:t>
            </a:r>
            <a:r>
              <a:rPr lang="en-US" sz="4400" dirty="0">
                <a:solidFill>
                  <a:srgbClr val="EF851B"/>
                </a:solidFill>
              </a:rPr>
              <a:t>Le </a:t>
            </a:r>
            <a:r>
              <a:rPr lang="en-US" sz="4400" dirty="0" err="1">
                <a:solidFill>
                  <a:srgbClr val="EF851B"/>
                </a:solidFill>
              </a:rPr>
              <a:t>jeux</a:t>
            </a:r>
            <a:r>
              <a:rPr lang="en-US" sz="4400" dirty="0">
                <a:solidFill>
                  <a:srgbClr val="EF851B"/>
                </a:solidFill>
              </a:rPr>
              <a:t> des </a:t>
            </a:r>
            <a:r>
              <a:rPr lang="en-US" sz="4400" dirty="0" err="1">
                <a:solidFill>
                  <a:srgbClr val="EF851B"/>
                </a:solidFill>
              </a:rPr>
              <a:t>paires</a:t>
            </a:r>
            <a:r>
              <a:rPr lang="en-US" sz="4400" dirty="0">
                <a:solidFill>
                  <a:srgbClr val="EF851B"/>
                </a:solidFill>
              </a:rPr>
              <a:t> (</a:t>
            </a:r>
            <a:r>
              <a:rPr lang="en-US" sz="4400" dirty="0" err="1">
                <a:solidFill>
                  <a:srgbClr val="EF851B"/>
                </a:solidFill>
              </a:rPr>
              <a:t>bis</a:t>
            </a:r>
            <a:r>
              <a:rPr lang="en-US" sz="4400" dirty="0">
                <a:solidFill>
                  <a:srgbClr val="EF851B"/>
                </a:solidFill>
              </a:rPr>
              <a:t>)</a:t>
            </a:r>
            <a:endParaRPr lang="fr-FR" sz="4400" dirty="0">
              <a:solidFill>
                <a:srgbClr val="EF851B"/>
              </a:solidFill>
            </a:endParaRP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7" name="ZoneTexte 6"/>
          <p:cNvSpPr txBox="1"/>
          <p:nvPr/>
        </p:nvSpPr>
        <p:spPr>
          <a:xfrm>
            <a:off x="610765" y="869845"/>
            <a:ext cx="10970470" cy="31700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fr-FR" sz="2000" dirty="0"/>
              <a:t>Rendre l’interface du jeux de paire responsive.</a:t>
            </a:r>
          </a:p>
          <a:p>
            <a:pPr marL="285750" indent="-285750">
              <a:lnSpc>
                <a:spcPct val="200000"/>
              </a:lnSpc>
              <a:buFont typeface="Arial" panose="020B0604020202020204" pitchFamily="34" charset="0"/>
              <a:buChar char="•"/>
            </a:pPr>
            <a:r>
              <a:rPr lang="en-US" sz="2000" dirty="0"/>
              <a:t>Les </a:t>
            </a:r>
            <a:r>
              <a:rPr lang="fr-FR" sz="2000" dirty="0"/>
              <a:t>deux</a:t>
            </a:r>
            <a:r>
              <a:rPr lang="en-US" sz="2000" dirty="0"/>
              <a:t> menus (3) et (4) </a:t>
            </a:r>
            <a:r>
              <a:rPr lang="en-US" sz="2000" dirty="0" err="1"/>
              <a:t>doivent</a:t>
            </a:r>
            <a:r>
              <a:rPr lang="en-US" sz="2000" dirty="0"/>
              <a:t> </a:t>
            </a:r>
            <a:r>
              <a:rPr lang="en-US" sz="2000" dirty="0" err="1"/>
              <a:t>être</a:t>
            </a:r>
            <a:r>
              <a:rPr lang="en-US" sz="2000" dirty="0"/>
              <a:t> </a:t>
            </a:r>
            <a:r>
              <a:rPr lang="en-US" sz="2000" dirty="0" err="1"/>
              <a:t>masqués</a:t>
            </a:r>
            <a:r>
              <a:rPr lang="en-US" sz="2000" dirty="0"/>
              <a:t> </a:t>
            </a:r>
            <a:r>
              <a:rPr lang="en-US" sz="2000" dirty="0" err="1"/>
              <a:t>en</a:t>
            </a:r>
            <a:r>
              <a:rPr lang="en-US" sz="2000" dirty="0"/>
              <a:t> version mobile</a:t>
            </a:r>
          </a:p>
          <a:p>
            <a:pPr marL="285750" indent="-285750">
              <a:lnSpc>
                <a:spcPct val="200000"/>
              </a:lnSpc>
              <a:buFont typeface="Arial" panose="020B0604020202020204" pitchFamily="34" charset="0"/>
              <a:buChar char="•"/>
            </a:pPr>
            <a:r>
              <a:rPr lang="en-US" sz="2000" dirty="0" err="1"/>
              <a:t>Deux</a:t>
            </a:r>
            <a:r>
              <a:rPr lang="en-US" sz="2000" dirty="0"/>
              <a:t> boutons </a:t>
            </a:r>
            <a:r>
              <a:rPr lang="en-US" sz="2000" dirty="0" err="1"/>
              <a:t>doivent</a:t>
            </a:r>
            <a:r>
              <a:rPr lang="en-US" sz="2000" dirty="0"/>
              <a:t> </a:t>
            </a:r>
            <a:r>
              <a:rPr lang="en-US" sz="2000" dirty="0" err="1"/>
              <a:t>permettent</a:t>
            </a:r>
            <a:r>
              <a:rPr lang="en-US" sz="2000" dirty="0"/>
              <a:t> </a:t>
            </a:r>
            <a:r>
              <a:rPr lang="en-US" sz="2000" dirty="0" err="1"/>
              <a:t>d’ouvrir</a:t>
            </a:r>
            <a:r>
              <a:rPr lang="en-US" sz="2000" dirty="0"/>
              <a:t> </a:t>
            </a:r>
            <a:r>
              <a:rPr lang="en-US" sz="2000" dirty="0" err="1"/>
              <a:t>respectivement</a:t>
            </a:r>
            <a:r>
              <a:rPr lang="en-US" sz="2000" dirty="0"/>
              <a:t> le menu (3), et le menu (4).</a:t>
            </a:r>
          </a:p>
          <a:p>
            <a:pPr marL="285750" indent="-285750">
              <a:lnSpc>
                <a:spcPct val="200000"/>
              </a:lnSpc>
              <a:buFont typeface="Arial" panose="020B0604020202020204" pitchFamily="34" charset="0"/>
              <a:buChar char="•"/>
            </a:pPr>
            <a:r>
              <a:rPr lang="en-US" sz="2000" dirty="0"/>
              <a:t>Un menu </a:t>
            </a:r>
            <a:r>
              <a:rPr lang="en-US" sz="2000" dirty="0" err="1"/>
              <a:t>ouvert</a:t>
            </a:r>
            <a:r>
              <a:rPr lang="en-US" sz="2000" dirty="0"/>
              <a:t> </a:t>
            </a:r>
            <a:r>
              <a:rPr lang="en-US" sz="2000" dirty="0" err="1"/>
              <a:t>passe</a:t>
            </a:r>
            <a:r>
              <a:rPr lang="en-US" sz="2000" dirty="0"/>
              <a:t> par </a:t>
            </a:r>
            <a:r>
              <a:rPr lang="en-US" sz="2000" dirty="0" err="1"/>
              <a:t>desssus</a:t>
            </a:r>
            <a:r>
              <a:rPr lang="en-US" sz="2000" dirty="0"/>
              <a:t> le </a:t>
            </a:r>
            <a:r>
              <a:rPr lang="en-US" sz="2000" dirty="0" err="1"/>
              <a:t>contenu</a:t>
            </a:r>
            <a:r>
              <a:rPr lang="en-US" sz="2000" dirty="0"/>
              <a:t> (2)</a:t>
            </a:r>
          </a:p>
          <a:p>
            <a:pPr marL="285750" indent="-285750">
              <a:lnSpc>
                <a:spcPct val="200000"/>
              </a:lnSpc>
              <a:buFont typeface="Arial" panose="020B0604020202020204" pitchFamily="34" charset="0"/>
              <a:buChar char="•"/>
            </a:pPr>
            <a:r>
              <a:rPr lang="en-US" sz="2000" dirty="0"/>
              <a:t>Le menu (2) à </a:t>
            </a:r>
            <a:r>
              <a:rPr lang="en-US" sz="2000" dirty="0" err="1"/>
              <a:t>une</a:t>
            </a:r>
            <a:r>
              <a:rPr lang="en-US" sz="2000" dirty="0"/>
              <a:t> </a:t>
            </a:r>
            <a:r>
              <a:rPr lang="en-US" sz="2000" dirty="0" err="1"/>
              <a:t>largeur</a:t>
            </a:r>
            <a:r>
              <a:rPr lang="en-US" sz="2000" dirty="0"/>
              <a:t> fixe, le menu (3) à </a:t>
            </a:r>
            <a:r>
              <a:rPr lang="en-US" sz="2000" dirty="0" err="1"/>
              <a:t>une</a:t>
            </a:r>
            <a:r>
              <a:rPr lang="en-US" sz="2000" dirty="0"/>
              <a:t> hauteur fixe</a:t>
            </a:r>
            <a:endParaRPr lang="fr-FR" sz="2000" dirty="0"/>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386" y="4672372"/>
            <a:ext cx="3013736" cy="1879153"/>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7954" y="4672370"/>
            <a:ext cx="1055414" cy="1879153"/>
          </a:xfrm>
          <a:prstGeom prst="rect">
            <a:avLst/>
          </a:prstGeom>
        </p:spPr>
      </p:pic>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3515" y="4672370"/>
            <a:ext cx="1055414" cy="1879153"/>
          </a:xfrm>
          <a:prstGeom prst="rect">
            <a:avLst/>
          </a:prstGeom>
        </p:spPr>
      </p:pic>
      <p:pic>
        <p:nvPicPr>
          <p:cNvPr id="8" name="Imag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69076" y="4672370"/>
            <a:ext cx="1055415" cy="1879153"/>
          </a:xfrm>
          <a:prstGeom prst="rect">
            <a:avLst/>
          </a:prstGeom>
        </p:spPr>
      </p:pic>
    </p:spTree>
    <p:extLst>
      <p:ext uri="{BB962C8B-B14F-4D97-AF65-F5344CB8AC3E}">
        <p14:creationId xmlns:p14="http://schemas.microsoft.com/office/powerpoint/2010/main" val="3163438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CSS et présentation</a:t>
            </a: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3" name="Rectangle 2">
            <a:extLst>
              <a:ext uri="{FF2B5EF4-FFF2-40B4-BE49-F238E27FC236}">
                <a16:creationId xmlns:a16="http://schemas.microsoft.com/office/drawing/2014/main" id="{C859517A-E2E7-46A5-823A-AF7CBAAEBEDA}"/>
              </a:ext>
            </a:extLst>
          </p:cNvPr>
          <p:cNvSpPr/>
          <p:nvPr/>
        </p:nvSpPr>
        <p:spPr>
          <a:xfrm>
            <a:off x="569481" y="1113663"/>
            <a:ext cx="3385542" cy="461665"/>
          </a:xfrm>
          <a:prstGeom prst="rect">
            <a:avLst/>
          </a:prstGeom>
        </p:spPr>
        <p:txBody>
          <a:bodyPr wrap="none">
            <a:spAutoFit/>
          </a:bodyPr>
          <a:lstStyle/>
          <a:p>
            <a:r>
              <a:rPr lang="fr-FR" sz="2400" dirty="0"/>
              <a:t>Anatomie d'une règle CSS</a:t>
            </a:r>
          </a:p>
        </p:txBody>
      </p:sp>
      <p:pic>
        <p:nvPicPr>
          <p:cNvPr id="10" name="Image 9">
            <a:extLst>
              <a:ext uri="{FF2B5EF4-FFF2-40B4-BE49-F238E27FC236}">
                <a16:creationId xmlns:a16="http://schemas.microsoft.com/office/drawing/2014/main" id="{6A0B210C-80B4-41EC-BDB1-0C3E044E4C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481" y="1942372"/>
            <a:ext cx="5687219" cy="4420217"/>
          </a:xfrm>
          <a:prstGeom prst="rect">
            <a:avLst/>
          </a:prstGeom>
        </p:spPr>
      </p:pic>
    </p:spTree>
    <p:extLst>
      <p:ext uri="{BB962C8B-B14F-4D97-AF65-F5344CB8AC3E}">
        <p14:creationId xmlns:p14="http://schemas.microsoft.com/office/powerpoint/2010/main" val="64967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Rendering</a:t>
            </a:r>
            <a:endParaRPr lang="fr-FR" sz="4400" dirty="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7" name="ZoneTexte 6"/>
          <p:cNvSpPr txBox="1"/>
          <p:nvPr/>
        </p:nvSpPr>
        <p:spPr>
          <a:xfrm>
            <a:off x="689589" y="2765492"/>
            <a:ext cx="10812822" cy="3416320"/>
          </a:xfrm>
          <a:prstGeom prst="rect">
            <a:avLst/>
          </a:prstGeom>
          <a:noFill/>
        </p:spPr>
        <p:txBody>
          <a:bodyPr wrap="square" rtlCol="0">
            <a:spAutoFit/>
          </a:bodyPr>
          <a:lstStyle/>
          <a:p>
            <a:pPr marL="285750" indent="-285750">
              <a:buFont typeface="Arial" panose="020B0604020202020204" pitchFamily="34" charset="0"/>
              <a:buChar char="•"/>
            </a:pPr>
            <a:r>
              <a:rPr lang="fr-FR" sz="2400" dirty="0">
                <a:solidFill>
                  <a:schemeClr val="tx1">
                    <a:lumMod val="65000"/>
                    <a:lumOff val="35000"/>
                  </a:schemeClr>
                </a:solidFill>
              </a:rPr>
              <a:t>JavaScript : Code exécuté nécessitant un changement visuel</a:t>
            </a:r>
          </a:p>
          <a:p>
            <a:pPr marL="285750" indent="-285750">
              <a:buFont typeface="Arial" panose="020B0604020202020204" pitchFamily="34" charset="0"/>
              <a:buChar char="•"/>
            </a:pPr>
            <a:endParaRPr lang="fr-FR" sz="2400" dirty="0">
              <a:solidFill>
                <a:schemeClr val="tx1">
                  <a:lumMod val="65000"/>
                  <a:lumOff val="35000"/>
                </a:schemeClr>
              </a:solidFill>
            </a:endParaRPr>
          </a:p>
          <a:p>
            <a:pPr marL="285750" indent="-285750">
              <a:buFont typeface="Arial" panose="020B0604020202020204" pitchFamily="34" charset="0"/>
              <a:buChar char="•"/>
            </a:pPr>
            <a:r>
              <a:rPr lang="fr-FR" sz="2400" dirty="0">
                <a:solidFill>
                  <a:schemeClr val="tx1">
                    <a:lumMod val="65000"/>
                    <a:lumOff val="35000"/>
                  </a:schemeClr>
                </a:solidFill>
              </a:rPr>
              <a:t>Style : Déterminer quels styles à appliquer sur quels éléments</a:t>
            </a:r>
          </a:p>
          <a:p>
            <a:pPr marL="285750" indent="-285750">
              <a:buFont typeface="Arial" panose="020B0604020202020204" pitchFamily="34" charset="0"/>
              <a:buChar char="•"/>
            </a:pPr>
            <a:endParaRPr lang="fr-FR" sz="2400" dirty="0">
              <a:solidFill>
                <a:schemeClr val="tx1">
                  <a:lumMod val="65000"/>
                  <a:lumOff val="35000"/>
                </a:schemeClr>
              </a:solidFill>
            </a:endParaRPr>
          </a:p>
          <a:p>
            <a:pPr marL="285750" indent="-285750">
              <a:buFont typeface="Arial" panose="020B0604020202020204" pitchFamily="34" charset="0"/>
              <a:buChar char="•"/>
            </a:pPr>
            <a:r>
              <a:rPr lang="fr-FR" sz="2400" dirty="0" err="1">
                <a:solidFill>
                  <a:schemeClr val="tx1">
                    <a:lumMod val="65000"/>
                    <a:lumOff val="35000"/>
                  </a:schemeClr>
                </a:solidFill>
              </a:rPr>
              <a:t>Layout</a:t>
            </a:r>
            <a:r>
              <a:rPr lang="fr-FR" sz="2400" dirty="0">
                <a:solidFill>
                  <a:schemeClr val="tx1">
                    <a:lumMod val="65000"/>
                    <a:lumOff val="35000"/>
                  </a:schemeClr>
                </a:solidFill>
              </a:rPr>
              <a:t> : Calcul des dimensions et de la position des éléments</a:t>
            </a:r>
          </a:p>
          <a:p>
            <a:endParaRPr lang="fr-FR" sz="2400" dirty="0">
              <a:solidFill>
                <a:schemeClr val="tx1">
                  <a:lumMod val="65000"/>
                  <a:lumOff val="35000"/>
                </a:schemeClr>
              </a:solidFill>
            </a:endParaRPr>
          </a:p>
          <a:p>
            <a:pPr marL="285750" indent="-285750">
              <a:buFont typeface="Arial" panose="020B0604020202020204" pitchFamily="34" charset="0"/>
              <a:buChar char="•"/>
            </a:pPr>
            <a:r>
              <a:rPr lang="fr-FR" sz="2400" dirty="0">
                <a:solidFill>
                  <a:schemeClr val="tx1">
                    <a:lumMod val="65000"/>
                    <a:lumOff val="35000"/>
                  </a:schemeClr>
                </a:solidFill>
              </a:rPr>
              <a:t>Paint : Génération du rendu final en pixels dans différents « calques »</a:t>
            </a:r>
          </a:p>
          <a:p>
            <a:pPr marL="285750" indent="-285750">
              <a:buFont typeface="Arial" panose="020B0604020202020204" pitchFamily="34" charset="0"/>
              <a:buChar char="•"/>
            </a:pPr>
            <a:endParaRPr lang="fr-FR" sz="2400" dirty="0">
              <a:solidFill>
                <a:schemeClr val="tx1">
                  <a:lumMod val="65000"/>
                  <a:lumOff val="35000"/>
                </a:schemeClr>
              </a:solidFill>
            </a:endParaRPr>
          </a:p>
          <a:p>
            <a:pPr marL="285750" indent="-285750">
              <a:buFont typeface="Arial" panose="020B0604020202020204" pitchFamily="34" charset="0"/>
              <a:buChar char="•"/>
            </a:pPr>
            <a:r>
              <a:rPr lang="fr-FR" sz="2400" dirty="0">
                <a:solidFill>
                  <a:schemeClr val="tx1">
                    <a:lumMod val="65000"/>
                    <a:lumOff val="35000"/>
                  </a:schemeClr>
                </a:solidFill>
              </a:rPr>
              <a:t>Composite : Affichage des calques à l’écran dans le bon ordre</a:t>
            </a:r>
          </a:p>
        </p:txBody>
      </p:sp>
      <p:pic>
        <p:nvPicPr>
          <p:cNvPr id="3" name="Image 2">
            <a:extLst>
              <a:ext uri="{FF2B5EF4-FFF2-40B4-BE49-F238E27FC236}">
                <a16:creationId xmlns:a16="http://schemas.microsoft.com/office/drawing/2014/main" id="{4AF8FED6-B117-4AD0-A765-E22052D9A9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587" y="897630"/>
            <a:ext cx="10410825" cy="1590675"/>
          </a:xfrm>
          <a:prstGeom prst="rect">
            <a:avLst/>
          </a:prstGeom>
        </p:spPr>
      </p:pic>
    </p:spTree>
    <p:extLst>
      <p:ext uri="{BB962C8B-B14F-4D97-AF65-F5344CB8AC3E}">
        <p14:creationId xmlns:p14="http://schemas.microsoft.com/office/powerpoint/2010/main" val="328127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Rendering</a:t>
            </a:r>
            <a:endParaRPr lang="fr-FR" sz="4400" dirty="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0557" y="1161212"/>
            <a:ext cx="8570365" cy="5197718"/>
          </a:xfrm>
          <a:prstGeom prst="rect">
            <a:avLst/>
          </a:prstGeom>
        </p:spPr>
      </p:pic>
    </p:spTree>
    <p:extLst>
      <p:ext uri="{BB962C8B-B14F-4D97-AF65-F5344CB8AC3E}">
        <p14:creationId xmlns:p14="http://schemas.microsoft.com/office/powerpoint/2010/main" val="2274803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838200" y="1123822"/>
            <a:ext cx="10515600" cy="5384070"/>
          </a:xfrm>
        </p:spPr>
        <p:txBody>
          <a:bodyPr>
            <a:normAutofit/>
          </a:bodyPr>
          <a:lstStyle/>
          <a:p>
            <a:pPr marL="0" indent="0">
              <a:buNone/>
            </a:pPr>
            <a:r>
              <a:rPr lang="fr-FR" sz="2400" dirty="0">
                <a:solidFill>
                  <a:schemeClr val="tx1">
                    <a:lumMod val="65000"/>
                    <a:lumOff val="35000"/>
                  </a:schemeClr>
                </a:solidFill>
              </a:rPr>
              <a:t>La transition permet de passer d’un style a vers un style b en changeant </a:t>
            </a:r>
            <a:r>
              <a:rPr lang="fr-FR" sz="2400" b="1" dirty="0">
                <a:solidFill>
                  <a:schemeClr val="tx1">
                    <a:lumMod val="65000"/>
                    <a:lumOff val="35000"/>
                  </a:schemeClr>
                </a:solidFill>
              </a:rPr>
              <a:t>progressivement</a:t>
            </a:r>
            <a:r>
              <a:rPr lang="fr-FR" sz="2400" dirty="0">
                <a:solidFill>
                  <a:schemeClr val="tx1">
                    <a:lumMod val="65000"/>
                    <a:lumOff val="35000"/>
                  </a:schemeClr>
                </a:solidFill>
              </a:rPr>
              <a:t> les propriétés sur une certaine durée</a:t>
            </a:r>
          </a:p>
          <a:p>
            <a:endParaRPr lang="fr-FR" sz="2400" dirty="0">
              <a:solidFill>
                <a:schemeClr val="tx1">
                  <a:lumMod val="65000"/>
                  <a:lumOff val="35000"/>
                </a:schemeClr>
              </a:solidFill>
            </a:endParaRPr>
          </a:p>
          <a:p>
            <a:pPr marL="0" indent="0">
              <a:buNone/>
            </a:pPr>
            <a:r>
              <a:rPr lang="fr-FR" sz="2400" dirty="0">
                <a:solidFill>
                  <a:schemeClr val="tx1">
                    <a:lumMod val="65000"/>
                    <a:lumOff val="35000"/>
                  </a:schemeClr>
                </a:solidFill>
              </a:rPr>
              <a:t>Une animation se caractérise par : </a:t>
            </a:r>
          </a:p>
          <a:p>
            <a:pPr lvl="1"/>
            <a:r>
              <a:rPr lang="fr-FR" dirty="0">
                <a:solidFill>
                  <a:schemeClr val="tx1">
                    <a:lumMod val="65000"/>
                    <a:lumOff val="35000"/>
                  </a:schemeClr>
                </a:solidFill>
              </a:rPr>
              <a:t>Le nom de la propriété à animer</a:t>
            </a:r>
          </a:p>
          <a:p>
            <a:pPr lvl="1"/>
            <a:r>
              <a:rPr lang="fr-FR" dirty="0">
                <a:solidFill>
                  <a:schemeClr val="tx1">
                    <a:lumMod val="65000"/>
                    <a:lumOff val="35000"/>
                  </a:schemeClr>
                </a:solidFill>
              </a:rPr>
              <a:t>Sa durée</a:t>
            </a:r>
          </a:p>
          <a:p>
            <a:pPr lvl="1"/>
            <a:r>
              <a:rPr lang="fr-FR" dirty="0">
                <a:solidFill>
                  <a:schemeClr val="tx1">
                    <a:lumMod val="65000"/>
                    <a:lumOff val="35000"/>
                  </a:schemeClr>
                </a:solidFill>
              </a:rPr>
              <a:t>Un délai avant transition</a:t>
            </a:r>
          </a:p>
          <a:p>
            <a:pPr lvl="1"/>
            <a:r>
              <a:rPr lang="fr-FR" dirty="0">
                <a:solidFill>
                  <a:schemeClr val="tx1">
                    <a:lumMod val="65000"/>
                    <a:lumOff val="35000"/>
                  </a:schemeClr>
                </a:solidFill>
              </a:rPr>
              <a:t>Sa fonction </a:t>
            </a:r>
            <a:r>
              <a:rPr lang="fr-FR" dirty="0">
                <a:solidFill>
                  <a:schemeClr val="tx1">
                    <a:lumMod val="65000"/>
                    <a:lumOff val="35000"/>
                  </a:schemeClr>
                </a:solidFill>
                <a:hlinkClick r:id="rId3"/>
              </a:rPr>
              <a:t>d’</a:t>
            </a:r>
            <a:r>
              <a:rPr lang="fr-FR" dirty="0" err="1">
                <a:solidFill>
                  <a:schemeClr val="accent2">
                    <a:lumMod val="75000"/>
                  </a:schemeClr>
                </a:solidFill>
                <a:hlinkClick r:id="rId3"/>
              </a:rPr>
              <a:t>easing</a:t>
            </a:r>
            <a:endParaRPr lang="fr-FR" dirty="0">
              <a:solidFill>
                <a:schemeClr val="accent2">
                  <a:lumMod val="75000"/>
                </a:schemeClr>
              </a:solidFill>
            </a:endParaRPr>
          </a:p>
          <a:p>
            <a:pPr marL="457200" lvl="1" indent="0">
              <a:buNone/>
            </a:pPr>
            <a:endParaRPr lang="fr-FR" dirty="0">
              <a:solidFill>
                <a:schemeClr val="accent2">
                  <a:lumMod val="75000"/>
                </a:schemeClr>
              </a:solidFill>
            </a:endParaRPr>
          </a:p>
          <a:p>
            <a:pPr marL="0" indent="0">
              <a:buNone/>
            </a:pPr>
            <a:r>
              <a:rPr lang="fr-FR" sz="2400" dirty="0">
                <a:solidFill>
                  <a:schemeClr val="tx1">
                    <a:lumMod val="65000"/>
                    <a:lumOff val="35000"/>
                  </a:schemeClr>
                </a:solidFill>
              </a:rPr>
              <a:t>Les transitions ne peuvent s’appliquent que sur certaines propriétés :</a:t>
            </a:r>
          </a:p>
          <a:p>
            <a:pPr marL="0" indent="0">
              <a:buNone/>
            </a:pPr>
            <a:r>
              <a:rPr lang="fr-FR" sz="2400" dirty="0">
                <a:solidFill>
                  <a:schemeClr val="tx1">
                    <a:lumMod val="65000"/>
                    <a:lumOff val="35000"/>
                  </a:schemeClr>
                </a:solidFill>
                <a:hlinkClick r:id="rId4"/>
              </a:rPr>
              <a:t>http://www.w3schools.com/cssref/css_animatable.asp</a:t>
            </a:r>
            <a:endParaRPr lang="fr-FR" sz="2400" dirty="0">
              <a:solidFill>
                <a:schemeClr val="tx1">
                  <a:lumMod val="65000"/>
                  <a:lumOff val="35000"/>
                </a:schemeClr>
              </a:solidFill>
            </a:endParaRPr>
          </a:p>
        </p:txBody>
      </p:sp>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Transitions</a:t>
            </a:r>
          </a:p>
        </p:txBody>
      </p:sp>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81800" y="1829232"/>
            <a:ext cx="4572000" cy="1647825"/>
          </a:xfrm>
          <a:prstGeom prst="rect">
            <a:avLst/>
          </a:prstGeom>
        </p:spPr>
      </p:pic>
    </p:spTree>
    <p:extLst>
      <p:ext uri="{BB962C8B-B14F-4D97-AF65-F5344CB8AC3E}">
        <p14:creationId xmlns:p14="http://schemas.microsoft.com/office/powerpoint/2010/main" val="807546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662730" y="916139"/>
            <a:ext cx="9247909" cy="1189887"/>
          </a:xfrm>
        </p:spPr>
        <p:txBody>
          <a:bodyPr>
            <a:normAutofit/>
          </a:bodyPr>
          <a:lstStyle/>
          <a:p>
            <a:pPr marL="0" indent="0">
              <a:buNone/>
            </a:pPr>
            <a:r>
              <a:rPr lang="fr-FR" sz="2400" dirty="0"/>
              <a:t>L’</a:t>
            </a:r>
            <a:r>
              <a:rPr lang="fr-FR" sz="2400" dirty="0" err="1"/>
              <a:t>Easing</a:t>
            </a:r>
            <a:r>
              <a:rPr lang="fr-FR" sz="2400" dirty="0"/>
              <a:t> permet de faire varier la vitesse de l’animation dans le temps.</a:t>
            </a:r>
          </a:p>
          <a:p>
            <a:pPr marL="0" indent="0">
              <a:buNone/>
            </a:pPr>
            <a:r>
              <a:rPr lang="fr-FR" sz="2400" dirty="0"/>
              <a:t>Fonction </a:t>
            </a:r>
            <a:r>
              <a:rPr lang="fr-FR" sz="2400" dirty="0" err="1"/>
              <a:t>built</a:t>
            </a:r>
            <a:r>
              <a:rPr lang="fr-FR" sz="2400" dirty="0"/>
              <a:t>-in : </a:t>
            </a:r>
          </a:p>
          <a:p>
            <a:pPr marL="0" indent="0">
              <a:buNone/>
            </a:pPr>
            <a:endParaRPr lang="fr-FR" sz="2400" dirty="0"/>
          </a:p>
          <a:p>
            <a:pPr marL="0" indent="0">
              <a:buNone/>
            </a:pPr>
            <a:endParaRPr lang="fr-FR" sz="2400" dirty="0"/>
          </a:p>
        </p:txBody>
      </p:sp>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Easing</a:t>
            </a:r>
            <a:endParaRPr lang="fr-FR" sz="4400" dirty="0"/>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5827" y="1995055"/>
            <a:ext cx="5840414" cy="4326232"/>
          </a:xfrm>
          <a:prstGeom prst="rect">
            <a:avLst/>
          </a:prstGeom>
        </p:spPr>
      </p:pic>
      <p:sp>
        <p:nvSpPr>
          <p:cNvPr id="3" name="ZoneTexte 2"/>
          <p:cNvSpPr txBox="1"/>
          <p:nvPr/>
        </p:nvSpPr>
        <p:spPr>
          <a:xfrm>
            <a:off x="501956" y="1995055"/>
            <a:ext cx="5783097" cy="3847207"/>
          </a:xfrm>
          <a:prstGeom prst="rect">
            <a:avLst/>
          </a:prstGeom>
          <a:noFill/>
        </p:spPr>
        <p:txBody>
          <a:bodyPr wrap="square" rtlCol="0">
            <a:spAutoFit/>
          </a:bodyPr>
          <a:lstStyle/>
          <a:p>
            <a:pPr marL="342900" indent="-342900">
              <a:buFont typeface="Arial" panose="020B0604020202020204" pitchFamily="34" charset="0"/>
              <a:buChar char="•"/>
            </a:pPr>
            <a:r>
              <a:rPr lang="fr-FR" sz="2000" b="1" dirty="0" err="1"/>
              <a:t>ease</a:t>
            </a:r>
            <a:r>
              <a:rPr lang="fr-FR" sz="2000" dirty="0"/>
              <a:t> : Rapide sur le début et ralenti sur la fin.</a:t>
            </a:r>
          </a:p>
          <a:p>
            <a:pPr marL="342900" indent="-342900">
              <a:buFont typeface="Arial" panose="020B0604020202020204" pitchFamily="34" charset="0"/>
              <a:buChar char="•"/>
            </a:pPr>
            <a:r>
              <a:rPr lang="fr-FR" sz="2000" b="1" dirty="0" err="1"/>
              <a:t>linear</a:t>
            </a:r>
            <a:r>
              <a:rPr lang="fr-FR" sz="2000" dirty="0"/>
              <a:t> : La vitesse est constante sur toute la durée de l'animation.</a:t>
            </a:r>
          </a:p>
          <a:p>
            <a:pPr marL="342900" indent="-342900">
              <a:buFont typeface="Arial" panose="020B0604020202020204" pitchFamily="34" charset="0"/>
              <a:buChar char="•"/>
            </a:pPr>
            <a:r>
              <a:rPr lang="fr-FR" sz="2000" b="1" dirty="0" err="1"/>
              <a:t>ease</a:t>
            </a:r>
            <a:r>
              <a:rPr lang="fr-FR" sz="2000" b="1" dirty="0"/>
              <a:t>-in</a:t>
            </a:r>
            <a:r>
              <a:rPr lang="fr-FR" sz="2000" dirty="0"/>
              <a:t> : Lent sur le début et accélère de plus en plus vers la fin.</a:t>
            </a:r>
          </a:p>
          <a:p>
            <a:pPr marL="342900" indent="-342900">
              <a:buFont typeface="Arial" panose="020B0604020202020204" pitchFamily="34" charset="0"/>
              <a:buChar char="•"/>
            </a:pPr>
            <a:r>
              <a:rPr lang="fr-FR" sz="2000" b="1" dirty="0" err="1"/>
              <a:t>ease</a:t>
            </a:r>
            <a:r>
              <a:rPr lang="fr-FR" sz="2000" b="1" dirty="0"/>
              <a:t>-out</a:t>
            </a:r>
            <a:r>
              <a:rPr lang="fr-FR" sz="2000" dirty="0"/>
              <a:t> : Rapide sur le début et décélère sur la fin.</a:t>
            </a:r>
          </a:p>
          <a:p>
            <a:pPr marL="342900" indent="-342900">
              <a:buFont typeface="Arial" panose="020B0604020202020204" pitchFamily="34" charset="0"/>
              <a:buChar char="•"/>
            </a:pPr>
            <a:r>
              <a:rPr lang="fr-FR" sz="2000" b="1" dirty="0" err="1"/>
              <a:t>ease</a:t>
            </a:r>
            <a:r>
              <a:rPr lang="fr-FR" sz="2000" b="1" dirty="0"/>
              <a:t>-in-out</a:t>
            </a:r>
            <a:r>
              <a:rPr lang="fr-FR" sz="2000" dirty="0"/>
              <a:t> : Le départ et la fin sont lents.</a:t>
            </a:r>
          </a:p>
          <a:p>
            <a:pPr marL="342900" indent="-342900">
              <a:buFont typeface="Arial" panose="020B0604020202020204" pitchFamily="34" charset="0"/>
              <a:buChar char="•"/>
            </a:pPr>
            <a:r>
              <a:rPr lang="fr-FR" sz="2000" b="1" dirty="0" err="1"/>
              <a:t>cubic-bezier</a:t>
            </a:r>
            <a:r>
              <a:rPr lang="fr-FR" sz="2000" dirty="0"/>
              <a:t>(…): spécifier une fonction  personnalisée</a:t>
            </a:r>
          </a:p>
          <a:p>
            <a:pPr marL="342900" indent="-342900">
              <a:buFont typeface="Arial" panose="020B0604020202020204" pitchFamily="34" charset="0"/>
              <a:buChar char="•"/>
            </a:pPr>
            <a:endParaRPr lang="fr-FR" sz="2000" dirty="0"/>
          </a:p>
          <a:p>
            <a:r>
              <a:rPr lang="en-US" sz="2400" dirty="0">
                <a:hlinkClick r:id="rId5"/>
              </a:rPr>
              <a:t>http://easings.net/</a:t>
            </a:r>
            <a:endParaRPr lang="en-US" sz="2400" dirty="0"/>
          </a:p>
        </p:txBody>
      </p:sp>
    </p:spTree>
    <p:extLst>
      <p:ext uri="{BB962C8B-B14F-4D97-AF65-F5344CB8AC3E}">
        <p14:creationId xmlns:p14="http://schemas.microsoft.com/office/powerpoint/2010/main" val="2796166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478701" y="1560403"/>
            <a:ext cx="8504807" cy="3554935"/>
          </a:xfrm>
        </p:spPr>
        <p:txBody>
          <a:bodyPr>
            <a:normAutofit lnSpcReduction="10000"/>
          </a:bodyPr>
          <a:lstStyle/>
          <a:p>
            <a:r>
              <a:rPr lang="fr-FR" sz="2400" dirty="0">
                <a:solidFill>
                  <a:schemeClr val="tx1">
                    <a:lumMod val="65000"/>
                    <a:lumOff val="35000"/>
                  </a:schemeClr>
                </a:solidFill>
              </a:rPr>
              <a:t>Une transformation est un effet permettant de modifier la forme, la taille et la position d’un élément </a:t>
            </a:r>
            <a:r>
              <a:rPr lang="fr-FR" sz="2400" dirty="0" err="1">
                <a:solidFill>
                  <a:schemeClr val="tx1">
                    <a:lumMod val="65000"/>
                    <a:lumOff val="35000"/>
                  </a:schemeClr>
                </a:solidFill>
              </a:rPr>
              <a:t>progréssivement</a:t>
            </a:r>
            <a:endParaRPr lang="fr-FR" sz="2400" dirty="0">
              <a:solidFill>
                <a:schemeClr val="tx1">
                  <a:lumMod val="65000"/>
                  <a:lumOff val="35000"/>
                </a:schemeClr>
              </a:solidFill>
            </a:endParaRPr>
          </a:p>
          <a:p>
            <a:endParaRPr lang="fr-FR" sz="2400" dirty="0">
              <a:solidFill>
                <a:schemeClr val="tx1">
                  <a:lumMod val="65000"/>
                  <a:lumOff val="35000"/>
                </a:schemeClr>
              </a:solidFill>
            </a:endParaRPr>
          </a:p>
          <a:p>
            <a:r>
              <a:rPr lang="fr-FR" sz="2400" dirty="0">
                <a:solidFill>
                  <a:schemeClr val="tx1">
                    <a:lumMod val="65000"/>
                    <a:lumOff val="35000"/>
                  </a:schemeClr>
                </a:solidFill>
              </a:rPr>
              <a:t>Il en existe 4 types : translate, </a:t>
            </a:r>
            <a:r>
              <a:rPr lang="fr-FR" sz="2400" dirty="0" err="1">
                <a:solidFill>
                  <a:schemeClr val="tx1">
                    <a:lumMod val="65000"/>
                    <a:lumOff val="35000"/>
                  </a:schemeClr>
                </a:solidFill>
              </a:rPr>
              <a:t>rotate</a:t>
            </a:r>
            <a:r>
              <a:rPr lang="fr-FR" sz="2400" dirty="0">
                <a:solidFill>
                  <a:schemeClr val="tx1">
                    <a:lumMod val="65000"/>
                    <a:lumOff val="35000"/>
                  </a:schemeClr>
                </a:solidFill>
              </a:rPr>
              <a:t>, </a:t>
            </a:r>
            <a:r>
              <a:rPr lang="fr-FR" sz="2400" dirty="0" err="1">
                <a:solidFill>
                  <a:schemeClr val="tx1">
                    <a:lumMod val="65000"/>
                    <a:lumOff val="35000"/>
                  </a:schemeClr>
                </a:solidFill>
              </a:rPr>
              <a:t>scale</a:t>
            </a:r>
            <a:r>
              <a:rPr lang="fr-FR" sz="2400" dirty="0">
                <a:solidFill>
                  <a:schemeClr val="tx1">
                    <a:lumMod val="65000"/>
                    <a:lumOff val="35000"/>
                  </a:schemeClr>
                </a:solidFill>
              </a:rPr>
              <a:t> et </a:t>
            </a:r>
            <a:r>
              <a:rPr lang="fr-FR" sz="2400" dirty="0" err="1">
                <a:solidFill>
                  <a:schemeClr val="tx1">
                    <a:lumMod val="65000"/>
                    <a:lumOff val="35000"/>
                  </a:schemeClr>
                </a:solidFill>
              </a:rPr>
              <a:t>skew</a:t>
            </a:r>
            <a:endParaRPr lang="fr-FR" sz="2400" dirty="0">
              <a:solidFill>
                <a:schemeClr val="tx1">
                  <a:lumMod val="65000"/>
                  <a:lumOff val="35000"/>
                </a:schemeClr>
              </a:solidFill>
            </a:endParaRPr>
          </a:p>
          <a:p>
            <a:endParaRPr lang="fr-FR" sz="2400" dirty="0">
              <a:solidFill>
                <a:schemeClr val="tx1">
                  <a:lumMod val="65000"/>
                  <a:lumOff val="35000"/>
                </a:schemeClr>
              </a:solidFill>
            </a:endParaRPr>
          </a:p>
          <a:p>
            <a:r>
              <a:rPr lang="fr-FR" sz="2400" dirty="0">
                <a:solidFill>
                  <a:schemeClr val="tx1">
                    <a:lumMod val="65000"/>
                    <a:lumOff val="35000"/>
                  </a:schemeClr>
                </a:solidFill>
              </a:rPr>
              <a:t>Les transformations n’impactent que </a:t>
            </a:r>
            <a:r>
              <a:rPr lang="fr-FR" sz="2400">
                <a:solidFill>
                  <a:schemeClr val="tx1">
                    <a:lumMod val="65000"/>
                    <a:lumOff val="35000"/>
                  </a:schemeClr>
                </a:solidFill>
              </a:rPr>
              <a:t>l’étape </a:t>
            </a:r>
            <a:r>
              <a:rPr lang="fr-FR" sz="2400" b="1" dirty="0">
                <a:solidFill>
                  <a:schemeClr val="tx1">
                    <a:lumMod val="65000"/>
                    <a:lumOff val="35000"/>
                  </a:schemeClr>
                </a:solidFill>
              </a:rPr>
              <a:t>c</a:t>
            </a:r>
            <a:r>
              <a:rPr lang="fr-FR" sz="2400" b="1">
                <a:solidFill>
                  <a:schemeClr val="tx1">
                    <a:lumMod val="65000"/>
                    <a:lumOff val="35000"/>
                  </a:schemeClr>
                </a:solidFill>
              </a:rPr>
              <a:t>omposite</a:t>
            </a:r>
            <a:endParaRPr lang="fr-FR" sz="2400" b="1" dirty="0">
              <a:solidFill>
                <a:schemeClr val="tx1">
                  <a:lumMod val="65000"/>
                  <a:lumOff val="35000"/>
                </a:schemeClr>
              </a:solidFill>
            </a:endParaRPr>
          </a:p>
          <a:p>
            <a:endParaRPr lang="fr-FR" sz="2400" b="1" dirty="0">
              <a:solidFill>
                <a:schemeClr val="tx1">
                  <a:lumMod val="65000"/>
                  <a:lumOff val="35000"/>
                </a:schemeClr>
              </a:solidFill>
            </a:endParaRPr>
          </a:p>
          <a:p>
            <a:r>
              <a:rPr lang="fr-FR" sz="2400" dirty="0">
                <a:solidFill>
                  <a:schemeClr val="tx1">
                    <a:lumMod val="65000"/>
                    <a:lumOff val="35000"/>
                  </a:schemeClr>
                </a:solidFill>
              </a:rPr>
              <a:t>Utile pour créer des effets visuels : 3D, perspective, transparence…</a:t>
            </a:r>
          </a:p>
        </p:txBody>
      </p:sp>
      <p:sp>
        <p:nvSpPr>
          <p:cNvPr id="4" name="Rectangle 3"/>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Transformations</a:t>
            </a: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74" y="1716436"/>
            <a:ext cx="4429125" cy="3048000"/>
          </a:xfrm>
          <a:prstGeom prst="rect">
            <a:avLst/>
          </a:prstGeom>
        </p:spPr>
      </p:pic>
    </p:spTree>
    <p:extLst>
      <p:ext uri="{BB962C8B-B14F-4D97-AF65-F5344CB8AC3E}">
        <p14:creationId xmlns:p14="http://schemas.microsoft.com/office/powerpoint/2010/main" val="76460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3284738" y="1118586"/>
            <a:ext cx="8504807" cy="5291092"/>
          </a:xfrm>
        </p:spPr>
        <p:txBody>
          <a:bodyPr>
            <a:normAutofit/>
          </a:bodyPr>
          <a:lstStyle/>
          <a:p>
            <a:r>
              <a:rPr lang="fr-FR" sz="2400" b="1" dirty="0">
                <a:solidFill>
                  <a:schemeClr val="tx1">
                    <a:lumMod val="65000"/>
                    <a:lumOff val="35000"/>
                  </a:schemeClr>
                </a:solidFill>
              </a:rPr>
              <a:t>translate(x, y) </a:t>
            </a:r>
            <a:r>
              <a:rPr lang="fr-FR" sz="2400" dirty="0">
                <a:solidFill>
                  <a:schemeClr val="tx1">
                    <a:lumMod val="65000"/>
                    <a:lumOff val="35000"/>
                  </a:schemeClr>
                </a:solidFill>
              </a:rPr>
              <a:t>: permet de déplacer un élément en fonction des deux paramètres fournis</a:t>
            </a:r>
          </a:p>
          <a:p>
            <a:endParaRPr lang="fr-FR" sz="2400" dirty="0">
              <a:solidFill>
                <a:schemeClr val="tx1">
                  <a:lumMod val="65000"/>
                  <a:lumOff val="35000"/>
                </a:schemeClr>
              </a:solidFill>
            </a:endParaRPr>
          </a:p>
          <a:p>
            <a:r>
              <a:rPr lang="fr-FR" sz="2400" b="1" dirty="0" err="1">
                <a:solidFill>
                  <a:schemeClr val="tx1">
                    <a:lumMod val="65000"/>
                    <a:lumOff val="35000"/>
                  </a:schemeClr>
                </a:solidFill>
              </a:rPr>
              <a:t>rotate</a:t>
            </a:r>
            <a:r>
              <a:rPr lang="fr-FR" sz="2400" b="1" dirty="0">
                <a:solidFill>
                  <a:schemeClr val="tx1">
                    <a:lumMod val="65000"/>
                    <a:lumOff val="35000"/>
                  </a:schemeClr>
                </a:solidFill>
              </a:rPr>
              <a:t>(angle) </a:t>
            </a:r>
            <a:r>
              <a:rPr lang="fr-FR" sz="2400" dirty="0">
                <a:solidFill>
                  <a:schemeClr val="tx1">
                    <a:lumMod val="65000"/>
                    <a:lumOff val="35000"/>
                  </a:schemeClr>
                </a:solidFill>
              </a:rPr>
              <a:t>: applique une rotation sur l’élément en fonction de l’angle spécifié. L’angle peut être indiqué en radian ou en </a:t>
            </a:r>
            <a:r>
              <a:rPr lang="fr-FR" sz="2400" dirty="0" err="1">
                <a:solidFill>
                  <a:schemeClr val="tx1">
                    <a:lumMod val="65000"/>
                    <a:lumOff val="35000"/>
                  </a:schemeClr>
                </a:solidFill>
              </a:rPr>
              <a:t>degrées</a:t>
            </a:r>
            <a:endParaRPr lang="fr-FR" sz="2400" dirty="0">
              <a:solidFill>
                <a:schemeClr val="tx1">
                  <a:lumMod val="65000"/>
                  <a:lumOff val="35000"/>
                </a:schemeClr>
              </a:solidFill>
            </a:endParaRPr>
          </a:p>
          <a:p>
            <a:pPr marL="0" indent="0">
              <a:buNone/>
            </a:pPr>
            <a:endParaRPr lang="fr-FR" sz="2400" dirty="0">
              <a:solidFill>
                <a:schemeClr val="tx1">
                  <a:lumMod val="65000"/>
                  <a:lumOff val="35000"/>
                </a:schemeClr>
              </a:solidFill>
            </a:endParaRPr>
          </a:p>
          <a:p>
            <a:r>
              <a:rPr lang="fr-FR" sz="2400" b="1" dirty="0" err="1">
                <a:solidFill>
                  <a:schemeClr val="tx1">
                    <a:lumMod val="65000"/>
                    <a:lumOff val="35000"/>
                  </a:schemeClr>
                </a:solidFill>
              </a:rPr>
              <a:t>scale</a:t>
            </a:r>
            <a:r>
              <a:rPr lang="fr-FR" sz="2400" b="1" dirty="0">
                <a:solidFill>
                  <a:schemeClr val="tx1">
                    <a:lumMod val="65000"/>
                    <a:lumOff val="35000"/>
                  </a:schemeClr>
                </a:solidFill>
              </a:rPr>
              <a:t>(ratio) </a:t>
            </a:r>
            <a:r>
              <a:rPr lang="fr-FR" sz="2400" dirty="0">
                <a:solidFill>
                  <a:schemeClr val="tx1">
                    <a:lumMod val="65000"/>
                    <a:lumOff val="35000"/>
                  </a:schemeClr>
                </a:solidFill>
              </a:rPr>
              <a:t>:  applique un effet de « zoom » sur l’élément en fonction du ratio spécifié, 1 étant la taille originale de l’élément.</a:t>
            </a:r>
          </a:p>
          <a:p>
            <a:endParaRPr lang="fr-FR" sz="2400" dirty="0">
              <a:solidFill>
                <a:schemeClr val="tx1">
                  <a:lumMod val="65000"/>
                  <a:lumOff val="35000"/>
                </a:schemeClr>
              </a:solidFill>
            </a:endParaRPr>
          </a:p>
          <a:p>
            <a:r>
              <a:rPr lang="fr-FR" sz="2400" b="1" dirty="0" err="1">
                <a:solidFill>
                  <a:schemeClr val="tx1">
                    <a:lumMod val="65000"/>
                    <a:lumOff val="35000"/>
                  </a:schemeClr>
                </a:solidFill>
              </a:rPr>
              <a:t>skew</a:t>
            </a:r>
            <a:r>
              <a:rPr lang="fr-FR" sz="2400" b="1" dirty="0">
                <a:solidFill>
                  <a:schemeClr val="tx1">
                    <a:lumMod val="65000"/>
                    <a:lumOff val="35000"/>
                  </a:schemeClr>
                </a:solidFill>
              </a:rPr>
              <a:t>(</a:t>
            </a:r>
            <a:r>
              <a:rPr lang="fr-FR" sz="2400" b="1" dirty="0" err="1">
                <a:solidFill>
                  <a:schemeClr val="tx1">
                    <a:lumMod val="65000"/>
                    <a:lumOff val="35000"/>
                  </a:schemeClr>
                </a:solidFill>
              </a:rPr>
              <a:t>angleX</a:t>
            </a:r>
            <a:r>
              <a:rPr lang="fr-FR" sz="2400" b="1" dirty="0">
                <a:solidFill>
                  <a:schemeClr val="tx1">
                    <a:lumMod val="65000"/>
                    <a:lumOff val="35000"/>
                  </a:schemeClr>
                </a:solidFill>
              </a:rPr>
              <a:t>, </a:t>
            </a:r>
            <a:r>
              <a:rPr lang="fr-FR" sz="2400" b="1" dirty="0" err="1">
                <a:solidFill>
                  <a:schemeClr val="tx1">
                    <a:lumMod val="65000"/>
                    <a:lumOff val="35000"/>
                  </a:schemeClr>
                </a:solidFill>
              </a:rPr>
              <a:t>angleY</a:t>
            </a:r>
            <a:r>
              <a:rPr lang="fr-FR" sz="2400" dirty="0">
                <a:solidFill>
                  <a:schemeClr val="tx1">
                    <a:lumMod val="65000"/>
                    <a:lumOff val="35000"/>
                  </a:schemeClr>
                </a:solidFill>
              </a:rPr>
              <a:t>) : applique l’effet d’oblique</a:t>
            </a:r>
          </a:p>
        </p:txBody>
      </p:sp>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Transformations</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684" y="2111597"/>
            <a:ext cx="4429125" cy="3048000"/>
          </a:xfrm>
          <a:prstGeom prst="rect">
            <a:avLst/>
          </a:prstGeom>
        </p:spPr>
      </p:pic>
    </p:spTree>
    <p:extLst>
      <p:ext uri="{BB962C8B-B14F-4D97-AF65-F5344CB8AC3E}">
        <p14:creationId xmlns:p14="http://schemas.microsoft.com/office/powerpoint/2010/main" val="19152674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4973</TotalTime>
  <Words>2248</Words>
  <Application>Microsoft Office PowerPoint</Application>
  <PresentationFormat>Grand écran</PresentationFormat>
  <Paragraphs>372</Paragraphs>
  <Slides>28</Slides>
  <Notes>26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28</vt:i4>
      </vt:variant>
    </vt:vector>
  </HeadingPairs>
  <TitlesOfParts>
    <vt:vector size="34" baseType="lpstr">
      <vt:lpstr>Arial</vt:lpstr>
      <vt:lpstr>Calibri</vt:lpstr>
      <vt:lpstr>Calibri Light</vt:lpstr>
      <vt:lpstr>Consolas</vt:lpstr>
      <vt:lpstr>Source Code Pro</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Hippo</dc:creator>
  <cp:lastModifiedBy>Idriss Hippocrate</cp:lastModifiedBy>
  <cp:revision>594</cp:revision>
  <dcterms:created xsi:type="dcterms:W3CDTF">2016-07-04T08:09:23Z</dcterms:created>
  <dcterms:modified xsi:type="dcterms:W3CDTF">2018-10-12T08:36:03Z</dcterms:modified>
</cp:coreProperties>
</file>