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314" r:id="rId7"/>
    <p:sldId id="261" r:id="rId8"/>
    <p:sldId id="263" r:id="rId9"/>
    <p:sldId id="265" r:id="rId10"/>
    <p:sldId id="299" r:id="rId11"/>
    <p:sldId id="264" r:id="rId12"/>
    <p:sldId id="309" r:id="rId13"/>
    <p:sldId id="310" r:id="rId14"/>
    <p:sldId id="311" r:id="rId15"/>
    <p:sldId id="312" r:id="rId16"/>
    <p:sldId id="315" r:id="rId17"/>
    <p:sldId id="313" r:id="rId18"/>
    <p:sldId id="266" r:id="rId19"/>
    <p:sldId id="316" r:id="rId20"/>
    <p:sldId id="267" r:id="rId21"/>
    <p:sldId id="268" r:id="rId22"/>
    <p:sldId id="317" r:id="rId23"/>
    <p:sldId id="277" r:id="rId24"/>
    <p:sldId id="300" r:id="rId25"/>
    <p:sldId id="301" r:id="rId26"/>
    <p:sldId id="302" r:id="rId27"/>
    <p:sldId id="303" r:id="rId28"/>
    <p:sldId id="304" r:id="rId29"/>
    <p:sldId id="270" r:id="rId30"/>
    <p:sldId id="305" r:id="rId31"/>
    <p:sldId id="271" r:id="rId32"/>
    <p:sldId id="272" r:id="rId33"/>
    <p:sldId id="306" r:id="rId34"/>
    <p:sldId id="273" r:id="rId35"/>
    <p:sldId id="319" r:id="rId36"/>
    <p:sldId id="320" r:id="rId37"/>
    <p:sldId id="275" r:id="rId38"/>
    <p:sldId id="283" r:id="rId39"/>
    <p:sldId id="284" r:id="rId40"/>
    <p:sldId id="285" r:id="rId41"/>
    <p:sldId id="321" r:id="rId42"/>
    <p:sldId id="278" r:id="rId43"/>
    <p:sldId id="322" r:id="rId44"/>
    <p:sldId id="287" r:id="rId45"/>
    <p:sldId id="323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81" r:id="rId54"/>
    <p:sldId id="296" r:id="rId55"/>
    <p:sldId id="297" r:id="rId56"/>
    <p:sldId id="282" r:id="rId57"/>
    <p:sldId id="298" r:id="rId5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driss Hippocrate" initials="IH" lastIdx="1" clrIdx="0">
    <p:extLst>
      <p:ext uri="{19B8F6BF-5375-455C-9EA6-DF929625EA0E}">
        <p15:presenceInfo xmlns:p15="http://schemas.microsoft.com/office/powerpoint/2012/main" userId="b2ad5748a746d9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82" autoAdjust="0"/>
    <p:restoredTop sz="58830" autoAdjust="0"/>
  </p:normalViewPr>
  <p:slideViewPr>
    <p:cSldViewPr snapToGrid="0">
      <p:cViewPr varScale="1">
        <p:scale>
          <a:sx n="67" d="100"/>
          <a:sy n="67" d="100"/>
        </p:scale>
        <p:origin x="15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A12F3-091A-47DC-AA2F-AA999B4146A2}" type="datetimeFigureOut">
              <a:rPr lang="fr-FR" smtClean="0"/>
              <a:t>10/10/2018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ADD82-B130-4102-ADB2-20E6D1752E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940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287DD-5EA0-44C8-9E63-D3E9A5DEC90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76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683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dirty="0"/>
              <a:t>En Javascript, le </a:t>
            </a:r>
            <a:r>
              <a:rPr lang="fr-FR" b="1" dirty="0"/>
              <a:t>contexte</a:t>
            </a:r>
            <a:r>
              <a:rPr lang="fr-FR" b="0" dirty="0"/>
              <a:t> d’une fonction est </a:t>
            </a:r>
            <a:r>
              <a:rPr lang="fr-FR" b="1" dirty="0"/>
              <a:t>substituable</a:t>
            </a:r>
            <a:r>
              <a:rPr lang="fr-FR" b="0" dirty="0"/>
              <a:t> 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293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317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872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49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/>
              <a:t>this._</a:t>
            </a:r>
            <a:r>
              <a:rPr lang="en-US" b="1" baseline="0" dirty="0" err="1"/>
              <a:t>val</a:t>
            </a:r>
            <a:r>
              <a:rPr lang="en-US" b="0" baseline="0" dirty="0"/>
              <a:t> </a:t>
            </a:r>
            <a:r>
              <a:rPr lang="en-US" b="0" baseline="0" dirty="0" err="1"/>
              <a:t>reste</a:t>
            </a:r>
            <a:r>
              <a:rPr lang="en-US" b="0" baseline="0" dirty="0"/>
              <a:t> </a:t>
            </a:r>
            <a:r>
              <a:rPr lang="en-US" b="0" baseline="0" dirty="0" err="1"/>
              <a:t>publique</a:t>
            </a:r>
            <a:r>
              <a:rPr lang="en-US" b="0" baseline="0" dirty="0"/>
              <a:t> </a:t>
            </a:r>
            <a:r>
              <a:rPr lang="en-US" b="0" baseline="0" dirty="0" err="1"/>
              <a:t>malgré</a:t>
            </a:r>
            <a:r>
              <a:rPr lang="en-US" b="0" baseline="0" dirty="0"/>
              <a:t> tout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87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/>
              <a:t>this._</a:t>
            </a:r>
            <a:r>
              <a:rPr lang="en-US" b="1" baseline="0" dirty="0" err="1"/>
              <a:t>val</a:t>
            </a:r>
            <a:r>
              <a:rPr lang="en-US" b="0" baseline="0" dirty="0"/>
              <a:t> </a:t>
            </a:r>
            <a:r>
              <a:rPr lang="en-US" b="0" baseline="0" dirty="0" err="1"/>
              <a:t>reste</a:t>
            </a:r>
            <a:r>
              <a:rPr lang="en-US" b="0" baseline="0" dirty="0"/>
              <a:t> </a:t>
            </a:r>
            <a:r>
              <a:rPr lang="en-US" b="0" baseline="0" dirty="0" err="1"/>
              <a:t>publique</a:t>
            </a:r>
            <a:r>
              <a:rPr lang="en-US" b="0" baseline="0" dirty="0"/>
              <a:t> </a:t>
            </a:r>
            <a:r>
              <a:rPr lang="en-US" b="0" baseline="0" dirty="0" err="1"/>
              <a:t>malgré</a:t>
            </a:r>
            <a:r>
              <a:rPr lang="en-US" b="0" baseline="0" dirty="0"/>
              <a:t> tout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992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547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946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Promise Q !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429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International is an industry association founded in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1961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dedicated to the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Information and Communication Technology (ICT) and Consumer Electronics (CE)</a:t>
            </a:r>
          </a:p>
          <a:p>
            <a:r>
              <a:rPr lang="fr-FR" dirty="0"/>
              <a:t>http://exploringjs.com/es6/ch_about-es6.html</a:t>
            </a:r>
          </a:p>
          <a:p>
            <a:endParaRPr lang="en-US" dirty="0"/>
          </a:p>
          <a:p>
            <a:r>
              <a:rPr lang="fr-FR" dirty="0"/>
              <a:t>https://tc39.github.io/process-document/</a:t>
            </a:r>
          </a:p>
          <a:p>
            <a:endParaRPr lang="en-US" dirty="0"/>
          </a:p>
          <a:p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(June 1997), </a:t>
            </a:r>
          </a:p>
          <a:p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(June 1998),</a:t>
            </a:r>
          </a:p>
          <a:p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(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December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1999),</a:t>
            </a:r>
            <a:r>
              <a:rPr lang="fr-F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 4 (abandoned in July 2008), </a:t>
            </a:r>
          </a:p>
          <a:p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 (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December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2009), </a:t>
            </a:r>
          </a:p>
          <a:p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 (June 2015)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ECMAScript 6 design process centers on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proposals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features. Proposals are often triggered by suggestions from the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 community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avoid design by committee, proposals are maintained by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champions</a:t>
            </a:r>
          </a:p>
          <a:p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goal is: Be a better language for writing: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apps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Modularity</a:t>
            </a:r>
          </a:p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950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Promise Q !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518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789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3758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Les </a:t>
            </a:r>
            <a:r>
              <a:rPr lang="en-US" b="0" dirty="0" err="1"/>
              <a:t>objets</a:t>
            </a:r>
            <a:r>
              <a:rPr lang="en-US" b="0" dirty="0"/>
              <a:t> ne </a:t>
            </a:r>
            <a:r>
              <a:rPr lang="en-US" b="0" dirty="0" err="1"/>
              <a:t>sont</a:t>
            </a:r>
            <a:r>
              <a:rPr lang="en-US" b="0" dirty="0"/>
              <a:t> </a:t>
            </a:r>
            <a:r>
              <a:rPr lang="en-US" b="1" dirty="0"/>
              <a:t>pas </a:t>
            </a:r>
            <a:r>
              <a:rPr lang="en-US" b="1" dirty="0" err="1"/>
              <a:t>iterables</a:t>
            </a:r>
            <a:r>
              <a:rPr lang="en-US" b="1" dirty="0"/>
              <a:t> !</a:t>
            </a:r>
          </a:p>
          <a:p>
            <a:endParaRPr lang="en-US" b="0" dirty="0"/>
          </a:p>
          <a:p>
            <a:r>
              <a:rPr lang="en-US" b="0" dirty="0" err="1"/>
              <a:t>Mais</a:t>
            </a:r>
            <a:r>
              <a:rPr lang="en-US" b="0" dirty="0"/>
              <a:t> </a:t>
            </a:r>
            <a:r>
              <a:rPr lang="en-US" b="0" dirty="0" err="1"/>
              <a:t>leurs</a:t>
            </a:r>
            <a:r>
              <a:rPr lang="en-US" b="0" dirty="0"/>
              <a:t> properties</a:t>
            </a:r>
            <a:r>
              <a:rPr lang="en-US" b="0" baseline="0" dirty="0"/>
              <a:t> </a:t>
            </a:r>
            <a:r>
              <a:rPr lang="en-US" b="0" baseline="0" dirty="0" err="1"/>
              <a:t>sont</a:t>
            </a:r>
            <a:r>
              <a:rPr lang="en-US" b="0" baseline="0" dirty="0"/>
              <a:t> </a:t>
            </a:r>
            <a:r>
              <a:rPr lang="en-US" b="1" baseline="0" dirty="0" err="1"/>
              <a:t>enumerables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1534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Les </a:t>
            </a:r>
            <a:r>
              <a:rPr lang="en-US" b="0" dirty="0" err="1"/>
              <a:t>objets</a:t>
            </a:r>
            <a:r>
              <a:rPr lang="en-US" b="0" dirty="0"/>
              <a:t> ne </a:t>
            </a:r>
            <a:r>
              <a:rPr lang="en-US" b="0" dirty="0" err="1"/>
              <a:t>sont</a:t>
            </a:r>
            <a:r>
              <a:rPr lang="en-US" b="0" dirty="0"/>
              <a:t> </a:t>
            </a:r>
            <a:r>
              <a:rPr lang="en-US" b="1" dirty="0"/>
              <a:t>pas </a:t>
            </a:r>
            <a:r>
              <a:rPr lang="en-US" b="1" dirty="0" err="1"/>
              <a:t>iterables</a:t>
            </a:r>
            <a:r>
              <a:rPr lang="en-US" b="1" dirty="0"/>
              <a:t> !</a:t>
            </a:r>
          </a:p>
          <a:p>
            <a:endParaRPr lang="en-US" b="0" dirty="0"/>
          </a:p>
          <a:p>
            <a:r>
              <a:rPr lang="en-US" b="0" dirty="0" err="1"/>
              <a:t>Mais</a:t>
            </a:r>
            <a:r>
              <a:rPr lang="en-US" b="0" dirty="0"/>
              <a:t> </a:t>
            </a:r>
            <a:r>
              <a:rPr lang="en-US" b="0" dirty="0" err="1"/>
              <a:t>leurs</a:t>
            </a:r>
            <a:r>
              <a:rPr lang="en-US" b="0" dirty="0"/>
              <a:t> properties</a:t>
            </a:r>
            <a:r>
              <a:rPr lang="en-US" b="0" baseline="0" dirty="0"/>
              <a:t> </a:t>
            </a:r>
            <a:r>
              <a:rPr lang="en-US" b="0" baseline="0" dirty="0" err="1"/>
              <a:t>sont</a:t>
            </a:r>
            <a:r>
              <a:rPr lang="en-US" b="0" baseline="0" dirty="0"/>
              <a:t> </a:t>
            </a:r>
            <a:r>
              <a:rPr lang="en-US" b="1" baseline="0" dirty="0" err="1"/>
              <a:t>enumerables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7111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Les </a:t>
            </a:r>
            <a:r>
              <a:rPr lang="en-US" b="0" dirty="0" err="1"/>
              <a:t>objets</a:t>
            </a:r>
            <a:r>
              <a:rPr lang="en-US" b="0" dirty="0"/>
              <a:t> ne </a:t>
            </a:r>
            <a:r>
              <a:rPr lang="en-US" b="0" dirty="0" err="1"/>
              <a:t>sont</a:t>
            </a:r>
            <a:r>
              <a:rPr lang="en-US" b="0" dirty="0"/>
              <a:t> </a:t>
            </a:r>
            <a:r>
              <a:rPr lang="en-US" b="1" dirty="0"/>
              <a:t>pas </a:t>
            </a:r>
            <a:r>
              <a:rPr lang="en-US" b="1" dirty="0" err="1"/>
              <a:t>iterables</a:t>
            </a:r>
            <a:r>
              <a:rPr lang="en-US" b="1" dirty="0"/>
              <a:t> !</a:t>
            </a:r>
          </a:p>
          <a:p>
            <a:endParaRPr lang="en-US" b="0" dirty="0"/>
          </a:p>
          <a:p>
            <a:r>
              <a:rPr lang="en-US" b="0" dirty="0" err="1"/>
              <a:t>Mais</a:t>
            </a:r>
            <a:r>
              <a:rPr lang="en-US" b="0" dirty="0"/>
              <a:t> </a:t>
            </a:r>
            <a:r>
              <a:rPr lang="en-US" b="0" dirty="0" err="1"/>
              <a:t>leurs</a:t>
            </a:r>
            <a:r>
              <a:rPr lang="en-US" b="0" dirty="0"/>
              <a:t> properties</a:t>
            </a:r>
            <a:r>
              <a:rPr lang="en-US" b="0" baseline="0" dirty="0"/>
              <a:t> </a:t>
            </a:r>
            <a:r>
              <a:rPr lang="en-US" b="0" baseline="0" dirty="0" err="1"/>
              <a:t>sont</a:t>
            </a:r>
            <a:r>
              <a:rPr lang="en-US" b="0" baseline="0" dirty="0"/>
              <a:t> </a:t>
            </a:r>
            <a:r>
              <a:rPr lang="en-US" b="1" baseline="0" dirty="0" err="1"/>
              <a:t>enumerables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1413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1822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2402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5143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Les </a:t>
            </a:r>
            <a:r>
              <a:rPr lang="en-US" b="0" dirty="0" err="1"/>
              <a:t>objets</a:t>
            </a:r>
            <a:r>
              <a:rPr lang="en-US" b="0" dirty="0"/>
              <a:t> ne </a:t>
            </a:r>
            <a:r>
              <a:rPr lang="en-US" b="0" dirty="0" err="1"/>
              <a:t>sont</a:t>
            </a:r>
            <a:r>
              <a:rPr lang="en-US" b="0" dirty="0"/>
              <a:t> </a:t>
            </a:r>
            <a:r>
              <a:rPr lang="en-US" b="1" dirty="0"/>
              <a:t>pas </a:t>
            </a:r>
            <a:r>
              <a:rPr lang="en-US" b="1" dirty="0" err="1"/>
              <a:t>iterables</a:t>
            </a:r>
            <a:r>
              <a:rPr lang="en-US" b="1" dirty="0"/>
              <a:t> !</a:t>
            </a:r>
          </a:p>
          <a:p>
            <a:endParaRPr lang="en-US" b="0" dirty="0"/>
          </a:p>
          <a:p>
            <a:r>
              <a:rPr lang="en-US" b="0" dirty="0" err="1"/>
              <a:t>Mais</a:t>
            </a:r>
            <a:r>
              <a:rPr lang="en-US" b="0" dirty="0"/>
              <a:t> </a:t>
            </a:r>
            <a:r>
              <a:rPr lang="en-US" b="0" dirty="0" err="1"/>
              <a:t>leurs</a:t>
            </a:r>
            <a:r>
              <a:rPr lang="en-US" b="0" dirty="0"/>
              <a:t> properties</a:t>
            </a:r>
            <a:r>
              <a:rPr lang="en-US" b="0" baseline="0" dirty="0"/>
              <a:t> </a:t>
            </a:r>
            <a:r>
              <a:rPr lang="en-US" b="0" baseline="0" dirty="0" err="1"/>
              <a:t>sont</a:t>
            </a:r>
            <a:r>
              <a:rPr lang="en-US" b="0" baseline="0" dirty="0"/>
              <a:t> </a:t>
            </a:r>
            <a:r>
              <a:rPr lang="en-US" b="1" baseline="0" dirty="0" err="1"/>
              <a:t>enumerables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484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x = 3;</a:t>
            </a:r>
          </a:p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randomize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randomize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Math.random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(A) scope: function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?</a:t>
            </a:r>
            <a:endParaRPr lang="fr-FR" dirty="0"/>
          </a:p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0029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Les </a:t>
            </a:r>
            <a:r>
              <a:rPr lang="en-US" b="0" dirty="0" err="1"/>
              <a:t>objets</a:t>
            </a:r>
            <a:r>
              <a:rPr lang="en-US" b="0" dirty="0"/>
              <a:t> ne </a:t>
            </a:r>
            <a:r>
              <a:rPr lang="en-US" b="0" dirty="0" err="1"/>
              <a:t>sont</a:t>
            </a:r>
            <a:r>
              <a:rPr lang="en-US" b="0" dirty="0"/>
              <a:t> </a:t>
            </a:r>
            <a:r>
              <a:rPr lang="en-US" b="1" dirty="0"/>
              <a:t>pas </a:t>
            </a:r>
            <a:r>
              <a:rPr lang="en-US" b="1" dirty="0" err="1"/>
              <a:t>iterables</a:t>
            </a:r>
            <a:r>
              <a:rPr lang="en-US" b="1" dirty="0"/>
              <a:t> !</a:t>
            </a:r>
          </a:p>
          <a:p>
            <a:endParaRPr lang="en-US" b="0" dirty="0"/>
          </a:p>
          <a:p>
            <a:r>
              <a:rPr lang="en-US" b="0" dirty="0" err="1"/>
              <a:t>Mais</a:t>
            </a:r>
            <a:r>
              <a:rPr lang="en-US" b="0" dirty="0"/>
              <a:t> </a:t>
            </a:r>
            <a:r>
              <a:rPr lang="en-US" b="0" dirty="0" err="1"/>
              <a:t>leurs</a:t>
            </a:r>
            <a:r>
              <a:rPr lang="en-US" b="0" dirty="0"/>
              <a:t> properties</a:t>
            </a:r>
            <a:r>
              <a:rPr lang="en-US" b="0" baseline="0" dirty="0"/>
              <a:t> </a:t>
            </a:r>
            <a:r>
              <a:rPr lang="en-US" b="0" baseline="0" dirty="0" err="1"/>
              <a:t>sont</a:t>
            </a:r>
            <a:r>
              <a:rPr lang="en-US" b="0" baseline="0" dirty="0"/>
              <a:t> </a:t>
            </a:r>
            <a:r>
              <a:rPr lang="en-US" b="1" baseline="0" dirty="0" err="1"/>
              <a:t>enumerables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5039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/>
              <a:t>Lorsque</a:t>
            </a:r>
            <a:r>
              <a:rPr lang="en-US" b="0" i="0" dirty="0"/>
              <a:t> </a:t>
            </a:r>
            <a:r>
              <a:rPr lang="en-US" b="1" i="0" dirty="0"/>
              <a:t>done</a:t>
            </a:r>
            <a:r>
              <a:rPr lang="en-US" b="0" i="0" dirty="0"/>
              <a:t> </a:t>
            </a:r>
            <a:r>
              <a:rPr lang="en-US" b="0" i="0" dirty="0" err="1"/>
              <a:t>est</a:t>
            </a:r>
            <a:r>
              <a:rPr lang="en-US" b="0" i="0" dirty="0"/>
              <a:t> à </a:t>
            </a:r>
            <a:r>
              <a:rPr lang="en-US" b="1" i="0" dirty="0"/>
              <a:t>true</a:t>
            </a:r>
            <a:r>
              <a:rPr lang="en-US" b="0" i="0" dirty="0"/>
              <a:t> la value </a:t>
            </a:r>
            <a:r>
              <a:rPr lang="en-US" b="0" i="0" dirty="0" err="1"/>
              <a:t>n’est</a:t>
            </a:r>
            <a:r>
              <a:rPr lang="en-US" b="0" i="0" dirty="0"/>
              <a:t> </a:t>
            </a:r>
            <a:r>
              <a:rPr lang="en-US" b="1" i="0" dirty="0"/>
              <a:t>pas </a:t>
            </a:r>
            <a:r>
              <a:rPr lang="en-US" b="1" i="0" dirty="0" err="1"/>
              <a:t>prise</a:t>
            </a:r>
            <a:r>
              <a:rPr lang="en-US" b="1" i="0" dirty="0"/>
              <a:t> </a:t>
            </a:r>
            <a:r>
              <a:rPr lang="en-US" b="1" i="0" dirty="0" err="1"/>
              <a:t>en</a:t>
            </a:r>
            <a:r>
              <a:rPr lang="en-US" b="1" i="0" dirty="0"/>
              <a:t> </a:t>
            </a:r>
            <a:r>
              <a:rPr lang="en-US" b="1" i="0" dirty="0" err="1"/>
              <a:t>compte</a:t>
            </a:r>
            <a:endParaRPr lang="fr-FR" b="1" i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1054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/>
          </a:p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7637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/>
              <a:t>Notez</a:t>
            </a:r>
            <a:r>
              <a:rPr lang="en-US" b="0" dirty="0"/>
              <a:t> que</a:t>
            </a:r>
            <a:r>
              <a:rPr lang="en-US" b="0" baseline="0" dirty="0"/>
              <a:t> </a:t>
            </a:r>
            <a:r>
              <a:rPr lang="en-US" b="0" baseline="0" dirty="0" err="1"/>
              <a:t>ni</a:t>
            </a:r>
            <a:r>
              <a:rPr lang="en-US" b="0" baseline="0" dirty="0"/>
              <a:t> le for-of </a:t>
            </a:r>
            <a:r>
              <a:rPr lang="en-US" b="0" baseline="0" dirty="0" err="1"/>
              <a:t>ni</a:t>
            </a:r>
            <a:r>
              <a:rPr lang="en-US" b="0" baseline="0" dirty="0"/>
              <a:t> le spread ne </a:t>
            </a:r>
            <a:r>
              <a:rPr lang="en-US" b="1" baseline="0" dirty="0" err="1"/>
              <a:t>renvoient</a:t>
            </a:r>
            <a:r>
              <a:rPr lang="en-US" b="1" baseline="0" dirty="0"/>
              <a:t>  </a:t>
            </a:r>
            <a:r>
              <a:rPr lang="en-US" b="1" baseline="0" dirty="0" err="1"/>
              <a:t>l’IteratorResult</a:t>
            </a:r>
            <a:r>
              <a:rPr lang="en-US" b="1" baseline="0" dirty="0"/>
              <a:t> </a:t>
            </a:r>
            <a:r>
              <a:rPr lang="en-US" b="1" baseline="0" dirty="0" err="1"/>
              <a:t>directement</a:t>
            </a:r>
            <a:endParaRPr lang="en-US" b="1" baseline="0" dirty="0"/>
          </a:p>
          <a:p>
            <a:endParaRPr lang="en-US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Les </a:t>
            </a:r>
            <a:r>
              <a:rPr lang="en-US" b="0" dirty="0" err="1"/>
              <a:t>objets</a:t>
            </a:r>
            <a:r>
              <a:rPr lang="en-US" b="0" dirty="0"/>
              <a:t> ne </a:t>
            </a:r>
            <a:r>
              <a:rPr lang="en-US" b="0" dirty="0" err="1"/>
              <a:t>sont</a:t>
            </a:r>
            <a:r>
              <a:rPr lang="en-US" b="0" dirty="0"/>
              <a:t> </a:t>
            </a:r>
            <a:r>
              <a:rPr lang="en-US" b="1" dirty="0"/>
              <a:t>pas </a:t>
            </a:r>
            <a:r>
              <a:rPr lang="en-US" b="1" dirty="0" err="1"/>
              <a:t>iterables</a:t>
            </a:r>
            <a:r>
              <a:rPr lang="en-US" b="1" dirty="0"/>
              <a:t> </a:t>
            </a:r>
            <a:r>
              <a:rPr lang="en-US" b="1" dirty="0" err="1"/>
              <a:t>zavez</a:t>
            </a:r>
            <a:r>
              <a:rPr lang="en-US" b="1" dirty="0"/>
              <a:t> </a:t>
            </a:r>
            <a:r>
              <a:rPr lang="en-US" b="1" dirty="0" err="1"/>
              <a:t>vus</a:t>
            </a:r>
            <a:r>
              <a:rPr lang="en-US" b="1" dirty="0"/>
              <a:t> !</a:t>
            </a:r>
          </a:p>
          <a:p>
            <a:endParaRPr lang="en-US" b="1" baseline="0" dirty="0"/>
          </a:p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2058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function*, yield</a:t>
            </a:r>
            <a:r>
              <a:rPr lang="en-US" b="0" dirty="0"/>
              <a:t> met </a:t>
            </a:r>
            <a:r>
              <a:rPr lang="en-US" b="0" dirty="0" err="1"/>
              <a:t>en</a:t>
            </a:r>
            <a:r>
              <a:rPr lang="en-US" b="0" dirty="0"/>
              <a:t> pause.</a:t>
            </a:r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La function</a:t>
            </a:r>
            <a:r>
              <a:rPr lang="en-US" b="0" baseline="0" dirty="0"/>
              <a:t> generator </a:t>
            </a:r>
            <a:r>
              <a:rPr lang="en-US" b="1" baseline="0" dirty="0" err="1"/>
              <a:t>renvoie</a:t>
            </a:r>
            <a:r>
              <a:rPr lang="en-US" b="0" baseline="0" dirty="0"/>
              <a:t> </a:t>
            </a:r>
            <a:r>
              <a:rPr lang="en-US" b="0" baseline="0" dirty="0" err="1"/>
              <a:t>donc</a:t>
            </a:r>
            <a:r>
              <a:rPr lang="en-US" b="0" baseline="0" dirty="0"/>
              <a:t> un </a:t>
            </a:r>
            <a:r>
              <a:rPr lang="en-US" b="1" baseline="0" dirty="0"/>
              <a:t>iterator</a:t>
            </a:r>
          </a:p>
          <a:p>
            <a:endParaRPr lang="en-US" b="1" baseline="0" dirty="0"/>
          </a:p>
          <a:p>
            <a:r>
              <a:rPr lang="en-US" b="1" baseline="0" dirty="0" err="1"/>
              <a:t>Mais</a:t>
            </a:r>
            <a:r>
              <a:rPr lang="en-US" b="1" baseline="0" dirty="0"/>
              <a:t> pas de simple iterator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0076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function*, yield</a:t>
            </a:r>
            <a:r>
              <a:rPr lang="en-US" b="0" dirty="0"/>
              <a:t> met </a:t>
            </a:r>
            <a:r>
              <a:rPr lang="en-US" b="0" dirty="0" err="1"/>
              <a:t>en</a:t>
            </a:r>
            <a:r>
              <a:rPr lang="en-US" b="0" dirty="0"/>
              <a:t> pause.</a:t>
            </a:r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La function</a:t>
            </a:r>
            <a:r>
              <a:rPr lang="en-US" b="0" baseline="0" dirty="0"/>
              <a:t> generator </a:t>
            </a:r>
            <a:r>
              <a:rPr lang="en-US" b="1" baseline="0" dirty="0" err="1"/>
              <a:t>renvoie</a:t>
            </a:r>
            <a:r>
              <a:rPr lang="en-US" b="0" baseline="0" dirty="0"/>
              <a:t> </a:t>
            </a:r>
            <a:r>
              <a:rPr lang="en-US" b="0" baseline="0" dirty="0" err="1"/>
              <a:t>donc</a:t>
            </a:r>
            <a:r>
              <a:rPr lang="en-US" b="0" baseline="0" dirty="0"/>
              <a:t> un </a:t>
            </a:r>
            <a:r>
              <a:rPr lang="en-US" b="1" baseline="0" dirty="0"/>
              <a:t>iterator</a:t>
            </a:r>
          </a:p>
          <a:p>
            <a:endParaRPr lang="en-US" b="1" baseline="0" dirty="0"/>
          </a:p>
          <a:p>
            <a:r>
              <a:rPr lang="en-US" b="1" baseline="0" dirty="0" err="1"/>
              <a:t>Mais</a:t>
            </a:r>
            <a:r>
              <a:rPr lang="en-US" b="1" baseline="0" dirty="0"/>
              <a:t> pas de simple iterator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950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Si </a:t>
            </a:r>
            <a:r>
              <a:rPr lang="en-US" b="1" dirty="0"/>
              <a:t>pas</a:t>
            </a:r>
            <a:r>
              <a:rPr lang="en-US" b="0" dirty="0"/>
              <a:t> de yield, un</a:t>
            </a:r>
            <a:r>
              <a:rPr lang="en-US" b="0" baseline="0" dirty="0"/>
              <a:t> </a:t>
            </a:r>
            <a:r>
              <a:rPr lang="en-US" b="1" baseline="0" dirty="0"/>
              <a:t>iterator</a:t>
            </a:r>
            <a:r>
              <a:rPr lang="en-US" b="0" baseline="0" dirty="0"/>
              <a:t> </a:t>
            </a:r>
            <a:r>
              <a:rPr lang="en-US" b="1" baseline="0" dirty="0"/>
              <a:t>vide</a:t>
            </a:r>
          </a:p>
          <a:p>
            <a:r>
              <a:rPr lang="en-US" b="0" baseline="0" dirty="0"/>
              <a:t>return </a:t>
            </a:r>
            <a:r>
              <a:rPr lang="en-US" b="0" baseline="0" dirty="0" err="1"/>
              <a:t>renvoie</a:t>
            </a:r>
            <a:r>
              <a:rPr lang="en-US" b="0" baseline="0" dirty="0"/>
              <a:t> done: true</a:t>
            </a:r>
          </a:p>
          <a:p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La function</a:t>
            </a:r>
            <a:r>
              <a:rPr lang="en-US" b="0" baseline="0" dirty="0"/>
              <a:t> </a:t>
            </a:r>
            <a:r>
              <a:rPr lang="en-US" b="0" baseline="0" dirty="0" err="1"/>
              <a:t>est</a:t>
            </a:r>
            <a:r>
              <a:rPr lang="en-US" b="0" baseline="0" dirty="0"/>
              <a:t> </a:t>
            </a:r>
            <a:r>
              <a:rPr lang="en-US" b="0" baseline="0" dirty="0" err="1"/>
              <a:t>suspendue</a:t>
            </a:r>
            <a:r>
              <a:rPr lang="en-US" b="0" baseline="0" dirty="0"/>
              <a:t> par </a:t>
            </a:r>
            <a:r>
              <a:rPr lang="en-US" b="0" baseline="0" dirty="0" err="1"/>
              <a:t>défaut</a:t>
            </a:r>
            <a:endParaRPr lang="en-US" b="0" baseline="0" dirty="0"/>
          </a:p>
          <a:p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197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Si </a:t>
            </a:r>
            <a:r>
              <a:rPr lang="en-US" b="1" dirty="0"/>
              <a:t>pas</a:t>
            </a:r>
            <a:r>
              <a:rPr lang="en-US" b="0" dirty="0"/>
              <a:t> de yield, un</a:t>
            </a:r>
            <a:r>
              <a:rPr lang="en-US" b="0" baseline="0" dirty="0"/>
              <a:t> </a:t>
            </a:r>
            <a:r>
              <a:rPr lang="en-US" b="1" baseline="0" dirty="0"/>
              <a:t>iterator</a:t>
            </a:r>
            <a:r>
              <a:rPr lang="en-US" b="0" baseline="0" dirty="0"/>
              <a:t> </a:t>
            </a:r>
            <a:r>
              <a:rPr lang="en-US" b="1" baseline="0" dirty="0"/>
              <a:t>vide</a:t>
            </a:r>
          </a:p>
          <a:p>
            <a:r>
              <a:rPr lang="en-US" b="0" baseline="0" dirty="0"/>
              <a:t>return </a:t>
            </a:r>
            <a:r>
              <a:rPr lang="en-US" b="0" baseline="0" dirty="0" err="1"/>
              <a:t>renvoie</a:t>
            </a:r>
            <a:r>
              <a:rPr lang="en-US" b="0" baseline="0" dirty="0"/>
              <a:t> done: true</a:t>
            </a:r>
          </a:p>
          <a:p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La function</a:t>
            </a:r>
            <a:r>
              <a:rPr lang="en-US" b="0" baseline="0" dirty="0"/>
              <a:t> </a:t>
            </a:r>
            <a:r>
              <a:rPr lang="en-US" b="0" baseline="0" dirty="0" err="1"/>
              <a:t>est</a:t>
            </a:r>
            <a:r>
              <a:rPr lang="en-US" b="0" baseline="0" dirty="0"/>
              <a:t> </a:t>
            </a:r>
            <a:r>
              <a:rPr lang="en-US" b="0" baseline="0" dirty="0" err="1"/>
              <a:t>suspendue</a:t>
            </a:r>
            <a:r>
              <a:rPr lang="en-US" b="0" baseline="0" dirty="0"/>
              <a:t> par </a:t>
            </a:r>
            <a:r>
              <a:rPr lang="en-US" b="0" baseline="0" dirty="0" err="1"/>
              <a:t>défaut</a:t>
            </a:r>
            <a:endParaRPr lang="en-US" b="0" baseline="0" dirty="0"/>
          </a:p>
          <a:p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9457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Si </a:t>
            </a:r>
            <a:r>
              <a:rPr lang="en-US" b="1" dirty="0"/>
              <a:t>pas</a:t>
            </a:r>
            <a:r>
              <a:rPr lang="en-US" b="0" dirty="0"/>
              <a:t> de yield, un</a:t>
            </a:r>
            <a:r>
              <a:rPr lang="en-US" b="0" baseline="0" dirty="0"/>
              <a:t> </a:t>
            </a:r>
            <a:r>
              <a:rPr lang="en-US" b="1" baseline="0" dirty="0"/>
              <a:t>iterator</a:t>
            </a:r>
            <a:r>
              <a:rPr lang="en-US" b="0" baseline="0" dirty="0"/>
              <a:t> </a:t>
            </a:r>
            <a:r>
              <a:rPr lang="en-US" b="1" baseline="0" dirty="0"/>
              <a:t>vide</a:t>
            </a:r>
          </a:p>
          <a:p>
            <a:r>
              <a:rPr lang="en-US" b="0" baseline="0" dirty="0"/>
              <a:t>return </a:t>
            </a:r>
            <a:r>
              <a:rPr lang="en-US" b="0" baseline="0" dirty="0" err="1"/>
              <a:t>renvoie</a:t>
            </a:r>
            <a:r>
              <a:rPr lang="en-US" b="0" baseline="0" dirty="0"/>
              <a:t> done: true</a:t>
            </a:r>
          </a:p>
          <a:p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La function</a:t>
            </a:r>
            <a:r>
              <a:rPr lang="en-US" b="0" baseline="0" dirty="0"/>
              <a:t> </a:t>
            </a:r>
            <a:r>
              <a:rPr lang="en-US" b="0" baseline="0" dirty="0" err="1"/>
              <a:t>est</a:t>
            </a:r>
            <a:r>
              <a:rPr lang="en-US" b="0" baseline="0" dirty="0"/>
              <a:t> </a:t>
            </a:r>
            <a:r>
              <a:rPr lang="en-US" b="0" baseline="0" dirty="0" err="1"/>
              <a:t>suspendue</a:t>
            </a:r>
            <a:r>
              <a:rPr lang="en-US" b="0" baseline="0" dirty="0"/>
              <a:t> par </a:t>
            </a:r>
            <a:r>
              <a:rPr lang="en-US" b="0" baseline="0" dirty="0" err="1"/>
              <a:t>défaut</a:t>
            </a:r>
            <a:endParaRPr lang="en-US" b="0" baseline="0" dirty="0"/>
          </a:p>
          <a:p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1912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465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1530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6943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5323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dirty="0"/>
              <a:t>Le </a:t>
            </a:r>
            <a:r>
              <a:rPr lang="fr-FR" sz="1200" b="0" dirty="0" err="1"/>
              <a:t>destructuring</a:t>
            </a:r>
            <a:r>
              <a:rPr lang="fr-FR" sz="1200" b="0" dirty="0"/>
              <a:t> permet, à partir d’une structure de donnée, d’extraire la donnée pour la stocker dans une ou plusieurs variables</a:t>
            </a:r>
          </a:p>
          <a:p>
            <a:r>
              <a:rPr lang="fr-FR" sz="1200" b="0" dirty="0"/>
              <a:t>Les principales structures de données en JS : </a:t>
            </a:r>
            <a:r>
              <a:rPr lang="fr-FR" sz="1200" b="1" dirty="0" err="1"/>
              <a:t>array</a:t>
            </a:r>
            <a:r>
              <a:rPr lang="fr-FR" sz="1200" b="0" dirty="0"/>
              <a:t> et </a:t>
            </a:r>
            <a:r>
              <a:rPr lang="fr-FR" sz="1200" b="1" dirty="0" err="1"/>
              <a:t>object</a:t>
            </a:r>
            <a:endParaRPr lang="fr-FR" sz="12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1953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dirty="0"/>
              <a:t>Le </a:t>
            </a:r>
            <a:r>
              <a:rPr lang="fr-FR" sz="1200" b="0" dirty="0" err="1"/>
              <a:t>destructuring</a:t>
            </a:r>
            <a:r>
              <a:rPr lang="fr-FR" sz="1200" b="0" dirty="0"/>
              <a:t> permet, à partir d’une structure de donnée, d’extraire la donnée pour la stocker dans une ou plusieurs variables</a:t>
            </a:r>
          </a:p>
          <a:p>
            <a:r>
              <a:rPr lang="fr-FR" sz="1200" b="0" dirty="0"/>
              <a:t>Les principales structures de données en JS : </a:t>
            </a:r>
            <a:r>
              <a:rPr lang="fr-FR" sz="1200" b="1" dirty="0" err="1"/>
              <a:t>array</a:t>
            </a:r>
            <a:r>
              <a:rPr lang="fr-FR" sz="1200" b="0" dirty="0"/>
              <a:t> et </a:t>
            </a:r>
            <a:r>
              <a:rPr lang="fr-FR" sz="1200" b="1" dirty="0" err="1"/>
              <a:t>object</a:t>
            </a:r>
            <a:endParaRPr lang="fr-FR" sz="12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7266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802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0219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module is a piece of code that is executed once it is loaded.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Modules are singletons. Even if a module is imported multiple times, only a single “instance” of it exists.</a:t>
            </a:r>
          </a:p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2725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Imports and exports must be at the top level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Imports are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hoisted</a:t>
            </a:r>
            <a:endParaRPr lang="fr-F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604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Les </a:t>
            </a:r>
            <a:r>
              <a:rPr lang="en-US" b="0" dirty="0" err="1"/>
              <a:t>objets</a:t>
            </a:r>
            <a:r>
              <a:rPr lang="en-US" b="0" dirty="0"/>
              <a:t> ne </a:t>
            </a:r>
            <a:r>
              <a:rPr lang="en-US" b="0" dirty="0" err="1"/>
              <a:t>sont</a:t>
            </a:r>
            <a:r>
              <a:rPr lang="en-US" b="0" dirty="0"/>
              <a:t> </a:t>
            </a:r>
            <a:r>
              <a:rPr lang="en-US" b="1" dirty="0"/>
              <a:t>pas </a:t>
            </a:r>
            <a:r>
              <a:rPr lang="en-US" b="1" dirty="0" err="1"/>
              <a:t>iterables</a:t>
            </a:r>
            <a:r>
              <a:rPr lang="en-US" b="1" dirty="0"/>
              <a:t> !</a:t>
            </a:r>
          </a:p>
          <a:p>
            <a:endParaRPr lang="en-US" b="0" dirty="0"/>
          </a:p>
          <a:p>
            <a:r>
              <a:rPr lang="en-US" b="0" dirty="0" err="1"/>
              <a:t>Mais</a:t>
            </a:r>
            <a:r>
              <a:rPr lang="en-US" b="0" dirty="0"/>
              <a:t> </a:t>
            </a:r>
            <a:r>
              <a:rPr lang="en-US" b="0" dirty="0" err="1"/>
              <a:t>leurs</a:t>
            </a:r>
            <a:r>
              <a:rPr lang="en-US" b="0" dirty="0"/>
              <a:t> properties</a:t>
            </a:r>
            <a:r>
              <a:rPr lang="en-US" b="0" baseline="0" dirty="0"/>
              <a:t> </a:t>
            </a:r>
            <a:r>
              <a:rPr lang="en-US" b="0" baseline="0" dirty="0" err="1"/>
              <a:t>sont</a:t>
            </a:r>
            <a:r>
              <a:rPr lang="en-US" b="0" baseline="0" dirty="0"/>
              <a:t> </a:t>
            </a:r>
            <a:r>
              <a:rPr lang="en-US" b="1" baseline="0" dirty="0" err="1"/>
              <a:t>enumerables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7448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Les </a:t>
            </a:r>
            <a:r>
              <a:rPr lang="en-US" b="0" dirty="0" err="1"/>
              <a:t>objets</a:t>
            </a:r>
            <a:r>
              <a:rPr lang="en-US" b="0" dirty="0"/>
              <a:t> ne </a:t>
            </a:r>
            <a:r>
              <a:rPr lang="en-US" b="0" dirty="0" err="1"/>
              <a:t>sont</a:t>
            </a:r>
            <a:r>
              <a:rPr lang="en-US" b="0" dirty="0"/>
              <a:t> </a:t>
            </a:r>
            <a:r>
              <a:rPr lang="en-US" b="1" dirty="0"/>
              <a:t>pas </a:t>
            </a:r>
            <a:r>
              <a:rPr lang="en-US" b="1" dirty="0" err="1"/>
              <a:t>iterables</a:t>
            </a:r>
            <a:r>
              <a:rPr lang="en-US" b="1" dirty="0"/>
              <a:t> !</a:t>
            </a:r>
          </a:p>
          <a:p>
            <a:endParaRPr lang="en-US" b="0" dirty="0"/>
          </a:p>
          <a:p>
            <a:r>
              <a:rPr lang="en-US" b="0" dirty="0" err="1"/>
              <a:t>Mais</a:t>
            </a:r>
            <a:r>
              <a:rPr lang="en-US" b="0" dirty="0"/>
              <a:t> </a:t>
            </a:r>
            <a:r>
              <a:rPr lang="en-US" b="0" dirty="0" err="1"/>
              <a:t>leurs</a:t>
            </a:r>
            <a:r>
              <a:rPr lang="en-US" b="0" dirty="0"/>
              <a:t> properties</a:t>
            </a:r>
            <a:r>
              <a:rPr lang="en-US" b="0" baseline="0" dirty="0"/>
              <a:t> </a:t>
            </a:r>
            <a:r>
              <a:rPr lang="en-US" b="0" baseline="0" dirty="0" err="1"/>
              <a:t>sont</a:t>
            </a:r>
            <a:r>
              <a:rPr lang="en-US" b="0" baseline="0" dirty="0"/>
              <a:t> </a:t>
            </a:r>
            <a:r>
              <a:rPr lang="en-US" b="1" baseline="0" dirty="0" err="1"/>
              <a:t>enumerables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464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9726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9427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7617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9538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Les </a:t>
            </a:r>
            <a:r>
              <a:rPr lang="en-US" b="0" dirty="0" err="1"/>
              <a:t>objets</a:t>
            </a:r>
            <a:r>
              <a:rPr lang="en-US" b="0" dirty="0"/>
              <a:t> ne </a:t>
            </a:r>
            <a:r>
              <a:rPr lang="en-US" b="0" dirty="0" err="1"/>
              <a:t>sont</a:t>
            </a:r>
            <a:r>
              <a:rPr lang="en-US" b="0" dirty="0"/>
              <a:t> </a:t>
            </a:r>
            <a:r>
              <a:rPr lang="en-US" b="1" dirty="0"/>
              <a:t>pas </a:t>
            </a:r>
            <a:r>
              <a:rPr lang="en-US" b="1" dirty="0" err="1"/>
              <a:t>iterables</a:t>
            </a:r>
            <a:r>
              <a:rPr lang="en-US" b="1" dirty="0"/>
              <a:t> !</a:t>
            </a:r>
          </a:p>
          <a:p>
            <a:endParaRPr lang="en-US" b="0" dirty="0"/>
          </a:p>
          <a:p>
            <a:r>
              <a:rPr lang="en-US" b="0" dirty="0" err="1"/>
              <a:t>Mais</a:t>
            </a:r>
            <a:r>
              <a:rPr lang="en-US" b="0" dirty="0"/>
              <a:t> </a:t>
            </a:r>
            <a:r>
              <a:rPr lang="en-US" b="0" dirty="0" err="1"/>
              <a:t>leurs</a:t>
            </a:r>
            <a:r>
              <a:rPr lang="en-US" b="0" dirty="0"/>
              <a:t> properties</a:t>
            </a:r>
            <a:r>
              <a:rPr lang="en-US" b="0" baseline="0" dirty="0"/>
              <a:t> </a:t>
            </a:r>
            <a:r>
              <a:rPr lang="en-US" b="0" baseline="0" dirty="0" err="1"/>
              <a:t>sont</a:t>
            </a:r>
            <a:r>
              <a:rPr lang="en-US" b="0" baseline="0" dirty="0"/>
              <a:t> </a:t>
            </a:r>
            <a:r>
              <a:rPr lang="en-US" b="1" baseline="0" dirty="0" err="1"/>
              <a:t>enumerables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6927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Les </a:t>
            </a:r>
            <a:r>
              <a:rPr lang="en-US" b="0" dirty="0" err="1"/>
              <a:t>objets</a:t>
            </a:r>
            <a:r>
              <a:rPr lang="en-US" b="0" dirty="0"/>
              <a:t> ne </a:t>
            </a:r>
            <a:r>
              <a:rPr lang="en-US" b="0" dirty="0" err="1"/>
              <a:t>sont</a:t>
            </a:r>
            <a:r>
              <a:rPr lang="en-US" b="0" dirty="0"/>
              <a:t> </a:t>
            </a:r>
            <a:r>
              <a:rPr lang="en-US" b="1" dirty="0"/>
              <a:t>pas </a:t>
            </a:r>
            <a:r>
              <a:rPr lang="en-US" b="1" dirty="0" err="1"/>
              <a:t>iterables</a:t>
            </a:r>
            <a:r>
              <a:rPr lang="en-US" b="1" dirty="0"/>
              <a:t> !</a:t>
            </a:r>
          </a:p>
          <a:p>
            <a:endParaRPr lang="en-US" b="0" dirty="0"/>
          </a:p>
          <a:p>
            <a:r>
              <a:rPr lang="en-US" b="0" dirty="0" err="1"/>
              <a:t>Mais</a:t>
            </a:r>
            <a:r>
              <a:rPr lang="en-US" b="0" dirty="0"/>
              <a:t> </a:t>
            </a:r>
            <a:r>
              <a:rPr lang="en-US" b="0" dirty="0" err="1"/>
              <a:t>leurs</a:t>
            </a:r>
            <a:r>
              <a:rPr lang="en-US" b="0" dirty="0"/>
              <a:t> properties</a:t>
            </a:r>
            <a:r>
              <a:rPr lang="en-US" b="0" baseline="0" dirty="0"/>
              <a:t> </a:t>
            </a:r>
            <a:r>
              <a:rPr lang="en-US" b="0" baseline="0" dirty="0" err="1"/>
              <a:t>sont</a:t>
            </a:r>
            <a:r>
              <a:rPr lang="en-US" b="0" baseline="0" dirty="0"/>
              <a:t> </a:t>
            </a:r>
            <a:r>
              <a:rPr lang="en-US" b="1" baseline="0" dirty="0" err="1"/>
              <a:t>enumerables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2652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Les </a:t>
            </a:r>
            <a:r>
              <a:rPr lang="en-US" b="0" dirty="0" err="1"/>
              <a:t>objets</a:t>
            </a:r>
            <a:r>
              <a:rPr lang="en-US" b="0" dirty="0"/>
              <a:t> ne </a:t>
            </a:r>
            <a:r>
              <a:rPr lang="en-US" b="0" dirty="0" err="1"/>
              <a:t>sont</a:t>
            </a:r>
            <a:r>
              <a:rPr lang="en-US" b="0" dirty="0"/>
              <a:t> </a:t>
            </a:r>
            <a:r>
              <a:rPr lang="en-US" b="1" dirty="0"/>
              <a:t>pas </a:t>
            </a:r>
            <a:r>
              <a:rPr lang="en-US" b="1" dirty="0" err="1"/>
              <a:t>iterables</a:t>
            </a:r>
            <a:r>
              <a:rPr lang="en-US" b="1" dirty="0"/>
              <a:t> !</a:t>
            </a:r>
          </a:p>
          <a:p>
            <a:endParaRPr lang="en-US" b="0" dirty="0"/>
          </a:p>
          <a:p>
            <a:r>
              <a:rPr lang="en-US" b="0" dirty="0" err="1"/>
              <a:t>Mais</a:t>
            </a:r>
            <a:r>
              <a:rPr lang="en-US" b="0" dirty="0"/>
              <a:t> </a:t>
            </a:r>
            <a:r>
              <a:rPr lang="en-US" b="0" dirty="0" err="1"/>
              <a:t>leurs</a:t>
            </a:r>
            <a:r>
              <a:rPr lang="en-US" b="0" dirty="0"/>
              <a:t> properties</a:t>
            </a:r>
            <a:r>
              <a:rPr lang="en-US" b="0" baseline="0" dirty="0"/>
              <a:t> </a:t>
            </a:r>
            <a:r>
              <a:rPr lang="en-US" b="0" baseline="0" dirty="0" err="1"/>
              <a:t>sont</a:t>
            </a:r>
            <a:r>
              <a:rPr lang="en-US" b="0" baseline="0" dirty="0"/>
              <a:t> </a:t>
            </a:r>
            <a:r>
              <a:rPr lang="en-US" b="1" baseline="0" dirty="0" err="1"/>
              <a:t>enumerables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1942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 err="1"/>
              <a:t>En</a:t>
            </a:r>
            <a:r>
              <a:rPr lang="en-US" sz="1800" b="1" baseline="0" dirty="0"/>
              <a:t> JS &lt; ES2015 l</a:t>
            </a:r>
            <a:r>
              <a:rPr lang="en-US" sz="1800" b="1" dirty="0"/>
              <a:t>es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objets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sont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utilisés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comme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dico</a:t>
            </a:r>
            <a:endParaRPr lang="en-US" sz="1800" b="1" baseline="0" dirty="0"/>
          </a:p>
          <a:p>
            <a:r>
              <a:rPr lang="en-US" sz="1800" b="1" baseline="0" dirty="0"/>
              <a:t>Le map </a:t>
            </a:r>
            <a:r>
              <a:rPr lang="en-US" sz="1800" b="1" baseline="0" dirty="0" err="1"/>
              <a:t>n’est</a:t>
            </a:r>
            <a:r>
              <a:rPr lang="en-US" sz="1800" b="1" baseline="0" dirty="0"/>
              <a:t> pas </a:t>
            </a:r>
            <a:r>
              <a:rPr lang="en-US" sz="1800" b="1" baseline="0" dirty="0" err="1"/>
              <a:t>typé</a:t>
            </a:r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85740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516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691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629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/>
              <a:t>Paramètre</a:t>
            </a:r>
            <a:r>
              <a:rPr lang="en-US" b="0" baseline="0" dirty="0"/>
              <a:t> par </a:t>
            </a:r>
            <a:r>
              <a:rPr lang="en-US" b="0" baseline="0" dirty="0" err="1"/>
              <a:t>défaut</a:t>
            </a:r>
            <a:r>
              <a:rPr lang="en-US" b="0" baseline="0" dirty="0"/>
              <a:t>, </a:t>
            </a:r>
            <a:r>
              <a:rPr lang="en-US" b="0" baseline="0" dirty="0" err="1"/>
              <a:t>toujours</a:t>
            </a:r>
            <a:r>
              <a:rPr lang="en-US" b="0" baseline="0" dirty="0"/>
              <a:t> </a:t>
            </a:r>
            <a:r>
              <a:rPr lang="en-US" b="0" baseline="0" dirty="0" err="1"/>
              <a:t>en</a:t>
            </a:r>
            <a:r>
              <a:rPr lang="en-US" b="0" baseline="0" dirty="0"/>
              <a:t> </a:t>
            </a:r>
            <a:r>
              <a:rPr lang="en-US" b="1" baseline="0" dirty="0"/>
              <a:t>dernier</a:t>
            </a:r>
            <a:r>
              <a:rPr lang="en-US" b="0" baseline="0" dirty="0"/>
              <a:t>. </a:t>
            </a:r>
            <a:r>
              <a:rPr lang="en-US" b="0" baseline="0" dirty="0" err="1"/>
              <a:t>Mais</a:t>
            </a:r>
            <a:r>
              <a:rPr lang="en-US" b="0" baseline="0" dirty="0"/>
              <a:t> le </a:t>
            </a:r>
            <a:r>
              <a:rPr lang="en-US" b="0" baseline="0" dirty="0" err="1"/>
              <a:t>Javascript</a:t>
            </a:r>
            <a:r>
              <a:rPr lang="en-US" b="0" baseline="0" dirty="0"/>
              <a:t> </a:t>
            </a:r>
            <a:r>
              <a:rPr lang="en-US" b="0" baseline="0" dirty="0" err="1"/>
              <a:t>accèpte</a:t>
            </a:r>
            <a:r>
              <a:rPr lang="en-US" b="0" baseline="0" dirty="0"/>
              <a:t>  </a:t>
            </a:r>
            <a:r>
              <a:rPr lang="fr-F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f (y = 7, z = 42, x)  #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wtf</a:t>
            </a:r>
            <a:endParaRPr lang="fr-F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L’arrow</a:t>
            </a:r>
            <a:r>
              <a:rPr 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</a:t>
            </a:r>
            <a:r>
              <a:rPr 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est composée de 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deux parties </a:t>
            </a:r>
            <a:r>
              <a:rPr 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séparées par une </a:t>
            </a:r>
            <a:r>
              <a:rPr lang="fr-F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arrow</a:t>
            </a:r>
            <a:r>
              <a:rPr 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000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087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0326-9718-427D-9D6E-510955769DB5}" type="datetimeFigureOut">
              <a:rPr lang="fr-FR" smtClean="0"/>
              <a:t>10/10/2018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8EC0-20FF-4603-AB32-D23E27C0A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39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0326-9718-427D-9D6E-510955769DB5}" type="datetimeFigureOut">
              <a:rPr lang="fr-FR" smtClean="0"/>
              <a:t>10/10/2018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8EC0-20FF-4603-AB32-D23E27C0A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54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0326-9718-427D-9D6E-510955769DB5}" type="datetimeFigureOut">
              <a:rPr lang="fr-FR" smtClean="0"/>
              <a:t>10/10/2018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8EC0-20FF-4603-AB32-D23E27C0A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40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0326-9718-427D-9D6E-510955769DB5}" type="datetimeFigureOut">
              <a:rPr lang="fr-FR" smtClean="0"/>
              <a:t>10/10/2018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8EC0-20FF-4603-AB32-D23E27C0A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48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0326-9718-427D-9D6E-510955769DB5}" type="datetimeFigureOut">
              <a:rPr lang="fr-FR" smtClean="0"/>
              <a:t>10/10/2018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8EC0-20FF-4603-AB32-D23E27C0A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89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0326-9718-427D-9D6E-510955769DB5}" type="datetimeFigureOut">
              <a:rPr lang="fr-FR" smtClean="0"/>
              <a:t>10/10/2018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8EC0-20FF-4603-AB32-D23E27C0A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87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0326-9718-427D-9D6E-510955769DB5}" type="datetimeFigureOut">
              <a:rPr lang="fr-FR" smtClean="0"/>
              <a:t>10/10/2018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8EC0-20FF-4603-AB32-D23E27C0A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53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0326-9718-427D-9D6E-510955769DB5}" type="datetimeFigureOut">
              <a:rPr lang="fr-FR" smtClean="0"/>
              <a:t>10/10/2018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8EC0-20FF-4603-AB32-D23E27C0A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88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0326-9718-427D-9D6E-510955769DB5}" type="datetimeFigureOut">
              <a:rPr lang="fr-FR" smtClean="0"/>
              <a:t>10/10/2018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8EC0-20FF-4603-AB32-D23E27C0A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71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0326-9718-427D-9D6E-510955769DB5}" type="datetimeFigureOut">
              <a:rPr lang="fr-FR" smtClean="0"/>
              <a:t>10/10/2018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8EC0-20FF-4603-AB32-D23E27C0A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34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0326-9718-427D-9D6E-510955769DB5}" type="datetimeFigureOut">
              <a:rPr lang="fr-FR" smtClean="0"/>
              <a:t>10/10/2018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8EC0-20FF-4603-AB32-D23E27C0A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26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D0326-9718-427D-9D6E-510955769DB5}" type="datetimeFigureOut">
              <a:rPr lang="fr-FR" smtClean="0"/>
              <a:t>10/10/2018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48EC0-20FF-4603-AB32-D23E27C0A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32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6593748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/>
              <a:t>JavaScript</a:t>
            </a:r>
          </a:p>
          <a:p>
            <a:pPr algn="ctr"/>
            <a:r>
              <a:rPr lang="fr-FR" sz="6000" dirty="0">
                <a:solidFill>
                  <a:srgbClr val="EF851B"/>
                </a:solidFill>
              </a:rPr>
              <a:t>ES6 AKA ES2015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111"/>
            <a:ext cx="662730" cy="6627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EF851B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5547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Function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93091" y="1173551"/>
            <a:ext cx="11205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A l’inverse, le </a:t>
            </a:r>
            <a:r>
              <a:rPr lang="fr-FR" sz="2400" b="1" dirty="0"/>
              <a:t>spread </a:t>
            </a:r>
            <a:r>
              <a:rPr lang="fr-FR" sz="2400" b="1" dirty="0" err="1"/>
              <a:t>operator</a:t>
            </a:r>
            <a:r>
              <a:rPr lang="fr-FR" sz="2400" dirty="0"/>
              <a:t> permet, lors de l’appel d’une fonction, de lui injecter les valeurs d’un tableau dans la liste de ses paramètres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93091" y="2576953"/>
            <a:ext cx="1102304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params = [ </a:t>
            </a:r>
            <a:r>
              <a:rPr lang="nb-NO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, 7 ];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f(1, 2, ...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 === 9;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[ 1, 2, "hello", true, 7 ]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f(1, 2,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 === 3;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[ 1, 2, ["hello", true, 7] ]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318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Function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76830" y="825677"/>
            <a:ext cx="11238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Lors de l’emploie d’une </a:t>
            </a:r>
            <a:r>
              <a:rPr lang="fr-FR" sz="2400" dirty="0" err="1"/>
              <a:t>arrow-function</a:t>
            </a:r>
            <a:r>
              <a:rPr lang="fr-FR" sz="2400" dirty="0"/>
              <a:t>,  le </a:t>
            </a:r>
            <a:r>
              <a:rPr lang="fr-FR" sz="2400" b="1" dirty="0" err="1"/>
              <a:t>this</a:t>
            </a:r>
            <a:r>
              <a:rPr lang="fr-FR" sz="2400" dirty="0"/>
              <a:t> réfère au contexte parent. </a:t>
            </a:r>
          </a:p>
        </p:txBody>
      </p:sp>
      <p:sp>
        <p:nvSpPr>
          <p:cNvPr id="7" name="Rectangle 6"/>
          <p:cNvSpPr/>
          <p:nvPr/>
        </p:nvSpPr>
        <p:spPr>
          <a:xfrm>
            <a:off x="476830" y="1459891"/>
            <a:ext cx="11238336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UiComponent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this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(A)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myButton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button.addEventListener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'click'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console.log(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'CLICK'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this.handleClick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(B)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76830" y="3929187"/>
            <a:ext cx="11422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Il n’est donc plus nécessaire de capturer le contexte explicitement.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6830" y="4459977"/>
            <a:ext cx="11238336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UiComponent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myButton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button.addEventListener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'click'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() =&gt;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console.log(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'CLICK'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.handleClick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(A)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9391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Class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62730" y="792991"/>
            <a:ext cx="10081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La classe ES2015 est similaire à celle que l’on retrouve en POO. Cependant 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Il n’existe pas d’encapsulation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La classe est un sucre syntaxique et utilise le </a:t>
            </a:r>
            <a:r>
              <a:rPr lang="fr-FR" sz="2400" b="1" dirty="0"/>
              <a:t>prototypage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Le contexte </a:t>
            </a:r>
            <a:r>
              <a:rPr lang="fr-FR" sz="2400" i="1" dirty="0" err="1"/>
              <a:t>this</a:t>
            </a:r>
            <a:r>
              <a:rPr lang="fr-FR" sz="2400" dirty="0"/>
              <a:t> reste </a:t>
            </a:r>
            <a:r>
              <a:rPr lang="fr-FR" sz="2400" b="1" dirty="0"/>
              <a:t>substituable</a:t>
            </a:r>
            <a:r>
              <a:rPr lang="fr-FR" sz="2400" dirty="0"/>
              <a:t> !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62730" y="3322344"/>
            <a:ext cx="90601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La classe </a:t>
            </a:r>
            <a:r>
              <a:rPr lang="fr-FR" sz="2400" b="1" dirty="0"/>
              <a:t>ES2015</a:t>
            </a:r>
            <a:r>
              <a:rPr lang="fr-FR" sz="2400" dirty="0"/>
              <a:t> possède 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Un constructeur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Des propriétés (toutes publiques)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Des méthodes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Des méthodes de classe (statiques)</a:t>
            </a:r>
          </a:p>
        </p:txBody>
      </p:sp>
    </p:spTree>
    <p:extLst>
      <p:ext uri="{BB962C8B-B14F-4D97-AF65-F5344CB8AC3E}">
        <p14:creationId xmlns:p14="http://schemas.microsoft.com/office/powerpoint/2010/main" val="4132090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Class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8436" y="1156972"/>
            <a:ext cx="10935128" cy="4801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Point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constructor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constructeur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</a:t>
            </a:r>
            <a:r>
              <a:rPr lang="fr-FR" dirty="0" err="1">
                <a:solidFill>
                  <a:srgbClr val="57A64A"/>
                </a:solidFill>
                <a:latin typeface="Consolas" panose="020B0609020204030204" pitchFamily="49" charset="0"/>
              </a:rPr>
              <a:t>propriétées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static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getOrigin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</a:t>
            </a:r>
            <a:r>
              <a:rPr lang="fr-FR" dirty="0" err="1">
                <a:solidFill>
                  <a:srgbClr val="57A64A"/>
                </a:solidFill>
                <a:latin typeface="Consolas" panose="020B0609020204030204" pitchFamily="49" charset="0"/>
              </a:rPr>
              <a:t>methode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57A64A"/>
                </a:solidFill>
                <a:latin typeface="Consolas" panose="020B0609020204030204" pitchFamily="49" charset="0"/>
              </a:rPr>
              <a:t>static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Point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toString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</a:t>
            </a:r>
            <a:r>
              <a:rPr lang="fr-FR" dirty="0" err="1">
                <a:solidFill>
                  <a:srgbClr val="57A64A"/>
                </a:solidFill>
                <a:latin typeface="Consolas" panose="020B0609020204030204" pitchFamily="49" charset="0"/>
              </a:rPr>
              <a:t>surcharche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 de la méthode </a:t>
            </a:r>
            <a:r>
              <a:rPr lang="fr-FR" dirty="0" err="1">
                <a:solidFill>
                  <a:srgbClr val="57A64A"/>
                </a:solidFill>
                <a:latin typeface="Consolas" panose="020B0609020204030204" pitchFamily="49" charset="0"/>
              </a:rPr>
              <a:t>toString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`${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}, ${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}`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point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Point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getOrigin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3070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Class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534256" y="1152888"/>
            <a:ext cx="10921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La classe ES2015 possède également sont système d’héritage basé sur le </a:t>
            </a:r>
            <a:r>
              <a:rPr lang="fr-FR" sz="2400" b="1" dirty="0"/>
              <a:t>chainage de prototypes</a:t>
            </a:r>
          </a:p>
          <a:p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662730" y="2433227"/>
            <a:ext cx="10792955" cy="31393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Point3D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extends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Point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constructor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z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constructeur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super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</a:t>
            </a:r>
            <a:r>
              <a:rPr lang="fr-FR" dirty="0" err="1">
                <a:solidFill>
                  <a:srgbClr val="57A64A"/>
                </a:solidFill>
                <a:latin typeface="Consolas" panose="020B0609020204030204" pitchFamily="49" charset="0"/>
              </a:rPr>
              <a:t>propriétées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z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z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toString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super.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toString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+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`, ${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z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}`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EFAC1E6-E454-4A28-9629-34CFB25F6559}"/>
              </a:ext>
            </a:extLst>
          </p:cNvPr>
          <p:cNvSpPr txBox="1"/>
          <p:nvPr/>
        </p:nvSpPr>
        <p:spPr>
          <a:xfrm>
            <a:off x="662730" y="5775388"/>
            <a:ext cx="7677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Le mot clé </a:t>
            </a:r>
            <a:r>
              <a:rPr lang="fr-FR" sz="2400" b="1" i="1" dirty="0"/>
              <a:t>super</a:t>
            </a:r>
            <a:r>
              <a:rPr lang="fr-FR" sz="2400" dirty="0"/>
              <a:t> est utilisé pour référencer la classe de base</a:t>
            </a:r>
          </a:p>
        </p:txBody>
      </p:sp>
    </p:spTree>
    <p:extLst>
      <p:ext uri="{BB962C8B-B14F-4D97-AF65-F5344CB8AC3E}">
        <p14:creationId xmlns:p14="http://schemas.microsoft.com/office/powerpoint/2010/main" val="3795037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Class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534254" y="948073"/>
            <a:ext cx="10921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Une</a:t>
            </a:r>
            <a:r>
              <a:rPr lang="en-US" sz="2400" dirty="0"/>
              <a:t> </a:t>
            </a:r>
            <a:r>
              <a:rPr lang="en-US" sz="2400" dirty="0" err="1"/>
              <a:t>classe</a:t>
            </a:r>
            <a:r>
              <a:rPr lang="en-US" sz="2400" dirty="0"/>
              <a:t> ES2015 </a:t>
            </a:r>
            <a:r>
              <a:rPr lang="en-US" sz="2400" dirty="0" err="1"/>
              <a:t>peut</a:t>
            </a:r>
            <a:r>
              <a:rPr lang="en-US" sz="2400" dirty="0"/>
              <a:t> </a:t>
            </a:r>
            <a:r>
              <a:rPr lang="en-US" sz="2400" dirty="0" err="1"/>
              <a:t>définir</a:t>
            </a:r>
            <a:r>
              <a:rPr lang="en-US" sz="2400" dirty="0"/>
              <a:t> des </a:t>
            </a:r>
            <a:r>
              <a:rPr lang="en-US" sz="2400" b="1" dirty="0"/>
              <a:t>getters</a:t>
            </a:r>
            <a:r>
              <a:rPr lang="en-US" sz="2400" dirty="0"/>
              <a:t> et des </a:t>
            </a:r>
            <a:r>
              <a:rPr lang="en-US" sz="2400" b="1" dirty="0"/>
              <a:t>setters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662728" y="1661729"/>
            <a:ext cx="10792955" cy="36933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MyClass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constructor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this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_val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get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val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this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_val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set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val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value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	   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this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_val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value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E4FB0D5-53F4-450D-B74D-B1F8A99888DB}"/>
              </a:ext>
            </a:extLst>
          </p:cNvPr>
          <p:cNvSpPr txBox="1"/>
          <p:nvPr/>
        </p:nvSpPr>
        <p:spPr>
          <a:xfrm>
            <a:off x="662728" y="5607039"/>
            <a:ext cx="10792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 </a:t>
            </a:r>
            <a:r>
              <a:rPr lang="fr-FR" sz="2400" b="1" dirty="0"/>
              <a:t>getter</a:t>
            </a:r>
            <a:r>
              <a:rPr lang="fr-FR" sz="2400" dirty="0"/>
              <a:t> et le </a:t>
            </a:r>
            <a:r>
              <a:rPr lang="fr-FR" sz="2400" b="1" dirty="0"/>
              <a:t>setter</a:t>
            </a:r>
            <a:r>
              <a:rPr lang="fr-FR" sz="2400" dirty="0"/>
              <a:t> sont des méthodes qui permettent de définir et de contrôler l’accès à une propriété</a:t>
            </a:r>
          </a:p>
        </p:txBody>
      </p:sp>
    </p:spTree>
    <p:extLst>
      <p:ext uri="{BB962C8B-B14F-4D97-AF65-F5344CB8AC3E}">
        <p14:creationId xmlns:p14="http://schemas.microsoft.com/office/powerpoint/2010/main" val="1119928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Class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2727" y="1916092"/>
            <a:ext cx="10792955" cy="2585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mc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prop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0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mc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-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mc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prop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0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-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:(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mc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prop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-5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E4FB0D5-53F4-450D-B74D-B1F8A99888DB}"/>
              </a:ext>
            </a:extLst>
          </p:cNvPr>
          <p:cNvSpPr txBox="1"/>
          <p:nvPr/>
        </p:nvSpPr>
        <p:spPr>
          <a:xfrm>
            <a:off x="662726" y="4899233"/>
            <a:ext cx="1079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La propriété </a:t>
            </a:r>
            <a:r>
              <a:rPr lang="fr-FR" sz="2400" i="1" dirty="0" err="1"/>
              <a:t>this</a:t>
            </a:r>
            <a:r>
              <a:rPr lang="fr-FR" sz="2400" i="1" dirty="0"/>
              <a:t>._val </a:t>
            </a:r>
            <a:r>
              <a:rPr lang="fr-FR" sz="2400" dirty="0"/>
              <a:t>reste accessible malgré tout 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C1EA741-E0E6-48E8-A4DD-92BA55427846}"/>
              </a:ext>
            </a:extLst>
          </p:cNvPr>
          <p:cNvSpPr txBox="1"/>
          <p:nvPr/>
        </p:nvSpPr>
        <p:spPr>
          <a:xfrm>
            <a:off x="662726" y="1056609"/>
            <a:ext cx="1079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Une propriété définit par un getter/setter s’utilise comme une propriété normale</a:t>
            </a:r>
          </a:p>
        </p:txBody>
      </p:sp>
    </p:spTree>
    <p:extLst>
      <p:ext uri="{BB962C8B-B14F-4D97-AF65-F5344CB8AC3E}">
        <p14:creationId xmlns:p14="http://schemas.microsoft.com/office/powerpoint/2010/main" val="1983810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Promise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76832" y="854152"/>
            <a:ext cx="112383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Une </a:t>
            </a:r>
            <a:r>
              <a:rPr lang="fr-FR" sz="2400" b="1" dirty="0"/>
              <a:t>Promise </a:t>
            </a:r>
            <a:r>
              <a:rPr lang="fr-FR" sz="2400" dirty="0"/>
              <a:t>est un objet contenant le résultat d’une </a:t>
            </a:r>
            <a:r>
              <a:rPr lang="fr-FR" sz="2400" b="1" dirty="0"/>
              <a:t>exécution asynchrone</a:t>
            </a:r>
            <a:r>
              <a:rPr lang="fr-FR" sz="2400" dirty="0"/>
              <a:t>. 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Elle permet dans bien des scénarios de remplacer les </a:t>
            </a:r>
            <a:r>
              <a:rPr lang="fr-FR" sz="2400" b="1" dirty="0"/>
              <a:t>callback </a:t>
            </a:r>
            <a:r>
              <a:rPr lang="fr-FR" sz="2400" b="1" dirty="0" err="1"/>
              <a:t>functions</a:t>
            </a:r>
            <a:endParaRPr lang="fr-FR" sz="2400" b="1" dirty="0"/>
          </a:p>
          <a:p>
            <a:pPr>
              <a:lnSpc>
                <a:spcPct val="150000"/>
              </a:lnSpc>
            </a:pPr>
            <a:endParaRPr lang="fr-FR" sz="2400" b="1" dirty="0"/>
          </a:p>
          <a:p>
            <a:pPr>
              <a:lnSpc>
                <a:spcPct val="150000"/>
              </a:lnSpc>
            </a:pPr>
            <a:r>
              <a:rPr lang="fr-FR" sz="2400" dirty="0"/>
              <a:t>Elle peut être dans 3 états :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 err="1"/>
              <a:t>Pending</a:t>
            </a:r>
            <a:r>
              <a:rPr lang="fr-FR" sz="2400" dirty="0"/>
              <a:t>: la promise est en cours d’exécution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 err="1"/>
              <a:t>Fulfilled</a:t>
            </a:r>
            <a:r>
              <a:rPr lang="fr-FR" sz="2400" dirty="0"/>
              <a:t>: l’exécution est terminée.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 err="1"/>
              <a:t>Rejected</a:t>
            </a:r>
            <a:r>
              <a:rPr lang="fr-FR" sz="2400" dirty="0"/>
              <a:t>: l’exécution à rencontré une erreur.</a:t>
            </a:r>
          </a:p>
        </p:txBody>
      </p:sp>
    </p:spTree>
    <p:extLst>
      <p:ext uri="{BB962C8B-B14F-4D97-AF65-F5344CB8AC3E}">
        <p14:creationId xmlns:p14="http://schemas.microsoft.com/office/powerpoint/2010/main" val="4016833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Promise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76832" y="947618"/>
            <a:ext cx="11238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Déclaration et usage de la Promise</a:t>
            </a:r>
            <a:endParaRPr lang="fr-FR" sz="2400" b="1" dirty="0"/>
          </a:p>
        </p:txBody>
      </p:sp>
      <p:sp>
        <p:nvSpPr>
          <p:cNvPr id="2" name="ZoneTexte 1"/>
          <p:cNvSpPr txBox="1"/>
          <p:nvPr/>
        </p:nvSpPr>
        <p:spPr>
          <a:xfrm>
            <a:off x="476831" y="4625142"/>
            <a:ext cx="10958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La Promise est une promesse d’exécution et donc de résultat. Si le résultat ne peut être fournit (ex: Exception… ), alors la promise est en erreur. </a:t>
            </a:r>
          </a:p>
        </p:txBody>
      </p:sp>
      <p:sp>
        <p:nvSpPr>
          <p:cNvPr id="6" name="Rectangle 5"/>
          <p:cNvSpPr/>
          <p:nvPr/>
        </p:nvSpPr>
        <p:spPr>
          <a:xfrm>
            <a:off x="662730" y="1773350"/>
            <a:ext cx="10842632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asyncFunc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Promise(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resolve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reject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···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resolve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(value);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success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···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reject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failure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});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62730" y="5573970"/>
            <a:ext cx="10842631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asyncFunc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then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(value =&gt; {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success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})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.catch(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=&gt; {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failure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0183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et </a:t>
            </a:r>
            <a:r>
              <a:rPr lang="en-US" sz="4400" dirty="0">
                <a:solidFill>
                  <a:srgbClr val="EF851B"/>
                </a:solidFill>
              </a:rPr>
              <a:t>Promise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62730" y="1041992"/>
            <a:ext cx="1105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Afin d’éviter les « </a:t>
            </a:r>
            <a:r>
              <a:rPr lang="fr-FR" sz="2400" b="1" dirty="0"/>
              <a:t>callback </a:t>
            </a:r>
            <a:r>
              <a:rPr lang="fr-FR" sz="2400" b="1" dirty="0" err="1"/>
              <a:t>nightmare</a:t>
            </a:r>
            <a:r>
              <a:rPr lang="fr-FR" sz="2400" dirty="0"/>
              <a:t> », les promises peuvent être </a:t>
            </a:r>
            <a:r>
              <a:rPr lang="fr-FR" sz="2400" b="1" dirty="0"/>
              <a:t>chainées</a:t>
            </a:r>
            <a:r>
              <a:rPr lang="fr-FR" sz="2400" dirty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0584" y="2059420"/>
            <a:ext cx="10910831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asyncFunc1()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then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 value1 =&gt;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asyncFunc2().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then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 value2 =&gt;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asyncFunc3().then( value3 =&gt; {...} 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it's a callback nightmare, baby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})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121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JavaScript et </a:t>
            </a:r>
            <a:r>
              <a:rPr lang="en-US" sz="4400" dirty="0" err="1">
                <a:solidFill>
                  <a:srgbClr val="EF851B"/>
                </a:solidFill>
              </a:rPr>
              <a:t>Ecma</a:t>
            </a:r>
            <a:r>
              <a:rPr lang="en-US" sz="4400" dirty="0" err="1"/>
              <a:t>Script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31365" y="905115"/>
            <a:ext cx="101975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 err="1"/>
              <a:t>ECMAScript</a:t>
            </a:r>
            <a:r>
              <a:rPr lang="fr-FR" sz="2400" dirty="0"/>
              <a:t> est le nom officiel du JavaScript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Il tient son nom de l’organisation qui gère ses spécifications: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l’</a:t>
            </a:r>
            <a:r>
              <a:rPr lang="fr-FR" sz="2400" b="1" dirty="0"/>
              <a:t>ECMA</a:t>
            </a:r>
            <a:r>
              <a:rPr lang="fr-FR" sz="2400" dirty="0"/>
              <a:t> (</a:t>
            </a:r>
            <a:r>
              <a:rPr lang="fr-FR" sz="2400" dirty="0" err="1"/>
              <a:t>European</a:t>
            </a:r>
            <a:r>
              <a:rPr lang="fr-FR" sz="2400" dirty="0"/>
              <a:t> Computer </a:t>
            </a:r>
            <a:r>
              <a:rPr lang="fr-FR" sz="2400" dirty="0" err="1"/>
              <a:t>Manufacturers</a:t>
            </a:r>
            <a:r>
              <a:rPr lang="fr-FR" sz="2400" dirty="0"/>
              <a:t> Association)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Les spécifications du langages sont rédigées au sein du TC39 (</a:t>
            </a:r>
            <a:r>
              <a:rPr lang="fr-FR" sz="2400" dirty="0" err="1"/>
              <a:t>Technical</a:t>
            </a:r>
            <a:r>
              <a:rPr lang="fr-FR" sz="2400" dirty="0"/>
              <a:t> </a:t>
            </a:r>
            <a:r>
              <a:rPr lang="fr-FR" sz="2400" dirty="0" err="1"/>
              <a:t>Committee</a:t>
            </a:r>
            <a:r>
              <a:rPr lang="fr-FR" sz="2400" dirty="0"/>
              <a:t> 39)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Depuis ES6, les nouvelles spécifications du langage sont publiées tous les ans, impliquant des mises à jours plus légères mais plus fréquentes.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Le nom officielle d’ES6 devient donc ES2015, et ES2016 pour </a:t>
            </a:r>
            <a:r>
              <a:rPr lang="fr-FR" sz="2400"/>
              <a:t>ES7 etc.</a:t>
            </a:r>
            <a:endParaRPr lang="fr-FR" sz="2400" dirty="0"/>
          </a:p>
        </p:txBody>
      </p:sp>
      <p:pic>
        <p:nvPicPr>
          <p:cNvPr id="1026" name="Picture 2" descr="Ecma International 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951" y="1343885"/>
            <a:ext cx="1419225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159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et </a:t>
            </a:r>
            <a:r>
              <a:rPr lang="en-US" sz="4400" dirty="0">
                <a:solidFill>
                  <a:srgbClr val="EF851B"/>
                </a:solidFill>
              </a:rPr>
              <a:t>Promise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592286" y="1216783"/>
            <a:ext cx="10910831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Lorsque de la fonction passé à </a:t>
            </a:r>
            <a:r>
              <a:rPr lang="fr-FR" sz="2400" i="1" dirty="0" err="1"/>
              <a:t>then</a:t>
            </a:r>
            <a:r>
              <a:rPr lang="fr-FR" sz="2400" i="1" dirty="0"/>
              <a:t>(</a:t>
            </a:r>
            <a:r>
              <a:rPr lang="fr-FR" sz="2400" i="1" dirty="0" err="1"/>
              <a:t>fn</a:t>
            </a:r>
            <a:r>
              <a:rPr lang="fr-FR" sz="2400" i="1" dirty="0"/>
              <a:t>) </a:t>
            </a:r>
            <a:r>
              <a:rPr lang="fr-FR" sz="2400" dirty="0"/>
              <a:t>retourne une valeur, cette dernière sera disponible pour la </a:t>
            </a:r>
            <a:r>
              <a:rPr lang="fr-FR" sz="2400" b="1" dirty="0"/>
              <a:t>prochaine callback chainée.</a:t>
            </a:r>
            <a:r>
              <a:rPr lang="fr-FR" sz="2400" dirty="0"/>
              <a:t> 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Si cette valeur est une promise, la prochaine callback recevra la valeur contenu par la promise.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2728" y="5227719"/>
            <a:ext cx="1076994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asyncFunc1()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then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 value =&gt; asyncFunc2() 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then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 value2 =&gt; asyncFunc3() 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then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 value3 =&gt; {...} );</a:t>
            </a:r>
            <a:endParaRPr lang="fr-FR" dirty="0"/>
          </a:p>
        </p:txBody>
      </p:sp>
      <p:pic>
        <p:nvPicPr>
          <p:cNvPr id="1026" name="Picture 2" descr="http://exploringjs.com/es6/images/promises----resolve_with_thenab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832" y="3467848"/>
            <a:ext cx="9263738" cy="160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606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Promise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76832" y="844790"/>
            <a:ext cx="11238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Il est également possible d’exécuter les fonctions asynchrones en </a:t>
            </a:r>
            <a:r>
              <a:rPr lang="fr-FR" sz="2000" b="1" dirty="0"/>
              <a:t>parallèle</a:t>
            </a:r>
            <a:r>
              <a:rPr lang="fr-FR" sz="2000" dirty="0"/>
              <a:t> et d’attendre le résultats des 3 via la méthode </a:t>
            </a:r>
            <a:r>
              <a:rPr lang="fr-FR" sz="2000" i="1" dirty="0" err="1"/>
              <a:t>Promise.all</a:t>
            </a:r>
            <a:r>
              <a:rPr lang="fr-FR" sz="2000" i="1" dirty="0"/>
              <a:t>([…])</a:t>
            </a:r>
          </a:p>
        </p:txBody>
      </p:sp>
      <p:sp>
        <p:nvSpPr>
          <p:cNvPr id="6" name="Rectangle 5"/>
          <p:cNvSpPr/>
          <p:nvPr/>
        </p:nvSpPr>
        <p:spPr>
          <a:xfrm>
            <a:off x="476832" y="1620539"/>
            <a:ext cx="10973033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Promise.all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asyncFunc1(),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asyncFunc2(),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asyncFunc3()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]).then(( values =&gt;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[value1, value2, value3]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}));</a:t>
            </a:r>
            <a:endParaRPr lang="fr-FR" sz="1600" dirty="0"/>
          </a:p>
        </p:txBody>
      </p:sp>
      <p:sp>
        <p:nvSpPr>
          <p:cNvPr id="7" name="ZoneTexte 6"/>
          <p:cNvSpPr txBox="1"/>
          <p:nvPr/>
        </p:nvSpPr>
        <p:spPr>
          <a:xfrm>
            <a:off x="371557" y="3365520"/>
            <a:ext cx="10923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Lorsqu’une </a:t>
            </a:r>
            <a:r>
              <a:rPr lang="fr-FR" sz="2000" b="1" dirty="0"/>
              <a:t>exception</a:t>
            </a:r>
            <a:r>
              <a:rPr lang="fr-FR" sz="2000" dirty="0"/>
              <a:t> survient au sein d’une promise, la promise est automatiquement </a:t>
            </a:r>
            <a:r>
              <a:rPr lang="fr-FR" sz="2000" b="1" dirty="0"/>
              <a:t>mise en échec</a:t>
            </a:r>
            <a:r>
              <a:rPr lang="fr-FR" sz="2000" dirty="0"/>
              <a:t>. L’erreur n’est donc accessible que par la fonction </a:t>
            </a:r>
            <a:r>
              <a:rPr lang="fr-FR" sz="2000" i="1" dirty="0" err="1"/>
              <a:t>then</a:t>
            </a:r>
            <a:r>
              <a:rPr lang="fr-FR" sz="2000" dirty="0"/>
              <a:t> ou </a:t>
            </a:r>
            <a:r>
              <a:rPr lang="fr-FR" sz="2000" i="1" dirty="0"/>
              <a:t>catch</a:t>
            </a:r>
            <a:r>
              <a:rPr lang="fr-FR" sz="2000" dirty="0"/>
              <a:t> de la promise.</a:t>
            </a:r>
          </a:p>
        </p:txBody>
      </p:sp>
      <p:sp>
        <p:nvSpPr>
          <p:cNvPr id="9" name="Rectangle 8"/>
          <p:cNvSpPr/>
          <p:nvPr/>
        </p:nvSpPr>
        <p:spPr>
          <a:xfrm>
            <a:off x="476831" y="4069986"/>
            <a:ext cx="10973033" cy="26161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promise;</a:t>
            </a:r>
            <a:endParaRPr lang="fr-FR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promise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Promise((resolve, reject) =&gt; {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A31515"/>
                </a:solidFill>
                <a:latin typeface="Consolas" panose="020B0609020204030204" pitchFamily="49" charset="0"/>
              </a:rPr>
              <a:t>"ERROR"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resolve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A31515"/>
                </a:solidFill>
                <a:latin typeface="Consolas" panose="020B0609020204030204" pitchFamily="49" charset="0"/>
              </a:rPr>
              <a:t>"Ok"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(e) {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fr-FR" sz="1600" dirty="0">
                <a:solidFill>
                  <a:srgbClr val="A31515"/>
                </a:solidFill>
                <a:latin typeface="Consolas" panose="020B0609020204030204" pitchFamily="49" charset="0"/>
              </a:rPr>
              <a:t>"CATCH ERROR"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, e); </a:t>
            </a:r>
            <a:r>
              <a:rPr lang="fr-FR" sz="1600" dirty="0">
                <a:solidFill>
                  <a:srgbClr val="008000"/>
                </a:solidFill>
                <a:latin typeface="Consolas" panose="020B0609020204030204" pitchFamily="49" charset="0"/>
              </a:rPr>
              <a:t>// ne sera jamais exécuté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promise.catch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 e =&gt; console.log(e)); </a:t>
            </a:r>
            <a:r>
              <a:rPr lang="fr-FR" sz="1600" dirty="0">
                <a:solidFill>
                  <a:srgbClr val="008000"/>
                </a:solidFill>
                <a:latin typeface="Consolas" panose="020B0609020204030204" pitchFamily="49" charset="0"/>
              </a:rPr>
              <a:t>// "ERROR"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23292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Promise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26845" y="1045230"/>
            <a:ext cx="10923019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Lorsqu’une </a:t>
            </a:r>
            <a:r>
              <a:rPr lang="fr-FR" sz="2400" b="1" dirty="0"/>
              <a:t>exception</a:t>
            </a:r>
            <a:r>
              <a:rPr lang="fr-FR" sz="2400" dirty="0"/>
              <a:t> survient au sein d’une promise, la promise est automatiquement </a:t>
            </a:r>
            <a:r>
              <a:rPr lang="fr-FR" sz="2400" b="1" dirty="0"/>
              <a:t>mise en échec</a:t>
            </a:r>
            <a:r>
              <a:rPr lang="fr-FR" sz="2400" dirty="0"/>
              <a:t>. 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L’erreur n’est donc accessible que par la fonction </a:t>
            </a:r>
            <a:r>
              <a:rPr lang="fr-FR" sz="2400" i="1" dirty="0"/>
              <a:t>catch</a:t>
            </a:r>
            <a:r>
              <a:rPr lang="fr-FR" sz="2400" dirty="0"/>
              <a:t> de la promise.</a:t>
            </a:r>
          </a:p>
        </p:txBody>
      </p:sp>
      <p:sp>
        <p:nvSpPr>
          <p:cNvPr id="9" name="Rectangle 8"/>
          <p:cNvSpPr/>
          <p:nvPr/>
        </p:nvSpPr>
        <p:spPr>
          <a:xfrm>
            <a:off x="662730" y="3595729"/>
            <a:ext cx="10973033" cy="26161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promise;</a:t>
            </a:r>
            <a:endParaRPr lang="fr-FR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promise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Promise((resolve, reject) =&gt; {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A31515"/>
                </a:solidFill>
                <a:latin typeface="Consolas" panose="020B0609020204030204" pitchFamily="49" charset="0"/>
              </a:rPr>
              <a:t>"ERROR"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resolve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A31515"/>
                </a:solidFill>
                <a:latin typeface="Consolas" panose="020B0609020204030204" pitchFamily="49" charset="0"/>
              </a:rPr>
              <a:t>"Ok"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(e) {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fr-FR" sz="1600" dirty="0">
                <a:solidFill>
                  <a:srgbClr val="A31515"/>
                </a:solidFill>
                <a:latin typeface="Consolas" panose="020B0609020204030204" pitchFamily="49" charset="0"/>
              </a:rPr>
              <a:t>"CATCH ERROR"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, e); </a:t>
            </a:r>
            <a:r>
              <a:rPr lang="fr-FR" sz="1600" dirty="0">
                <a:solidFill>
                  <a:srgbClr val="008000"/>
                </a:solidFill>
                <a:latin typeface="Consolas" panose="020B0609020204030204" pitchFamily="49" charset="0"/>
              </a:rPr>
              <a:t>// ne sera jamais exécuté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promise.catch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 e =&gt; console.log(e)); </a:t>
            </a:r>
            <a:r>
              <a:rPr lang="fr-FR" sz="1600" dirty="0">
                <a:solidFill>
                  <a:srgbClr val="008000"/>
                </a:solidFill>
                <a:latin typeface="Consolas" panose="020B0609020204030204" pitchFamily="49" charset="0"/>
              </a:rPr>
              <a:t>// "ERROR"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426365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Symbol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62730" y="966354"/>
            <a:ext cx="10902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ES2015 </a:t>
            </a:r>
            <a:r>
              <a:rPr lang="en-US" sz="2400" dirty="0" err="1"/>
              <a:t>introduit</a:t>
            </a:r>
            <a:r>
              <a:rPr lang="en-US" sz="2400" dirty="0"/>
              <a:t> un nouveau type </a:t>
            </a:r>
            <a:r>
              <a:rPr lang="en-US" sz="2400" b="1" dirty="0" err="1"/>
              <a:t>primitif</a:t>
            </a:r>
            <a:r>
              <a:rPr lang="en-US" sz="2400" b="1" dirty="0"/>
              <a:t> : </a:t>
            </a:r>
            <a:r>
              <a:rPr lang="en-US" sz="2400" dirty="0"/>
              <a:t> les </a:t>
            </a:r>
            <a:r>
              <a:rPr lang="en-US" sz="2400" b="1" dirty="0"/>
              <a:t>symbols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Un </a:t>
            </a:r>
            <a:r>
              <a:rPr lang="en-US" sz="2400" b="1" dirty="0"/>
              <a:t>symbol</a:t>
            </a:r>
            <a:r>
              <a:rPr lang="en-US" sz="2400" dirty="0"/>
              <a:t>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</a:t>
            </a:r>
            <a:r>
              <a:rPr lang="en-US" sz="2400" dirty="0" err="1"/>
              <a:t>valeur</a:t>
            </a:r>
            <a:r>
              <a:rPr lang="en-US" sz="2400" dirty="0"/>
              <a:t> </a:t>
            </a:r>
            <a:r>
              <a:rPr lang="en-US" sz="2400" b="1" dirty="0"/>
              <a:t>unique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Un </a:t>
            </a:r>
            <a:r>
              <a:rPr lang="en-US" sz="2400" b="1" dirty="0"/>
              <a:t>symbol</a:t>
            </a:r>
            <a:r>
              <a:rPr lang="en-US" sz="2400" dirty="0"/>
              <a:t>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dirty="0" err="1"/>
              <a:t>créé</a:t>
            </a:r>
            <a:r>
              <a:rPr lang="en-US" sz="2400" dirty="0"/>
              <a:t> via la </a:t>
            </a:r>
            <a:r>
              <a:rPr lang="en-US" sz="2400" dirty="0" err="1"/>
              <a:t>fonction</a:t>
            </a:r>
            <a:r>
              <a:rPr lang="en-US" sz="2400" dirty="0"/>
              <a:t> </a:t>
            </a:r>
            <a:r>
              <a:rPr lang="en-US" sz="2400" b="1" i="1" dirty="0"/>
              <a:t>Symbol()</a:t>
            </a:r>
            <a:endParaRPr lang="fr-FR" sz="2400" b="1" i="1" dirty="0"/>
          </a:p>
        </p:txBody>
      </p:sp>
      <p:sp>
        <p:nvSpPr>
          <p:cNvPr id="7" name="Rectangle 6"/>
          <p:cNvSpPr/>
          <p:nvPr/>
        </p:nvSpPr>
        <p:spPr>
          <a:xfrm>
            <a:off x="662730" y="3244473"/>
            <a:ext cx="10902352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sym1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Symbol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sym2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Symbol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sym1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===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sym2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false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typeof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sym1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</a:t>
            </a:r>
            <a:r>
              <a:rPr lang="fr-FR" dirty="0" err="1">
                <a:solidFill>
                  <a:srgbClr val="57A64A"/>
                </a:solidFill>
                <a:latin typeface="Consolas" panose="020B0609020204030204" pitchFamily="49" charset="0"/>
              </a:rPr>
              <a:t>symbol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141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Symbol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88817" y="1082388"/>
            <a:ext cx="11014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La function Symbol() </a:t>
            </a:r>
            <a:r>
              <a:rPr lang="en-US" sz="2400" dirty="0" err="1"/>
              <a:t>prend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paramètre</a:t>
            </a:r>
            <a:r>
              <a:rPr lang="en-US" sz="2400" dirty="0"/>
              <a:t> </a:t>
            </a:r>
            <a:r>
              <a:rPr lang="en-US" sz="2400" dirty="0" err="1"/>
              <a:t>optionnel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string qui </a:t>
            </a:r>
            <a:r>
              <a:rPr lang="en-US" sz="2400" dirty="0" err="1"/>
              <a:t>permet</a:t>
            </a:r>
            <a:r>
              <a:rPr lang="en-US" sz="2400" dirty="0"/>
              <a:t> de </a:t>
            </a:r>
            <a:r>
              <a:rPr lang="en-US" sz="2400" dirty="0" err="1"/>
              <a:t>mettre</a:t>
            </a:r>
            <a:r>
              <a:rPr lang="en-US" sz="2400" dirty="0"/>
              <a:t> un nom sur le symbol.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Deux</a:t>
            </a:r>
            <a:r>
              <a:rPr lang="en-US" sz="2400" dirty="0"/>
              <a:t> symbols avec un nom </a:t>
            </a:r>
            <a:r>
              <a:rPr lang="en-US" sz="2400" dirty="0" err="1"/>
              <a:t>identique</a:t>
            </a:r>
            <a:r>
              <a:rPr lang="en-US" sz="2400" dirty="0"/>
              <a:t> </a:t>
            </a:r>
            <a:r>
              <a:rPr lang="en-US" sz="2400" dirty="0" err="1"/>
              <a:t>restent</a:t>
            </a:r>
            <a:r>
              <a:rPr lang="en-US" sz="2400" dirty="0"/>
              <a:t> </a:t>
            </a:r>
            <a:r>
              <a:rPr lang="en-US" sz="2400" dirty="0" err="1"/>
              <a:t>toutefois</a:t>
            </a:r>
            <a:r>
              <a:rPr lang="en-US" sz="2400" dirty="0"/>
              <a:t> </a:t>
            </a:r>
            <a:r>
              <a:rPr lang="en-US" sz="2400" dirty="0" err="1"/>
              <a:t>différents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662730" y="3386527"/>
            <a:ext cx="10940452" cy="147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sym1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Symbol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'mon symbole'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sym2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Symbol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'mon symbole'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sym1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===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sym2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false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sym1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Symbol(mon symbole)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sym2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Symbol(mon symbole)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0491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Symbol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53735" y="1632172"/>
            <a:ext cx="112845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Le symbol </a:t>
            </a:r>
            <a:r>
              <a:rPr lang="en-US" sz="2400" dirty="0" err="1"/>
              <a:t>peut</a:t>
            </a:r>
            <a:r>
              <a:rPr lang="en-US" sz="2400" dirty="0"/>
              <a:t> </a:t>
            </a:r>
            <a:r>
              <a:rPr lang="en-US" sz="2400" dirty="0" err="1"/>
              <a:t>être</a:t>
            </a:r>
            <a:r>
              <a:rPr lang="en-US" sz="2400" dirty="0"/>
              <a:t> </a:t>
            </a:r>
            <a:r>
              <a:rPr lang="en-US" sz="2400" dirty="0" err="1"/>
              <a:t>utilisé</a:t>
            </a:r>
            <a:r>
              <a:rPr lang="en-US" sz="2400" dirty="0"/>
              <a:t> pour  : 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rendre</a:t>
            </a:r>
            <a:r>
              <a:rPr lang="en-US" sz="2400" dirty="0"/>
              <a:t> </a:t>
            </a:r>
            <a:r>
              <a:rPr lang="en-US" sz="2400" dirty="0" err="1"/>
              <a:t>privée</a:t>
            </a:r>
            <a:r>
              <a:rPr lang="en-US" sz="2400" dirty="0"/>
              <a:t> les </a:t>
            </a:r>
            <a:r>
              <a:rPr lang="en-US" sz="2400" dirty="0" err="1"/>
              <a:t>propriétés</a:t>
            </a:r>
            <a:r>
              <a:rPr lang="en-US" sz="2400" dirty="0"/>
              <a:t> d’un objet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stocker de la meta information </a:t>
            </a:r>
            <a:r>
              <a:rPr lang="en-US" sz="2400" dirty="0" err="1"/>
              <a:t>dans</a:t>
            </a:r>
            <a:r>
              <a:rPr lang="en-US" sz="2400" dirty="0"/>
              <a:t> un objet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pour stocker des </a:t>
            </a:r>
            <a:r>
              <a:rPr lang="en-US" sz="2400" dirty="0" err="1"/>
              <a:t>valeurs</a:t>
            </a:r>
            <a:r>
              <a:rPr lang="en-US" sz="2400" dirty="0"/>
              <a:t> </a:t>
            </a:r>
            <a:r>
              <a:rPr lang="en-US" sz="2400" dirty="0" err="1"/>
              <a:t>constantes</a:t>
            </a:r>
            <a:r>
              <a:rPr lang="en-US" sz="2400" dirty="0"/>
              <a:t> </a:t>
            </a:r>
            <a:r>
              <a:rPr lang="en-US" sz="2400" dirty="0" err="1"/>
              <a:t>uniques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Eviter</a:t>
            </a:r>
            <a:r>
              <a:rPr lang="en-US" sz="2400" dirty="0"/>
              <a:t> les collisions de </a:t>
            </a:r>
            <a:r>
              <a:rPr lang="en-US" sz="2400" dirty="0" err="1"/>
              <a:t>nommage</a:t>
            </a:r>
            <a:r>
              <a:rPr lang="en-US" sz="2400" dirty="0"/>
              <a:t> pour les </a:t>
            </a:r>
            <a:r>
              <a:rPr lang="en-US" sz="2400" dirty="0" err="1"/>
              <a:t>propriétés</a:t>
            </a:r>
            <a:r>
              <a:rPr lang="en-US" sz="2400" dirty="0"/>
              <a:t> d’un objet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0" y="746619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     </a:t>
            </a:r>
            <a:r>
              <a:rPr lang="en-US" sz="2400" b="1" dirty="0" err="1"/>
              <a:t>Oui</a:t>
            </a:r>
            <a:r>
              <a:rPr lang="en-US" sz="2400" b="1" dirty="0"/>
              <a:t>, </a:t>
            </a:r>
            <a:r>
              <a:rPr lang="en-US" sz="2400" b="1" dirty="0" err="1"/>
              <a:t>mais</a:t>
            </a:r>
            <a:r>
              <a:rPr lang="en-US" sz="2400" b="1" dirty="0"/>
              <a:t> pour quoi faire ?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7118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Symbol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0" y="746619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     </a:t>
            </a:r>
            <a:r>
              <a:rPr lang="en-US" sz="2400" b="1" dirty="0" err="1"/>
              <a:t>Membre</a:t>
            </a:r>
            <a:r>
              <a:rPr lang="en-US" sz="2400" b="1" dirty="0"/>
              <a:t> </a:t>
            </a:r>
            <a:r>
              <a:rPr lang="en-US" sz="2400" b="1" dirty="0" err="1"/>
              <a:t>privé</a:t>
            </a:r>
            <a:r>
              <a:rPr lang="en-US" sz="2400" b="1" dirty="0"/>
              <a:t> </a:t>
            </a:r>
            <a:r>
              <a:rPr lang="en-US" sz="2400" b="1" dirty="0" err="1"/>
              <a:t>d’une</a:t>
            </a:r>
            <a:r>
              <a:rPr lang="en-US" sz="2400" b="1" dirty="0"/>
              <a:t> </a:t>
            </a:r>
            <a:r>
              <a:rPr lang="en-US" sz="2400" b="1" dirty="0" err="1"/>
              <a:t>classe</a:t>
            </a:r>
            <a:endParaRPr lang="fr-FR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62729" y="1308898"/>
            <a:ext cx="10736097" cy="52937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counter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Symbol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counter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_action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Symbol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'action'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5CCBEB"/>
                </a:solidFill>
                <a:latin typeface="Consolas" panose="020B0609020204030204" pitchFamily="49" charset="0"/>
              </a:rPr>
              <a:t>class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Countdown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constructor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counter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action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this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counter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]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counter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this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_action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]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action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dec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2000" dirty="0">
                <a:solidFill>
                  <a:srgbClr val="5CCBEB"/>
                </a:solidFill>
                <a:latin typeface="Consolas" panose="020B0609020204030204" pitchFamily="49" charset="0"/>
              </a:rPr>
              <a:t>let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counter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this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counter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];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2000" dirty="0">
                <a:solidFill>
                  <a:srgbClr val="5CCBEB"/>
                </a:solidFill>
                <a:latin typeface="Consolas" panose="020B0609020204030204" pitchFamily="49" charset="0"/>
              </a:rPr>
              <a:t>if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counter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&lt;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5CCBEB"/>
                </a:solidFill>
                <a:latin typeface="Consolas" panose="020B0609020204030204" pitchFamily="49" charset="0"/>
              </a:rPr>
              <a:t>return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counter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--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this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counter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]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counter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2000" dirty="0">
                <a:solidFill>
                  <a:srgbClr val="5CCBEB"/>
                </a:solidFill>
                <a:latin typeface="Consolas" panose="020B0609020204030204" pitchFamily="49" charset="0"/>
              </a:rPr>
              <a:t>if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counter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===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this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_action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]();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903553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Symbol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0" y="746619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     Stocker de la meta information</a:t>
            </a:r>
            <a:endParaRPr lang="fr-FR" sz="24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662729" y="1506682"/>
            <a:ext cx="10933525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Un objet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dirty="0" err="1"/>
              <a:t>itérable</a:t>
            </a:r>
            <a:r>
              <a:rPr lang="en-US" sz="2400" dirty="0"/>
              <a:t> </a:t>
            </a:r>
            <a:r>
              <a:rPr lang="en-US" sz="2400" dirty="0" err="1"/>
              <a:t>lorsqu’il</a:t>
            </a:r>
            <a:r>
              <a:rPr lang="en-US" sz="2400" dirty="0"/>
              <a:t> </a:t>
            </a:r>
            <a:r>
              <a:rPr lang="en-US" sz="2400" dirty="0" err="1"/>
              <a:t>possède</a:t>
            </a:r>
            <a:r>
              <a:rPr lang="en-US" sz="2400" dirty="0"/>
              <a:t> la </a:t>
            </a:r>
            <a:r>
              <a:rPr lang="en-US" sz="2400" dirty="0" err="1"/>
              <a:t>propriété</a:t>
            </a:r>
            <a:r>
              <a:rPr lang="en-US" sz="2400" dirty="0"/>
              <a:t> </a:t>
            </a:r>
            <a:r>
              <a:rPr lang="en-US" sz="2400" b="1" dirty="0"/>
              <a:t>[</a:t>
            </a:r>
            <a:r>
              <a:rPr lang="en-US" sz="2400" b="1" dirty="0" err="1"/>
              <a:t>Symbol.iterator</a:t>
            </a:r>
            <a:r>
              <a:rPr lang="en-US" sz="2400" b="1" dirty="0"/>
              <a:t> ]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Cette</a:t>
            </a:r>
            <a:r>
              <a:rPr lang="en-US" sz="2400" dirty="0"/>
              <a:t> </a:t>
            </a:r>
            <a:r>
              <a:rPr lang="en-US" sz="2400" dirty="0" err="1"/>
              <a:t>propriété</a:t>
            </a:r>
            <a:r>
              <a:rPr lang="en-US" sz="2400" dirty="0"/>
              <a:t> </a:t>
            </a:r>
            <a:r>
              <a:rPr lang="en-US" sz="2400" dirty="0" err="1"/>
              <a:t>doit</a:t>
            </a:r>
            <a:r>
              <a:rPr lang="en-US" sz="2400" dirty="0"/>
              <a:t> </a:t>
            </a:r>
            <a:r>
              <a:rPr lang="en-US" sz="2400" dirty="0" err="1"/>
              <a:t>contenir</a:t>
            </a:r>
            <a:r>
              <a:rPr lang="en-US" sz="2400" dirty="0"/>
              <a:t> un </a:t>
            </a:r>
            <a:r>
              <a:rPr lang="en-US" sz="2400" b="1" dirty="0" err="1"/>
              <a:t>iterateur</a:t>
            </a:r>
            <a:r>
              <a:rPr lang="en-US" sz="2400" dirty="0"/>
              <a:t> </a:t>
            </a:r>
            <a:r>
              <a:rPr lang="en-US" sz="2400" dirty="0" err="1"/>
              <a:t>comme</a:t>
            </a:r>
            <a:r>
              <a:rPr lang="en-US" sz="2400" dirty="0"/>
              <a:t> </a:t>
            </a:r>
            <a:r>
              <a:rPr lang="en-US" sz="2400" dirty="0" err="1"/>
              <a:t>valeur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662728" y="2968932"/>
            <a:ext cx="10933525" cy="203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obj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hello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'hello'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world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'world'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Symbol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iterator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]()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···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62727" y="5575453"/>
            <a:ext cx="10933525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0809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Symbol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0" y="746619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     </a:t>
            </a:r>
            <a:r>
              <a:rPr lang="en-US" sz="2400" b="1" dirty="0" err="1"/>
              <a:t>Constante</a:t>
            </a:r>
            <a:r>
              <a:rPr lang="en-US" sz="2400" b="1" dirty="0"/>
              <a:t> </a:t>
            </a:r>
            <a:r>
              <a:rPr lang="en-US" sz="2400" b="1" dirty="0" err="1"/>
              <a:t>uniques</a:t>
            </a:r>
            <a:endParaRPr lang="fr-FR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662729" y="1661913"/>
            <a:ext cx="10891961" cy="31393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COLOR_RED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Symbol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FF80C0"/>
                </a:solidFill>
                <a:latin typeface="Consolas" panose="020B0609020204030204" pitchFamily="49" charset="0"/>
              </a:rPr>
              <a:t>Red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COLOR_ORANGE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Symbol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'Orange'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COLOR_YELLOW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Symbol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'Yellow'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COLOR_GREEN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Symbol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'Green'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COLOR_BLUE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Symbol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'Blue'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COLOR_VIOLET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Symbol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'Violet'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switch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color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case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COLOR_RED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...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0805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Iterator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53735" y="1039889"/>
            <a:ext cx="112845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ES6 introduit un nouveau mécanisme pour parcourir une collection de donnée : l’</a:t>
            </a:r>
            <a:r>
              <a:rPr lang="fr-FR" sz="2400" i="1" dirty="0"/>
              <a:t>itération. </a:t>
            </a:r>
          </a:p>
          <a:p>
            <a:r>
              <a:rPr lang="fr-FR" sz="2400" dirty="0"/>
              <a:t>C’est un concept qui se compose  :</a:t>
            </a:r>
          </a:p>
          <a:p>
            <a:endParaRPr lang="fr-FR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D’un </a:t>
            </a:r>
            <a:r>
              <a:rPr lang="fr-FR" sz="2400" b="1" dirty="0" err="1"/>
              <a:t>iterable</a:t>
            </a:r>
            <a:r>
              <a:rPr lang="fr-FR" sz="2400" dirty="0"/>
              <a:t> qui est un objet possédant un </a:t>
            </a:r>
            <a:r>
              <a:rPr lang="fr-FR" sz="2400" b="1" dirty="0" err="1"/>
              <a:t>iterator</a:t>
            </a:r>
            <a:r>
              <a:rPr lang="fr-FR" sz="2400" dirty="0"/>
              <a:t>, accessible via un fonction greffée sur la propriété </a:t>
            </a:r>
            <a:r>
              <a:rPr lang="fr-FR" sz="2400" b="1" dirty="0"/>
              <a:t>[</a:t>
            </a:r>
            <a:r>
              <a:rPr lang="fr-FR" sz="2400" b="1" dirty="0" err="1"/>
              <a:t>Symbol.iterator</a:t>
            </a:r>
            <a:r>
              <a:rPr lang="fr-FR" sz="2400" b="1" dirty="0"/>
              <a:t>] </a:t>
            </a:r>
            <a:r>
              <a:rPr lang="fr-FR" sz="2400" dirty="0"/>
              <a:t>de l’objet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D’un </a:t>
            </a:r>
            <a:r>
              <a:rPr lang="fr-FR" sz="2400" b="1" dirty="0" err="1"/>
              <a:t>iterator</a:t>
            </a:r>
            <a:r>
              <a:rPr lang="fr-FR" sz="2400" dirty="0"/>
              <a:t> qui est un objet permettant d’accéder à la prochaine valeur via l’appel de la fonction </a:t>
            </a:r>
            <a:r>
              <a:rPr lang="fr-FR" sz="2400" i="1" dirty="0" err="1"/>
              <a:t>next</a:t>
            </a:r>
            <a:r>
              <a:rPr lang="fr-FR" sz="2400" i="1" dirty="0"/>
              <a:t>()</a:t>
            </a:r>
            <a:r>
              <a:rPr lang="fr-FR" sz="2400" dirty="0"/>
              <a:t>. L’appel à cette fonction retourne un </a:t>
            </a:r>
            <a:r>
              <a:rPr lang="fr-FR" sz="2400" b="1" dirty="0" err="1"/>
              <a:t>iterator</a:t>
            </a:r>
            <a:r>
              <a:rPr lang="fr-FR" sz="2400" b="1" dirty="0"/>
              <a:t> </a:t>
            </a:r>
            <a:r>
              <a:rPr lang="fr-FR" sz="2400" b="1" dirty="0" err="1"/>
              <a:t>result</a:t>
            </a:r>
            <a:endParaRPr lang="fr-F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Pour finir avec un </a:t>
            </a:r>
            <a:r>
              <a:rPr lang="fr-FR" sz="2400" b="1" dirty="0" err="1"/>
              <a:t>iterator</a:t>
            </a:r>
            <a:r>
              <a:rPr lang="fr-FR" sz="2400" b="1" dirty="0"/>
              <a:t> </a:t>
            </a:r>
            <a:r>
              <a:rPr lang="fr-FR" sz="2400" b="1" dirty="0" err="1"/>
              <a:t>result</a:t>
            </a:r>
            <a:r>
              <a:rPr lang="fr-FR" sz="2400" b="1" dirty="0"/>
              <a:t> </a:t>
            </a:r>
            <a:r>
              <a:rPr lang="fr-FR" sz="2400" dirty="0"/>
              <a:t>qui contient la valeur émise par une itération et un booléen qui indique si l’itération touche à sa fin.</a:t>
            </a:r>
          </a:p>
        </p:txBody>
      </p:sp>
    </p:spTree>
    <p:extLst>
      <p:ext uri="{BB962C8B-B14F-4D97-AF65-F5344CB8AC3E}">
        <p14:creationId xmlns:p14="http://schemas.microsoft.com/office/powerpoint/2010/main" val="213916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et </a:t>
            </a:r>
            <a:r>
              <a:rPr lang="en-US" sz="4400" dirty="0">
                <a:solidFill>
                  <a:srgbClr val="EF851B"/>
                </a:solidFill>
              </a:rPr>
              <a:t>Scope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31365" y="1124809"/>
            <a:ext cx="11238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En ES5 les variables sont déclarées via </a:t>
            </a:r>
            <a:r>
              <a:rPr lang="fr-FR" sz="2400" b="1" dirty="0"/>
              <a:t>var </a:t>
            </a:r>
            <a:r>
              <a:rPr lang="fr-FR" sz="2400" dirty="0"/>
              <a:t>et sont </a:t>
            </a:r>
            <a:r>
              <a:rPr lang="fr-FR" sz="2400" b="1" dirty="0" err="1"/>
              <a:t>function-scoped</a:t>
            </a:r>
            <a:r>
              <a:rPr lang="fr-FR" sz="2400" b="1" dirty="0"/>
              <a:t>, </a:t>
            </a:r>
            <a:r>
              <a:rPr lang="fr-FR" sz="2400" dirty="0"/>
              <a:t>ce qui occasionne de malheureux </a:t>
            </a:r>
            <a:r>
              <a:rPr lang="fr-FR" sz="2400" b="1" dirty="0"/>
              <a:t>effets de bords.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7047" y="2653380"/>
            <a:ext cx="10906972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x = 3;</a:t>
            </a:r>
          </a:p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randomize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randomize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Math.random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(A) scope: function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1370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Iterator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0" y="746619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    Interface de </a:t>
            </a:r>
            <a:r>
              <a:rPr lang="en-US" sz="2400" b="1" dirty="0" err="1"/>
              <a:t>l’iterator</a:t>
            </a:r>
            <a:r>
              <a:rPr lang="en-US" sz="2400" b="1" dirty="0"/>
              <a:t> et de </a:t>
            </a:r>
            <a:r>
              <a:rPr lang="en-US" sz="2400" b="1" dirty="0" err="1"/>
              <a:t>l’iterable</a:t>
            </a:r>
            <a:endParaRPr lang="fr-FR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547825" y="1910682"/>
            <a:ext cx="11096350" cy="37856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CCBEB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Iterable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Symbol</a:t>
            </a:r>
            <a:r>
              <a:rPr lang="en-US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iterator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]():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Iterator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5CCBEB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next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():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IteratorResult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5CCBEB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IteratorResult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CCBEB"/>
                </a:solidFill>
                <a:latin typeface="Consolas" panose="020B0609020204030204" pitchFamily="49" charset="0"/>
              </a:rPr>
              <a:t>any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done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boolean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6541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Iterator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369" y="1195645"/>
            <a:ext cx="10973261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iterable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a: 1,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b: 2,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c: 3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iterable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Symbol.iterator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] = () =&gt;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keys 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Object.keys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iterable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i = -1;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value: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iterable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[keys[++i]],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done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 i ===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keys.length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1683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Iterator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53735" y="1176607"/>
            <a:ext cx="112845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Liste des objets </a:t>
            </a:r>
            <a:r>
              <a:rPr lang="fr-FR" sz="2400" dirty="0" err="1"/>
              <a:t>itérables</a:t>
            </a:r>
            <a:r>
              <a:rPr lang="fr-FR" sz="2400" dirty="0"/>
              <a:t> par défaut :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DOM (work in progress)</a:t>
            </a:r>
            <a:endParaRPr lang="fr-FR" sz="2400" dirty="0"/>
          </a:p>
        </p:txBody>
      </p:sp>
      <p:pic>
        <p:nvPicPr>
          <p:cNvPr id="2050" name="Picture 2" descr="http://exploringjs.com/es6/images/iteration----consumers_sourc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958" y="3387436"/>
            <a:ext cx="7160307" cy="240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718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Iterator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53735" y="1333714"/>
            <a:ext cx="11175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Afin de parcourir un </a:t>
            </a:r>
            <a:r>
              <a:rPr lang="fr-FR" sz="2400" b="1" dirty="0" err="1"/>
              <a:t>iterable</a:t>
            </a:r>
            <a:r>
              <a:rPr lang="fr-FR" sz="2400" dirty="0"/>
              <a:t>, ES6 introduit un nouveau type de boucle, le </a:t>
            </a:r>
            <a:r>
              <a:rPr lang="fr-FR" sz="2400" b="1" dirty="0"/>
              <a:t>for-of</a:t>
            </a:r>
          </a:p>
        </p:txBody>
      </p:sp>
      <p:sp>
        <p:nvSpPr>
          <p:cNvPr id="6" name="Rectangle 5"/>
          <p:cNvSpPr/>
          <p:nvPr/>
        </p:nvSpPr>
        <p:spPr>
          <a:xfrm>
            <a:off x="453735" y="2088859"/>
            <a:ext cx="11280743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let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value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iterable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console.log(value);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53735" y="4344398"/>
            <a:ext cx="10405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Il est également possible d’accéder aux valeurs de l’</a:t>
            </a:r>
            <a:r>
              <a:rPr lang="fr-FR" sz="2400" b="1" dirty="0" err="1"/>
              <a:t>iterator</a:t>
            </a:r>
            <a:r>
              <a:rPr lang="fr-FR" sz="2400" dirty="0"/>
              <a:t> via le </a:t>
            </a:r>
            <a:r>
              <a:rPr lang="fr-FR" sz="2400" b="1" dirty="0"/>
              <a:t>spread </a:t>
            </a:r>
            <a:r>
              <a:rPr lang="fr-FR" sz="2400" b="1" dirty="0" err="1"/>
              <a:t>operator</a:t>
            </a:r>
            <a:endParaRPr lang="fr-FR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453735" y="5059961"/>
            <a:ext cx="1129816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[...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iterable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f(1, 2, ...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iterable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D232B7C-266E-4DE3-9415-7C5EB129AD06}"/>
              </a:ext>
            </a:extLst>
          </p:cNvPr>
          <p:cNvSpPr txBox="1"/>
          <p:nvPr/>
        </p:nvSpPr>
        <p:spPr>
          <a:xfrm>
            <a:off x="453735" y="3305669"/>
            <a:ext cx="11175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La variable </a:t>
            </a:r>
            <a:r>
              <a:rPr lang="fr-FR" sz="2400" i="1" dirty="0"/>
              <a:t>value</a:t>
            </a:r>
            <a:r>
              <a:rPr lang="fr-FR" sz="2400" dirty="0"/>
              <a:t> contiendra successivement les valeurs émises par l’itérable</a:t>
            </a:r>
          </a:p>
        </p:txBody>
      </p:sp>
    </p:spTree>
    <p:extLst>
      <p:ext uri="{BB962C8B-B14F-4D97-AF65-F5344CB8AC3E}">
        <p14:creationId xmlns:p14="http://schemas.microsoft.com/office/powerpoint/2010/main" val="1457342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Generator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44747" y="911278"/>
            <a:ext cx="110567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Les </a:t>
            </a:r>
            <a:r>
              <a:rPr lang="fr-FR" sz="2400" dirty="0" err="1"/>
              <a:t>generators</a:t>
            </a:r>
            <a:r>
              <a:rPr lang="fr-FR" sz="2400" dirty="0"/>
              <a:t> sont des fonctions capables de renvoyer </a:t>
            </a:r>
            <a:r>
              <a:rPr lang="fr-FR" sz="2400" b="1" dirty="0"/>
              <a:t>plusieurs résultats</a:t>
            </a:r>
            <a:r>
              <a:rPr lang="fr-FR" sz="2400" dirty="0"/>
              <a:t>, contenus dans un </a:t>
            </a:r>
            <a:r>
              <a:rPr lang="fr-FR" sz="2400" b="1" dirty="0" err="1"/>
              <a:t>iterator</a:t>
            </a:r>
            <a:r>
              <a:rPr lang="fr-FR" sz="2400" dirty="0"/>
              <a:t>. </a:t>
            </a:r>
          </a:p>
          <a:p>
            <a:endParaRPr lang="en-US" sz="2400" dirty="0"/>
          </a:p>
          <a:p>
            <a:r>
              <a:rPr lang="fr-FR" sz="2400" dirty="0"/>
              <a:t>Au sein d’un </a:t>
            </a:r>
            <a:r>
              <a:rPr lang="fr-FR" sz="2400" b="1" dirty="0" err="1"/>
              <a:t>generator</a:t>
            </a:r>
            <a:r>
              <a:rPr lang="fr-FR" sz="2400" b="1" dirty="0"/>
              <a:t>,</a:t>
            </a:r>
            <a:r>
              <a:rPr lang="fr-FR" sz="2400" dirty="0"/>
              <a:t> l’opérateur </a:t>
            </a:r>
            <a:r>
              <a:rPr lang="fr-FR" sz="2400" b="1" dirty="0" err="1"/>
              <a:t>yield</a:t>
            </a:r>
            <a:r>
              <a:rPr lang="fr-FR" sz="2400" dirty="0"/>
              <a:t> permet d’émettre une nouvelle valeur.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44747" y="2732258"/>
            <a:ext cx="11070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 résultat retourné par un </a:t>
            </a:r>
            <a:r>
              <a:rPr lang="fr-FR" sz="2400" b="1" dirty="0" err="1"/>
              <a:t>generator</a:t>
            </a:r>
            <a:r>
              <a:rPr lang="fr-FR" sz="2400" dirty="0"/>
              <a:t> est un </a:t>
            </a:r>
            <a:r>
              <a:rPr lang="fr-FR" sz="2400" b="1" dirty="0" err="1"/>
              <a:t>iterator</a:t>
            </a:r>
            <a:endParaRPr lang="fr-FR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560961" y="3445243"/>
            <a:ext cx="11070077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fr-FR" dirty="0" err="1">
                <a:solidFill>
                  <a:srgbClr val="DCDCAA"/>
                </a:solidFill>
                <a:latin typeface="Consolas" panose="020B0609020204030204" pitchFamily="49" charset="0"/>
              </a:rPr>
              <a:t>gen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dirty="0">
                <a:solidFill>
                  <a:srgbClr val="C586C0"/>
                </a:solidFill>
                <a:latin typeface="Consolas" panose="020B0609020204030204" pitchFamily="49" charset="0"/>
              </a:rPr>
              <a:t>    for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fr-FR" dirty="0">
                <a:solidFill>
                  <a:srgbClr val="C586C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>
                <a:solidFill>
                  <a:srgbClr val="C586C0"/>
                </a:solidFill>
                <a:latin typeface="Consolas" panose="020B0609020204030204" pitchFamily="49" charset="0"/>
              </a:rPr>
              <a:t>yield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FR" dirty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= [...</a:t>
            </a:r>
            <a:r>
              <a:rPr lang="fr-FR" dirty="0" err="1">
                <a:solidFill>
                  <a:srgbClr val="DCDCAA"/>
                </a:solidFill>
                <a:latin typeface="Consolas" panose="020B0609020204030204" pitchFamily="49" charset="0"/>
              </a:rPr>
              <a:t>gen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()]; </a:t>
            </a:r>
            <a:r>
              <a:rPr lang="fr-FR" dirty="0">
                <a:solidFill>
                  <a:srgbClr val="608B4E"/>
                </a:solidFill>
                <a:latin typeface="Consolas" panose="020B0609020204030204" pitchFamily="49" charset="0"/>
              </a:rPr>
              <a:t>// 1, 2, 3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64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Generator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662730" y="952774"/>
            <a:ext cx="11056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 mot clé </a:t>
            </a:r>
            <a:r>
              <a:rPr lang="fr-FR" sz="2400" b="1" i="1" dirty="0"/>
              <a:t>return</a:t>
            </a:r>
            <a:r>
              <a:rPr lang="fr-FR" sz="2400" dirty="0"/>
              <a:t> </a:t>
            </a:r>
            <a:r>
              <a:rPr lang="fr-FR" sz="2400" b="1" dirty="0"/>
              <a:t>doit</a:t>
            </a:r>
            <a:r>
              <a:rPr lang="fr-FR" sz="2400" dirty="0"/>
              <a:t> être utilisé pour terminer l’itération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0961" y="1620593"/>
            <a:ext cx="11070077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608B4E"/>
                </a:solidFill>
                <a:latin typeface="Consolas" panose="020B0609020204030204" pitchFamily="49" charset="0"/>
              </a:rPr>
              <a:t>// bien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fr-FR" dirty="0">
                <a:solidFill>
                  <a:srgbClr val="DCDCAA"/>
                </a:solidFill>
                <a:latin typeface="Consolas" panose="020B0609020204030204" pitchFamily="49" charset="0"/>
              </a:rPr>
              <a:t>g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C586C0"/>
                </a:solidFill>
                <a:latin typeface="Consolas" panose="020B0609020204030204" pitchFamily="49" charset="0"/>
              </a:rPr>
              <a:t>yield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C586C0"/>
                </a:solidFill>
                <a:latin typeface="Consolas" panose="020B0609020204030204" pitchFamily="49" charset="0"/>
              </a:rPr>
              <a:t>yield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dirty="0">
                <a:solidFill>
                  <a:srgbClr val="608B4E"/>
                </a:solidFill>
                <a:latin typeface="Consolas" panose="020B0609020204030204" pitchFamily="49" charset="0"/>
              </a:rPr>
              <a:t>// bien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fr-FR" dirty="0">
                <a:solidFill>
                  <a:srgbClr val="DCDCAA"/>
                </a:solidFill>
                <a:latin typeface="Consolas" panose="020B0609020204030204" pitchFamily="49" charset="0"/>
              </a:rPr>
              <a:t>g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C586C0"/>
                </a:solidFill>
                <a:latin typeface="Consolas" panose="020B0609020204030204" pitchFamily="49" charset="0"/>
              </a:rPr>
              <a:t>yield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'a’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C586C0"/>
                </a:solidFill>
                <a:latin typeface="Consolas" panose="020B0609020204030204" pitchFamily="49" charset="0"/>
              </a:rPr>
              <a:t>yield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'b’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pas </a:t>
            </a:r>
            <a:r>
              <a:rPr lang="en-US" dirty="0" err="1">
                <a:solidFill>
                  <a:srgbClr val="608B4E"/>
                </a:solidFill>
                <a:latin typeface="Consolas" panose="020B0609020204030204" pitchFamily="49" charset="0"/>
              </a:rPr>
              <a:t>bien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yield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9038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Generator &amp; Execution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575205" y="923008"/>
            <a:ext cx="110415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Pour que le </a:t>
            </a:r>
            <a:r>
              <a:rPr lang="fr-FR" sz="2400" dirty="0" err="1"/>
              <a:t>generator</a:t>
            </a:r>
            <a:r>
              <a:rPr lang="fr-FR" sz="2400" dirty="0"/>
              <a:t> puisse émettre une valeur, il est nécessaire d’appeler la fonction </a:t>
            </a:r>
            <a:r>
              <a:rPr lang="fr-FR" sz="2400" i="1" dirty="0" err="1"/>
              <a:t>next</a:t>
            </a:r>
            <a:r>
              <a:rPr lang="fr-FR" sz="2400" i="1" dirty="0"/>
              <a:t>() </a:t>
            </a:r>
            <a:r>
              <a:rPr lang="fr-FR" sz="2400" dirty="0"/>
              <a:t>de l’</a:t>
            </a:r>
            <a:r>
              <a:rPr lang="fr-FR" sz="2400" b="1" dirty="0" err="1"/>
              <a:t>iterator</a:t>
            </a:r>
            <a:r>
              <a:rPr lang="fr-FR" sz="2400" dirty="0"/>
              <a:t> renvoyé.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Ce qui implique :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Tant que la méthode </a:t>
            </a:r>
            <a:r>
              <a:rPr lang="fr-FR" sz="2400" i="1" dirty="0" err="1"/>
              <a:t>next</a:t>
            </a:r>
            <a:r>
              <a:rPr lang="fr-FR" sz="2400" i="1" dirty="0"/>
              <a:t>()</a:t>
            </a:r>
            <a:r>
              <a:rPr lang="fr-FR" sz="2400" dirty="0"/>
              <a:t> n’est pas appelée, le corps de la fonction </a:t>
            </a:r>
            <a:r>
              <a:rPr lang="fr-FR" sz="2400" b="1" dirty="0" err="1"/>
              <a:t>generator</a:t>
            </a:r>
            <a:r>
              <a:rPr lang="fr-FR" sz="2400" dirty="0"/>
              <a:t> n’est pas exécuté.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La méthode </a:t>
            </a:r>
            <a:r>
              <a:rPr lang="fr-FR" sz="2400" i="1" dirty="0" err="1"/>
              <a:t>next</a:t>
            </a:r>
            <a:r>
              <a:rPr lang="fr-FR" sz="2400" i="1" dirty="0"/>
              <a:t>() </a:t>
            </a:r>
            <a:r>
              <a:rPr lang="fr-FR" sz="2400" dirty="0"/>
              <a:t>exécute le code jusqu’au prochain </a:t>
            </a:r>
            <a:r>
              <a:rPr lang="fr-FR" sz="2400" i="1" dirty="0" err="1"/>
              <a:t>yield</a:t>
            </a:r>
            <a:r>
              <a:rPr lang="fr-FR" sz="2400" dirty="0"/>
              <a:t> et retourne le résultat émit sous forme d’un </a:t>
            </a:r>
            <a:r>
              <a:rPr lang="fr-FR" sz="2400" b="1" dirty="0" err="1"/>
              <a:t>iterator</a:t>
            </a:r>
            <a:r>
              <a:rPr lang="fr-FR" sz="2400" b="1" dirty="0"/>
              <a:t> </a:t>
            </a:r>
            <a:r>
              <a:rPr lang="fr-FR" sz="2400" b="1" dirty="0" err="1"/>
              <a:t>result</a:t>
            </a:r>
            <a:r>
              <a:rPr lang="fr-FR" sz="2400" b="1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L’exécution du </a:t>
            </a:r>
            <a:r>
              <a:rPr lang="fr-FR" sz="2400" b="1" dirty="0" err="1"/>
              <a:t>generator</a:t>
            </a:r>
            <a:r>
              <a:rPr lang="fr-FR" sz="2400" dirty="0"/>
              <a:t> est donc </a:t>
            </a:r>
            <a:r>
              <a:rPr lang="fr-FR" sz="2400" b="1" dirty="0"/>
              <a:t>suspendu</a:t>
            </a:r>
            <a:r>
              <a:rPr lang="fr-FR" sz="2400" dirty="0"/>
              <a:t> entre chaque appel de la méthode </a:t>
            </a:r>
            <a:r>
              <a:rPr lang="fr-FR" sz="2400" i="1" dirty="0" err="1"/>
              <a:t>next</a:t>
            </a:r>
            <a:r>
              <a:rPr lang="fr-FR" sz="2400" i="1" dirty="0"/>
              <a:t>()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L’exécution de la fonction </a:t>
            </a:r>
            <a:r>
              <a:rPr lang="fr-FR" sz="2400" b="1" dirty="0" err="1"/>
              <a:t>generator</a:t>
            </a:r>
            <a:r>
              <a:rPr lang="fr-FR" sz="2400" dirty="0"/>
              <a:t> peut être </a:t>
            </a:r>
            <a:r>
              <a:rPr lang="fr-FR" sz="2400" b="1" dirty="0"/>
              <a:t>sans fin</a:t>
            </a:r>
          </a:p>
        </p:txBody>
      </p:sp>
    </p:spTree>
    <p:extLst>
      <p:ext uri="{BB962C8B-B14F-4D97-AF65-F5344CB8AC3E}">
        <p14:creationId xmlns:p14="http://schemas.microsoft.com/office/powerpoint/2010/main" val="2772580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Generator &amp; Execution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2730" y="1720792"/>
            <a:ext cx="10706309" cy="28623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*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genFuncWithReturn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yield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'a'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yield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'b'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FF80C0"/>
                </a:solidFill>
                <a:latin typeface="Consolas" panose="020B0609020204030204" pitchFamily="49" charset="0"/>
              </a:rPr>
              <a:t>result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iterator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genFuncWithReturn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iterator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7A64A"/>
                </a:solidFill>
                <a:latin typeface="Consolas" panose="020B0609020204030204" pitchFamily="49" charset="0"/>
              </a:rPr>
              <a:t>// { value: 'a', done: false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iterator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7A64A"/>
                </a:solidFill>
                <a:latin typeface="Consolas" panose="020B0609020204030204" pitchFamily="49" charset="0"/>
              </a:rPr>
              <a:t>// { value: 'b', done: false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iterator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7A64A"/>
                </a:solidFill>
                <a:latin typeface="Consolas" panose="020B0609020204030204" pitchFamily="49" charset="0"/>
              </a:rPr>
              <a:t>// { value: 'result', done: </a:t>
            </a:r>
            <a:r>
              <a:rPr lang="fr-FR" dirty="0" err="1">
                <a:solidFill>
                  <a:srgbClr val="57A64A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57A64A"/>
                </a:solidFill>
                <a:latin typeface="Consolas" panose="020B0609020204030204" pitchFamily="49" charset="0"/>
              </a:rPr>
              <a:t> }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62730" y="6004483"/>
            <a:ext cx="10706309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[...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genFuncWithReturn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()];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7A64A"/>
                </a:solidFill>
                <a:latin typeface="Consolas" panose="020B0609020204030204" pitchFamily="49" charset="0"/>
              </a:rPr>
              <a:t>// ['a', 'b']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705232F-F624-4F37-8369-8CCA369CFC78}"/>
              </a:ext>
            </a:extLst>
          </p:cNvPr>
          <p:cNvSpPr txBox="1"/>
          <p:nvPr/>
        </p:nvSpPr>
        <p:spPr>
          <a:xfrm>
            <a:off x="709973" y="4916400"/>
            <a:ext cx="1061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Par convention, la dernière valeur émise est ignorée lorsque la propriété </a:t>
            </a:r>
            <a:r>
              <a:rPr lang="fr-FR" sz="2400" dirty="0" err="1"/>
              <a:t>done</a:t>
            </a:r>
            <a:r>
              <a:rPr lang="fr-FR" sz="2400" dirty="0"/>
              <a:t> de l’</a:t>
            </a:r>
            <a:r>
              <a:rPr lang="fr-FR" sz="2400" b="1" dirty="0" err="1"/>
              <a:t>iterator</a:t>
            </a:r>
            <a:r>
              <a:rPr lang="fr-FR" sz="2400" b="1" dirty="0"/>
              <a:t> </a:t>
            </a:r>
            <a:r>
              <a:rPr lang="fr-FR" sz="2400" b="1" dirty="0" err="1"/>
              <a:t>result</a:t>
            </a:r>
            <a:r>
              <a:rPr lang="fr-FR" sz="2400" b="1" dirty="0"/>
              <a:t> </a:t>
            </a:r>
            <a:r>
              <a:rPr lang="fr-FR" sz="2400" dirty="0"/>
              <a:t>est à </a:t>
            </a:r>
            <a:r>
              <a:rPr lang="fr-FR" sz="2400" dirty="0" err="1"/>
              <a:t>true</a:t>
            </a:r>
            <a:r>
              <a:rPr lang="fr-FR" sz="2400" dirty="0"/>
              <a:t>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789B152-0AA3-46E9-B3BF-BBB201167CCC}"/>
              </a:ext>
            </a:extLst>
          </p:cNvPr>
          <p:cNvSpPr txBox="1"/>
          <p:nvPr/>
        </p:nvSpPr>
        <p:spPr>
          <a:xfrm>
            <a:off x="662730" y="1037960"/>
            <a:ext cx="11070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L’usage du </a:t>
            </a:r>
            <a:r>
              <a:rPr lang="fr-FR" sz="2400" b="1" i="1" dirty="0"/>
              <a:t>return</a:t>
            </a:r>
            <a:r>
              <a:rPr lang="fr-FR" sz="2400" dirty="0"/>
              <a:t> permet de passer la propriété </a:t>
            </a:r>
            <a:r>
              <a:rPr lang="fr-FR" sz="2400" i="1" dirty="0" err="1"/>
              <a:t>done</a:t>
            </a:r>
            <a:r>
              <a:rPr lang="fr-FR" sz="2400" dirty="0"/>
              <a:t> de </a:t>
            </a:r>
            <a:r>
              <a:rPr lang="fr-FR" sz="2400" b="1" dirty="0"/>
              <a:t>l’</a:t>
            </a:r>
            <a:r>
              <a:rPr lang="fr-FR" sz="2400" b="1" dirty="0" err="1"/>
              <a:t>iterator</a:t>
            </a:r>
            <a:r>
              <a:rPr lang="fr-FR" sz="2400" b="1" dirty="0"/>
              <a:t> </a:t>
            </a:r>
            <a:r>
              <a:rPr lang="fr-FR" sz="2400" b="1" dirty="0" err="1"/>
              <a:t>result</a:t>
            </a:r>
            <a:r>
              <a:rPr lang="fr-FR" sz="2400" b="1" dirty="0"/>
              <a:t> </a:t>
            </a:r>
            <a:r>
              <a:rPr lang="fr-FR" sz="2400" dirty="0"/>
              <a:t>à </a:t>
            </a:r>
            <a:r>
              <a:rPr lang="fr-FR" sz="2400" dirty="0" err="1"/>
              <a:t>true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29303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Generator &amp; Exception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62730" y="970633"/>
            <a:ext cx="110415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Si une exception survient, elle ne peut qu’être émise après l’appel de la méthode </a:t>
            </a:r>
            <a:r>
              <a:rPr lang="fr-FR" sz="2400" i="1" dirty="0" err="1"/>
              <a:t>next</a:t>
            </a:r>
            <a:r>
              <a:rPr lang="fr-FR" sz="2400" i="1" dirty="0"/>
              <a:t>() </a:t>
            </a:r>
            <a:r>
              <a:rPr lang="fr-FR" sz="2400" dirty="0"/>
              <a:t>de l’</a:t>
            </a:r>
            <a:r>
              <a:rPr lang="fr-FR" sz="2400" b="1" dirty="0" err="1"/>
              <a:t>iterator</a:t>
            </a:r>
            <a:r>
              <a:rPr lang="fr-FR" sz="2400" b="1" dirty="0"/>
              <a:t>.</a:t>
            </a:r>
          </a:p>
          <a:p>
            <a:r>
              <a:rPr lang="fr-FR" sz="2400" dirty="0"/>
              <a:t>La méthode </a:t>
            </a:r>
            <a:r>
              <a:rPr lang="fr-FR" sz="2400" i="1" dirty="0" err="1"/>
              <a:t>next</a:t>
            </a:r>
            <a:r>
              <a:rPr lang="fr-FR" sz="2400" i="1" dirty="0"/>
              <a:t>() </a:t>
            </a:r>
            <a:r>
              <a:rPr lang="fr-FR" sz="2400" dirty="0"/>
              <a:t>peut donc renvoyer trois types de résultat : 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{ value: x, done false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{ value: undefined, done: true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Exception</a:t>
            </a:r>
          </a:p>
          <a:p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617877" y="4480387"/>
            <a:ext cx="10956246" cy="16312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function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*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genFunc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throw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5CCBEB"/>
                </a:solidFill>
                <a:latin typeface="Consolas" panose="020B0609020204030204" pitchFamily="49" charset="0"/>
              </a:rPr>
              <a:t>new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Error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sz="2000" dirty="0" err="1">
                <a:solidFill>
                  <a:srgbClr val="FF80C0"/>
                </a:solidFill>
                <a:latin typeface="Consolas" panose="020B0609020204030204" pitchFamily="49" charset="0"/>
              </a:rPr>
              <a:t>Problem</a:t>
            </a:r>
            <a:r>
              <a:rPr lang="fr-FR" sz="2000" dirty="0">
                <a:solidFill>
                  <a:srgbClr val="FF80C0"/>
                </a:solidFill>
                <a:latin typeface="Consolas" panose="020B0609020204030204" pitchFamily="49" charset="0"/>
              </a:rPr>
              <a:t>!'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genObj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genFunc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genObj</a:t>
            </a:r>
            <a:r>
              <a:rPr lang="fr-FR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next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57A64A"/>
                </a:solidFill>
                <a:latin typeface="Consolas" panose="020B0609020204030204" pitchFamily="49" charset="0"/>
              </a:rPr>
              <a:t>// </a:t>
            </a:r>
            <a:r>
              <a:rPr lang="fr-FR" sz="2000" dirty="0" err="1">
                <a:solidFill>
                  <a:srgbClr val="57A64A"/>
                </a:solidFill>
                <a:latin typeface="Consolas" panose="020B0609020204030204" pitchFamily="49" charset="0"/>
              </a:rPr>
              <a:t>Error</a:t>
            </a:r>
            <a:r>
              <a:rPr lang="fr-FR" sz="2000" dirty="0">
                <a:solidFill>
                  <a:srgbClr val="57A64A"/>
                </a:solidFill>
                <a:latin typeface="Consolas" panose="020B0609020204030204" pitchFamily="49" charset="0"/>
              </a:rPr>
              <a:t>: </a:t>
            </a:r>
            <a:r>
              <a:rPr lang="fr-FR" sz="2000" dirty="0" err="1">
                <a:solidFill>
                  <a:srgbClr val="57A64A"/>
                </a:solidFill>
                <a:latin typeface="Consolas" panose="020B0609020204030204" pitchFamily="49" charset="0"/>
              </a:rPr>
              <a:t>Problem</a:t>
            </a:r>
            <a:r>
              <a:rPr lang="fr-FR" sz="2000" dirty="0">
                <a:solidFill>
                  <a:srgbClr val="57A64A"/>
                </a:solidFill>
                <a:latin typeface="Consolas" panose="020B0609020204030204" pitchFamily="49" charset="0"/>
              </a:rPr>
              <a:t>!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674807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Generator &amp; Callbacks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62730" y="1109472"/>
            <a:ext cx="10911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 </a:t>
            </a:r>
            <a:r>
              <a:rPr lang="fr-FR" sz="2400" b="1" dirty="0" err="1"/>
              <a:t>yield</a:t>
            </a:r>
            <a:r>
              <a:rPr lang="fr-FR" sz="2400" dirty="0"/>
              <a:t> n’est utilisable que dans un </a:t>
            </a:r>
            <a:r>
              <a:rPr lang="fr-FR" sz="2400" b="1" dirty="0" err="1"/>
              <a:t>generator</a:t>
            </a:r>
            <a:r>
              <a:rPr lang="fr-FR" sz="2400" dirty="0"/>
              <a:t>. </a:t>
            </a:r>
          </a:p>
          <a:p>
            <a:r>
              <a:rPr lang="fr-FR" sz="2400" dirty="0"/>
              <a:t>Il faut donc être vigilant, notamment lors d’usage de </a:t>
            </a:r>
            <a:r>
              <a:rPr lang="fr-FR" sz="2400" b="1" dirty="0"/>
              <a:t>callback</a:t>
            </a:r>
            <a:r>
              <a:rPr lang="fr-FR" sz="2400" dirty="0"/>
              <a:t> au sein d’un </a:t>
            </a:r>
            <a:r>
              <a:rPr lang="fr-FR" sz="2400" b="1" dirty="0" err="1"/>
              <a:t>generator</a:t>
            </a:r>
            <a:endParaRPr lang="fr-FR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662730" y="2383310"/>
            <a:ext cx="10631424" cy="2308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*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genFunc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FF80C0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C0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7A64A"/>
                </a:solidFill>
                <a:latin typeface="Consolas" panose="020B0609020204030204" pitchFamily="49" charset="0"/>
              </a:rPr>
              <a:t>// Nope: </a:t>
            </a:r>
            <a:r>
              <a:rPr lang="en-US" dirty="0" err="1">
                <a:solidFill>
                  <a:srgbClr val="57A64A"/>
                </a:solidFill>
                <a:latin typeface="Consolas" panose="020B0609020204030204" pitchFamily="49" charset="0"/>
              </a:rPr>
              <a:t>SyntaxError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*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genFunc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FF80C0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C0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])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yield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OK !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252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et </a:t>
            </a:r>
            <a:r>
              <a:rPr lang="en-US" sz="4400" dirty="0">
                <a:solidFill>
                  <a:srgbClr val="EF851B"/>
                </a:solidFill>
              </a:rPr>
              <a:t>Scope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31365" y="1094246"/>
            <a:ext cx="11238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ES6 </a:t>
            </a:r>
            <a:r>
              <a:rPr lang="fr-FR" sz="2400" dirty="0"/>
              <a:t>introduit les variables </a:t>
            </a:r>
            <a:r>
              <a:rPr lang="fr-FR" sz="2400" b="1" dirty="0"/>
              <a:t>block-</a:t>
            </a:r>
            <a:r>
              <a:rPr lang="fr-FR" sz="2400" b="1" dirty="0" err="1"/>
              <a:t>scoped</a:t>
            </a:r>
            <a:r>
              <a:rPr lang="fr-FR" sz="2400" dirty="0"/>
              <a:t> via les mots clés</a:t>
            </a:r>
            <a:r>
              <a:rPr lang="fr-FR" sz="2400" b="1" dirty="0"/>
              <a:t> let </a:t>
            </a:r>
            <a:r>
              <a:rPr lang="fr-FR" sz="2400" dirty="0"/>
              <a:t>et</a:t>
            </a:r>
            <a:r>
              <a:rPr lang="fr-FR" sz="2400" b="1" dirty="0"/>
              <a:t> </a:t>
            </a:r>
            <a:r>
              <a:rPr lang="fr-FR" sz="2400" b="1" dirty="0" err="1"/>
              <a:t>const</a:t>
            </a:r>
            <a:endParaRPr lang="fr-FR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62729" y="1686973"/>
            <a:ext cx="10906971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x = 3;</a:t>
            </a:r>
          </a:p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randomize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randomize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Math.random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3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0574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Generator &amp; </a:t>
            </a:r>
            <a:r>
              <a:rPr lang="en-US" sz="4400" dirty="0" err="1">
                <a:solidFill>
                  <a:srgbClr val="EF851B"/>
                </a:solidFill>
              </a:rPr>
              <a:t>Récursion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518160" y="1072896"/>
            <a:ext cx="11155679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Sans aucunes surprises, si un </a:t>
            </a:r>
            <a:r>
              <a:rPr lang="fr-FR" sz="2400" b="1" dirty="0" err="1"/>
              <a:t>yield</a:t>
            </a:r>
            <a:r>
              <a:rPr lang="fr-FR" sz="2400" dirty="0"/>
              <a:t> renvoie le résultat d’un </a:t>
            </a:r>
            <a:r>
              <a:rPr lang="fr-FR" sz="2400" b="1" dirty="0" err="1"/>
              <a:t>generator</a:t>
            </a:r>
            <a:r>
              <a:rPr lang="fr-FR" sz="2400" dirty="0"/>
              <a:t>, la valeur émise sera un </a:t>
            </a:r>
            <a:r>
              <a:rPr lang="fr-FR" sz="2400" b="1" dirty="0" err="1"/>
              <a:t>iterator</a:t>
            </a:r>
            <a:r>
              <a:rPr lang="fr-FR" sz="2400" dirty="0"/>
              <a:t>. Ce qui rend , par exemple, la récursivité difficilement exploitable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60D754-2F56-4A4F-BF53-FC08760693D9}"/>
              </a:ext>
            </a:extLst>
          </p:cNvPr>
          <p:cNvSpPr/>
          <p:nvPr/>
        </p:nvSpPr>
        <p:spPr>
          <a:xfrm>
            <a:off x="600974" y="2542242"/>
            <a:ext cx="10990050" cy="34163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function*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 {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    yield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function*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 {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    yield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(...</a:t>
            </a:r>
            <a:r>
              <a:rPr lang="fr-FR" dirty="0">
                <a:solidFill>
                  <a:srgbClr val="DCDCAA"/>
                </a:solidFill>
                <a:latin typeface="Consolas" panose="020B0609020204030204" pitchFamily="49" charset="0"/>
              </a:rPr>
              <a:t>g1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()); </a:t>
            </a:r>
            <a:r>
              <a:rPr lang="fr-FR" dirty="0">
                <a:solidFill>
                  <a:srgbClr val="608B4E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1 2 g0 {[[</a:t>
            </a:r>
            <a:r>
              <a:rPr lang="en-US" dirty="0" err="1">
                <a:solidFill>
                  <a:srgbClr val="608B4E"/>
                </a:solidFill>
                <a:latin typeface="Consolas" panose="020B0609020204030204" pitchFamily="49" charset="0"/>
              </a:rPr>
              <a:t>GeneratorStatus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]]: "suspended"} : </a:t>
            </a:r>
            <a:r>
              <a:rPr lang="fr-FR" dirty="0">
                <a:solidFill>
                  <a:srgbClr val="608B4E"/>
                </a:solidFill>
                <a:latin typeface="Consolas" panose="020B0609020204030204" pitchFamily="49" charset="0"/>
              </a:rPr>
              <a:t>grosse tristesse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9942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Generator &amp; </a:t>
            </a:r>
            <a:r>
              <a:rPr lang="en-US" sz="4400" dirty="0" err="1">
                <a:solidFill>
                  <a:srgbClr val="EF851B"/>
                </a:solidFill>
              </a:rPr>
              <a:t>Récursion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518160" y="1072896"/>
            <a:ext cx="11155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Pour pouvoir émettre récursivement les valeurs d’un </a:t>
            </a:r>
            <a:r>
              <a:rPr lang="fr-FR" sz="2400" b="1" dirty="0" err="1"/>
              <a:t>iterable</a:t>
            </a:r>
            <a:r>
              <a:rPr lang="fr-FR" sz="2400" dirty="0"/>
              <a:t> au sein d’un </a:t>
            </a:r>
            <a:r>
              <a:rPr lang="fr-FR" sz="2400" dirty="0" err="1"/>
              <a:t>generator</a:t>
            </a:r>
            <a:r>
              <a:rPr lang="fr-FR" sz="2400" dirty="0"/>
              <a:t>, il faut faire usage du mot clé </a:t>
            </a:r>
            <a:r>
              <a:rPr lang="fr-FR" sz="2400" b="1" i="1" dirty="0" err="1"/>
              <a:t>yield</a:t>
            </a:r>
            <a:r>
              <a:rPr lang="fr-FR" sz="2400" b="1" i="1" dirty="0"/>
              <a:t>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60D754-2F56-4A4F-BF53-FC08760693D9}"/>
              </a:ext>
            </a:extLst>
          </p:cNvPr>
          <p:cNvSpPr/>
          <p:nvPr/>
        </p:nvSpPr>
        <p:spPr>
          <a:xfrm>
            <a:off x="662730" y="2542242"/>
            <a:ext cx="10631424" cy="34163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function*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 {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    yield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function*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 {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    yield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yield*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(...</a:t>
            </a:r>
            <a:r>
              <a:rPr lang="fr-FR" dirty="0">
                <a:solidFill>
                  <a:srgbClr val="DCDCAA"/>
                </a:solidFill>
                <a:latin typeface="Consolas" panose="020B0609020204030204" pitchFamily="49" charset="0"/>
              </a:rPr>
              <a:t>g1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()); </a:t>
            </a:r>
            <a:r>
              <a:rPr lang="fr-FR" dirty="0">
                <a:solidFill>
                  <a:srgbClr val="608B4E"/>
                </a:solidFill>
                <a:latin typeface="Consolas" panose="020B0609020204030204" pitchFamily="49" charset="0"/>
              </a:rPr>
              <a:t>// 1 2 "a" "b" :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\o/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85774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 err="1">
                <a:solidFill>
                  <a:srgbClr val="EF851B"/>
                </a:solidFill>
              </a:rPr>
              <a:t>Destructuring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62730" y="746619"/>
            <a:ext cx="111101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Le </a:t>
            </a:r>
            <a:r>
              <a:rPr lang="fr-FR" sz="2400" b="1" dirty="0" err="1"/>
              <a:t>destructuring</a:t>
            </a:r>
            <a:r>
              <a:rPr lang="fr-FR" sz="2400" dirty="0"/>
              <a:t> est une syntaxe permettant de simplifier la déclaration et l’affectation de variables.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Permet par exemple de déclarer des variables à partir d’une valeur contenu dans un tableau ou un objet.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62730" y="3207455"/>
            <a:ext cx="11110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L’object</a:t>
            </a:r>
            <a:r>
              <a:rPr lang="fr-FR" sz="2400" b="1" dirty="0"/>
              <a:t> </a:t>
            </a:r>
            <a:r>
              <a:rPr lang="fr-FR" sz="2400" b="1" dirty="0" err="1"/>
              <a:t>destructuring</a:t>
            </a:r>
            <a:r>
              <a:rPr lang="fr-FR" sz="2400" b="1" dirty="0"/>
              <a:t> </a:t>
            </a:r>
            <a:r>
              <a:rPr lang="fr-FR" sz="2400" dirty="0"/>
              <a:t>permet d’extraire certaines des propriétés de l’objet cible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662730" y="4036044"/>
            <a:ext cx="11110170" cy="22467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obj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first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C0"/>
                </a:solidFill>
                <a:latin typeface="Consolas" panose="020B0609020204030204" pitchFamily="49" charset="0"/>
              </a:rPr>
              <a:t>'Jane'</a:t>
            </a:r>
            <a:r>
              <a:rPr 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last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C0"/>
                </a:solidFill>
                <a:latin typeface="Consolas" panose="020B0609020204030204" pitchFamily="49" charset="0"/>
              </a:rPr>
              <a:t>'Doe'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fr-FR" sz="2000" dirty="0">
                <a:solidFill>
                  <a:srgbClr val="57A64A"/>
                </a:solidFill>
                <a:latin typeface="Consolas" panose="020B0609020204030204" pitchFamily="49" charset="0"/>
              </a:rPr>
              <a:t>// first = 'Jane'; last = '</a:t>
            </a:r>
            <a:r>
              <a:rPr lang="fr-FR" sz="2000" dirty="0" err="1">
                <a:solidFill>
                  <a:srgbClr val="57A64A"/>
                </a:solidFill>
                <a:latin typeface="Consolas" panose="020B0609020204030204" pitchFamily="49" charset="0"/>
              </a:rPr>
              <a:t>Doe</a:t>
            </a:r>
            <a:r>
              <a:rPr lang="fr-FR" sz="2000" dirty="0">
                <a:solidFill>
                  <a:srgbClr val="57A64A"/>
                </a:solidFill>
                <a:latin typeface="Consolas" panose="020B0609020204030204" pitchFamily="49" charset="0"/>
              </a:rPr>
              <a:t>'</a:t>
            </a:r>
            <a:endParaRPr lang="fr-FR" sz="2000" dirty="0"/>
          </a:p>
          <a:p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first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last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obj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57A64A"/>
                </a:solidFill>
                <a:latin typeface="Consolas" panose="020B0609020204030204" pitchFamily="49" charset="0"/>
              </a:rPr>
              <a:t>// f = 'Jane'; l = '</a:t>
            </a:r>
            <a:r>
              <a:rPr lang="fr-FR" sz="2000" dirty="0" err="1">
                <a:solidFill>
                  <a:srgbClr val="57A64A"/>
                </a:solidFill>
                <a:latin typeface="Consolas" panose="020B0609020204030204" pitchFamily="49" charset="0"/>
              </a:rPr>
              <a:t>Doe</a:t>
            </a:r>
            <a:r>
              <a:rPr lang="fr-FR" sz="2000" dirty="0">
                <a:solidFill>
                  <a:srgbClr val="57A64A"/>
                </a:solidFill>
                <a:latin typeface="Consolas" panose="020B0609020204030204" pitchFamily="49" charset="0"/>
              </a:rPr>
              <a:t>'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first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last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obj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989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 err="1">
                <a:solidFill>
                  <a:srgbClr val="EF851B"/>
                </a:solidFill>
              </a:rPr>
              <a:t>Destructuring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40915" y="938165"/>
            <a:ext cx="11110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L’</a:t>
            </a:r>
            <a:r>
              <a:rPr lang="fr-FR" sz="2400" b="1" dirty="0" err="1"/>
              <a:t>array</a:t>
            </a:r>
            <a:r>
              <a:rPr lang="fr-FR" sz="2400" b="1" dirty="0"/>
              <a:t> </a:t>
            </a:r>
            <a:r>
              <a:rPr lang="fr-FR" sz="2400" b="1" dirty="0" err="1"/>
              <a:t>destructuring</a:t>
            </a:r>
            <a:r>
              <a:rPr lang="fr-FR" sz="2400" b="1" dirty="0"/>
              <a:t> </a:t>
            </a:r>
            <a:r>
              <a:rPr lang="fr-FR" sz="2400" dirty="0"/>
              <a:t>permet d’extraire des valeurs d’un tableau</a:t>
            </a:r>
          </a:p>
        </p:txBody>
      </p:sp>
      <p:sp>
        <p:nvSpPr>
          <p:cNvPr id="6" name="Rectangle 5"/>
          <p:cNvSpPr/>
          <p:nvPr/>
        </p:nvSpPr>
        <p:spPr>
          <a:xfrm>
            <a:off x="540915" y="1750044"/>
            <a:ext cx="11110170" cy="13234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FF80C0"/>
                </a:solidFill>
                <a:latin typeface="Consolas" panose="020B0609020204030204" pitchFamily="49" charset="0"/>
              </a:rPr>
              <a:t>'Jane'</a:t>
            </a:r>
            <a:r>
              <a:rPr 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C0"/>
                </a:solidFill>
                <a:latin typeface="Consolas" panose="020B0609020204030204" pitchFamily="49" charset="0"/>
              </a:rPr>
              <a:t>'Doe'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]; </a:t>
            </a:r>
            <a:r>
              <a:rPr lang="fr-FR" sz="2000" dirty="0">
                <a:solidFill>
                  <a:srgbClr val="57A64A"/>
                </a:solidFill>
                <a:latin typeface="Consolas" panose="020B0609020204030204" pitchFamily="49" charset="0"/>
              </a:rPr>
              <a:t>// source</a:t>
            </a:r>
          </a:p>
          <a:p>
            <a:endParaRPr lang="en-US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57A64A"/>
                </a:solidFill>
                <a:latin typeface="Consolas" panose="020B0609020204030204" pitchFamily="49" charset="0"/>
              </a:rPr>
              <a:t>// first = 'Jane'; last = '</a:t>
            </a:r>
            <a:r>
              <a:rPr lang="fr-FR" sz="2000" dirty="0" err="1">
                <a:solidFill>
                  <a:srgbClr val="57A64A"/>
                </a:solidFill>
                <a:latin typeface="Consolas" panose="020B0609020204030204" pitchFamily="49" charset="0"/>
              </a:rPr>
              <a:t>Doe</a:t>
            </a:r>
            <a:r>
              <a:rPr lang="fr-FR" sz="2000" dirty="0">
                <a:solidFill>
                  <a:srgbClr val="57A64A"/>
                </a:solidFill>
                <a:latin typeface="Consolas" panose="020B0609020204030204" pitchFamily="49" charset="0"/>
              </a:rPr>
              <a:t>'</a:t>
            </a:r>
            <a:endParaRPr lang="fr-FR" sz="2000" dirty="0"/>
          </a:p>
          <a:p>
            <a:r>
              <a:rPr lang="fr-FR" sz="2000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first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FFFF"/>
                </a:solidFill>
                <a:latin typeface="Consolas" panose="020B0609020204030204" pitchFamily="49" charset="0"/>
              </a:rPr>
              <a:t>last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] </a:t>
            </a:r>
            <a:r>
              <a:rPr lang="fr-FR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arr</a:t>
            </a:r>
            <a:r>
              <a:rPr lang="fr-FR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2300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Module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571500" y="1364395"/>
            <a:ext cx="113118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Le JavaScript dispose </a:t>
            </a:r>
            <a:r>
              <a:rPr lang="en-US" sz="2400" dirty="0" err="1"/>
              <a:t>maintenant</a:t>
            </a:r>
            <a:r>
              <a:rPr lang="en-US" sz="2400" dirty="0"/>
              <a:t> de son proper </a:t>
            </a:r>
            <a:r>
              <a:rPr lang="en-US" sz="2400" dirty="0" err="1"/>
              <a:t>système</a:t>
            </a:r>
            <a:r>
              <a:rPr lang="en-US" sz="2400" dirty="0"/>
              <a:t> de modules.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 la </a:t>
            </a:r>
            <a:r>
              <a:rPr lang="en-US" sz="2400" dirty="0" err="1"/>
              <a:t>manière</a:t>
            </a:r>
            <a:r>
              <a:rPr lang="en-US" sz="2400" dirty="0"/>
              <a:t> de </a:t>
            </a:r>
            <a:r>
              <a:rPr lang="en-US" sz="2400" b="1" dirty="0" err="1"/>
              <a:t>CommonJS</a:t>
            </a:r>
            <a:r>
              <a:rPr lang="en-US" sz="2400" dirty="0"/>
              <a:t>, </a:t>
            </a:r>
            <a:r>
              <a:rPr lang="en-US" sz="2400" b="1" dirty="0"/>
              <a:t>un module </a:t>
            </a:r>
            <a:r>
              <a:rPr lang="en-US" sz="2400" dirty="0"/>
              <a:t>correspondent à </a:t>
            </a:r>
            <a:r>
              <a:rPr lang="en-US" sz="2400" b="1" dirty="0"/>
              <a:t>un </a:t>
            </a:r>
            <a:r>
              <a:rPr lang="en-US" sz="2400" b="1" dirty="0" err="1"/>
              <a:t>fichier</a:t>
            </a:r>
            <a:r>
              <a:rPr lang="en-US" sz="2400" b="1" dirty="0"/>
              <a:t> JavaScript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Les modules </a:t>
            </a:r>
            <a:r>
              <a:rPr lang="en-US" sz="2400" dirty="0" err="1"/>
              <a:t>utilisent</a:t>
            </a:r>
            <a:r>
              <a:rPr lang="en-US" sz="2400" dirty="0"/>
              <a:t> le mot </a:t>
            </a:r>
            <a:r>
              <a:rPr lang="en-US" sz="2400" dirty="0" err="1"/>
              <a:t>clé</a:t>
            </a:r>
            <a:r>
              <a:rPr lang="en-US" sz="2400" dirty="0"/>
              <a:t> </a:t>
            </a:r>
            <a:r>
              <a:rPr lang="en-US" sz="2400" b="1" dirty="0"/>
              <a:t>export</a:t>
            </a:r>
            <a:r>
              <a:rPr lang="en-US" sz="2400" dirty="0"/>
              <a:t> pour exposer des variables.</a:t>
            </a:r>
            <a:endParaRPr lang="fr-FR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Le mot </a:t>
            </a:r>
            <a:r>
              <a:rPr lang="en-US" sz="2400" dirty="0" err="1"/>
              <a:t>clé</a:t>
            </a:r>
            <a:r>
              <a:rPr lang="en-US" sz="2400" dirty="0"/>
              <a:t> </a:t>
            </a:r>
            <a:r>
              <a:rPr lang="en-US" sz="2400" b="1" dirty="0"/>
              <a:t>import</a:t>
            </a:r>
            <a:r>
              <a:rPr lang="en-US" sz="2400" dirty="0"/>
              <a:t>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dirty="0" err="1"/>
              <a:t>utilisé</a:t>
            </a:r>
            <a:r>
              <a:rPr lang="en-US" sz="2400" dirty="0"/>
              <a:t> pour importer des variables </a:t>
            </a:r>
            <a:r>
              <a:rPr lang="en-US" sz="2400" dirty="0" err="1"/>
              <a:t>depuis</a:t>
            </a:r>
            <a:r>
              <a:rPr lang="en-US" sz="2400" dirty="0"/>
              <a:t> un module </a:t>
            </a:r>
            <a:r>
              <a:rPr lang="en-US" sz="2400" dirty="0" err="1"/>
              <a:t>vers</a:t>
            </a:r>
            <a:r>
              <a:rPr lang="en-US" sz="2400" dirty="0"/>
              <a:t> un </a:t>
            </a:r>
            <a:r>
              <a:rPr lang="en-US" sz="2400" dirty="0" err="1"/>
              <a:t>autre</a:t>
            </a:r>
            <a:r>
              <a:rPr lang="en-US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Les exports </a:t>
            </a:r>
            <a:r>
              <a:rPr lang="en-US" sz="2400" dirty="0" err="1"/>
              <a:t>peuvent</a:t>
            </a:r>
            <a:r>
              <a:rPr lang="en-US" sz="2400" dirty="0"/>
              <a:t> </a:t>
            </a:r>
            <a:r>
              <a:rPr lang="en-US" sz="2400" dirty="0" err="1"/>
              <a:t>être</a:t>
            </a:r>
            <a:r>
              <a:rPr lang="en-US" sz="2400" dirty="0"/>
              <a:t> multiples au sein d’un module.</a:t>
            </a:r>
            <a:endParaRPr lang="fr-FR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85972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Module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40088" y="1735870"/>
            <a:ext cx="11311824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Les modules </a:t>
            </a:r>
            <a:r>
              <a:rPr lang="en-US" sz="2400" dirty="0" err="1"/>
              <a:t>Javascript</a:t>
            </a:r>
            <a:r>
              <a:rPr lang="en-US" sz="2400" dirty="0"/>
              <a:t> </a:t>
            </a:r>
            <a:r>
              <a:rPr lang="en-US" sz="2400" dirty="0" err="1"/>
              <a:t>sont</a:t>
            </a:r>
            <a:r>
              <a:rPr lang="en-US" sz="2400" dirty="0"/>
              <a:t> </a:t>
            </a:r>
            <a:r>
              <a:rPr lang="en-US" sz="2400" dirty="0" err="1"/>
              <a:t>utilisés</a:t>
            </a:r>
            <a:r>
              <a:rPr lang="en-US" sz="2400" dirty="0"/>
              <a:t> pour :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Encapsuler</a:t>
            </a:r>
            <a:r>
              <a:rPr lang="en-US" sz="2400" dirty="0"/>
              <a:t> du code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Pour le </a:t>
            </a:r>
            <a:r>
              <a:rPr lang="en-US" sz="2400" dirty="0" err="1"/>
              <a:t>namespacing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Pour simplifier la </a:t>
            </a:r>
            <a:r>
              <a:rPr lang="en-US" sz="2400" dirty="0" err="1"/>
              <a:t>réusabilité</a:t>
            </a:r>
            <a:endParaRPr lang="en-US" sz="2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538B3C-1A31-4665-A7F5-4BC9644DD82C}"/>
              </a:ext>
            </a:extLst>
          </p:cNvPr>
          <p:cNvSpPr txBox="1"/>
          <p:nvPr/>
        </p:nvSpPr>
        <p:spPr>
          <a:xfrm>
            <a:off x="0" y="746619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     A quoi </a:t>
            </a:r>
            <a:r>
              <a:rPr lang="en-US" sz="2400" b="1" dirty="0" err="1"/>
              <a:t>ça</a:t>
            </a:r>
            <a:r>
              <a:rPr lang="en-US" sz="2400" b="1" dirty="0"/>
              <a:t> </a:t>
            </a:r>
            <a:r>
              <a:rPr lang="en-US" sz="2400" b="1" dirty="0" err="1"/>
              <a:t>sert</a:t>
            </a:r>
            <a:r>
              <a:rPr lang="en-US" sz="2400" b="1" dirty="0"/>
              <a:t> ?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5276295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Module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9176" y="2100339"/>
            <a:ext cx="11193648" cy="36933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//------ lib.js ------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export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sqrt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Math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sqrt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export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square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*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export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diag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sqrt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square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+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square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//------ main.js ------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square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diag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'./lib'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square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));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121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diag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));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5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99176" y="1192647"/>
            <a:ext cx="395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Exemple</a:t>
            </a:r>
            <a:r>
              <a:rPr lang="en-US" sz="2400" dirty="0"/>
              <a:t> </a:t>
            </a:r>
            <a:r>
              <a:rPr lang="en-US" sz="2400" dirty="0" err="1"/>
              <a:t>d’exports</a:t>
            </a:r>
            <a:r>
              <a:rPr lang="en-US" sz="2400" dirty="0"/>
              <a:t> et </a:t>
            </a:r>
            <a:r>
              <a:rPr lang="en-US" sz="2400" dirty="0" err="1"/>
              <a:t>d’import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303939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Module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0" y="746619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       </a:t>
            </a:r>
            <a:r>
              <a:rPr lang="en-US" sz="2400" b="1" dirty="0"/>
              <a:t>imports</a:t>
            </a:r>
            <a:endParaRPr lang="fr-FR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561109" y="1420340"/>
            <a:ext cx="11180617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square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diag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'./lib'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09152" y="3332691"/>
            <a:ext cx="114611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l’export</a:t>
            </a:r>
            <a:r>
              <a:rPr lang="en-US" sz="2400" dirty="0"/>
              <a:t> </a:t>
            </a:r>
            <a:r>
              <a:rPr lang="en-US" sz="2400" dirty="0" err="1"/>
              <a:t>pouvant</a:t>
            </a:r>
            <a:r>
              <a:rPr lang="en-US" sz="2400" dirty="0"/>
              <a:t> </a:t>
            </a:r>
            <a:r>
              <a:rPr lang="en-US" sz="2400" dirty="0" err="1"/>
              <a:t>être</a:t>
            </a:r>
            <a:r>
              <a:rPr lang="en-US" sz="2400" dirty="0"/>
              <a:t> multiple, </a:t>
            </a:r>
            <a:r>
              <a:rPr lang="en-US" sz="2400" dirty="0" err="1"/>
              <a:t>l’import</a:t>
            </a:r>
            <a:r>
              <a:rPr lang="en-US" sz="2400" dirty="0"/>
              <a:t> </a:t>
            </a:r>
            <a:r>
              <a:rPr lang="en-US" sz="2400" dirty="0" err="1"/>
              <a:t>doit</a:t>
            </a:r>
            <a:r>
              <a:rPr lang="en-US" sz="2400" dirty="0"/>
              <a:t> specifier les </a:t>
            </a:r>
            <a:r>
              <a:rPr lang="en-US" sz="2400" dirty="0" err="1"/>
              <a:t>propriétés</a:t>
            </a:r>
            <a:r>
              <a:rPr lang="en-US" sz="2400" dirty="0"/>
              <a:t> du module à importer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Le </a:t>
            </a:r>
            <a:r>
              <a:rPr lang="en-US" sz="2400" dirty="0" err="1"/>
              <a:t>chemin</a:t>
            </a:r>
            <a:r>
              <a:rPr lang="en-US" sz="2400" dirty="0"/>
              <a:t> </a:t>
            </a:r>
            <a:r>
              <a:rPr lang="en-US" sz="2400" dirty="0" err="1"/>
              <a:t>vers</a:t>
            </a:r>
            <a:r>
              <a:rPr lang="en-US" sz="2400" dirty="0"/>
              <a:t> le module </a:t>
            </a:r>
            <a:r>
              <a:rPr lang="en-US" sz="2400" dirty="0" err="1"/>
              <a:t>peut</a:t>
            </a:r>
            <a:r>
              <a:rPr lang="en-US" sz="2400" dirty="0"/>
              <a:t> </a:t>
            </a:r>
            <a:r>
              <a:rPr lang="en-US" sz="2400" dirty="0" err="1"/>
              <a:t>être</a:t>
            </a:r>
            <a:r>
              <a:rPr lang="en-US" sz="2400" dirty="0"/>
              <a:t> </a:t>
            </a:r>
            <a:r>
              <a:rPr lang="en-US" sz="2400" dirty="0" err="1"/>
              <a:t>relatif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absolue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Le module </a:t>
            </a:r>
            <a:r>
              <a:rPr lang="en-US" sz="2400" dirty="0" err="1"/>
              <a:t>importé</a:t>
            </a:r>
            <a:r>
              <a:rPr lang="en-US" sz="2400" dirty="0"/>
              <a:t> </a:t>
            </a:r>
            <a:r>
              <a:rPr lang="en-US" sz="2400" dirty="0" err="1"/>
              <a:t>peut</a:t>
            </a:r>
            <a:r>
              <a:rPr lang="en-US" sz="2400" dirty="0"/>
              <a:t> </a:t>
            </a:r>
            <a:r>
              <a:rPr lang="en-US" sz="2400" dirty="0" err="1"/>
              <a:t>être</a:t>
            </a:r>
            <a:r>
              <a:rPr lang="en-US" sz="2400" dirty="0"/>
              <a:t> un module </a:t>
            </a:r>
            <a:r>
              <a:rPr lang="en-US" sz="2400" dirty="0" err="1"/>
              <a:t>installé</a:t>
            </a:r>
            <a:r>
              <a:rPr lang="en-US" sz="2400" dirty="0"/>
              <a:t> via un </a:t>
            </a:r>
            <a:r>
              <a:rPr lang="en-US" sz="2400" dirty="0" err="1"/>
              <a:t>gestionnaire</a:t>
            </a:r>
            <a:r>
              <a:rPr lang="en-US" sz="2400" dirty="0"/>
              <a:t> de package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Le code d’un module </a:t>
            </a:r>
            <a:r>
              <a:rPr lang="en-US" sz="2400" dirty="0" err="1"/>
              <a:t>importé</a:t>
            </a:r>
            <a:r>
              <a:rPr lang="en-US" sz="2400" dirty="0"/>
              <a:t> </a:t>
            </a:r>
            <a:r>
              <a:rPr lang="en-US" sz="2400" dirty="0" err="1"/>
              <a:t>n’est</a:t>
            </a:r>
            <a:r>
              <a:rPr lang="en-US" sz="2400" dirty="0"/>
              <a:t> </a:t>
            </a:r>
            <a:r>
              <a:rPr lang="en-US" sz="2400" dirty="0" err="1"/>
              <a:t>exécuté</a:t>
            </a:r>
            <a:r>
              <a:rPr lang="en-US" sz="2400" dirty="0"/>
              <a:t> </a:t>
            </a:r>
            <a:r>
              <a:rPr lang="en-US" sz="2400" dirty="0" err="1"/>
              <a:t>qu’une</a:t>
            </a:r>
            <a:r>
              <a:rPr lang="en-US" sz="2400" dirty="0"/>
              <a:t> </a:t>
            </a:r>
            <a:r>
              <a:rPr lang="en-US" sz="2400" dirty="0" err="1"/>
              <a:t>seule</a:t>
            </a:r>
            <a:r>
              <a:rPr lang="en-US" sz="2400" dirty="0"/>
              <a:t> </a:t>
            </a:r>
            <a:r>
              <a:rPr lang="en-US" sz="2400" dirty="0" err="1"/>
              <a:t>fois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Les imports </a:t>
            </a:r>
            <a:r>
              <a:rPr lang="en-US" sz="2400" dirty="0" err="1"/>
              <a:t>sont</a:t>
            </a:r>
            <a:r>
              <a:rPr lang="en-US" sz="2400" dirty="0"/>
              <a:t> </a:t>
            </a:r>
            <a:r>
              <a:rPr lang="en-US" sz="2400" dirty="0" err="1"/>
              <a:t>stockés</a:t>
            </a:r>
            <a:r>
              <a:rPr lang="en-US" sz="2400" dirty="0"/>
              <a:t> </a:t>
            </a:r>
            <a:r>
              <a:rPr lang="en-US" sz="2400" dirty="0" err="1"/>
              <a:t>dans</a:t>
            </a:r>
            <a:r>
              <a:rPr lang="en-US" sz="2400" dirty="0"/>
              <a:t> des variables </a:t>
            </a:r>
            <a:r>
              <a:rPr lang="en-US" sz="2400" dirty="0" err="1"/>
              <a:t>constantes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561108" y="2505334"/>
            <a:ext cx="11180617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square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diag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'lib'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561108" y="1962837"/>
            <a:ext cx="11180617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square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diag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'/lib'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51490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Module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0" y="746619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       </a:t>
            </a:r>
            <a:r>
              <a:rPr lang="en-US" sz="2400" b="1" dirty="0"/>
              <a:t>imports</a:t>
            </a:r>
            <a:endParaRPr lang="fr-FR" sz="24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581888" y="1457967"/>
            <a:ext cx="1146117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Il </a:t>
            </a:r>
            <a:r>
              <a:rPr lang="en-US" sz="2400" dirty="0" err="1"/>
              <a:t>est</a:t>
            </a:r>
            <a:r>
              <a:rPr lang="en-US" sz="2400" dirty="0"/>
              <a:t> possible </a:t>
            </a:r>
            <a:r>
              <a:rPr lang="en-US" sz="2400" dirty="0" err="1"/>
              <a:t>d’importer</a:t>
            </a:r>
            <a:r>
              <a:rPr lang="en-US" sz="2400" dirty="0"/>
              <a:t> tout les export sous </a:t>
            </a:r>
            <a:r>
              <a:rPr lang="en-US" sz="2400" dirty="0" err="1"/>
              <a:t>forme</a:t>
            </a:r>
            <a:r>
              <a:rPr lang="en-US" sz="2400" dirty="0"/>
              <a:t> </a:t>
            </a:r>
            <a:r>
              <a:rPr lang="en-US" sz="2400" dirty="0" err="1"/>
              <a:t>d’objet</a:t>
            </a:r>
            <a:r>
              <a:rPr lang="en-US" sz="2400" dirty="0"/>
              <a:t> à </a:t>
            </a:r>
            <a:r>
              <a:rPr lang="en-US" sz="2400" dirty="0" err="1"/>
              <a:t>l’aide</a:t>
            </a:r>
            <a:r>
              <a:rPr lang="en-US" sz="2400" dirty="0"/>
              <a:t> du mot </a:t>
            </a:r>
            <a:r>
              <a:rPr lang="en-US" sz="2400" dirty="0" err="1"/>
              <a:t>clé</a:t>
            </a:r>
            <a:r>
              <a:rPr lang="en-US" sz="2400" dirty="0"/>
              <a:t> </a:t>
            </a:r>
            <a:r>
              <a:rPr lang="en-US" sz="2400" b="1" dirty="0"/>
              <a:t>as</a:t>
            </a:r>
            <a:endParaRPr lang="fr-FR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581888" y="2296722"/>
            <a:ext cx="11378048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lib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C0"/>
                </a:solidFill>
                <a:latin typeface="Consolas" panose="020B0609020204030204" pitchFamily="49" charset="0"/>
              </a:rPr>
              <a:t>'/lib'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81888" y="3090624"/>
            <a:ext cx="11461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Le mot </a:t>
            </a:r>
            <a:r>
              <a:rPr lang="en-US" sz="2400" dirty="0" err="1"/>
              <a:t>clé</a:t>
            </a:r>
            <a:r>
              <a:rPr lang="en-US" sz="2400" dirty="0"/>
              <a:t> </a:t>
            </a:r>
            <a:r>
              <a:rPr lang="en-US" sz="2400" b="1" dirty="0"/>
              <a:t>as</a:t>
            </a:r>
            <a:r>
              <a:rPr lang="en-US" sz="2400" dirty="0"/>
              <a:t> </a:t>
            </a:r>
            <a:r>
              <a:rPr lang="en-US" sz="2400" dirty="0" err="1"/>
              <a:t>peut</a:t>
            </a:r>
            <a:r>
              <a:rPr lang="en-US" sz="2400" dirty="0"/>
              <a:t> </a:t>
            </a:r>
            <a:r>
              <a:rPr lang="en-US" sz="2400" dirty="0" err="1"/>
              <a:t>également</a:t>
            </a:r>
            <a:r>
              <a:rPr lang="en-US" sz="2400" dirty="0"/>
              <a:t> </a:t>
            </a:r>
            <a:r>
              <a:rPr lang="en-US" sz="2400" dirty="0" err="1"/>
              <a:t>servir</a:t>
            </a:r>
            <a:r>
              <a:rPr lang="en-US" sz="2400" dirty="0"/>
              <a:t> à </a:t>
            </a:r>
            <a:r>
              <a:rPr lang="en-US" sz="2400" dirty="0" err="1"/>
              <a:t>renommer</a:t>
            </a:r>
            <a:r>
              <a:rPr lang="en-US" sz="2400" dirty="0"/>
              <a:t> la variable d’un import</a:t>
            </a:r>
            <a:endParaRPr lang="fr-FR" sz="2400" dirty="0"/>
          </a:p>
        </p:txBody>
      </p:sp>
      <p:sp>
        <p:nvSpPr>
          <p:cNvPr id="11" name="Rectangle 10"/>
          <p:cNvSpPr/>
          <p:nvPr/>
        </p:nvSpPr>
        <p:spPr>
          <a:xfrm>
            <a:off x="581888" y="4004175"/>
            <a:ext cx="11305312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square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sqr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diag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C0"/>
                </a:solidFill>
                <a:latin typeface="Consolas" panose="020B0609020204030204" pitchFamily="49" charset="0"/>
              </a:rPr>
              <a:t>'./lib'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566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Module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0" y="746619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       </a:t>
            </a:r>
            <a:r>
              <a:rPr lang="en-US" sz="2400" b="1" dirty="0"/>
              <a:t>exports</a:t>
            </a:r>
            <a:endParaRPr lang="fr-FR" sz="2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331365" y="1511148"/>
            <a:ext cx="11461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Il </a:t>
            </a:r>
            <a:r>
              <a:rPr lang="en-US" sz="2400" dirty="0" err="1"/>
              <a:t>existe</a:t>
            </a:r>
            <a:r>
              <a:rPr lang="en-US" sz="2400" dirty="0"/>
              <a:t> </a:t>
            </a:r>
            <a:r>
              <a:rPr lang="en-US" sz="2400" dirty="0" err="1"/>
              <a:t>deux</a:t>
            </a:r>
            <a:r>
              <a:rPr lang="en-US" sz="2400" dirty="0"/>
              <a:t> types </a:t>
            </a:r>
            <a:r>
              <a:rPr lang="en-US" sz="2400" dirty="0" err="1"/>
              <a:t>d’exports</a:t>
            </a:r>
            <a:r>
              <a:rPr lang="en-US" sz="2400" dirty="0"/>
              <a:t>. Les exports </a:t>
            </a:r>
            <a:r>
              <a:rPr lang="en-US" sz="2400" dirty="0" err="1"/>
              <a:t>nommés</a:t>
            </a:r>
            <a:r>
              <a:rPr lang="en-US" sz="2400" dirty="0"/>
              <a:t> et les exports par </a:t>
            </a:r>
            <a:r>
              <a:rPr lang="en-US" sz="2400" dirty="0" err="1"/>
              <a:t>défaut</a:t>
            </a:r>
            <a:r>
              <a:rPr lang="en-US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L’export</a:t>
            </a:r>
            <a:r>
              <a:rPr lang="en-US" sz="2400" dirty="0"/>
              <a:t> </a:t>
            </a:r>
            <a:r>
              <a:rPr lang="en-US" sz="2400" dirty="0" err="1"/>
              <a:t>nommé</a:t>
            </a:r>
            <a:r>
              <a:rPr lang="en-US" sz="2400" dirty="0"/>
              <a:t> </a:t>
            </a:r>
            <a:r>
              <a:rPr lang="en-US" sz="2400" dirty="0" err="1"/>
              <a:t>peut</a:t>
            </a:r>
            <a:r>
              <a:rPr lang="en-US" sz="2400" dirty="0"/>
              <a:t> </a:t>
            </a:r>
            <a:r>
              <a:rPr lang="en-US" sz="2400" dirty="0" err="1"/>
              <a:t>être</a:t>
            </a:r>
            <a:r>
              <a:rPr lang="en-US" sz="2400" dirty="0"/>
              <a:t> multiple</a:t>
            </a:r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331365" y="2905128"/>
            <a:ext cx="11264890" cy="17543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export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square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*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export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diag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sqrt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square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+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square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930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et </a:t>
            </a:r>
            <a:r>
              <a:rPr lang="en-US" sz="4400" dirty="0">
                <a:solidFill>
                  <a:srgbClr val="EF851B"/>
                </a:solidFill>
              </a:rPr>
              <a:t>Scope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76832" y="1331729"/>
            <a:ext cx="11238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Usage du </a:t>
            </a:r>
            <a:r>
              <a:rPr lang="en-US" sz="2400" b="1" dirty="0"/>
              <a:t>block</a:t>
            </a:r>
            <a:r>
              <a:rPr lang="en-US" sz="2400" dirty="0"/>
              <a:t> pour </a:t>
            </a:r>
            <a:r>
              <a:rPr lang="en-US" sz="2400" dirty="0" err="1"/>
              <a:t>scoper</a:t>
            </a:r>
            <a:r>
              <a:rPr lang="en-US" sz="2400" dirty="0"/>
              <a:t> les variables </a:t>
            </a:r>
            <a:r>
              <a:rPr lang="en-US" sz="2400" dirty="0" err="1"/>
              <a:t>déclarées</a:t>
            </a:r>
            <a:r>
              <a:rPr lang="en-US" sz="2400" dirty="0"/>
              <a:t> avec </a:t>
            </a:r>
            <a:r>
              <a:rPr lang="en-US" sz="2400" b="1" dirty="0"/>
              <a:t>let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b="1" dirty="0" err="1"/>
              <a:t>const</a:t>
            </a:r>
            <a:endParaRPr lang="fr-FR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476832" y="2121070"/>
            <a:ext cx="10906971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EF851B"/>
                </a:solidFill>
                <a:latin typeface="Consolas" panose="020B0609020204030204" pitchFamily="49" charset="0"/>
              </a:rPr>
              <a:t>{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Début du block</a:t>
            </a:r>
          </a:p>
          <a:p>
            <a:endParaRPr lang="fr-FR" dirty="0">
              <a:solidFill>
                <a:srgbClr val="EF851B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x = 3712;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EF851B"/>
                </a:solidFill>
                <a:latin typeface="Consolas" panose="020B0609020204030204" pitchFamily="49" charset="0"/>
              </a:rPr>
              <a:t>}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Fin du block</a:t>
            </a:r>
            <a:endParaRPr lang="fr-FR" dirty="0">
              <a:solidFill>
                <a:srgbClr val="EF851B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console.log(x)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4968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Module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0" y="746619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       </a:t>
            </a:r>
            <a:r>
              <a:rPr lang="en-US" sz="2400" b="1" dirty="0"/>
              <a:t>exports</a:t>
            </a:r>
            <a:endParaRPr lang="fr-FR" sz="2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577855" y="1314694"/>
            <a:ext cx="9338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Il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dirty="0" err="1"/>
              <a:t>également</a:t>
            </a:r>
            <a:r>
              <a:rPr lang="en-US" sz="2400" dirty="0"/>
              <a:t> possible </a:t>
            </a:r>
            <a:r>
              <a:rPr lang="en-US" sz="2400" dirty="0" err="1"/>
              <a:t>d’exporter</a:t>
            </a:r>
            <a:r>
              <a:rPr lang="en-US" sz="2400" dirty="0"/>
              <a:t> des variables </a:t>
            </a:r>
            <a:r>
              <a:rPr lang="en-US" sz="2400" dirty="0" err="1"/>
              <a:t>definies</a:t>
            </a:r>
            <a:r>
              <a:rPr lang="en-US" sz="2400" dirty="0"/>
              <a:t> </a:t>
            </a:r>
            <a:r>
              <a:rPr lang="en-US" sz="2400" dirty="0" err="1"/>
              <a:t>dans</a:t>
            </a:r>
            <a:r>
              <a:rPr lang="en-US" sz="2400" dirty="0"/>
              <a:t> le module</a:t>
            </a:r>
            <a:endParaRPr lang="fr-FR" sz="2400" dirty="0"/>
          </a:p>
        </p:txBody>
      </p:sp>
      <p:sp>
        <p:nvSpPr>
          <p:cNvPr id="9" name="Rectangle 8"/>
          <p:cNvSpPr/>
          <p:nvPr/>
        </p:nvSpPr>
        <p:spPr>
          <a:xfrm>
            <a:off x="662730" y="2090586"/>
            <a:ext cx="10985479" cy="2585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sqrt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Math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sqrt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square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*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diag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sqrt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square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+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square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export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sqrt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square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diag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62730" y="5153892"/>
            <a:ext cx="10985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 mot </a:t>
            </a:r>
            <a:r>
              <a:rPr lang="en-US" sz="2400" dirty="0" err="1"/>
              <a:t>clé</a:t>
            </a:r>
            <a:r>
              <a:rPr lang="en-US" sz="2400" dirty="0"/>
              <a:t> </a:t>
            </a:r>
            <a:r>
              <a:rPr lang="en-US" sz="2400" b="1" dirty="0"/>
              <a:t>as</a:t>
            </a:r>
            <a:r>
              <a:rPr lang="en-US" sz="2400" dirty="0"/>
              <a:t> </a:t>
            </a:r>
            <a:r>
              <a:rPr lang="en-US" sz="2400" dirty="0" err="1"/>
              <a:t>permet</a:t>
            </a:r>
            <a:r>
              <a:rPr lang="en-US" sz="2400" dirty="0"/>
              <a:t> de change le nom des exports</a:t>
            </a:r>
            <a:endParaRPr lang="fr-FR" sz="2400" dirty="0"/>
          </a:p>
        </p:txBody>
      </p:sp>
      <p:sp>
        <p:nvSpPr>
          <p:cNvPr id="7" name="Rectangle 6"/>
          <p:cNvSpPr/>
          <p:nvPr/>
        </p:nvSpPr>
        <p:spPr>
          <a:xfrm>
            <a:off x="662729" y="5873234"/>
            <a:ext cx="10985479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export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sqrt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square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diag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86346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Module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0" y="746619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       </a:t>
            </a:r>
            <a:r>
              <a:rPr lang="en-US" sz="2400" b="1" dirty="0"/>
              <a:t>exports</a:t>
            </a:r>
            <a:endParaRPr lang="fr-FR" sz="2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509154" y="1538342"/>
            <a:ext cx="10941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L’export</a:t>
            </a:r>
            <a:r>
              <a:rPr lang="en-US" sz="2400" dirty="0"/>
              <a:t> par </a:t>
            </a:r>
            <a:r>
              <a:rPr lang="en-US" sz="2400" dirty="0" err="1"/>
              <a:t>defaut</a:t>
            </a:r>
            <a:r>
              <a:rPr lang="en-US" sz="2400" dirty="0"/>
              <a:t> </a:t>
            </a:r>
            <a:r>
              <a:rPr lang="en-US" sz="2400" dirty="0" err="1"/>
              <a:t>permet</a:t>
            </a:r>
            <a:r>
              <a:rPr lang="en-US" sz="2400" dirty="0"/>
              <a:t> </a:t>
            </a:r>
            <a:r>
              <a:rPr lang="en-US" sz="2400" dirty="0" err="1"/>
              <a:t>d’exporter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</a:t>
            </a:r>
            <a:r>
              <a:rPr lang="en-US" sz="2400" dirty="0" err="1"/>
              <a:t>seule</a:t>
            </a:r>
            <a:r>
              <a:rPr lang="en-US" sz="2400" dirty="0"/>
              <a:t> et unique </a:t>
            </a:r>
            <a:r>
              <a:rPr lang="en-US" sz="2400" dirty="0" err="1"/>
              <a:t>valeur</a:t>
            </a:r>
            <a:r>
              <a:rPr lang="en-US" sz="2400" dirty="0"/>
              <a:t>.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581890" y="3484547"/>
            <a:ext cx="6608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L’export</a:t>
            </a:r>
            <a:r>
              <a:rPr lang="en-US" sz="2400" dirty="0"/>
              <a:t> par </a:t>
            </a:r>
            <a:r>
              <a:rPr lang="en-US" sz="2400" dirty="0" err="1"/>
              <a:t>defaut</a:t>
            </a:r>
            <a:r>
              <a:rPr lang="en-US" sz="2400" dirty="0"/>
              <a:t> </a:t>
            </a:r>
            <a:r>
              <a:rPr lang="en-US" sz="2400" dirty="0" err="1"/>
              <a:t>s’utilise</a:t>
            </a:r>
            <a:r>
              <a:rPr lang="en-US" sz="2400" dirty="0"/>
              <a:t> avec </a:t>
            </a:r>
            <a:r>
              <a:rPr lang="en-US" sz="2400" dirty="0" err="1"/>
              <a:t>l’import</a:t>
            </a:r>
            <a:r>
              <a:rPr lang="en-US" sz="2400" dirty="0"/>
              <a:t> par </a:t>
            </a:r>
            <a:r>
              <a:rPr lang="en-US" sz="2400" dirty="0" err="1"/>
              <a:t>défaut</a:t>
            </a:r>
            <a:endParaRPr lang="fr-FR" sz="2400" dirty="0"/>
          </a:p>
        </p:txBody>
      </p:sp>
      <p:sp>
        <p:nvSpPr>
          <p:cNvPr id="14" name="Rectangle 13"/>
          <p:cNvSpPr/>
          <p:nvPr/>
        </p:nvSpPr>
        <p:spPr>
          <a:xfrm>
            <a:off x="581889" y="2189214"/>
            <a:ext cx="10868891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export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default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Point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...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581889" y="4193462"/>
            <a:ext cx="10868891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P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'./point'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CCBEB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81889" y="5424055"/>
            <a:ext cx="10779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Puisque</a:t>
            </a:r>
            <a:r>
              <a:rPr lang="en-US" sz="2400" dirty="0"/>
              <a:t> </a:t>
            </a:r>
            <a:r>
              <a:rPr lang="en-US" sz="2400" dirty="0" err="1"/>
              <a:t>l’export</a:t>
            </a:r>
            <a:r>
              <a:rPr lang="en-US" sz="2400" dirty="0"/>
              <a:t> </a:t>
            </a:r>
            <a:r>
              <a:rPr lang="en-US" sz="2400" dirty="0" err="1"/>
              <a:t>n’est</a:t>
            </a:r>
            <a:r>
              <a:rPr lang="en-US" sz="2400" dirty="0"/>
              <a:t> pas </a:t>
            </a:r>
            <a:r>
              <a:rPr lang="en-US" sz="2400" dirty="0" err="1"/>
              <a:t>nommé</a:t>
            </a:r>
            <a:r>
              <a:rPr lang="en-US" sz="2400" dirty="0"/>
              <a:t>, le nom de la variable à </a:t>
            </a:r>
            <a:r>
              <a:rPr lang="en-US" sz="2400" dirty="0" err="1"/>
              <a:t>l’import</a:t>
            </a:r>
            <a:r>
              <a:rPr lang="en-US" sz="2400" dirty="0"/>
              <a:t> </a:t>
            </a:r>
            <a:r>
              <a:rPr lang="en-US" sz="2400" dirty="0" err="1"/>
              <a:t>n’est</a:t>
            </a:r>
            <a:r>
              <a:rPr lang="en-US" sz="2400" dirty="0"/>
              <a:t> pas </a:t>
            </a:r>
            <a:r>
              <a:rPr lang="en-US" sz="2400" dirty="0" err="1"/>
              <a:t>restreint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975235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Module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0" y="746619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re-exporting</a:t>
            </a:r>
            <a:endParaRPr lang="fr-FR" sz="2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429489" y="1538342"/>
            <a:ext cx="11322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Il possible </a:t>
            </a:r>
            <a:r>
              <a:rPr lang="en-US" sz="2400" dirty="0" err="1"/>
              <a:t>d’exporter</a:t>
            </a:r>
            <a:r>
              <a:rPr lang="en-US" sz="2400" dirty="0"/>
              <a:t> </a:t>
            </a:r>
            <a:r>
              <a:rPr lang="en-US" sz="2400" dirty="0" err="1"/>
              <a:t>directement</a:t>
            </a:r>
            <a:r>
              <a:rPr lang="en-US" sz="2400" dirty="0"/>
              <a:t> le </a:t>
            </a:r>
            <a:r>
              <a:rPr lang="en-US" sz="2400" dirty="0" err="1"/>
              <a:t>contenu</a:t>
            </a:r>
            <a:r>
              <a:rPr lang="en-US" sz="2400" dirty="0"/>
              <a:t> d’un import</a:t>
            </a:r>
            <a:endParaRPr lang="fr-FR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29489" y="5120497"/>
            <a:ext cx="10941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Tout le </a:t>
            </a:r>
            <a:r>
              <a:rPr lang="en-US" sz="2400" dirty="0" err="1"/>
              <a:t>contenu</a:t>
            </a:r>
            <a:r>
              <a:rPr lang="en-US" sz="2400" dirty="0"/>
              <a:t> du module point </a:t>
            </a:r>
            <a:r>
              <a:rPr lang="en-US" sz="2400" dirty="0" err="1"/>
              <a:t>est</a:t>
            </a:r>
            <a:r>
              <a:rPr lang="en-US" sz="2400" dirty="0"/>
              <a:t> re-</a:t>
            </a:r>
            <a:r>
              <a:rPr lang="en-US" sz="2400" dirty="0" err="1"/>
              <a:t>exporté</a:t>
            </a:r>
            <a:r>
              <a:rPr lang="en-US" sz="2400" dirty="0"/>
              <a:t> </a:t>
            </a:r>
            <a:r>
              <a:rPr lang="en-US" sz="2400" dirty="0" err="1"/>
              <a:t>depuis</a:t>
            </a:r>
            <a:r>
              <a:rPr lang="en-US" sz="2400" dirty="0"/>
              <a:t> le module index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429490" y="2237732"/>
            <a:ext cx="11322627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export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Point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9490" y="3439482"/>
            <a:ext cx="11322627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export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*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'./point'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29490" y="4395406"/>
            <a:ext cx="11322627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import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Point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from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'./index'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9489" y="2873672"/>
            <a:ext cx="914400" cy="3919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point.js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9489" y="3811214"/>
            <a:ext cx="914400" cy="3919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index.js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9807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Set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62730" y="1215737"/>
            <a:ext cx="109958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Le </a:t>
            </a:r>
            <a:r>
              <a:rPr lang="en-US" sz="2400" b="1" dirty="0"/>
              <a:t>Set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ES2015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collection </a:t>
            </a:r>
            <a:r>
              <a:rPr lang="en-US" sz="2400" b="1" dirty="0"/>
              <a:t>non </a:t>
            </a:r>
            <a:r>
              <a:rPr lang="en-US" sz="2400" b="1" dirty="0" err="1"/>
              <a:t>ordonnée</a:t>
            </a:r>
            <a:r>
              <a:rPr lang="en-US" sz="2400" b="1" dirty="0"/>
              <a:t> </a:t>
            </a:r>
            <a:r>
              <a:rPr lang="en-US" sz="2400" b="1" dirty="0" err="1"/>
              <a:t>indexée</a:t>
            </a:r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valeur</a:t>
            </a:r>
            <a:r>
              <a:rPr lang="en-US" sz="2400" dirty="0"/>
              <a:t>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b="1" dirty="0"/>
              <a:t>unique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La </a:t>
            </a:r>
            <a:r>
              <a:rPr lang="en-US" sz="2400" dirty="0" err="1"/>
              <a:t>recherche</a:t>
            </a:r>
            <a:r>
              <a:rPr lang="en-US" sz="2400" dirty="0"/>
              <a:t> d’un element </a:t>
            </a:r>
            <a:r>
              <a:rPr lang="en-US" sz="2400" dirty="0" err="1"/>
              <a:t>dans</a:t>
            </a:r>
            <a:r>
              <a:rPr lang="en-US" sz="2400" dirty="0"/>
              <a:t> le set se fait </a:t>
            </a:r>
            <a:r>
              <a:rPr lang="en-US" sz="2400" dirty="0" err="1"/>
              <a:t>donc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O(1)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L’ajout</a:t>
            </a:r>
            <a:r>
              <a:rPr lang="en-US" sz="2400" dirty="0"/>
              <a:t> d’un </a:t>
            </a:r>
            <a:r>
              <a:rPr lang="en-US" sz="2400" dirty="0" err="1"/>
              <a:t>élément</a:t>
            </a:r>
            <a:r>
              <a:rPr lang="en-US" sz="2400" dirty="0"/>
              <a:t> déjà present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dirty="0" err="1"/>
              <a:t>ignoré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Le </a:t>
            </a:r>
            <a:r>
              <a:rPr lang="en-US" sz="2400" b="1" dirty="0"/>
              <a:t>set</a:t>
            </a:r>
            <a:r>
              <a:rPr lang="en-US" sz="2400" dirty="0"/>
              <a:t> </a:t>
            </a:r>
            <a:r>
              <a:rPr lang="en-US" sz="2400" dirty="0" err="1"/>
              <a:t>accepte</a:t>
            </a:r>
            <a:r>
              <a:rPr lang="en-US" sz="2400" dirty="0"/>
              <a:t> tout type de </a:t>
            </a:r>
            <a:r>
              <a:rPr lang="en-US" sz="2400" dirty="0" err="1"/>
              <a:t>valeurs</a:t>
            </a:r>
            <a:r>
              <a:rPr lang="en-US" sz="2400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662729" y="4588455"/>
            <a:ext cx="10850397" cy="17543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set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Set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set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add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'val'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</a:t>
            </a:r>
            <a:r>
              <a:rPr lang="fr-FR" dirty="0" err="1">
                <a:solidFill>
                  <a:srgbClr val="57A64A"/>
                </a:solidFill>
                <a:latin typeface="Consolas" panose="020B0609020204030204" pitchFamily="49" charset="0"/>
              </a:rPr>
              <a:t>true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set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has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'val'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set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size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1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set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add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'val'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set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size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42753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Set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62730" y="1215737"/>
            <a:ext cx="1099587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Les </a:t>
            </a:r>
            <a:r>
              <a:rPr lang="en-US" sz="2400" dirty="0" err="1"/>
              <a:t>valeurs</a:t>
            </a:r>
            <a:r>
              <a:rPr lang="en-US" sz="2400" dirty="0"/>
              <a:t> </a:t>
            </a:r>
            <a:r>
              <a:rPr lang="en-US" sz="2400" dirty="0" err="1"/>
              <a:t>dans</a:t>
            </a:r>
            <a:r>
              <a:rPr lang="en-US" sz="2400" dirty="0"/>
              <a:t> un </a:t>
            </a:r>
            <a:r>
              <a:rPr lang="en-US" sz="2400" b="1" dirty="0"/>
              <a:t>set</a:t>
            </a:r>
            <a:r>
              <a:rPr lang="en-US" sz="2400" dirty="0"/>
              <a:t> </a:t>
            </a:r>
            <a:r>
              <a:rPr lang="en-US" sz="2400" dirty="0" err="1"/>
              <a:t>sont</a:t>
            </a:r>
            <a:r>
              <a:rPr lang="en-US" sz="2400" dirty="0"/>
              <a:t> </a:t>
            </a:r>
            <a:r>
              <a:rPr lang="en-US" sz="2400" dirty="0" err="1"/>
              <a:t>comparées</a:t>
            </a:r>
            <a:r>
              <a:rPr lang="en-US" sz="2400" dirty="0"/>
              <a:t> de la </a:t>
            </a:r>
            <a:r>
              <a:rPr lang="en-US" sz="2400" dirty="0" err="1"/>
              <a:t>même</a:t>
            </a:r>
            <a:r>
              <a:rPr lang="en-US" sz="2400" dirty="0"/>
              <a:t> </a:t>
            </a:r>
            <a:r>
              <a:rPr lang="en-US" sz="2400" dirty="0" err="1"/>
              <a:t>façon</a:t>
            </a:r>
            <a:r>
              <a:rPr lang="en-US" sz="2400" dirty="0"/>
              <a:t> que </a:t>
            </a:r>
            <a:r>
              <a:rPr lang="en-US" sz="2400" dirty="0" err="1"/>
              <a:t>l’opérateur</a:t>
            </a:r>
            <a:r>
              <a:rPr lang="en-US" sz="2400" dirty="0"/>
              <a:t> ===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Les </a:t>
            </a:r>
            <a:r>
              <a:rPr lang="en-US" sz="2400" dirty="0" err="1"/>
              <a:t>objets</a:t>
            </a:r>
            <a:r>
              <a:rPr lang="en-US" sz="2400" dirty="0"/>
              <a:t> </a:t>
            </a:r>
            <a:r>
              <a:rPr lang="en-US" sz="2400" dirty="0" err="1"/>
              <a:t>sont</a:t>
            </a:r>
            <a:r>
              <a:rPr lang="en-US" sz="2400" dirty="0"/>
              <a:t> </a:t>
            </a:r>
            <a:r>
              <a:rPr lang="en-US" sz="2400" dirty="0" err="1"/>
              <a:t>donc</a:t>
            </a:r>
            <a:r>
              <a:rPr lang="en-US" sz="2400" dirty="0"/>
              <a:t> </a:t>
            </a:r>
            <a:r>
              <a:rPr lang="en-US" sz="2400" dirty="0" err="1"/>
              <a:t>comparés</a:t>
            </a:r>
            <a:r>
              <a:rPr lang="en-US" sz="2400" dirty="0"/>
              <a:t> par </a:t>
            </a:r>
            <a:r>
              <a:rPr lang="en-US" sz="2400" dirty="0" err="1"/>
              <a:t>référence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662730" y="3293009"/>
            <a:ext cx="10995870" cy="147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set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Set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set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add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({});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set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size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1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set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add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({});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set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size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20711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Set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62730" y="1143000"/>
            <a:ext cx="1099587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Le </a:t>
            </a:r>
            <a:r>
              <a:rPr lang="en-US" sz="2400" b="1" dirty="0"/>
              <a:t>set</a:t>
            </a:r>
            <a:r>
              <a:rPr lang="en-US" sz="2400" dirty="0"/>
              <a:t>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b="1" dirty="0" err="1"/>
              <a:t>itérable</a:t>
            </a:r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sz="2400" dirty="0"/>
              <a:t>Le </a:t>
            </a:r>
            <a:r>
              <a:rPr lang="en-US" sz="2400" b="1" dirty="0"/>
              <a:t>set</a:t>
            </a:r>
            <a:r>
              <a:rPr lang="en-US" sz="2400" dirty="0"/>
              <a:t> </a:t>
            </a:r>
            <a:r>
              <a:rPr lang="en-US" sz="2400" dirty="0" err="1"/>
              <a:t>possède</a:t>
            </a:r>
            <a:r>
              <a:rPr lang="en-US" sz="2400" dirty="0"/>
              <a:t> la </a:t>
            </a:r>
            <a:r>
              <a:rPr lang="en-US" sz="2400" dirty="0" err="1"/>
              <a:t>méthode</a:t>
            </a:r>
            <a:r>
              <a:rPr lang="en-US" sz="2400" dirty="0"/>
              <a:t> </a:t>
            </a:r>
            <a:r>
              <a:rPr lang="en-US" sz="2400" dirty="0" err="1"/>
              <a:t>forEach</a:t>
            </a:r>
            <a:r>
              <a:rPr lang="en-US" sz="2400" dirty="0"/>
              <a:t> </a:t>
            </a:r>
            <a:r>
              <a:rPr lang="en-US" sz="2400" dirty="0" err="1"/>
              <a:t>permettant</a:t>
            </a:r>
            <a:r>
              <a:rPr lang="en-US" sz="2400" dirty="0"/>
              <a:t> de </a:t>
            </a:r>
            <a:r>
              <a:rPr lang="en-US" sz="2400" dirty="0" err="1"/>
              <a:t>faciliter</a:t>
            </a:r>
            <a:r>
              <a:rPr lang="en-US" sz="2400" dirty="0"/>
              <a:t> </a:t>
            </a:r>
            <a:r>
              <a:rPr lang="en-US" sz="2400" dirty="0" err="1"/>
              <a:t>l’itération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62730" y="3005620"/>
            <a:ext cx="10995870" cy="203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]);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val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set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forEach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val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=&gt;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val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55626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Map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62730" y="1125356"/>
            <a:ext cx="10943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Le map </a:t>
            </a:r>
            <a:r>
              <a:rPr lang="en-US" sz="2400" dirty="0" err="1"/>
              <a:t>en</a:t>
            </a:r>
            <a:r>
              <a:rPr lang="en-US" sz="2400" dirty="0"/>
              <a:t> ES2015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collection non </a:t>
            </a:r>
            <a:r>
              <a:rPr lang="en-US" sz="2400" dirty="0" err="1"/>
              <a:t>ordonnée</a:t>
            </a:r>
            <a:r>
              <a:rPr lang="en-US" sz="2400" dirty="0"/>
              <a:t> de </a:t>
            </a:r>
            <a:r>
              <a:rPr lang="en-US" sz="2400" dirty="0" err="1"/>
              <a:t>clé</a:t>
            </a:r>
            <a:r>
              <a:rPr lang="en-US" sz="2400" dirty="0"/>
              <a:t>/</a:t>
            </a:r>
            <a:r>
              <a:rPr lang="en-US" sz="2400" dirty="0" err="1"/>
              <a:t>valeur</a:t>
            </a:r>
            <a:endParaRPr lang="fr-FR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clé</a:t>
            </a:r>
            <a:r>
              <a:rPr lang="en-US" sz="2400" dirty="0"/>
              <a:t>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b="1" dirty="0" err="1"/>
              <a:t>indexée</a:t>
            </a:r>
            <a:r>
              <a:rPr lang="en-US" sz="2400" dirty="0"/>
              <a:t> et </a:t>
            </a:r>
            <a:r>
              <a:rPr lang="en-US" sz="2400" b="1" dirty="0"/>
              <a:t>unique</a:t>
            </a:r>
            <a:r>
              <a:rPr lang="en-US" sz="2400" dirty="0"/>
              <a:t>. Il </a:t>
            </a:r>
            <a:r>
              <a:rPr lang="en-US" sz="2400" dirty="0" err="1"/>
              <a:t>s’agit</a:t>
            </a:r>
            <a:r>
              <a:rPr lang="en-US" sz="2400" dirty="0"/>
              <a:t> </a:t>
            </a:r>
            <a:r>
              <a:rPr lang="en-US" sz="2400" dirty="0" err="1"/>
              <a:t>donc</a:t>
            </a:r>
            <a:r>
              <a:rPr lang="en-US" sz="2400" dirty="0"/>
              <a:t> d’un </a:t>
            </a:r>
            <a:r>
              <a:rPr lang="en-US" sz="2400" b="1" dirty="0" err="1"/>
              <a:t>dictionnaire</a:t>
            </a:r>
            <a:r>
              <a:rPr lang="en-US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La </a:t>
            </a:r>
            <a:r>
              <a:rPr lang="en-US" sz="2400" dirty="0" err="1"/>
              <a:t>clé</a:t>
            </a:r>
            <a:r>
              <a:rPr lang="en-US" sz="2400" dirty="0"/>
              <a:t> </a:t>
            </a:r>
            <a:r>
              <a:rPr lang="en-US" sz="2400" dirty="0" err="1"/>
              <a:t>peut</a:t>
            </a:r>
            <a:r>
              <a:rPr lang="en-US" sz="2400" dirty="0"/>
              <a:t> </a:t>
            </a:r>
            <a:r>
              <a:rPr lang="en-US" sz="2400" dirty="0" err="1"/>
              <a:t>être</a:t>
            </a:r>
            <a:r>
              <a:rPr lang="en-US" sz="2400" dirty="0"/>
              <a:t> de </a:t>
            </a:r>
            <a:r>
              <a:rPr lang="en-US" sz="2400" b="1" dirty="0" err="1"/>
              <a:t>n’importe</a:t>
            </a:r>
            <a:r>
              <a:rPr lang="en-US" sz="2400" b="1" dirty="0"/>
              <a:t> </a:t>
            </a:r>
            <a:r>
              <a:rPr lang="en-US" sz="2400" b="1" dirty="0" err="1"/>
              <a:t>quel</a:t>
            </a:r>
            <a:r>
              <a:rPr lang="en-US" sz="2400" b="1" dirty="0"/>
              <a:t> type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L’</a:t>
            </a:r>
            <a:r>
              <a:rPr lang="en-US" sz="2400" b="1" dirty="0" err="1"/>
              <a:t>inexation</a:t>
            </a:r>
            <a:r>
              <a:rPr lang="en-US" sz="2400" b="1" dirty="0"/>
              <a:t> des</a:t>
            </a:r>
            <a:r>
              <a:rPr lang="en-US" sz="2400" dirty="0"/>
              <a:t> </a:t>
            </a:r>
            <a:r>
              <a:rPr lang="en-US" sz="2400" b="1" dirty="0" err="1"/>
              <a:t>clés</a:t>
            </a:r>
            <a:r>
              <a:rPr lang="en-US" sz="2400" dirty="0"/>
              <a:t>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dirty="0" err="1"/>
              <a:t>similaire</a:t>
            </a:r>
            <a:r>
              <a:rPr lang="en-US" sz="2400" dirty="0"/>
              <a:t> à </a:t>
            </a:r>
            <a:r>
              <a:rPr lang="en-US" sz="2400" dirty="0" err="1"/>
              <a:t>l’indexation</a:t>
            </a:r>
            <a:r>
              <a:rPr lang="en-US" sz="2400" dirty="0"/>
              <a:t> d’un </a:t>
            </a:r>
            <a:r>
              <a:rPr lang="en-US" sz="2400" b="1" dirty="0"/>
              <a:t>set</a:t>
            </a:r>
          </a:p>
        </p:txBody>
      </p:sp>
      <p:sp>
        <p:nvSpPr>
          <p:cNvPr id="6" name="Rectangle 5"/>
          <p:cNvSpPr/>
          <p:nvPr/>
        </p:nvSpPr>
        <p:spPr>
          <a:xfrm>
            <a:off x="756249" y="3662281"/>
            <a:ext cx="10840006" cy="2585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key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prop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3712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key2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prop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3712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set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key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123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set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key2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'abc'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has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key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));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</a:t>
            </a:r>
            <a:r>
              <a:rPr lang="fr-FR" dirty="0" err="1">
                <a:solidFill>
                  <a:srgbClr val="57A64A"/>
                </a:solidFill>
                <a:latin typeface="Consolas" panose="020B0609020204030204" pitchFamily="49" charset="0"/>
              </a:rPr>
              <a:t>true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get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key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));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123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get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key2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));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'abc'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56060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Map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62730" y="1143000"/>
            <a:ext cx="10995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Le </a:t>
            </a:r>
            <a:r>
              <a:rPr lang="en-US" sz="2400" b="1" dirty="0"/>
              <a:t>map</a:t>
            </a:r>
            <a:r>
              <a:rPr lang="en-US" sz="2400" dirty="0"/>
              <a:t>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b="1" dirty="0" err="1"/>
              <a:t>itérable</a:t>
            </a:r>
            <a:r>
              <a:rPr lang="en-US" sz="2400" b="1" dirty="0"/>
              <a:t>. </a:t>
            </a: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itération</a:t>
            </a:r>
            <a:r>
              <a:rPr lang="en-US" sz="2400" dirty="0"/>
              <a:t> </a:t>
            </a:r>
            <a:r>
              <a:rPr lang="en-US" sz="2400" dirty="0" err="1"/>
              <a:t>fournit</a:t>
            </a:r>
            <a:r>
              <a:rPr lang="en-US" sz="2400" dirty="0"/>
              <a:t> un tableau avec la </a:t>
            </a:r>
            <a:r>
              <a:rPr lang="en-US" sz="2400" dirty="0" err="1"/>
              <a:t>clé</a:t>
            </a:r>
            <a:r>
              <a:rPr lang="en-US" sz="2400" dirty="0"/>
              <a:t> et la </a:t>
            </a:r>
            <a:r>
              <a:rPr lang="en-US" sz="2400" dirty="0" err="1"/>
              <a:t>valeur</a:t>
            </a:r>
            <a:r>
              <a:rPr lang="en-US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Le </a:t>
            </a:r>
            <a:r>
              <a:rPr lang="en-US" sz="2400" b="1" dirty="0"/>
              <a:t>map</a:t>
            </a:r>
            <a:r>
              <a:rPr lang="en-US" sz="2400" dirty="0"/>
              <a:t> </a:t>
            </a:r>
            <a:r>
              <a:rPr lang="en-US" sz="2400" dirty="0" err="1"/>
              <a:t>possède</a:t>
            </a:r>
            <a:r>
              <a:rPr lang="en-US" sz="2400" dirty="0"/>
              <a:t> la </a:t>
            </a:r>
            <a:r>
              <a:rPr lang="en-US" sz="2400" dirty="0" err="1"/>
              <a:t>méthode</a:t>
            </a:r>
            <a:r>
              <a:rPr lang="en-US" sz="2400" dirty="0"/>
              <a:t> </a:t>
            </a:r>
            <a:r>
              <a:rPr lang="en-US" sz="2400" dirty="0" err="1"/>
              <a:t>forEach</a:t>
            </a:r>
            <a:r>
              <a:rPr lang="en-US" sz="2400" dirty="0"/>
              <a:t> </a:t>
            </a:r>
            <a:r>
              <a:rPr lang="en-US" sz="2400" dirty="0" err="1"/>
              <a:t>permettant</a:t>
            </a:r>
            <a:r>
              <a:rPr lang="en-US" sz="2400" dirty="0"/>
              <a:t> de </a:t>
            </a:r>
            <a:r>
              <a:rPr lang="en-US" sz="2400" dirty="0" err="1"/>
              <a:t>faciliter</a:t>
            </a:r>
            <a:r>
              <a:rPr lang="en-US" sz="2400" dirty="0"/>
              <a:t> </a:t>
            </a:r>
            <a:r>
              <a:rPr lang="en-US" sz="2400" dirty="0" err="1"/>
              <a:t>l’itération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662729" y="2563064"/>
            <a:ext cx="10995871" cy="2308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([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false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'no'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]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true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FF80C0"/>
                </a:solidFill>
                <a:latin typeface="Consolas" panose="020B0609020204030204" pitchFamily="49" charset="0"/>
              </a:rPr>
              <a:t>yes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'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]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]);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CCBEB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key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value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2728" y="5724346"/>
            <a:ext cx="10995871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values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</a:t>
            </a:r>
            <a:r>
              <a:rPr lang="fr-FR" dirty="0" err="1">
                <a:solidFill>
                  <a:srgbClr val="57A64A"/>
                </a:solidFill>
                <a:latin typeface="Consolas" panose="020B0609020204030204" pitchFamily="49" charset="0"/>
              </a:rPr>
              <a:t>iterateur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 sur les valeurs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keys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</a:t>
            </a:r>
            <a:r>
              <a:rPr lang="fr-FR" dirty="0" err="1">
                <a:solidFill>
                  <a:srgbClr val="57A64A"/>
                </a:solidFill>
                <a:latin typeface="Consolas" panose="020B0609020204030204" pitchFamily="49" charset="0"/>
              </a:rPr>
              <a:t>iterateur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 sur les clés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62728" y="5143078"/>
            <a:ext cx="10995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Itérer</a:t>
            </a:r>
            <a:r>
              <a:rPr lang="en-US" sz="2400" dirty="0"/>
              <a:t> sur les </a:t>
            </a:r>
            <a:r>
              <a:rPr lang="en-US" sz="2400" dirty="0" err="1"/>
              <a:t>clés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les </a:t>
            </a:r>
            <a:r>
              <a:rPr lang="en-US" sz="2400" dirty="0" err="1"/>
              <a:t>valeurs</a:t>
            </a:r>
            <a:r>
              <a:rPr lang="en-US" sz="2400" dirty="0"/>
              <a:t> </a:t>
            </a:r>
            <a:r>
              <a:rPr lang="en-US" sz="2400" dirty="0" err="1"/>
              <a:t>uniquement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855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et </a:t>
            </a:r>
            <a:r>
              <a:rPr lang="en-US" sz="4400" dirty="0">
                <a:solidFill>
                  <a:srgbClr val="EF851B"/>
                </a:solidFill>
              </a:rPr>
              <a:t>Scope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31365" y="1109585"/>
            <a:ext cx="968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const</a:t>
            </a:r>
            <a:r>
              <a:rPr lang="fr-FR" sz="2400" dirty="0"/>
              <a:t> déclare la variable comme constante, elle </a:t>
            </a:r>
            <a:r>
              <a:rPr lang="fr-FR" sz="2400" b="1" dirty="0"/>
              <a:t>ne peut pas être réassignée</a:t>
            </a:r>
            <a:r>
              <a:rPr lang="fr-FR" sz="2400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962EA8-9ED6-47F8-8424-39E9AF1A547A}"/>
              </a:ext>
            </a:extLst>
          </p:cNvPr>
          <p:cNvSpPr/>
          <p:nvPr/>
        </p:nvSpPr>
        <p:spPr>
          <a:xfrm>
            <a:off x="642514" y="2121313"/>
            <a:ext cx="10906971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y = 45;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 10;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TypeError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: Identifier 'y' has already been declared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obj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fr-FR" dirty="0">
                <a:solidFill>
                  <a:srgbClr val="001080"/>
                </a:solidFill>
                <a:latin typeface="Consolas" panose="020B0609020204030204" pitchFamily="49" charset="0"/>
              </a:rPr>
              <a:t>   a: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OK: La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référence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est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constant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mais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l’objet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n’est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pas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immuable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!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3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String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76830" y="927188"/>
            <a:ext cx="11238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Interpolation</a:t>
            </a:r>
            <a:r>
              <a:rPr lang="en-US" sz="2400" dirty="0"/>
              <a:t> des string avec </a:t>
            </a:r>
            <a:r>
              <a:rPr lang="en-US" sz="2400" b="1" dirty="0"/>
              <a:t>` : </a:t>
            </a:r>
            <a:r>
              <a:rPr lang="en-US" sz="2400" dirty="0" err="1"/>
              <a:t>permet</a:t>
            </a:r>
            <a:r>
              <a:rPr lang="en-US" sz="2400" dirty="0"/>
              <a:t> </a:t>
            </a:r>
            <a:r>
              <a:rPr lang="en-US" sz="2400" dirty="0" err="1"/>
              <a:t>d’injecter</a:t>
            </a:r>
            <a:r>
              <a:rPr lang="en-US" sz="2400" dirty="0"/>
              <a:t> des variables </a:t>
            </a:r>
            <a:r>
              <a:rPr lang="en-US" sz="2400" dirty="0" err="1"/>
              <a:t>dans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</a:t>
            </a:r>
            <a:r>
              <a:rPr lang="en-US" sz="2400" dirty="0" err="1"/>
              <a:t>chaine</a:t>
            </a:r>
            <a:r>
              <a:rPr lang="en-US" sz="2400" dirty="0"/>
              <a:t> de </a:t>
            </a:r>
            <a:r>
              <a:rPr lang="en-US" sz="2400" dirty="0" err="1"/>
              <a:t>caratères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476830" y="1813331"/>
            <a:ext cx="11238335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ES5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printCoord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(x, y)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'('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+x+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', '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+y+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')'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ES6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printCoord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(x, y)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`(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${x}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${y}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)`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76830" y="4256205"/>
            <a:ext cx="492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Gestion</a:t>
            </a:r>
            <a:r>
              <a:rPr lang="en-US" sz="2400" dirty="0"/>
              <a:t> des String </a:t>
            </a:r>
            <a:r>
              <a:rPr lang="en-US" sz="2400" dirty="0" err="1"/>
              <a:t>multilignes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476830" y="4784108"/>
            <a:ext cx="11238335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HTML5_SKELETON =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&lt;!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doctype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html&gt;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&lt;html&gt;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head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…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29754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Function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76830" y="2773832"/>
            <a:ext cx="11238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Introduction de </a:t>
            </a:r>
            <a:r>
              <a:rPr lang="en-US" sz="2400" dirty="0" err="1"/>
              <a:t>l’</a:t>
            </a:r>
            <a:r>
              <a:rPr lang="en-US" sz="2400" b="1" dirty="0" err="1"/>
              <a:t>arrow</a:t>
            </a:r>
            <a:r>
              <a:rPr lang="en-US" sz="2400" b="1" dirty="0"/>
              <a:t> function</a:t>
            </a:r>
            <a:r>
              <a:rPr lang="en-US" sz="2400" dirty="0"/>
              <a:t>, qui </a:t>
            </a:r>
            <a:r>
              <a:rPr lang="en-US" sz="2400" dirty="0" err="1"/>
              <a:t>permet</a:t>
            </a:r>
            <a:r>
              <a:rPr lang="en-US" sz="2400" dirty="0"/>
              <a:t> la </a:t>
            </a:r>
            <a:r>
              <a:rPr lang="en-US" sz="2400" dirty="0" err="1"/>
              <a:t>déclaration</a:t>
            </a:r>
            <a:r>
              <a:rPr lang="en-US" sz="2400" dirty="0"/>
              <a:t> </a:t>
            </a:r>
            <a:r>
              <a:rPr lang="en-US" sz="2400" dirty="0" err="1"/>
              <a:t>simplifiée</a:t>
            </a:r>
            <a:r>
              <a:rPr lang="en-US" sz="2400" dirty="0"/>
              <a:t> de </a:t>
            </a:r>
            <a:r>
              <a:rPr lang="en-US" sz="2400" b="1" dirty="0" err="1"/>
              <a:t>fonctions</a:t>
            </a:r>
            <a:r>
              <a:rPr lang="en-US" sz="2400" dirty="0"/>
              <a:t> </a:t>
            </a:r>
            <a:r>
              <a:rPr lang="en-US" sz="2400" b="1" dirty="0" err="1"/>
              <a:t>anonymes</a:t>
            </a:r>
            <a:r>
              <a:rPr lang="en-US" sz="2400" dirty="0"/>
              <a:t>.</a:t>
            </a:r>
            <a:endParaRPr lang="fr-FR" sz="2400" dirty="0"/>
          </a:p>
        </p:txBody>
      </p:sp>
      <p:sp>
        <p:nvSpPr>
          <p:cNvPr id="2" name="Rectangle 1"/>
          <p:cNvSpPr/>
          <p:nvPr/>
        </p:nvSpPr>
        <p:spPr>
          <a:xfrm>
            <a:off x="574431" y="3806928"/>
            <a:ext cx="1114073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 =&gt; { ... }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pas de paramètres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=&gt; { ... 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un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seul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paramètre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(x, y) =&gt; { ... }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plusieurs paramètres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574430" y="5786876"/>
            <a:ext cx="1114073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=&gt;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* x }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block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=&gt; x * x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lambda expression, equivalent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9261" y="5248359"/>
            <a:ext cx="12189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Corps de </a:t>
            </a:r>
            <a:r>
              <a:rPr lang="en-US" sz="2400" dirty="0" err="1"/>
              <a:t>l’arrow</a:t>
            </a:r>
            <a:r>
              <a:rPr lang="en-US" sz="2400" dirty="0"/>
              <a:t> function</a:t>
            </a:r>
            <a:endParaRPr lang="fr-FR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76830" y="951517"/>
            <a:ext cx="2978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Paramètres par défaut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261" y="1568973"/>
            <a:ext cx="1117590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f (x, y = 7, z = 42)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x + y + z;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161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ES6 </a:t>
            </a:r>
            <a:r>
              <a:rPr lang="en-US" sz="4400" dirty="0">
                <a:solidFill>
                  <a:srgbClr val="EF851B"/>
                </a:solidFill>
              </a:rPr>
              <a:t>Function</a:t>
            </a:r>
            <a:r>
              <a:rPr lang="en-US" sz="4400" dirty="0"/>
              <a:t>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77981" y="1049833"/>
            <a:ext cx="11191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 </a:t>
            </a:r>
            <a:r>
              <a:rPr lang="fr-FR" sz="2400" b="1" dirty="0" err="1"/>
              <a:t>rest</a:t>
            </a:r>
            <a:r>
              <a:rPr lang="fr-FR" sz="2400" dirty="0"/>
              <a:t> </a:t>
            </a:r>
            <a:r>
              <a:rPr lang="fr-FR" sz="2400" b="1" dirty="0" err="1"/>
              <a:t>operator</a:t>
            </a:r>
            <a:r>
              <a:rPr lang="fr-FR" sz="2400" dirty="0"/>
              <a:t>, permet, dans la signature d’une fonction, de regrouper une suite de paramètres dans un tableau</a:t>
            </a:r>
          </a:p>
        </p:txBody>
      </p:sp>
      <p:sp>
        <p:nvSpPr>
          <p:cNvPr id="3" name="Rectangle 2"/>
          <p:cNvSpPr/>
          <p:nvPr/>
        </p:nvSpPr>
        <p:spPr>
          <a:xfrm>
            <a:off x="550717" y="2394079"/>
            <a:ext cx="10803689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ES2015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f (x, y, ...a)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(x + y) *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a.length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ES5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f (x, y)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Array.prototype.slice.call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(arguments, 2);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(x + y) *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a.length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f(1, 2, </a:t>
            </a:r>
            <a:r>
              <a:rPr lang="nb-NO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, 7) === 9;</a:t>
            </a:r>
          </a:p>
        </p:txBody>
      </p:sp>
    </p:spTree>
    <p:extLst>
      <p:ext uri="{BB962C8B-B14F-4D97-AF65-F5344CB8AC3E}">
        <p14:creationId xmlns:p14="http://schemas.microsoft.com/office/powerpoint/2010/main" val="27151067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6292</TotalTime>
  <Words>4924</Words>
  <Application>Microsoft Office PowerPoint</Application>
  <PresentationFormat>Grand écran</PresentationFormat>
  <Paragraphs>813</Paragraphs>
  <Slides>57</Slides>
  <Notes>57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Idriss Hippocrate</dc:creator>
  <cp:lastModifiedBy>Idriss Hippocrate</cp:lastModifiedBy>
  <cp:revision>1112</cp:revision>
  <dcterms:created xsi:type="dcterms:W3CDTF">2016-08-29T14:45:11Z</dcterms:created>
  <dcterms:modified xsi:type="dcterms:W3CDTF">2018-10-10T12:35:21Z</dcterms:modified>
</cp:coreProperties>
</file>