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81" r:id="rId6"/>
    <p:sldId id="262" r:id="rId7"/>
    <p:sldId id="264" r:id="rId8"/>
    <p:sldId id="274" r:id="rId9"/>
    <p:sldId id="282" r:id="rId10"/>
    <p:sldId id="273" r:id="rId11"/>
    <p:sldId id="286" r:id="rId12"/>
    <p:sldId id="284" r:id="rId13"/>
    <p:sldId id="293" r:id="rId14"/>
    <p:sldId id="279" r:id="rId15"/>
    <p:sldId id="285" r:id="rId16"/>
    <p:sldId id="278" r:id="rId17"/>
    <p:sldId id="260" r:id="rId18"/>
    <p:sldId id="265" r:id="rId19"/>
    <p:sldId id="266" r:id="rId20"/>
    <p:sldId id="267" r:id="rId21"/>
    <p:sldId id="270" r:id="rId22"/>
    <p:sldId id="287" r:id="rId23"/>
    <p:sldId id="269" r:id="rId24"/>
    <p:sldId id="290" r:id="rId25"/>
    <p:sldId id="276" r:id="rId26"/>
    <p:sldId id="292" r:id="rId27"/>
    <p:sldId id="271" r:id="rId28"/>
    <p:sldId id="291" r:id="rId29"/>
    <p:sldId id="289" r:id="rId30"/>
    <p:sldId id="275" r:id="rId31"/>
    <p:sldId id="280" r:id="rId32"/>
    <p:sldId id="283" r:id="rId33"/>
    <p:sldId id="27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riss Hippocrate" initials="IH" lastIdx="2" clrIdx="0">
    <p:extLst>
      <p:ext uri="{19B8F6BF-5375-455C-9EA6-DF929625EA0E}">
        <p15:presenceInfo xmlns:p15="http://schemas.microsoft.com/office/powerpoint/2012/main" userId="b2ad5748a746d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1429" autoAdjust="0"/>
  </p:normalViewPr>
  <p:slideViewPr>
    <p:cSldViewPr snapToGrid="0">
      <p:cViewPr varScale="1">
        <p:scale>
          <a:sx n="82" d="100"/>
          <a:sy n="82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A12F3-091A-47DC-AA2F-AA999B4146A2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ADD82-B130-4102-ADB2-20E6D1752E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7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27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83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76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30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3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745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1" dirty="0" err="1"/>
              <a:t>Gulp</a:t>
            </a:r>
            <a:r>
              <a:rPr lang="fr-FR" b="1" dirty="0"/>
              <a:t> </a:t>
            </a:r>
            <a:r>
              <a:rPr lang="fr-FR" b="1" dirty="0" err="1"/>
              <a:t>execution</a:t>
            </a:r>
            <a:r>
              <a:rPr lang="fr-FR" b="1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97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CommonJS</a:t>
            </a:r>
            <a:r>
              <a:rPr lang="en-US" b="1" dirty="0"/>
              <a:t> </a:t>
            </a:r>
            <a:r>
              <a:rPr lang="en-US" b="1" dirty="0" err="1"/>
              <a:t>dans</a:t>
            </a:r>
            <a:r>
              <a:rPr lang="en-US" b="1" dirty="0"/>
              <a:t> le browser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1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interpretation &gt; compilation &gt; execution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Langage</a:t>
            </a:r>
            <a:r>
              <a:rPr lang="en-US" b="1" dirty="0"/>
              <a:t> de 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5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5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85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L’importance</a:t>
            </a:r>
            <a:r>
              <a:rPr lang="en-US" b="1" dirty="0"/>
              <a:t> des assets</a:t>
            </a:r>
          </a:p>
          <a:p>
            <a:pPr marL="0" indent="0">
              <a:buFontTx/>
              <a:buNone/>
            </a:pPr>
            <a:r>
              <a:rPr lang="en-US" b="1" dirty="0" err="1"/>
              <a:t>Gestion</a:t>
            </a:r>
            <a:r>
              <a:rPr lang="en-US" b="1" dirty="0"/>
              <a:t> du </a:t>
            </a:r>
            <a:r>
              <a:rPr lang="en-US" b="1" dirty="0" err="1"/>
              <a:t>worklow</a:t>
            </a:r>
            <a:r>
              <a:rPr lang="en-US" b="1" dirty="0"/>
              <a:t> du front end dev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81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/>
              <a:t>http://webpack.github.io/docs/configuration.html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805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L’importance</a:t>
            </a:r>
            <a:r>
              <a:rPr lang="en-US" b="1" dirty="0"/>
              <a:t> des assets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Resolving from the current context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Resolving and extensions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36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/>
              <a:t>http://webpack.github.io/docs/configuration.html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8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Association</a:t>
            </a:r>
            <a:r>
              <a:rPr lang="en-US" b="1" baseline="0" dirty="0"/>
              <a:t> de </a:t>
            </a:r>
            <a:r>
              <a:rPr lang="en-US" b="1" baseline="0" dirty="0" err="1"/>
              <a:t>l’extension</a:t>
            </a:r>
            <a:r>
              <a:rPr lang="en-US" b="1" baseline="0" dirty="0"/>
              <a:t> avec son loader se fait </a:t>
            </a:r>
            <a:r>
              <a:rPr lang="en-US" b="1" baseline="0" dirty="0" err="1"/>
              <a:t>dans</a:t>
            </a:r>
            <a:r>
              <a:rPr lang="en-US" b="1" baseline="0" dirty="0"/>
              <a:t> la </a:t>
            </a:r>
            <a:r>
              <a:rPr lang="en-US" b="1" baseline="0" dirty="0" err="1"/>
              <a:t>config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7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Association</a:t>
            </a:r>
            <a:r>
              <a:rPr lang="en-US" b="1" baseline="0" dirty="0"/>
              <a:t> de </a:t>
            </a:r>
            <a:r>
              <a:rPr lang="en-US" b="1" baseline="0" dirty="0" err="1"/>
              <a:t>l’extension</a:t>
            </a:r>
            <a:r>
              <a:rPr lang="en-US" b="1" baseline="0" dirty="0"/>
              <a:t> avec son loader se fait </a:t>
            </a:r>
            <a:r>
              <a:rPr lang="en-US" b="1" baseline="0" dirty="0" err="1"/>
              <a:t>dans</a:t>
            </a:r>
            <a:r>
              <a:rPr lang="en-US" b="1" baseline="0" dirty="0"/>
              <a:t> la </a:t>
            </a:r>
            <a:r>
              <a:rPr lang="en-US" b="1" baseline="0" dirty="0" err="1"/>
              <a:t>config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fr-FR" b="1" dirty="0"/>
              <a:t>http://webpack.github.io/docs/using-loaders.html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322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163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L’importance</a:t>
            </a:r>
            <a:r>
              <a:rPr lang="en-US" b="1" dirty="0"/>
              <a:t> des assets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12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Load</a:t>
            </a:r>
            <a:r>
              <a:rPr lang="en-US" b="1" baseline="0" dirty="0"/>
              <a:t> et execution </a:t>
            </a:r>
            <a:r>
              <a:rPr lang="en-US" b="1" baseline="0" dirty="0" err="1"/>
              <a:t>séquentielle</a:t>
            </a:r>
            <a:r>
              <a:rPr lang="en-US" b="1" baseline="0" dirty="0"/>
              <a:t> </a:t>
            </a:r>
            <a:r>
              <a:rPr lang="en-US" b="1" baseline="0" dirty="0" err="1"/>
              <a:t>dans</a:t>
            </a:r>
            <a:r>
              <a:rPr lang="en-US" b="1" baseline="0" dirty="0"/>
              <a:t> le </a:t>
            </a:r>
            <a:r>
              <a:rPr lang="en-US" b="1" baseline="0" dirty="0" err="1"/>
              <a:t>navigateur</a:t>
            </a: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03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L’importance</a:t>
            </a:r>
            <a:r>
              <a:rPr lang="en-US" b="1" dirty="0"/>
              <a:t> des assets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09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</a:t>
            </a:r>
            <a:r>
              <a:rPr lang="en-US" sz="1200" baseline="0"/>
              <a:t>externes</a:t>
            </a:r>
            <a:r>
              <a:rPr lang="en-US" sz="1200" baseline="0" dirty="0"/>
              <a:t> : a real mess !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CDN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5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5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</a:t>
            </a:r>
            <a:r>
              <a:rPr lang="en-US" sz="1200" baseline="0" dirty="0" err="1"/>
              <a:t>externes</a:t>
            </a:r>
            <a:r>
              <a:rPr lang="en-US" sz="1200" baseline="0" dirty="0"/>
              <a:t>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42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2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pourquoi</a:t>
            </a:r>
            <a:r>
              <a:rPr lang="en-US" b="1" dirty="0"/>
              <a:t> </a:t>
            </a:r>
            <a:r>
              <a:rPr lang="en-US" b="1" dirty="0" err="1"/>
              <a:t>utiliser</a:t>
            </a:r>
            <a:r>
              <a:rPr lang="en-US" b="1" baseline="0" dirty="0"/>
              <a:t> : </a:t>
            </a:r>
            <a:endParaRPr lang="fr-F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Maintenabilité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Autoprefix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Mixins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simplicité</a:t>
            </a:r>
            <a:endParaRPr lang="en-US" b="1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8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Pourquoi</a:t>
            </a:r>
            <a:r>
              <a:rPr lang="en-US" b="1" baseline="0" dirty="0"/>
              <a:t> ?</a:t>
            </a:r>
          </a:p>
          <a:p>
            <a:pPr marL="0" indent="0">
              <a:buFontTx/>
              <a:buNone/>
            </a:pPr>
            <a:r>
              <a:rPr lang="en-US" b="1" baseline="0" dirty="0" err="1"/>
              <a:t>Maintenabilité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 err="1"/>
              <a:t>Éviter</a:t>
            </a:r>
            <a:r>
              <a:rPr lang="en-US" b="1" baseline="0" dirty="0"/>
              <a:t> les bad parts</a:t>
            </a:r>
          </a:p>
          <a:p>
            <a:pPr marL="0" indent="0">
              <a:buFontTx/>
              <a:buNone/>
            </a:pPr>
            <a:r>
              <a:rPr lang="en-US" b="1" baseline="0" dirty="0" err="1"/>
              <a:t>Compatibilité</a:t>
            </a:r>
            <a:endParaRPr lang="en-US" b="1" baseline="0" dirty="0"/>
          </a:p>
          <a:p>
            <a:pPr marL="0" indent="0">
              <a:buFontTx/>
              <a:buNone/>
            </a:pP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 err="1"/>
              <a:t>Particularité</a:t>
            </a:r>
            <a:r>
              <a:rPr lang="en-US" b="1" baseline="0" dirty="0"/>
              <a:t> de Babel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0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9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3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2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0326-9718-427D-9D6E-510955769DB5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32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://stylus-lang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ss-lang.com/" TargetMode="External"/><Relationship Id="rId5" Type="http://schemas.openxmlformats.org/officeDocument/2006/relationships/hyperlink" Target="http://lesscss.org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ffeescript.org/" TargetMode="External"/><Relationship Id="rId5" Type="http://schemas.openxmlformats.org/officeDocument/2006/relationships/hyperlink" Target="https://babeljs.io/" TargetMode="External"/><Relationship Id="rId4" Type="http://schemas.openxmlformats.org/officeDocument/2006/relationships/hyperlink" Target="http://www.typescriptlang.org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JavaScript</a:t>
            </a:r>
          </a:p>
          <a:p>
            <a:pPr algn="ctr"/>
            <a:r>
              <a:rPr lang="en-US" sz="6000" dirty="0">
                <a:solidFill>
                  <a:srgbClr val="EF851B"/>
                </a:solidFill>
              </a:rPr>
              <a:t>Tooling</a:t>
            </a:r>
            <a:endParaRPr lang="fr-FR" sz="60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5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4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4" y="946799"/>
            <a:ext cx="11294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Afin de diminuer le temps de chargement d’une page, il convient de réduire si possible la taille des ressources, et leurs quantité.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264238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</a:t>
            </a:r>
            <a:r>
              <a:rPr lang="fr-FR" sz="2400" b="1" dirty="0" err="1"/>
              <a:t>Minification</a:t>
            </a:r>
            <a:r>
              <a:rPr lang="fr-FR" sz="2400" b="1" dirty="0"/>
              <a:t> de la CSS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31365" y="3300863"/>
            <a:ext cx="11640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processus de </a:t>
            </a:r>
            <a:r>
              <a:rPr lang="fr-FR" sz="2400" dirty="0" err="1"/>
              <a:t>minification</a:t>
            </a:r>
            <a:r>
              <a:rPr lang="fr-FR" sz="2400" dirty="0"/>
              <a:t> va permettre majoritairement éliminer tous les “ espaces blancs “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Retours chariots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Espaces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tabulations</a:t>
            </a:r>
          </a:p>
        </p:txBody>
      </p:sp>
    </p:spTree>
    <p:extLst>
      <p:ext uri="{BB962C8B-B14F-4D97-AF65-F5344CB8AC3E}">
        <p14:creationId xmlns:p14="http://schemas.microsoft.com/office/powerpoint/2010/main" val="261206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740770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   </a:t>
            </a:r>
            <a:r>
              <a:rPr lang="fr-FR" sz="2400" b="1" dirty="0" err="1"/>
              <a:t>Uglification</a:t>
            </a:r>
            <a:r>
              <a:rPr lang="fr-FR" sz="2400" b="1" dirty="0"/>
              <a:t> du JavaScript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7975" y="1487391"/>
            <a:ext cx="1109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plus d’éliminer les espaces blancs, l’</a:t>
            </a:r>
            <a:r>
              <a:rPr lang="fr-FR" sz="2400" dirty="0" err="1"/>
              <a:t>uglification</a:t>
            </a:r>
            <a:r>
              <a:rPr lang="fr-FR" sz="2400" dirty="0"/>
              <a:t> remplace les noms de variables et de fonctions dans votre code source.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L’objectif étant de </a:t>
            </a:r>
            <a:r>
              <a:rPr lang="fr-FR" sz="2400" b="1" dirty="0"/>
              <a:t>réduire</a:t>
            </a:r>
            <a:r>
              <a:rPr lang="fr-FR" sz="2400" dirty="0"/>
              <a:t> la taille de votre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en résulte un JavaScript illisible mais toujours </a:t>
            </a:r>
            <a:r>
              <a:rPr lang="fr-FR" sz="2400" b="1" dirty="0"/>
              <a:t>opérationnel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579" y="4140831"/>
            <a:ext cx="1175084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/*! jQuery v3.1.1 | (c) jQuery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Foundation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| jquery.org/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license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"use strict"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module&amp;&amp;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module.exports?module.exports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a.document?b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(a,!0):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(a){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"jQuery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requires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with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a document"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b(a)}:b(a)}(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undefined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window?window: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"use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strict"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c=[],d=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a.document,e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Object.getPrototypeOf,f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c.slice,g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c.concat,h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c.push,i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c.indexOf,j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={},k=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j.toString,l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j.hasOwnProperty,m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l.toString,n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m.call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(Object),o={};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){b=b||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b.createElement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20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Concaténation de vos sources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31365" y="1225613"/>
            <a:ext cx="10945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concaténation du code source permet de rassembler vous fichier en seule.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Réduit drastiquement le nombre de requêtes initiales nécessaire pour chargé un document 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concaténant vos sources,  vous obtiendrez à la fin un seul fichier CSS et un seul fichier JavaScript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4157688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Concaténation des images : </a:t>
            </a:r>
            <a:r>
              <a:rPr lang="fr-FR" sz="2400" b="1" dirty="0" err="1"/>
              <a:t>Sprites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07975" y="4775991"/>
            <a:ext cx="1124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b="1" dirty="0" err="1"/>
              <a:t>sprite</a:t>
            </a:r>
            <a:r>
              <a:rPr lang="fr-FR" sz="2400" dirty="0"/>
              <a:t> est une image qui résulte de la concaténation de plusieurs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Chaque image concaténée est identifiée par rapport à sa position dans l’image globale.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images ne peuvent d’être exploiter que par la propriété </a:t>
            </a:r>
            <a:r>
              <a:rPr lang="fr-FR" sz="2400" b="1" dirty="0"/>
              <a:t>background</a:t>
            </a:r>
            <a:r>
              <a:rPr lang="fr-FR" sz="2400" dirty="0"/>
              <a:t> en CSS.</a:t>
            </a:r>
          </a:p>
        </p:txBody>
      </p:sp>
    </p:spTree>
    <p:extLst>
      <p:ext uri="{BB962C8B-B14F-4D97-AF65-F5344CB8AC3E}">
        <p14:creationId xmlns:p14="http://schemas.microsoft.com/office/powerpoint/2010/main" val="222036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</a:t>
            </a:r>
            <a:r>
              <a:rPr lang="fr-FR" sz="2400" b="1" dirty="0" err="1"/>
              <a:t>Sourcemaps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460375" y="1765440"/>
            <a:ext cx="10945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Lorsqu’un fichier source subis plusieurs transformation il devient difficilement lisible dans certains cas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Lors de l’usage de </a:t>
            </a:r>
            <a:r>
              <a:rPr lang="fr-FR" sz="2400" dirty="0" err="1"/>
              <a:t>transpileurs</a:t>
            </a:r>
            <a:r>
              <a:rPr lang="fr-FR" sz="2400" dirty="0"/>
              <a:t>, le fichier généré est totalement différant de la source, ce qui rend le </a:t>
            </a:r>
            <a:r>
              <a:rPr lang="fr-FR" sz="2400" dirty="0" err="1"/>
              <a:t>debugging</a:t>
            </a:r>
            <a:r>
              <a:rPr lang="fr-FR" sz="2400" dirty="0"/>
              <a:t> difficile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est possible de restaurer le code source initiale grâce au </a:t>
            </a:r>
            <a:r>
              <a:rPr lang="fr-FR" sz="2400" dirty="0" err="1"/>
              <a:t>sourcemaps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dirty="0" err="1"/>
              <a:t>sourcemaps</a:t>
            </a:r>
            <a:r>
              <a:rPr lang="fr-FR" sz="2400" dirty="0"/>
              <a:t> fait le lien entre le fichier compile et le fichier original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sz="2400" dirty="0" err="1"/>
              <a:t>sourcemaps</a:t>
            </a:r>
            <a:r>
              <a:rPr lang="fr-FR" sz="2400" dirty="0"/>
              <a:t> on pout extension </a:t>
            </a:r>
            <a:r>
              <a:rPr lang="fr-FR" sz="2400" b="1" dirty="0"/>
              <a:t>.</a:t>
            </a:r>
            <a:r>
              <a:rPr lang="fr-FR" sz="2400" b="1" dirty="0" err="1"/>
              <a:t>map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6819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Automatisation avec </a:t>
            </a:r>
            <a:r>
              <a:rPr lang="fr-FR" sz="4400" dirty="0" err="1">
                <a:solidFill>
                  <a:srgbClr val="EF851B"/>
                </a:solidFill>
              </a:rPr>
              <a:t>Gulp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5" y="994931"/>
            <a:ext cx="929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Gulp</a:t>
            </a:r>
            <a:r>
              <a:rPr lang="fr-FR" sz="2400" dirty="0"/>
              <a:t> est un </a:t>
            </a:r>
            <a:r>
              <a:rPr lang="fr-FR" sz="2400" b="1" dirty="0" err="1"/>
              <a:t>task</a:t>
            </a:r>
            <a:r>
              <a:rPr lang="fr-FR" sz="2400" b="1" dirty="0"/>
              <a:t> </a:t>
            </a:r>
            <a:r>
              <a:rPr lang="fr-FR" sz="2400" b="1" dirty="0" err="1"/>
              <a:t>runner</a:t>
            </a:r>
            <a:r>
              <a:rPr lang="fr-FR" sz="2400" b="1" dirty="0"/>
              <a:t>, </a:t>
            </a:r>
            <a:r>
              <a:rPr lang="fr-FR" sz="2400" dirty="0"/>
              <a:t>qui permet d’automatiser un certain nombre de taches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2055" name="Picture 7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21" y="746619"/>
            <a:ext cx="2359880" cy="11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60375" y="2038213"/>
            <a:ext cx="929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tâche </a:t>
            </a:r>
            <a:r>
              <a:rPr lang="fr-FR" sz="2400" b="1" dirty="0" err="1"/>
              <a:t>Gulp</a:t>
            </a:r>
            <a:r>
              <a:rPr lang="fr-FR" sz="2400" dirty="0"/>
              <a:t> sert généralement à manipuler des fichiers, mais peut également lancer l’exécution de commandes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3183255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Manipulation des fichiers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60375" y="3924926"/>
            <a:ext cx="6158481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La tache </a:t>
            </a:r>
            <a:r>
              <a:rPr lang="fr-FR" sz="2400" dirty="0" err="1"/>
              <a:t>Gulp</a:t>
            </a:r>
            <a:r>
              <a:rPr lang="fr-FR" sz="2400" dirty="0"/>
              <a:t> prend des fichier en entrer,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applique des transformations sur les sources,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écrits le résultat sur le disque</a:t>
            </a:r>
          </a:p>
        </p:txBody>
      </p:sp>
    </p:spTree>
    <p:extLst>
      <p:ext uri="{BB962C8B-B14F-4D97-AF65-F5344CB8AC3E}">
        <p14:creationId xmlns:p14="http://schemas.microsoft.com/office/powerpoint/2010/main" val="281621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Automatisation avec </a:t>
            </a:r>
            <a:r>
              <a:rPr lang="fr-FR" sz="4400" dirty="0" err="1">
                <a:solidFill>
                  <a:srgbClr val="EF851B"/>
                </a:solidFill>
              </a:rPr>
              <a:t>Gulp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98" y="1681976"/>
            <a:ext cx="5026020" cy="48752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0375" y="2709007"/>
            <a:ext cx="721795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gulp.task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matache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CC0000"/>
                </a:solidFill>
                <a:latin typeface="Consolas" panose="020B0609020204030204" pitchFamily="49" charset="0"/>
              </a:rPr>
              <a:t>gulp.src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pipe(</a:t>
            </a:r>
            <a:r>
              <a:rPr lang="fr-FR" sz="2000" dirty="0" err="1">
                <a:solidFill>
                  <a:srgbClr val="EF851B"/>
                </a:solidFill>
                <a:latin typeface="Consolas" panose="020B0609020204030204" pitchFamily="49" charset="0"/>
              </a:rPr>
              <a:t>concatener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pipe(</a:t>
            </a:r>
            <a:r>
              <a:rPr lang="fr-FR" sz="2000" dirty="0" err="1">
                <a:solidFill>
                  <a:srgbClr val="EF851B"/>
                </a:solidFill>
                <a:latin typeface="Consolas" panose="020B0609020204030204" pitchFamily="49" charset="0"/>
              </a:rPr>
              <a:t>uglifier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2000" dirty="0">
                <a:solidFill>
                  <a:srgbClr val="CC0000"/>
                </a:solidFill>
                <a:latin typeface="Consolas" panose="020B0609020204030204" pitchFamily="49" charset="0"/>
              </a:rPr>
              <a:t>pipe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CC0000"/>
                </a:solidFill>
                <a:latin typeface="Consolas" panose="020B0609020204030204" pitchFamily="49" charset="0"/>
              </a:rPr>
              <a:t>gulp.dest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0375" y="997534"/>
            <a:ext cx="993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Gulp</a:t>
            </a:r>
            <a:r>
              <a:rPr lang="fr-FR" sz="2400" dirty="0"/>
              <a:t> peut s’enrichir de plug-ins responsables de la </a:t>
            </a:r>
            <a:r>
              <a:rPr lang="fr-FR" sz="2400" b="1" dirty="0"/>
              <a:t>transformation </a:t>
            </a:r>
            <a:r>
              <a:rPr lang="fr-FR" sz="2400" dirty="0"/>
              <a:t>des fichiers</a:t>
            </a:r>
          </a:p>
        </p:txBody>
      </p:sp>
    </p:spTree>
    <p:extLst>
      <p:ext uri="{BB962C8B-B14F-4D97-AF65-F5344CB8AC3E}">
        <p14:creationId xmlns:p14="http://schemas.microsoft.com/office/powerpoint/2010/main" val="164139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/>
              <a:t>Let’s</a:t>
            </a:r>
            <a:r>
              <a:rPr lang="fr-FR" sz="4400" dirty="0"/>
              <a:t> Play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0765" y="1289974"/>
            <a:ext cx="10970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Configurer </a:t>
            </a:r>
            <a:r>
              <a:rPr lang="fr-FR" sz="2400" dirty="0" err="1"/>
              <a:t>gulp</a:t>
            </a:r>
            <a:r>
              <a:rPr lang="fr-FR" sz="2400" dirty="0"/>
              <a:t> pour packager le JavaScript et la </a:t>
            </a:r>
            <a:r>
              <a:rPr lang="fr-FR" sz="2400" dirty="0" err="1"/>
              <a:t>css</a:t>
            </a:r>
            <a:r>
              <a:rPr lang="fr-FR" sz="2400" dirty="0"/>
              <a:t> de </a:t>
            </a:r>
            <a:r>
              <a:rPr lang="fr-FR" sz="2400" dirty="0" err="1"/>
              <a:t>bootstrap</a:t>
            </a:r>
            <a:endParaRPr lang="fr-F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JavaScript doit atterrir dans le répertoire </a:t>
            </a:r>
            <a:r>
              <a:rPr lang="fr-FR" sz="2400" dirty="0" err="1"/>
              <a:t>dist</a:t>
            </a:r>
            <a:r>
              <a:rPr lang="fr-FR" sz="2400" dirty="0"/>
              <a:t>/</a:t>
            </a:r>
            <a:r>
              <a:rPr lang="fr-FR" sz="2400" dirty="0" err="1"/>
              <a:t>js</a:t>
            </a:r>
            <a:endParaRPr lang="fr-F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</a:t>
            </a:r>
            <a:r>
              <a:rPr lang="fr-FR" sz="2400" dirty="0" err="1"/>
              <a:t>css</a:t>
            </a:r>
            <a:r>
              <a:rPr lang="fr-FR" sz="2400" dirty="0"/>
              <a:t> dans le répertoire </a:t>
            </a:r>
            <a:r>
              <a:rPr lang="fr-FR" sz="2400" dirty="0" err="1"/>
              <a:t>dist</a:t>
            </a:r>
            <a:r>
              <a:rPr lang="fr-FR" sz="2400" dirty="0"/>
              <a:t>/</a:t>
            </a:r>
            <a:r>
              <a:rPr lang="fr-FR" sz="2400" dirty="0" err="1"/>
              <a:t>css</a:t>
            </a:r>
            <a:endParaRPr lang="fr-F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</a:t>
            </a:r>
            <a:r>
              <a:rPr lang="fr-FR" sz="2400" dirty="0" err="1"/>
              <a:t>css</a:t>
            </a:r>
            <a:r>
              <a:rPr lang="fr-FR" sz="2400" dirty="0"/>
              <a:t> et le JavaScript doivent être automatiquement inclus dans le HTML.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Pour tester le </a:t>
            </a:r>
            <a:r>
              <a:rPr lang="fr-FR" sz="2400" dirty="0" err="1"/>
              <a:t>js</a:t>
            </a:r>
            <a:r>
              <a:rPr lang="fr-FR" sz="2400" dirty="0"/>
              <a:t>, lancer test-js.html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Pour la </a:t>
            </a:r>
            <a:r>
              <a:rPr lang="fr-FR" sz="2400" dirty="0" err="1"/>
              <a:t>css</a:t>
            </a:r>
            <a:r>
              <a:rPr lang="fr-FR" sz="2400" dirty="0"/>
              <a:t>, css-tests.html</a:t>
            </a:r>
          </a:p>
        </p:txBody>
      </p:sp>
    </p:spTree>
    <p:extLst>
      <p:ext uri="{BB962C8B-B14F-4D97-AF65-F5344CB8AC3E}">
        <p14:creationId xmlns:p14="http://schemas.microsoft.com/office/powerpoint/2010/main" val="306494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 </a:t>
            </a:r>
            <a:r>
              <a:rPr lang="en-US" sz="4400" dirty="0">
                <a:solidFill>
                  <a:schemeClr val="bg1"/>
                </a:solidFill>
              </a:rPr>
              <a:t>sur un </a:t>
            </a:r>
            <a:r>
              <a:rPr lang="en-US" sz="4400" dirty="0">
                <a:solidFill>
                  <a:srgbClr val="EF851B"/>
                </a:solidFill>
              </a:rPr>
              <a:t>OS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985109"/>
            <a:ext cx="762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Dans</a:t>
            </a:r>
            <a:r>
              <a:rPr lang="en-US" sz="2400" dirty="0"/>
              <a:t> un </a:t>
            </a:r>
            <a:r>
              <a:rPr lang="en-US" sz="2400" dirty="0" err="1"/>
              <a:t>programme</a:t>
            </a:r>
            <a:r>
              <a:rPr lang="en-US" sz="2400" dirty="0"/>
              <a:t>, le </a:t>
            </a:r>
            <a:r>
              <a:rPr lang="en-US" sz="2400" dirty="0" err="1"/>
              <a:t>fichier</a:t>
            </a:r>
            <a:r>
              <a:rPr lang="en-US" sz="2400" dirty="0"/>
              <a:t> </a:t>
            </a:r>
            <a:r>
              <a:rPr lang="en-US" sz="2400" b="1" dirty="0"/>
              <a:t>main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executé</a:t>
            </a:r>
            <a:r>
              <a:rPr lang="en-US" sz="2400" dirty="0"/>
              <a:t> par </a:t>
            </a:r>
            <a:r>
              <a:rPr lang="en-US" sz="2400" b="1" dirty="0" err="1"/>
              <a:t>nodejs</a:t>
            </a:r>
            <a:r>
              <a:rPr lang="en-US" sz="2400" dirty="0"/>
              <a:t> </a:t>
            </a:r>
            <a:endParaRPr lang="fr-FR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93358" y="1676059"/>
            <a:ext cx="107672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358" y="2605498"/>
            <a:ext cx="107672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main.js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62730" y="3282040"/>
            <a:ext cx="1104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commande</a:t>
            </a:r>
            <a:r>
              <a:rPr lang="en-US" sz="2400" dirty="0"/>
              <a:t> node </a:t>
            </a:r>
            <a:r>
              <a:rPr lang="en-US" sz="2400" dirty="0" err="1"/>
              <a:t>prend</a:t>
            </a:r>
            <a:r>
              <a:rPr lang="en-US" sz="2400" dirty="0"/>
              <a:t> </a:t>
            </a:r>
            <a:r>
              <a:rPr lang="en-US" sz="2400" dirty="0" err="1"/>
              <a:t>comme</a:t>
            </a:r>
            <a:r>
              <a:rPr lang="en-US" sz="2400" dirty="0"/>
              <a:t> </a:t>
            </a:r>
            <a:r>
              <a:rPr lang="en-US" sz="2400" dirty="0" err="1"/>
              <a:t>paramètre</a:t>
            </a:r>
            <a:r>
              <a:rPr lang="en-US" sz="2400" dirty="0"/>
              <a:t> le </a:t>
            </a:r>
            <a:r>
              <a:rPr lang="en-US" sz="2400" dirty="0" err="1"/>
              <a:t>chemin</a:t>
            </a:r>
            <a:r>
              <a:rPr lang="en-US" sz="2400" dirty="0"/>
              <a:t> du </a:t>
            </a:r>
            <a:r>
              <a:rPr lang="en-US" sz="2400" dirty="0" err="1"/>
              <a:t>fichier</a:t>
            </a:r>
            <a:r>
              <a:rPr lang="en-US" sz="2400" dirty="0"/>
              <a:t> JavaScript à </a:t>
            </a:r>
            <a:r>
              <a:rPr lang="en-US" sz="2400" dirty="0" err="1"/>
              <a:t>exécuter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62730" y="4157656"/>
            <a:ext cx="11017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Lors</a:t>
            </a:r>
            <a:r>
              <a:rPr lang="en-US" sz="2400" dirty="0"/>
              <a:t> de </a:t>
            </a:r>
            <a:r>
              <a:rPr lang="en-US" sz="2400" dirty="0" err="1"/>
              <a:t>l’execution</a:t>
            </a:r>
            <a:r>
              <a:rPr lang="en-US" sz="2400" dirty="0"/>
              <a:t>, le  scope global de node </a:t>
            </a:r>
            <a:r>
              <a:rPr lang="en-US" sz="2400" dirty="0" err="1"/>
              <a:t>contient</a:t>
            </a:r>
            <a:r>
              <a:rPr lang="en-US" sz="2400" dirty="0"/>
              <a:t> des </a:t>
            </a:r>
            <a:r>
              <a:rPr lang="en-US" sz="2400" dirty="0" err="1"/>
              <a:t>objets</a:t>
            </a:r>
            <a:r>
              <a:rPr lang="en-US" sz="2400" dirty="0"/>
              <a:t> qui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spécifique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require</a:t>
            </a:r>
            <a:r>
              <a:rPr lang="fr-FR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6971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Common</a:t>
            </a:r>
            <a:r>
              <a:rPr lang="en-US" sz="4400" dirty="0" err="1">
                <a:solidFill>
                  <a:srgbClr val="EF851B"/>
                </a:solidFill>
              </a:rPr>
              <a:t>JS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86530" y="1031608"/>
            <a:ext cx="871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 </a:t>
            </a:r>
            <a:r>
              <a:rPr lang="en-US" sz="2400" dirty="0" err="1"/>
              <a:t>vient</a:t>
            </a:r>
            <a:r>
              <a:rPr lang="en-US" sz="2400" dirty="0"/>
              <a:t> avec son proper </a:t>
            </a:r>
            <a:r>
              <a:rPr lang="en-US" sz="2400" dirty="0" err="1"/>
              <a:t>système</a:t>
            </a:r>
            <a:r>
              <a:rPr lang="en-US" sz="2400" dirty="0"/>
              <a:t> de module : </a:t>
            </a:r>
            <a:r>
              <a:rPr lang="en-US" sz="2400" dirty="0" err="1"/>
              <a:t>celui</a:t>
            </a:r>
            <a:r>
              <a:rPr lang="en-US" sz="2400" dirty="0"/>
              <a:t> de </a:t>
            </a:r>
            <a:r>
              <a:rPr lang="en-US" sz="2400" b="1" dirty="0" err="1"/>
              <a:t>CommonJS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86530" y="2006863"/>
            <a:ext cx="1095232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CommonJS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écosystème</a:t>
            </a:r>
            <a:r>
              <a:rPr lang="en-US" sz="2400" dirty="0"/>
              <a:t> JavaScript </a:t>
            </a:r>
            <a:r>
              <a:rPr lang="en-US" sz="2400" dirty="0" err="1"/>
              <a:t>conçue</a:t>
            </a:r>
            <a:r>
              <a:rPr lang="en-US" sz="2400" dirty="0"/>
              <a:t> pour </a:t>
            </a:r>
            <a:r>
              <a:rPr lang="en-US" sz="2400" dirty="0" err="1"/>
              <a:t>l’exécution</a:t>
            </a:r>
            <a:r>
              <a:rPr lang="en-US" sz="2400" dirty="0"/>
              <a:t> de code au sein d’un </a:t>
            </a:r>
            <a:r>
              <a:rPr lang="en-US" sz="2400" dirty="0" err="1"/>
              <a:t>serveur</a:t>
            </a:r>
            <a:r>
              <a:rPr lang="en-US" sz="2400" dirty="0"/>
              <a:t> web, </a:t>
            </a:r>
            <a:r>
              <a:rPr lang="en-US" sz="2400" dirty="0" err="1"/>
              <a:t>d’une</a:t>
            </a:r>
            <a:r>
              <a:rPr lang="en-US" sz="2400" dirty="0"/>
              <a:t> application desktop </a:t>
            </a:r>
            <a:r>
              <a:rPr lang="en-US" sz="2400" dirty="0" err="1"/>
              <a:t>ainsi</a:t>
            </a:r>
            <a:r>
              <a:rPr lang="en-US" sz="2400" dirty="0"/>
              <a:t> que pour les </a:t>
            </a:r>
            <a:r>
              <a:rPr lang="en-US" sz="2400" dirty="0" err="1"/>
              <a:t>navigateurs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 support de </a:t>
            </a:r>
            <a:r>
              <a:rPr lang="en-US" sz="2400" b="1" dirty="0" err="1"/>
              <a:t>CommonJS</a:t>
            </a:r>
            <a:r>
              <a:rPr lang="en-US" sz="2400" dirty="0"/>
              <a:t> au sein de </a:t>
            </a:r>
            <a:r>
              <a:rPr lang="en-US" sz="2400" dirty="0" err="1"/>
              <a:t>navigateur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toutefois</a:t>
            </a:r>
            <a:r>
              <a:rPr lang="en-US" sz="2400" dirty="0"/>
              <a:t> </a:t>
            </a:r>
            <a:r>
              <a:rPr lang="en-US" sz="2400" dirty="0" err="1"/>
              <a:t>limité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CommonJS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surtout </a:t>
            </a:r>
            <a:r>
              <a:rPr lang="en-US" sz="2400" dirty="0" err="1"/>
              <a:t>connu</a:t>
            </a:r>
            <a:r>
              <a:rPr lang="en-US" sz="2400" dirty="0"/>
              <a:t> pour son </a:t>
            </a:r>
            <a:r>
              <a:rPr lang="en-US" sz="2400" dirty="0" err="1"/>
              <a:t>système</a:t>
            </a:r>
            <a:r>
              <a:rPr lang="en-US" sz="2400" dirty="0"/>
              <a:t> de </a:t>
            </a:r>
            <a:r>
              <a:rPr lang="en-US" sz="24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420930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Common</a:t>
            </a:r>
            <a:r>
              <a:rPr lang="en-US" sz="4400" dirty="0" err="1">
                <a:solidFill>
                  <a:srgbClr val="EF851B"/>
                </a:solidFill>
              </a:rPr>
              <a:t>JS</a:t>
            </a:r>
            <a:r>
              <a:rPr lang="en-US" sz="4400" dirty="0">
                <a:solidFill>
                  <a:srgbClr val="EF851B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&amp;</a:t>
            </a:r>
            <a:r>
              <a:rPr lang="en-US" sz="4400" dirty="0">
                <a:solidFill>
                  <a:srgbClr val="EF851B"/>
                </a:solidFill>
              </a:rPr>
              <a:t> module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86530" y="1031608"/>
            <a:ext cx="871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 </a:t>
            </a:r>
            <a:r>
              <a:rPr lang="en-US" sz="2400" dirty="0" err="1"/>
              <a:t>vient</a:t>
            </a:r>
            <a:r>
              <a:rPr lang="en-US" sz="2400" dirty="0"/>
              <a:t> avec son proper </a:t>
            </a:r>
            <a:r>
              <a:rPr lang="en-US" sz="2400" dirty="0" err="1"/>
              <a:t>système</a:t>
            </a:r>
            <a:r>
              <a:rPr lang="en-US" sz="2400" dirty="0"/>
              <a:t> de module : </a:t>
            </a:r>
            <a:r>
              <a:rPr lang="en-US" sz="2400" dirty="0" err="1"/>
              <a:t>celui</a:t>
            </a:r>
            <a:r>
              <a:rPr lang="en-US" sz="2400" dirty="0"/>
              <a:t> de </a:t>
            </a:r>
            <a:r>
              <a:rPr lang="en-US" sz="2400" b="1" dirty="0" err="1"/>
              <a:t>CommonJS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86530" y="1789144"/>
            <a:ext cx="107019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 module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</a:t>
            </a:r>
            <a:r>
              <a:rPr lang="en-US" sz="2000" b="1" dirty="0" err="1"/>
              <a:t>encapsulation</a:t>
            </a:r>
            <a:r>
              <a:rPr lang="en-US" sz="2000" dirty="0"/>
              <a:t> de code JavaScript.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CommonJS</a:t>
            </a:r>
            <a:r>
              <a:rPr lang="en-US" sz="2000" dirty="0"/>
              <a:t>,  un module = un </a:t>
            </a:r>
            <a:r>
              <a:rPr lang="en-US" sz="2000" dirty="0" err="1"/>
              <a:t>fichier</a:t>
            </a:r>
            <a:r>
              <a:rPr lang="en-US" sz="2000" dirty="0"/>
              <a:t> JavaScript.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Toutes</a:t>
            </a:r>
            <a:r>
              <a:rPr lang="en-US" sz="2000" dirty="0"/>
              <a:t> variables </a:t>
            </a:r>
            <a:r>
              <a:rPr lang="en-US" sz="2000" b="1" dirty="0" err="1"/>
              <a:t>globale</a:t>
            </a:r>
            <a:r>
              <a:rPr lang="en-US" sz="2000" dirty="0"/>
              <a:t> </a:t>
            </a:r>
            <a:r>
              <a:rPr lang="en-US" sz="2000" dirty="0" err="1"/>
              <a:t>définit</a:t>
            </a:r>
            <a:r>
              <a:rPr lang="en-US" sz="2000" dirty="0"/>
              <a:t> au sein du module </a:t>
            </a:r>
            <a:r>
              <a:rPr lang="en-US" sz="2000" dirty="0" err="1"/>
              <a:t>sont</a:t>
            </a:r>
            <a:r>
              <a:rPr lang="en-US" sz="2000" dirty="0"/>
              <a:t> </a:t>
            </a:r>
            <a:r>
              <a:rPr lang="en-US" sz="2000" b="1" dirty="0"/>
              <a:t>locales au module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 module </a:t>
            </a:r>
            <a:r>
              <a:rPr lang="en-US" sz="2000" dirty="0" err="1"/>
              <a:t>utilise</a:t>
            </a:r>
            <a:r>
              <a:rPr lang="en-US" sz="2000" dirty="0"/>
              <a:t> des “</a:t>
            </a:r>
            <a:r>
              <a:rPr lang="en-US" sz="2000" b="1" dirty="0"/>
              <a:t>exports</a:t>
            </a:r>
            <a:r>
              <a:rPr lang="en-US" sz="2000" dirty="0"/>
              <a:t>” pour </a:t>
            </a:r>
            <a:r>
              <a:rPr lang="en-US" sz="2000" dirty="0" err="1"/>
              <a:t>rendre</a:t>
            </a:r>
            <a:r>
              <a:rPr lang="en-US" sz="2000" dirty="0"/>
              <a:t> accessible </a:t>
            </a:r>
            <a:r>
              <a:rPr lang="en-US" sz="2000" dirty="0" err="1"/>
              <a:t>certaines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r>
              <a:rPr lang="en-US" sz="2000" dirty="0"/>
              <a:t> au monde </a:t>
            </a:r>
            <a:r>
              <a:rPr lang="en-US" sz="2000" dirty="0" err="1"/>
              <a:t>extérieur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Toute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r>
              <a:rPr lang="en-US" sz="2000" dirty="0"/>
              <a:t> </a:t>
            </a:r>
            <a:r>
              <a:rPr lang="en-US" sz="2000" dirty="0" err="1"/>
              <a:t>mise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les </a:t>
            </a:r>
            <a:r>
              <a:rPr lang="en-US" sz="2000" b="1" dirty="0"/>
              <a:t>exports</a:t>
            </a:r>
            <a:r>
              <a:rPr lang="en-US" sz="2000" dirty="0"/>
              <a:t> </a:t>
            </a:r>
            <a:r>
              <a:rPr lang="en-US" sz="2000" dirty="0" err="1"/>
              <a:t>peuvent</a:t>
            </a:r>
            <a:r>
              <a:rPr lang="en-US" sz="2000" dirty="0"/>
              <a:t> d’être </a:t>
            </a:r>
            <a:r>
              <a:rPr lang="en-US" sz="2000" dirty="0" err="1"/>
              <a:t>récupérées</a:t>
            </a:r>
            <a:r>
              <a:rPr lang="en-US" sz="2000" dirty="0"/>
              <a:t> </a:t>
            </a:r>
            <a:r>
              <a:rPr lang="en-US" sz="2000" dirty="0" err="1"/>
              <a:t>depuis</a:t>
            </a:r>
            <a:r>
              <a:rPr lang="en-US" sz="2000" dirty="0"/>
              <a:t> un </a:t>
            </a:r>
            <a:r>
              <a:rPr lang="en-US" sz="2000" dirty="0" err="1"/>
              <a:t>autre</a:t>
            </a:r>
            <a:r>
              <a:rPr lang="en-US" sz="2000" dirty="0"/>
              <a:t> module via la function </a:t>
            </a:r>
            <a:r>
              <a:rPr lang="en-US" sz="2000" b="1" dirty="0"/>
              <a:t>require()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fonction</a:t>
            </a:r>
            <a:r>
              <a:rPr lang="en-US" sz="2000" dirty="0"/>
              <a:t> </a:t>
            </a:r>
            <a:r>
              <a:rPr lang="en-US" sz="2000" b="1" dirty="0"/>
              <a:t>require() </a:t>
            </a:r>
            <a:r>
              <a:rPr lang="en-US" sz="2000" dirty="0" err="1"/>
              <a:t>prend</a:t>
            </a:r>
            <a:r>
              <a:rPr lang="en-US" sz="2000" dirty="0"/>
              <a:t> pour </a:t>
            </a:r>
            <a:r>
              <a:rPr lang="en-US" sz="2000" dirty="0" err="1"/>
              <a:t>seul</a:t>
            </a:r>
            <a:r>
              <a:rPr lang="en-US" sz="2000" dirty="0"/>
              <a:t> parameter le </a:t>
            </a:r>
            <a:r>
              <a:rPr lang="en-US" sz="2000" dirty="0" err="1"/>
              <a:t>chemin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du module, </a:t>
            </a:r>
            <a:r>
              <a:rPr lang="en-US" sz="2000" dirty="0" err="1"/>
              <a:t>donc</a:t>
            </a:r>
            <a:r>
              <a:rPr lang="en-US" sz="2000" dirty="0"/>
              <a:t> du </a:t>
            </a:r>
            <a:r>
              <a:rPr lang="en-US" sz="2000" dirty="0" err="1"/>
              <a:t>fichier</a:t>
            </a:r>
            <a:r>
              <a:rPr lang="en-US" sz="2000" dirty="0"/>
              <a:t> JavaScript.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 le </a:t>
            </a:r>
            <a:r>
              <a:rPr lang="en-US" sz="2000" dirty="0" err="1"/>
              <a:t>fichier</a:t>
            </a:r>
            <a:r>
              <a:rPr lang="en-US" sz="2000" dirty="0"/>
              <a:t> </a:t>
            </a:r>
            <a:r>
              <a:rPr lang="en-US" sz="2000" dirty="0" err="1"/>
              <a:t>n’est</a:t>
            </a:r>
            <a:r>
              <a:rPr lang="en-US" sz="2000" dirty="0"/>
              <a:t> pas </a:t>
            </a:r>
            <a:r>
              <a:rPr lang="en-US" sz="2000" dirty="0" err="1"/>
              <a:t>trouvé</a:t>
            </a:r>
            <a:r>
              <a:rPr lang="en-US" sz="2000" dirty="0"/>
              <a:t>, la </a:t>
            </a:r>
            <a:r>
              <a:rPr lang="en-US" sz="2000" dirty="0" err="1"/>
              <a:t>fonction</a:t>
            </a:r>
            <a:r>
              <a:rPr lang="en-US" sz="2000" dirty="0"/>
              <a:t> </a:t>
            </a:r>
            <a:r>
              <a:rPr lang="en-US" sz="2000" b="1" dirty="0"/>
              <a:t>require</a:t>
            </a:r>
            <a:r>
              <a:rPr lang="en-US" sz="2000" dirty="0"/>
              <a:t> </a:t>
            </a:r>
            <a:r>
              <a:rPr lang="en-US" sz="2000" dirty="0" err="1"/>
              <a:t>ira</a:t>
            </a:r>
            <a:r>
              <a:rPr lang="en-US" sz="2000" dirty="0"/>
              <a:t> </a:t>
            </a:r>
            <a:r>
              <a:rPr lang="en-US" sz="2000" dirty="0" err="1"/>
              <a:t>chercher</a:t>
            </a:r>
            <a:r>
              <a:rPr lang="en-US" sz="2000" dirty="0"/>
              <a:t> le module </a:t>
            </a:r>
            <a:r>
              <a:rPr lang="en-US" sz="2000" dirty="0" err="1"/>
              <a:t>dans</a:t>
            </a:r>
            <a:r>
              <a:rPr lang="en-US" sz="2000" dirty="0"/>
              <a:t> le dossier </a:t>
            </a:r>
            <a:r>
              <a:rPr lang="en-US" sz="2000" b="1" dirty="0" err="1"/>
              <a:t>node_modules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822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JavaScript  </a:t>
            </a:r>
            <a:r>
              <a:rPr lang="fr-FR" sz="4400" dirty="0" err="1">
                <a:solidFill>
                  <a:srgbClr val="EF851B"/>
                </a:solidFill>
              </a:rPr>
              <a:t>Tooling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1442309"/>
            <a:ext cx="632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JavaScript est un langage de </a:t>
            </a:r>
            <a:r>
              <a:rPr lang="fr-FR" sz="2400" b="1" dirty="0"/>
              <a:t>script</a:t>
            </a:r>
            <a:r>
              <a:rPr lang="fr-FR" sz="2400" dirty="0"/>
              <a:t> </a:t>
            </a:r>
            <a:r>
              <a:rPr lang="fr-FR" sz="2400" b="1" dirty="0"/>
              <a:t>interprété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1365" y="2092467"/>
            <a:ext cx="112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JavaScript avait initialement pour but de dynamiser des pages web.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31364" y="3368016"/>
            <a:ext cx="1095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Aujourd’hui, le JavaScript peut être exécuté sur la plus par des plateformes grâce à </a:t>
            </a:r>
            <a:r>
              <a:rPr lang="fr-FR" sz="2400" b="1" dirty="0" err="1"/>
              <a:t>nodejs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52372" y="2760274"/>
            <a:ext cx="114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JavaScript est </a:t>
            </a:r>
            <a:r>
              <a:rPr lang="fr-FR" sz="2400" b="1" dirty="0"/>
              <a:t>mono thread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1364" y="4336588"/>
            <a:ext cx="11487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JavaScript est exécuté par </a:t>
            </a:r>
            <a:r>
              <a:rPr lang="fr-FR" sz="2400" b="1" dirty="0"/>
              <a:t>un moteur JavaScript</a:t>
            </a:r>
            <a:r>
              <a:rPr lang="fr-FR" sz="2400" dirty="0"/>
              <a:t> tel que:</a:t>
            </a:r>
          </a:p>
          <a:p>
            <a:r>
              <a:rPr lang="fr-FR" sz="2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V8 (Chrome)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SpiderMonkey</a:t>
            </a:r>
            <a:r>
              <a:rPr lang="fr-FR" sz="2400" dirty="0"/>
              <a:t> (Firefox)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Chakra (IE et </a:t>
            </a:r>
            <a:r>
              <a:rPr lang="fr-FR" sz="2400" dirty="0" err="1"/>
              <a:t>Edge</a:t>
            </a:r>
            <a:r>
              <a:rPr lang="fr-FR" sz="2400" dirty="0"/>
              <a:t>)</a:t>
            </a:r>
            <a:endParaRPr lang="fr-FR" sz="2400" b="1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512" y="4083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5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 </a:t>
            </a:r>
            <a:r>
              <a:rPr lang="en-US" sz="4400" dirty="0">
                <a:solidFill>
                  <a:schemeClr val="bg1"/>
                </a:solidFill>
              </a:rPr>
              <a:t>sur un </a:t>
            </a:r>
            <a:r>
              <a:rPr lang="en-US" sz="4400" dirty="0">
                <a:solidFill>
                  <a:srgbClr val="EF851B"/>
                </a:solidFill>
              </a:rPr>
              <a:t>OS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93356" y="985109"/>
            <a:ext cx="1100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Dans</a:t>
            </a:r>
            <a:r>
              <a:rPr lang="en-US" sz="2400" dirty="0"/>
              <a:t> un </a:t>
            </a:r>
            <a:r>
              <a:rPr lang="en-US" sz="2400" dirty="0" err="1"/>
              <a:t>programme</a:t>
            </a:r>
            <a:r>
              <a:rPr lang="en-US" sz="2400" dirty="0"/>
              <a:t>, le </a:t>
            </a:r>
            <a:r>
              <a:rPr lang="en-US" sz="2400" dirty="0" err="1"/>
              <a:t>fichier</a:t>
            </a:r>
            <a:r>
              <a:rPr lang="en-US" sz="2400" dirty="0"/>
              <a:t> </a:t>
            </a:r>
            <a:r>
              <a:rPr lang="en-US" sz="2400" b="1" dirty="0"/>
              <a:t>main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executé</a:t>
            </a:r>
            <a:r>
              <a:rPr lang="en-US" sz="2400" dirty="0"/>
              <a:t> par </a:t>
            </a:r>
            <a:r>
              <a:rPr lang="en-US" sz="2400" b="1" dirty="0" err="1"/>
              <a:t>nodejs</a:t>
            </a:r>
            <a:r>
              <a:rPr lang="en-US" sz="2400" dirty="0"/>
              <a:t> </a:t>
            </a:r>
            <a:endParaRPr lang="fr-FR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93358" y="1676059"/>
            <a:ext cx="107672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hello;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356" y="4267811"/>
            <a:ext cx="107672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main.js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3358" y="3064268"/>
            <a:ext cx="107672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"./hello.js"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console.log(hello);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3358" y="2322709"/>
            <a:ext cx="851515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hello.js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93357" y="3667643"/>
            <a:ext cx="856325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11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 </a:t>
            </a:r>
            <a:r>
              <a:rPr lang="en-US" sz="4400" dirty="0">
                <a:solidFill>
                  <a:schemeClr val="bg1"/>
                </a:solidFill>
              </a:rPr>
              <a:t>sur un </a:t>
            </a:r>
            <a:r>
              <a:rPr lang="en-US" sz="4400" dirty="0">
                <a:solidFill>
                  <a:srgbClr val="EF851B"/>
                </a:solidFill>
              </a:rPr>
              <a:t>OS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251842"/>
            <a:ext cx="11031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Les </a:t>
            </a:r>
            <a:r>
              <a:rPr lang="en-US" sz="2400" dirty="0" err="1"/>
              <a:t>avantages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nombreux</a:t>
            </a:r>
            <a:r>
              <a:rPr lang="en-US" sz="2400" dirty="0"/>
              <a:t> : 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Les variables </a:t>
            </a:r>
            <a:r>
              <a:rPr lang="en-US" sz="2400" dirty="0" err="1"/>
              <a:t>déclarée</a:t>
            </a:r>
            <a:r>
              <a:rPr lang="en-US" sz="2400" dirty="0"/>
              <a:t> </a:t>
            </a:r>
            <a:r>
              <a:rPr lang="en-US" sz="2400" dirty="0" err="1"/>
              <a:t>globalement</a:t>
            </a:r>
            <a:r>
              <a:rPr lang="en-US" sz="2400" dirty="0"/>
              <a:t>  ne </a:t>
            </a:r>
            <a:r>
              <a:rPr lang="en-US" sz="2400" dirty="0" err="1"/>
              <a:t>polluent</a:t>
            </a:r>
            <a:r>
              <a:rPr lang="en-US" sz="2400" dirty="0"/>
              <a:t> pas le scope </a:t>
            </a:r>
            <a:r>
              <a:rPr lang="en-US" sz="2400" dirty="0" err="1"/>
              <a:t>globale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Les modules </a:t>
            </a:r>
            <a:r>
              <a:rPr lang="en-US" sz="2400" dirty="0" err="1"/>
              <a:t>peuvent</a:t>
            </a:r>
            <a:r>
              <a:rPr lang="en-US" sz="2400" dirty="0"/>
              <a:t> </a:t>
            </a:r>
            <a:r>
              <a:rPr lang="en-US" sz="2400" dirty="0" err="1"/>
              <a:t>partager</a:t>
            </a:r>
            <a:r>
              <a:rPr lang="en-US" sz="2400" dirty="0"/>
              <a:t> des </a:t>
            </a:r>
            <a:r>
              <a:rPr lang="en-US" sz="2400" dirty="0" err="1"/>
              <a:t>valeurs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Chaque</a:t>
            </a:r>
            <a:r>
              <a:rPr lang="en-US" sz="2400" dirty="0"/>
              <a:t> module declare </a:t>
            </a:r>
            <a:r>
              <a:rPr lang="en-US" sz="2400" dirty="0" err="1"/>
              <a:t>ses</a:t>
            </a:r>
            <a:r>
              <a:rPr lang="en-US" sz="2400" dirty="0"/>
              <a:t> </a:t>
            </a:r>
            <a:r>
              <a:rPr lang="en-US" sz="2400" b="1" dirty="0" err="1"/>
              <a:t>dépendences</a:t>
            </a:r>
            <a:r>
              <a:rPr lang="en-US" sz="2400" b="1" dirty="0"/>
              <a:t> </a:t>
            </a:r>
            <a:r>
              <a:rPr lang="en-US" sz="2400" dirty="0"/>
              <a:t>à </a:t>
            </a:r>
            <a:r>
              <a:rPr lang="en-US" sz="2400" dirty="0" err="1"/>
              <a:t>d’autre</a:t>
            </a:r>
            <a:r>
              <a:rPr lang="en-US" sz="2400" dirty="0"/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 module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installer via un </a:t>
            </a:r>
            <a:r>
              <a:rPr lang="en-US" sz="2400" dirty="0" err="1"/>
              <a:t>gestionnaire</a:t>
            </a:r>
            <a:r>
              <a:rPr lang="en-US" sz="2400" dirty="0"/>
              <a:t> de package </a:t>
            </a:r>
            <a:r>
              <a:rPr lang="en-US" sz="2400" dirty="0" err="1"/>
              <a:t>tel</a:t>
            </a:r>
            <a:r>
              <a:rPr lang="en-US" sz="2400" dirty="0"/>
              <a:t> que </a:t>
            </a:r>
            <a:r>
              <a:rPr lang="en-US" sz="2400" b="1" dirty="0" err="1"/>
              <a:t>npm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12908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 </a:t>
            </a:r>
            <a:r>
              <a:rPr lang="en-US" sz="4400" dirty="0">
                <a:solidFill>
                  <a:schemeClr val="bg1"/>
                </a:solidFill>
              </a:rPr>
              <a:t>sur un </a:t>
            </a:r>
            <a:r>
              <a:rPr lang="en-US" sz="4400" dirty="0">
                <a:solidFill>
                  <a:srgbClr val="EF851B"/>
                </a:solidFill>
              </a:rPr>
              <a:t>OS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62730" y="1292231"/>
            <a:ext cx="882961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possible de </a:t>
            </a:r>
            <a:r>
              <a:rPr lang="en-US" sz="2400" dirty="0" err="1"/>
              <a:t>bénéficier</a:t>
            </a:r>
            <a:r>
              <a:rPr lang="en-US" sz="2400" dirty="0"/>
              <a:t> de </a:t>
            </a:r>
            <a:r>
              <a:rPr lang="en-US" sz="2400" dirty="0" err="1"/>
              <a:t>CommonJS</a:t>
            </a:r>
            <a:r>
              <a:rPr lang="en-US" sz="2400" dirty="0"/>
              <a:t> au sein d’un </a:t>
            </a:r>
            <a:r>
              <a:rPr lang="en-US" sz="2400" dirty="0" err="1"/>
              <a:t>navigateur</a:t>
            </a:r>
            <a:r>
              <a:rPr lang="en-US" sz="2400" dirty="0"/>
              <a:t> web à </a:t>
            </a:r>
            <a:r>
              <a:rPr lang="en-US" sz="2400" dirty="0" err="1"/>
              <a:t>l’aide</a:t>
            </a:r>
            <a:r>
              <a:rPr lang="en-US" sz="2400" dirty="0"/>
              <a:t> </a:t>
            </a:r>
            <a:r>
              <a:rPr lang="en-US" sz="2400" dirty="0" err="1"/>
              <a:t>d’outils</a:t>
            </a:r>
            <a:r>
              <a:rPr lang="en-US" sz="2400" dirty="0"/>
              <a:t>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Webpack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Browserify</a:t>
            </a:r>
            <a:endParaRPr lang="en-US" sz="2400" dirty="0"/>
          </a:p>
        </p:txBody>
      </p:sp>
      <p:pic>
        <p:nvPicPr>
          <p:cNvPr id="4100" name="Picture 4" descr="http://www.codice.cc/wp-content/uploads/2016/10/browserif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114" y="1096006"/>
            <a:ext cx="2553787" cy="16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3" y="3543296"/>
            <a:ext cx="2167737" cy="2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7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F851B"/>
                </a:solidFill>
              </a:rPr>
              <a:t>Webpack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1" y="1066799"/>
            <a:ext cx="10935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un  </a:t>
            </a:r>
            <a:r>
              <a:rPr lang="en-US" sz="2400" b="1" dirty="0"/>
              <a:t>module bundler </a:t>
            </a:r>
            <a:r>
              <a:rPr lang="en-US" sz="2400" dirty="0"/>
              <a:t>pour le </a:t>
            </a:r>
            <a:r>
              <a:rPr lang="en-US" sz="2400" b="1" dirty="0"/>
              <a:t>web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outils</a:t>
            </a:r>
            <a:r>
              <a:rPr lang="en-US" sz="2400" dirty="0"/>
              <a:t> capable de </a:t>
            </a:r>
            <a:r>
              <a:rPr lang="en-US" sz="2400" dirty="0" err="1"/>
              <a:t>concaténer</a:t>
            </a:r>
            <a:r>
              <a:rPr lang="en-US" sz="2400" dirty="0"/>
              <a:t> les modules,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respectant</a:t>
            </a:r>
            <a:r>
              <a:rPr lang="en-US" sz="2400" dirty="0"/>
              <a:t> </a:t>
            </a:r>
            <a:r>
              <a:rPr lang="en-US" sz="2400" dirty="0" err="1"/>
              <a:t>l’ordre</a:t>
            </a:r>
            <a:r>
              <a:rPr lang="en-US" sz="2400" dirty="0"/>
              <a:t> des </a:t>
            </a:r>
            <a:r>
              <a:rPr lang="en-US" sz="2400" dirty="0" err="1"/>
              <a:t>dépendences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Il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également</a:t>
            </a:r>
            <a:r>
              <a:rPr lang="en-US" sz="2400" dirty="0"/>
              <a:t> </a:t>
            </a:r>
            <a:r>
              <a:rPr lang="en-US" sz="2400" dirty="0" err="1"/>
              <a:t>gérer</a:t>
            </a:r>
            <a:r>
              <a:rPr lang="en-US" sz="2400" dirty="0"/>
              <a:t> des </a:t>
            </a:r>
            <a:r>
              <a:rPr lang="en-US" sz="2400" dirty="0" err="1"/>
              <a:t>dépendances</a:t>
            </a:r>
            <a:r>
              <a:rPr lang="en-US" sz="2400" dirty="0"/>
              <a:t> qui ne </a:t>
            </a:r>
            <a:r>
              <a:rPr lang="en-US" sz="2400" dirty="0" err="1"/>
              <a:t>sont</a:t>
            </a:r>
            <a:r>
              <a:rPr lang="en-US" sz="2400" dirty="0"/>
              <a:t> pas des modules JavaScript.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surveiller</a:t>
            </a:r>
            <a:r>
              <a:rPr lang="en-US" sz="2400" dirty="0"/>
              <a:t> </a:t>
            </a:r>
            <a:r>
              <a:rPr lang="en-US" sz="2400" dirty="0" err="1"/>
              <a:t>vos</a:t>
            </a:r>
            <a:r>
              <a:rPr lang="en-US" sz="2400" dirty="0"/>
              <a:t> </a:t>
            </a:r>
            <a:r>
              <a:rPr lang="en-US" sz="2400" dirty="0" err="1"/>
              <a:t>fichier</a:t>
            </a:r>
            <a:r>
              <a:rPr lang="en-US" sz="2400" dirty="0"/>
              <a:t> sources et </a:t>
            </a:r>
            <a:r>
              <a:rPr lang="en-US" sz="2400" dirty="0" err="1"/>
              <a:t>relancer</a:t>
            </a:r>
            <a:r>
              <a:rPr lang="en-US" sz="2400" dirty="0"/>
              <a:t> le  </a:t>
            </a:r>
            <a:r>
              <a:rPr lang="en-US" sz="2400" dirty="0" err="1"/>
              <a:t>processus</a:t>
            </a:r>
            <a:r>
              <a:rPr lang="en-US" sz="2400" dirty="0"/>
              <a:t> de bundling </a:t>
            </a:r>
            <a:r>
              <a:rPr lang="en-US" sz="2400" dirty="0" err="1"/>
              <a:t>automatiquement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Fournit</a:t>
            </a:r>
            <a:r>
              <a:rPr lang="en-US" sz="2400" dirty="0"/>
              <a:t> un </a:t>
            </a:r>
            <a:r>
              <a:rPr lang="en-US" sz="2400" dirty="0" err="1"/>
              <a:t>serveur</a:t>
            </a:r>
            <a:r>
              <a:rPr lang="en-US" sz="2400" dirty="0"/>
              <a:t> qui </a:t>
            </a:r>
            <a:r>
              <a:rPr lang="en-US" sz="2400" dirty="0" err="1"/>
              <a:t>sert</a:t>
            </a:r>
            <a:r>
              <a:rPr lang="en-US" sz="2400" dirty="0"/>
              <a:t> les </a:t>
            </a:r>
            <a:r>
              <a:rPr lang="en-US" sz="2400" dirty="0" err="1"/>
              <a:t>fichiers</a:t>
            </a:r>
            <a:r>
              <a:rPr lang="en-US" sz="2400" dirty="0"/>
              <a:t> </a:t>
            </a:r>
            <a:r>
              <a:rPr lang="en-US" sz="2400" dirty="0" err="1"/>
              <a:t>statiques</a:t>
            </a:r>
            <a:r>
              <a:rPr lang="en-US" sz="2400" dirty="0"/>
              <a:t> </a:t>
            </a:r>
            <a:r>
              <a:rPr lang="en-US" sz="2400" dirty="0" err="1"/>
              <a:t>générés</a:t>
            </a:r>
            <a:r>
              <a:rPr lang="en-US" sz="2400" dirty="0"/>
              <a:t> (HTML, </a:t>
            </a:r>
            <a:r>
              <a:rPr lang="en-US" sz="2400" dirty="0" err="1"/>
              <a:t>css</a:t>
            </a:r>
            <a:r>
              <a:rPr lang="en-US" sz="2400" dirty="0"/>
              <a:t>, </a:t>
            </a:r>
            <a:r>
              <a:rPr lang="en-US" sz="2400" dirty="0" err="1"/>
              <a:t>jss</a:t>
            </a:r>
            <a:r>
              <a:rPr lang="en-US" sz="2400" dirty="0"/>
              <a:t>, images…)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 </a:t>
            </a:r>
            <a:r>
              <a:rPr lang="en-US" sz="2400" dirty="0" err="1"/>
              <a:t>serveur</a:t>
            </a:r>
            <a:r>
              <a:rPr lang="en-US" sz="2400" dirty="0"/>
              <a:t> </a:t>
            </a:r>
            <a:r>
              <a:rPr lang="en-US" sz="2400" dirty="0" err="1"/>
              <a:t>offre</a:t>
            </a:r>
            <a:r>
              <a:rPr lang="en-US" sz="2400" dirty="0"/>
              <a:t> </a:t>
            </a:r>
            <a:r>
              <a:rPr lang="en-US" sz="2400" dirty="0" err="1"/>
              <a:t>également</a:t>
            </a:r>
            <a:r>
              <a:rPr lang="en-US" sz="2400" dirty="0"/>
              <a:t> le </a:t>
            </a:r>
            <a:r>
              <a:rPr lang="en-US" sz="2400" b="1" dirty="0"/>
              <a:t>Hot Module Replacement</a:t>
            </a:r>
          </a:p>
        </p:txBody>
      </p:sp>
    </p:spTree>
    <p:extLst>
      <p:ext uri="{BB962C8B-B14F-4D97-AF65-F5344CB8AC3E}">
        <p14:creationId xmlns:p14="http://schemas.microsoft.com/office/powerpoint/2010/main" val="3074255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Configuration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58513"/>
            <a:ext cx="1083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configuration de </a:t>
            </a:r>
            <a:r>
              <a:rPr lang="en-US" sz="2400" dirty="0" err="1"/>
              <a:t>Webpack</a:t>
            </a:r>
            <a:r>
              <a:rPr lang="en-US" sz="2400" dirty="0"/>
              <a:t> se fait via un </a:t>
            </a:r>
            <a:r>
              <a:rPr lang="en-US" sz="2400" dirty="0" err="1"/>
              <a:t>fichier</a:t>
            </a:r>
            <a:r>
              <a:rPr lang="en-US" sz="2400" dirty="0"/>
              <a:t> de configuration : </a:t>
            </a:r>
            <a:r>
              <a:rPr lang="en-US" sz="2400" b="1" dirty="0"/>
              <a:t>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729" y="1936864"/>
            <a:ext cx="10731175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context: __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dirname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"/app"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dossier root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entry: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"./entry"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fichier initiale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output: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 __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dirname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répertoire du fichier cible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nom du fichier cible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module: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loaders: []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 des loaders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plugins: [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liste des plugins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8008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Resolver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58513"/>
            <a:ext cx="1083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prend</a:t>
            </a:r>
            <a:r>
              <a:rPr lang="en-US" sz="2400" dirty="0"/>
              <a:t> un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fichiers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entrer</a:t>
            </a:r>
            <a:r>
              <a:rPr lang="en-US" sz="2400" dirty="0"/>
              <a:t>, </a:t>
            </a:r>
            <a:r>
              <a:rPr lang="en-US" sz="2400" dirty="0" err="1"/>
              <a:t>résoud</a:t>
            </a:r>
            <a:r>
              <a:rPr lang="en-US" sz="2400" dirty="0"/>
              <a:t> </a:t>
            </a:r>
            <a:r>
              <a:rPr lang="en-US" sz="2400" dirty="0" err="1"/>
              <a:t>ses</a:t>
            </a:r>
            <a:r>
              <a:rPr lang="en-US" sz="2400" dirty="0"/>
              <a:t> </a:t>
            </a:r>
            <a:r>
              <a:rPr lang="en-US" sz="2400" dirty="0" err="1"/>
              <a:t>dépendances</a:t>
            </a:r>
            <a:r>
              <a:rPr lang="en-US" sz="2400" dirty="0"/>
              <a:t> et </a:t>
            </a:r>
            <a:r>
              <a:rPr lang="en-US" sz="2400" dirty="0" err="1"/>
              <a:t>génère</a:t>
            </a:r>
            <a:r>
              <a:rPr lang="en-US" sz="2400" dirty="0"/>
              <a:t> un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fichiers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sortie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662730" y="1969011"/>
            <a:ext cx="1083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Lors</a:t>
            </a:r>
            <a:r>
              <a:rPr lang="en-US" sz="2400" dirty="0"/>
              <a:t> de la resolution de dependence, </a:t>
            </a:r>
            <a:r>
              <a:rPr lang="en-US" sz="2400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charger </a:t>
            </a:r>
            <a:r>
              <a:rPr lang="en-US" sz="2400" dirty="0" err="1"/>
              <a:t>soit</a:t>
            </a:r>
            <a:r>
              <a:rPr lang="en-US" sz="2400" dirty="0"/>
              <a:t> des </a:t>
            </a:r>
            <a:r>
              <a:rPr lang="en-US" sz="2400" dirty="0" err="1"/>
              <a:t>fichiers</a:t>
            </a:r>
            <a:r>
              <a:rPr lang="en-US" sz="2400" dirty="0"/>
              <a:t>, </a:t>
            </a:r>
            <a:r>
              <a:rPr lang="en-US" sz="2400" dirty="0" err="1"/>
              <a:t>soit</a:t>
            </a:r>
            <a:r>
              <a:rPr lang="en-US" sz="2400" dirty="0"/>
              <a:t> des modules </a:t>
            </a:r>
            <a:r>
              <a:rPr lang="en-US" sz="2400" dirty="0" err="1"/>
              <a:t>installés</a:t>
            </a:r>
            <a:r>
              <a:rPr lang="en-US" sz="2400" dirty="0"/>
              <a:t> via </a:t>
            </a:r>
            <a:r>
              <a:rPr lang="en-US" sz="2400" b="1" dirty="0" err="1"/>
              <a:t>npm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65750" y="2921986"/>
            <a:ext cx="10932695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va inclure un fichier =&gt; relative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path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monfichier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va inclure un module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 installé. Chercher par default dans le dossier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node_modules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 =&gt; module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path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unmodule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va récupère l'export d'un module contenu dans un fichier =&gt; relative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path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monfichier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va récupérer l'export d'un module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 installé =&gt; module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path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unmodule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unmodule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4375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Resolver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86033" y="1439772"/>
            <a:ext cx="11019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Problème</a:t>
            </a:r>
            <a:r>
              <a:rPr lang="en-US" sz="2400" dirty="0"/>
              <a:t> : </a:t>
            </a:r>
            <a:r>
              <a:rPr lang="en-US" sz="2400" dirty="0" err="1"/>
              <a:t>Webpack</a:t>
            </a:r>
            <a:r>
              <a:rPr lang="en-US" sz="2400" dirty="0"/>
              <a:t> à </a:t>
            </a:r>
            <a:r>
              <a:rPr lang="en-US" sz="2400" dirty="0" err="1"/>
              <a:t>besoin</a:t>
            </a:r>
            <a:r>
              <a:rPr lang="en-US" sz="2400" dirty="0"/>
              <a:t> </a:t>
            </a:r>
            <a:r>
              <a:rPr lang="en-US" sz="2400" dirty="0" err="1"/>
              <a:t>d’extension</a:t>
            </a:r>
            <a:r>
              <a:rPr lang="en-US" sz="2400" dirty="0"/>
              <a:t> pour charger un </a:t>
            </a:r>
            <a:r>
              <a:rPr lang="en-US" sz="2400" dirty="0" err="1"/>
              <a:t>fichier</a:t>
            </a:r>
            <a:r>
              <a:rPr lang="en-US" sz="2400" dirty="0"/>
              <a:t> et </a:t>
            </a:r>
            <a:r>
              <a:rPr lang="en-US" sz="2400" dirty="0" err="1"/>
              <a:t>soliciter</a:t>
            </a:r>
            <a:r>
              <a:rPr lang="en-US" sz="2400" dirty="0"/>
              <a:t> le loader  </a:t>
            </a:r>
            <a:r>
              <a:rPr lang="en-US" sz="2400" dirty="0" err="1"/>
              <a:t>approprié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Pour </a:t>
            </a:r>
            <a:r>
              <a:rPr lang="en-US" sz="2400" dirty="0" err="1"/>
              <a:t>inférer</a:t>
            </a:r>
            <a:r>
              <a:rPr lang="en-US" sz="2400" dirty="0"/>
              <a:t> </a:t>
            </a:r>
            <a:r>
              <a:rPr lang="en-US" sz="2400" dirty="0" err="1"/>
              <a:t>l’etension</a:t>
            </a:r>
            <a:r>
              <a:rPr lang="en-US" sz="2400" dirty="0"/>
              <a:t> du </a:t>
            </a:r>
            <a:r>
              <a:rPr lang="en-US" sz="2400" dirty="0" err="1"/>
              <a:t>fichier</a:t>
            </a:r>
            <a:r>
              <a:rPr lang="en-US" sz="2400" dirty="0"/>
              <a:t>,  </a:t>
            </a:r>
            <a:r>
              <a:rPr lang="en-US" sz="2400" dirty="0" err="1"/>
              <a:t>webpack</a:t>
            </a:r>
            <a:r>
              <a:rPr lang="en-US" sz="2400" dirty="0"/>
              <a:t> se base sur la section resolve de </a:t>
            </a:r>
            <a:r>
              <a:rPr lang="en-US" sz="2400" dirty="0" err="1"/>
              <a:t>sa</a:t>
            </a:r>
            <a:r>
              <a:rPr lang="en-US" sz="2400" dirty="0"/>
              <a:t> configuration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possible </a:t>
            </a:r>
            <a:r>
              <a:rPr lang="en-US" sz="2400" dirty="0" err="1"/>
              <a:t>d’y</a:t>
            </a:r>
            <a:r>
              <a:rPr lang="en-US" sz="2400" dirty="0"/>
              <a:t> </a:t>
            </a:r>
            <a:r>
              <a:rPr lang="en-US" sz="2400" dirty="0" err="1"/>
              <a:t>préciser</a:t>
            </a:r>
            <a:r>
              <a:rPr lang="en-US" sz="2400" dirty="0"/>
              <a:t> les extensions pour tout require() qui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dépourvus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2729" y="4561569"/>
            <a:ext cx="10731175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extensions: [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692063" y="1006095"/>
            <a:ext cx="108078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monfichier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56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loaders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03584" y="985419"/>
            <a:ext cx="10984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 </a:t>
            </a:r>
            <a:r>
              <a:rPr lang="en-US" sz="2400" b="1" dirty="0"/>
              <a:t>loader</a:t>
            </a:r>
            <a:r>
              <a:rPr lang="en-US" sz="2400" dirty="0"/>
              <a:t> de </a:t>
            </a:r>
            <a:r>
              <a:rPr lang="en-US" sz="2400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permet</a:t>
            </a:r>
            <a:r>
              <a:rPr lang="en-US" sz="2400" dirty="0"/>
              <a:t> de </a:t>
            </a:r>
            <a:r>
              <a:rPr lang="en-US" sz="2400" b="1" dirty="0"/>
              <a:t>require()</a:t>
            </a:r>
            <a:r>
              <a:rPr lang="en-US" sz="2400" dirty="0"/>
              <a:t> </a:t>
            </a:r>
            <a:r>
              <a:rPr lang="en-US" sz="2400" dirty="0" err="1"/>
              <a:t>n’importe</a:t>
            </a:r>
            <a:r>
              <a:rPr lang="en-US" sz="2400" dirty="0"/>
              <a:t> </a:t>
            </a:r>
            <a:r>
              <a:rPr lang="en-US" sz="2400" dirty="0" err="1"/>
              <a:t>quel</a:t>
            </a:r>
            <a:r>
              <a:rPr lang="en-US" sz="2400" dirty="0"/>
              <a:t> type de </a:t>
            </a:r>
            <a:r>
              <a:rPr lang="en-US" sz="2400" dirty="0" err="1"/>
              <a:t>fichier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fichier</a:t>
            </a:r>
            <a:r>
              <a:rPr lang="en-US" sz="2400" dirty="0"/>
              <a:t> </a:t>
            </a:r>
            <a:r>
              <a:rPr lang="en-US" sz="2400" b="1" dirty="0"/>
              <a:t>.</a:t>
            </a:r>
            <a:r>
              <a:rPr lang="en-US" sz="2400" b="1" dirty="0" err="1"/>
              <a:t>js</a:t>
            </a:r>
            <a:r>
              <a:rPr lang="en-US" sz="2400" b="1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référencer</a:t>
            </a:r>
            <a:r>
              <a:rPr lang="en-US" sz="2400" dirty="0"/>
              <a:t> un </a:t>
            </a:r>
            <a:r>
              <a:rPr lang="en-US" sz="2400" dirty="0" err="1"/>
              <a:t>fichier</a:t>
            </a:r>
            <a:r>
              <a:rPr lang="en-US" sz="2400" dirty="0"/>
              <a:t> </a:t>
            </a:r>
            <a:r>
              <a:rPr lang="en-US" sz="2400" b="1" dirty="0"/>
              <a:t>.</a:t>
            </a:r>
            <a:r>
              <a:rPr lang="en-US" sz="2400" b="1" dirty="0" err="1"/>
              <a:t>css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b="1" dirty="0"/>
              <a:t>loader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function, </a:t>
            </a:r>
            <a:r>
              <a:rPr lang="en-US" sz="2400" dirty="0" err="1"/>
              <a:t>associée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extensions</a:t>
            </a:r>
            <a:endParaRPr lang="fr-FR" sz="2400" dirty="0"/>
          </a:p>
        </p:txBody>
      </p:sp>
      <p:pic>
        <p:nvPicPr>
          <p:cNvPr id="6146" name="Picture 2" descr="Dependency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54" y="2813227"/>
            <a:ext cx="8482302" cy="38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1852865" y="5955632"/>
            <a:ext cx="1443787" cy="541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jQuery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9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loaders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03584" y="985419"/>
            <a:ext cx="10984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Les loaders se configure </a:t>
            </a:r>
            <a:r>
              <a:rPr lang="en-US" sz="2400" dirty="0" err="1"/>
              <a:t>dans</a:t>
            </a:r>
            <a:r>
              <a:rPr lang="en-US" sz="2400" dirty="0"/>
              <a:t> la section </a:t>
            </a:r>
            <a:r>
              <a:rPr lang="en-US" sz="2400" dirty="0" err="1"/>
              <a:t>module.loaders</a:t>
            </a:r>
            <a:r>
              <a:rPr lang="en-US" sz="2400" dirty="0"/>
              <a:t> du </a:t>
            </a:r>
            <a:r>
              <a:rPr lang="en-US" sz="2400" dirty="0" err="1"/>
              <a:t>fichier</a:t>
            </a:r>
            <a:r>
              <a:rPr lang="en-US" sz="2400" dirty="0"/>
              <a:t> de configuration.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C’est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la configuration que </a:t>
            </a:r>
            <a:r>
              <a:rPr lang="en-US" sz="2400" dirty="0" err="1"/>
              <a:t>l’association</a:t>
            </a:r>
            <a:r>
              <a:rPr lang="en-US" sz="2400" dirty="0"/>
              <a:t> d’un loader avec son extension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faite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749968" y="2424547"/>
            <a:ext cx="10631905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module: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loaders: [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test: 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/\.jade$/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loader: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"jade"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=&gt; "jade" loader pour les fichiers .jade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test: 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/\.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css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$/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loader: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style!css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=&gt; "style" and "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" loader pour les fichier .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Alternative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syntax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test: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/\.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$/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loaders: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"style"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},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]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9273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Chunks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06022"/>
            <a:ext cx="10745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Webpack</a:t>
            </a:r>
            <a:r>
              <a:rPr lang="en-US" sz="2400" dirty="0"/>
              <a:t> 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prendre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sources, pour </a:t>
            </a:r>
            <a:r>
              <a:rPr lang="en-US" sz="2400" dirty="0" err="1"/>
              <a:t>générer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bundles : des </a:t>
            </a:r>
            <a:r>
              <a:rPr lang="en-US" sz="2400" b="1" dirty="0"/>
              <a:t>chunks.</a:t>
            </a:r>
          </a:p>
          <a:p>
            <a:r>
              <a:rPr lang="en-US" sz="2400" dirty="0" err="1"/>
              <a:t>Séparer</a:t>
            </a:r>
            <a:r>
              <a:rPr lang="en-US" sz="2400" dirty="0"/>
              <a:t> un bundle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plusieur</a:t>
            </a:r>
            <a:r>
              <a:rPr lang="en-US" sz="2400" dirty="0"/>
              <a:t> </a:t>
            </a:r>
            <a:r>
              <a:rPr lang="en-US" sz="2400" b="1" dirty="0"/>
              <a:t>chunks</a:t>
            </a:r>
            <a:r>
              <a:rPr lang="en-US" sz="2400" dirty="0"/>
              <a:t> </a:t>
            </a:r>
            <a:r>
              <a:rPr lang="en-US" sz="2400" dirty="0" err="1"/>
              <a:t>permet</a:t>
            </a:r>
            <a:r>
              <a:rPr lang="en-US" sz="2400" dirty="0"/>
              <a:t> de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Limiter la </a:t>
            </a:r>
            <a:r>
              <a:rPr lang="en-US" sz="2400" dirty="0" err="1"/>
              <a:t>taille</a:t>
            </a:r>
            <a:r>
              <a:rPr lang="en-US" sz="2400" dirty="0"/>
              <a:t> d’un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Diminuer</a:t>
            </a:r>
            <a:r>
              <a:rPr lang="en-US" sz="2400" dirty="0"/>
              <a:t> les temps de rebuild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Faire du lazy loading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662730" y="3743080"/>
            <a:ext cx="1093571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entry: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/app.js'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/vendor.js'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output: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'[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].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8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JavaScript  </a:t>
            </a:r>
            <a:r>
              <a:rPr lang="fr-FR" sz="4400" dirty="0">
                <a:solidFill>
                  <a:schemeClr val="bg1"/>
                </a:solidFill>
              </a:rPr>
              <a:t>dans un </a:t>
            </a:r>
            <a:r>
              <a:rPr lang="fr-FR" sz="4400" dirty="0">
                <a:solidFill>
                  <a:srgbClr val="EF851B"/>
                </a:solidFill>
              </a:rPr>
              <a:t>browser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985109"/>
            <a:ext cx="10767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un navigateur, les fichiers JavaScript sont chargés puis directement interprétés dans l’ordre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62730" y="4337888"/>
            <a:ext cx="107672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Problèmes :</a:t>
            </a:r>
          </a:p>
          <a:p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faut explicitement inclure tous les fichiers à la main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L’inclusion doit se faire dans le bon ordre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variables déclarées en dehors d’une fonction polluent le scope global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730" y="1947779"/>
            <a:ext cx="1076727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="https://code.jquery.com/jquery-3.1.0.min.js"&gt;&lt;/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console.log(hello);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2730" y="3713197"/>
            <a:ext cx="1076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variable </a:t>
            </a:r>
            <a:r>
              <a:rPr lang="fr-FR" sz="2400" i="1" dirty="0"/>
              <a:t>hello</a:t>
            </a:r>
            <a:r>
              <a:rPr lang="fr-FR" sz="2400" dirty="0"/>
              <a:t> est définie sur le scope global: l’objet </a:t>
            </a:r>
            <a:r>
              <a:rPr lang="fr-FR" sz="2400" i="1" dirty="0" err="1"/>
              <a:t>window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4210258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Webpack</a:t>
            </a:r>
            <a:r>
              <a:rPr lang="en-US" sz="4400" dirty="0">
                <a:solidFill>
                  <a:srgbClr val="EF851B"/>
                </a:solidFill>
              </a:rPr>
              <a:t> plugins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114925"/>
            <a:ext cx="10815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pipeline</a:t>
            </a:r>
            <a:r>
              <a:rPr lang="en-US" sz="2400" dirty="0"/>
              <a:t> de </a:t>
            </a:r>
            <a:r>
              <a:rPr lang="en-US" sz="2400" b="1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</a:t>
            </a:r>
            <a:r>
              <a:rPr lang="en-US" sz="2400" dirty="0" err="1"/>
              <a:t>différentes</a:t>
            </a:r>
            <a:r>
              <a:rPr lang="en-US" sz="2400" dirty="0"/>
              <a:t> phases. </a:t>
            </a:r>
            <a:r>
              <a:rPr lang="en-US" sz="2400" dirty="0" err="1"/>
              <a:t>Exemple</a:t>
            </a:r>
            <a:r>
              <a:rPr lang="en-US" sz="2400" dirty="0"/>
              <a:t>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compile : Avant la compilation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Compilation: Pendant la compilation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Optimize: Optimization des </a:t>
            </a:r>
            <a:r>
              <a:rPr lang="en-US" sz="2400" dirty="0" err="1"/>
              <a:t>fichiers</a:t>
            </a:r>
            <a:r>
              <a:rPr lang="en-US" sz="2400" dirty="0"/>
              <a:t> </a:t>
            </a:r>
            <a:r>
              <a:rPr lang="en-US" sz="2400" dirty="0" err="1"/>
              <a:t>compilés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Emit: </a:t>
            </a:r>
            <a:r>
              <a:rPr lang="en-US" sz="2400" dirty="0" err="1"/>
              <a:t>Ecriture</a:t>
            </a:r>
            <a:r>
              <a:rPr lang="en-US" sz="2400" dirty="0"/>
              <a:t> sur le </a:t>
            </a:r>
            <a:r>
              <a:rPr lang="en-US" sz="2400" dirty="0" err="1"/>
              <a:t>disque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Un </a:t>
            </a:r>
            <a:r>
              <a:rPr lang="en-US" sz="2400" b="1" dirty="0"/>
              <a:t>plug-in</a:t>
            </a:r>
            <a:r>
              <a:rPr lang="en-US" sz="2400" dirty="0"/>
              <a:t> </a:t>
            </a:r>
            <a:r>
              <a:rPr lang="en-US" sz="2400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extension qui </a:t>
            </a:r>
            <a:r>
              <a:rPr lang="en-US" sz="2400" dirty="0" err="1"/>
              <a:t>vient</a:t>
            </a:r>
            <a:r>
              <a:rPr lang="en-US" sz="2400" dirty="0"/>
              <a:t> </a:t>
            </a:r>
            <a:r>
              <a:rPr lang="en-US" sz="2400" dirty="0" err="1"/>
              <a:t>s’insérer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phases du pipeline.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327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EF851B"/>
                </a:solidFill>
              </a:rPr>
              <a:t>SystemJS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066799"/>
            <a:ext cx="10899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Contrairement</a:t>
            </a:r>
            <a:r>
              <a:rPr lang="en-US" sz="2400" dirty="0"/>
              <a:t> à </a:t>
            </a:r>
            <a:r>
              <a:rPr lang="en-US" sz="2400" b="1" dirty="0" err="1"/>
              <a:t>Webpack</a:t>
            </a:r>
            <a:r>
              <a:rPr lang="en-US" sz="2400" dirty="0"/>
              <a:t> qui se </a:t>
            </a:r>
            <a:r>
              <a:rPr lang="en-US" sz="2400" dirty="0" err="1"/>
              <a:t>concentre</a:t>
            </a:r>
            <a:r>
              <a:rPr lang="en-US" sz="2400" dirty="0"/>
              <a:t> sur la phase de</a:t>
            </a:r>
            <a:r>
              <a:rPr lang="en-US" sz="2400" b="1" dirty="0"/>
              <a:t> </a:t>
            </a:r>
            <a:r>
              <a:rPr lang="en-US" sz="2400" i="1" dirty="0"/>
              <a:t>bundling,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SytemJS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un </a:t>
            </a:r>
            <a:r>
              <a:rPr lang="en-US" sz="2400" b="1" dirty="0"/>
              <a:t>module loader </a:t>
            </a:r>
            <a:r>
              <a:rPr lang="en-US" sz="2400" dirty="0"/>
              <a:t>qui </a:t>
            </a:r>
            <a:r>
              <a:rPr lang="en-US" sz="2400" dirty="0" err="1"/>
              <a:t>permet</a:t>
            </a:r>
            <a:r>
              <a:rPr lang="en-US" sz="2400" dirty="0"/>
              <a:t> de charger des modules.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SystemJS</a:t>
            </a:r>
            <a:r>
              <a:rPr lang="en-US" sz="2400" dirty="0"/>
              <a:t> </a:t>
            </a:r>
            <a:r>
              <a:rPr lang="en-US" sz="2400" dirty="0" err="1"/>
              <a:t>fonctionne</a:t>
            </a:r>
            <a:r>
              <a:rPr lang="en-US" sz="2400" dirty="0"/>
              <a:t> avec </a:t>
            </a:r>
            <a:r>
              <a:rPr lang="en-US" sz="2400" dirty="0" err="1"/>
              <a:t>NodeJs</a:t>
            </a:r>
            <a:r>
              <a:rPr lang="en-US" sz="2400" dirty="0"/>
              <a:t> et </a:t>
            </a:r>
            <a:r>
              <a:rPr lang="en-US" sz="2400" dirty="0" err="1"/>
              <a:t>dans</a:t>
            </a:r>
            <a:r>
              <a:rPr lang="en-US" sz="2400" dirty="0"/>
              <a:t> un browser.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62730" y="3141304"/>
            <a:ext cx="1076727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="system.js"&gt;&lt;/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set our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baseURL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reference path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SystemJS.config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loads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/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/main.js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SystemJS.import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'main.js'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803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Récapitulons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34823" y="1158605"/>
            <a:ext cx="109704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JavaScript est interprété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Multiplateforme</a:t>
            </a:r>
            <a:r>
              <a:rPr lang="en-US" sz="2400" dirty="0"/>
              <a:t> grâce à NodeJS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Bower </a:t>
            </a:r>
            <a:r>
              <a:rPr lang="en-US" sz="2400" dirty="0" err="1"/>
              <a:t>permet</a:t>
            </a:r>
            <a:r>
              <a:rPr lang="en-US" sz="2400" dirty="0"/>
              <a:t> de </a:t>
            </a:r>
            <a:r>
              <a:rPr lang="en-US" sz="2400" dirty="0" err="1"/>
              <a:t>gérer</a:t>
            </a:r>
            <a:r>
              <a:rPr lang="en-US" sz="2400" dirty="0"/>
              <a:t> les packages pour le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Les </a:t>
            </a:r>
            <a:r>
              <a:rPr lang="en-US" sz="2400" dirty="0" err="1"/>
              <a:t>optimisations</a:t>
            </a:r>
            <a:r>
              <a:rPr lang="en-US" sz="2400" dirty="0"/>
              <a:t> pour le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CommonJS</a:t>
            </a:r>
            <a:r>
              <a:rPr lang="en-US" sz="2400" dirty="0"/>
              <a:t> et les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CSS </a:t>
            </a:r>
            <a:r>
              <a:rPr lang="en-US" sz="2400" dirty="0" err="1"/>
              <a:t>Préprocesseur</a:t>
            </a:r>
            <a:r>
              <a:rPr lang="en-US" sz="2400" dirty="0"/>
              <a:t> et JS </a:t>
            </a:r>
            <a:r>
              <a:rPr lang="en-US" sz="2400" dirty="0" err="1"/>
              <a:t>transpileurs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Gulp: un task runner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Webpack</a:t>
            </a:r>
            <a:r>
              <a:rPr lang="en-US" sz="2400" dirty="0"/>
              <a:t>: le super bundler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SystemJs</a:t>
            </a:r>
            <a:r>
              <a:rPr lang="en-US" sz="2400" dirty="0"/>
              <a:t>: Le dynamic module loader</a:t>
            </a:r>
          </a:p>
        </p:txBody>
      </p:sp>
    </p:spTree>
    <p:extLst>
      <p:ext uri="{BB962C8B-B14F-4D97-AF65-F5344CB8AC3E}">
        <p14:creationId xmlns:p14="http://schemas.microsoft.com/office/powerpoint/2010/main" val="369612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/>
              <a:t>Let’s</a:t>
            </a:r>
            <a:r>
              <a:rPr lang="fr-FR" sz="4400" dirty="0"/>
              <a:t> Play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270660"/>
            <a:ext cx="772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Utiliser </a:t>
            </a:r>
            <a:r>
              <a:rPr lang="fr-FR" sz="2400" dirty="0" err="1"/>
              <a:t>Webpack</a:t>
            </a:r>
            <a:r>
              <a:rPr lang="fr-FR" sz="2400" dirty="0"/>
              <a:t> pour le </a:t>
            </a:r>
            <a:r>
              <a:rPr lang="fr-FR" sz="2400" dirty="0" err="1"/>
              <a:t>bundling</a:t>
            </a:r>
            <a:r>
              <a:rPr lang="fr-FR" sz="2400" dirty="0"/>
              <a:t> de l’application </a:t>
            </a:r>
            <a:r>
              <a:rPr lang="fr-FR" sz="2400" dirty="0" err="1"/>
              <a:t>Todo</a:t>
            </a:r>
            <a:r>
              <a:rPr lang="fr-FR" sz="2400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231172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JavaScript </a:t>
            </a:r>
            <a:r>
              <a:rPr lang="fr-FR" sz="4400" dirty="0">
                <a:solidFill>
                  <a:schemeClr val="bg1"/>
                </a:solidFill>
              </a:rPr>
              <a:t>dans un </a:t>
            </a:r>
            <a:r>
              <a:rPr lang="fr-FR" sz="4400" dirty="0">
                <a:solidFill>
                  <a:srgbClr val="EF851B"/>
                </a:solidFill>
              </a:rPr>
              <a:t>browser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29" y="1033237"/>
            <a:ext cx="1091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L’usage de fonction auto appelante permet d’isoler le code JavaScript à exécuter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2730" y="4511927"/>
            <a:ext cx="109116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La variable </a:t>
            </a:r>
            <a:r>
              <a:rPr lang="fr-FR" sz="2400" i="1" dirty="0"/>
              <a:t>hello</a:t>
            </a:r>
            <a:r>
              <a:rPr lang="fr-FR" sz="2400" dirty="0"/>
              <a:t> est définie sur le scope de la fonction anonyme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Elle n’est donc pas accessible depuis le scope globale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730" y="1806961"/>
            <a:ext cx="1091164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="https://code.jquery.com/jquery-3.1.0.min.js"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console.log(hello);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console.log(hello);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36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16189" y="975219"/>
            <a:ext cx="2671010" cy="1828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 </a:t>
            </a:r>
            <a:r>
              <a:rPr lang="en-US" sz="4400" dirty="0">
                <a:solidFill>
                  <a:schemeClr val="bg1"/>
                </a:solidFill>
              </a:rPr>
              <a:t>avec </a:t>
            </a:r>
            <a:r>
              <a:rPr lang="en-US" sz="4400" dirty="0" err="1">
                <a:solidFill>
                  <a:srgbClr val="EF851B"/>
                </a:solidFill>
              </a:rPr>
              <a:t>NodeJS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pic>
        <p:nvPicPr>
          <p:cNvPr id="5124" name="Picture 4" descr="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881" y="1174913"/>
            <a:ext cx="2333625" cy="1428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2" name="ZoneTexte 1"/>
          <p:cNvSpPr txBox="1"/>
          <p:nvPr/>
        </p:nvSpPr>
        <p:spPr>
          <a:xfrm>
            <a:off x="662730" y="1334530"/>
            <a:ext cx="814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NodeJS</a:t>
            </a:r>
            <a:r>
              <a:rPr lang="fr-FR" sz="2400" dirty="0"/>
              <a:t> fournit un environnement d’exécution JavaScript multiplateformes</a:t>
            </a:r>
          </a:p>
          <a:p>
            <a:endParaRPr lang="fr-FR" sz="2400" dirty="0"/>
          </a:p>
          <a:p>
            <a:r>
              <a:rPr lang="fr-FR" sz="2400" dirty="0" err="1"/>
              <a:t>NodeJS</a:t>
            </a:r>
            <a:r>
              <a:rPr lang="fr-FR" sz="2400" dirty="0"/>
              <a:t> vient avec son </a:t>
            </a:r>
            <a:r>
              <a:rPr lang="fr-FR" sz="2400" dirty="0" err="1"/>
              <a:t>pacakge</a:t>
            </a:r>
            <a:r>
              <a:rPr lang="fr-FR" sz="2400" dirty="0"/>
              <a:t> manager: </a:t>
            </a:r>
            <a:r>
              <a:rPr lang="fr-FR" sz="2400" b="1" dirty="0" err="1"/>
              <a:t>npm</a:t>
            </a:r>
            <a:r>
              <a:rPr lang="fr-FR" sz="2400" dirty="0"/>
              <a:t> (</a:t>
            </a:r>
            <a:r>
              <a:rPr lang="fr-FR" sz="2400" dirty="0" err="1"/>
              <a:t>Node</a:t>
            </a:r>
            <a:r>
              <a:rPr lang="fr-FR" sz="2400" dirty="0"/>
              <a:t>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359598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Gestion des packages avec </a:t>
            </a:r>
            <a:r>
              <a:rPr lang="fr-FR" sz="4400" dirty="0" err="1">
                <a:solidFill>
                  <a:srgbClr val="EF851B"/>
                </a:solidFill>
              </a:rPr>
              <a:t>Bower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5" y="1362665"/>
            <a:ext cx="11234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Bower</a:t>
            </a:r>
            <a:r>
              <a:rPr lang="fr-FR" sz="2400" dirty="0"/>
              <a:t> est un gestionnaire de package pour </a:t>
            </a:r>
            <a:r>
              <a:rPr lang="fr-FR" sz="2400" b="1" dirty="0"/>
              <a:t>l’environnement</a:t>
            </a:r>
            <a:r>
              <a:rPr lang="fr-FR" sz="2400" dirty="0"/>
              <a:t> </a:t>
            </a:r>
            <a:r>
              <a:rPr lang="fr-FR" sz="2400" b="1" dirty="0"/>
              <a:t>web.</a:t>
            </a:r>
          </a:p>
          <a:p>
            <a:endParaRPr lang="fr-FR" sz="2400" b="1" dirty="0"/>
          </a:p>
          <a:p>
            <a:r>
              <a:rPr lang="fr-FR" sz="2400" dirty="0"/>
              <a:t>Permet de télécharger des librairies et de résoudre leurs dépendances</a:t>
            </a:r>
          </a:p>
          <a:p>
            <a:endParaRPr lang="fr-FR" sz="2400" dirty="0"/>
          </a:p>
          <a:p>
            <a:r>
              <a:rPr lang="fr-FR" sz="2400" dirty="0"/>
              <a:t>Usage :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08" y="1456568"/>
            <a:ext cx="2183409" cy="19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36575" y="3302720"/>
            <a:ext cx="275091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bower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0375" y="3891713"/>
            <a:ext cx="87863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Initialise un projet web avec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bower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Install: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Installe les dépendances du projet ou un package si spécifié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un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Update: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mettre à jour un package installé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Unistall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supprimer un package installé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39418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/>
              <a:t>       </a:t>
            </a:r>
            <a:r>
              <a:rPr lang="fr-FR" sz="2400" b="1" dirty="0"/>
              <a:t>Installer ses dépendances avec </a:t>
            </a:r>
            <a:r>
              <a:rPr lang="fr-FR" sz="2400" b="1" dirty="0" err="1"/>
              <a:t>bower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195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Gestion des packages avec </a:t>
            </a:r>
            <a:r>
              <a:rPr lang="fr-FR" sz="4400" dirty="0" err="1">
                <a:solidFill>
                  <a:srgbClr val="EF851B"/>
                </a:solidFill>
              </a:rPr>
              <a:t>Bower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5" y="1016702"/>
            <a:ext cx="99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commande </a:t>
            </a:r>
            <a:r>
              <a:rPr lang="fr-FR" sz="2400" b="1" dirty="0" err="1"/>
              <a:t>bower</a:t>
            </a:r>
            <a:r>
              <a:rPr lang="fr-FR" sz="2400" b="1" dirty="0"/>
              <a:t> </a:t>
            </a:r>
            <a:r>
              <a:rPr lang="fr-FR" sz="2400" b="1" dirty="0" err="1"/>
              <a:t>init</a:t>
            </a:r>
            <a:r>
              <a:rPr lang="fr-FR" sz="2400" dirty="0"/>
              <a:t> créer un fichier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bower.json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Ce fichier contient notamment la liste des dépendances </a:t>
            </a:r>
            <a:r>
              <a:rPr lang="fr-FR" sz="2400" b="1" dirty="0" err="1"/>
              <a:t>bower</a:t>
            </a:r>
            <a:r>
              <a:rPr lang="fr-FR" sz="2400" dirty="0"/>
              <a:t> du projet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0375" y="2506454"/>
            <a:ext cx="1074102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bootstrap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"version"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"2.3.2"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"main"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[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"./docs/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assets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/bootstrap.js"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"./docs/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assets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/bootstrap.css"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dependencies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</a:rPr>
              <a:t>jquery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"&gt;=1.8.0 &lt;2.1.0"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06" y="951242"/>
            <a:ext cx="2183409" cy="19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76737" y="5240739"/>
            <a:ext cx="1072466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Lors de l’exécution de la commande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bower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fr-FR" sz="2400" dirty="0"/>
              <a:t>, tous les packages listés dans la section « 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r>
              <a:rPr lang="fr-FR" sz="2400" dirty="0"/>
              <a:t> » seront installés</a:t>
            </a:r>
          </a:p>
        </p:txBody>
      </p:sp>
    </p:spTree>
    <p:extLst>
      <p:ext uri="{BB962C8B-B14F-4D97-AF65-F5344CB8AC3E}">
        <p14:creationId xmlns:p14="http://schemas.microsoft.com/office/powerpoint/2010/main" val="176365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Faciliter le développement </a:t>
            </a:r>
            <a:r>
              <a:rPr lang="fr-FR" sz="4400" dirty="0">
                <a:solidFill>
                  <a:srgbClr val="EF851B"/>
                </a:solidFill>
              </a:rPr>
              <a:t>CSS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       Préprocesseur pour la CSS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0375" y="1479503"/>
            <a:ext cx="11128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 </a:t>
            </a:r>
            <a:r>
              <a:rPr lang="fr-FR" sz="2400" b="1" dirty="0"/>
              <a:t>préprocesseur</a:t>
            </a:r>
            <a:r>
              <a:rPr lang="fr-FR" sz="2400" dirty="0"/>
              <a:t> CSS est langage intermédiaire permettant d’écrire de la CSS plus facilement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Il peut, par exemple, permettre de définir des </a:t>
            </a:r>
            <a:r>
              <a:rPr lang="fr-FR" sz="2400" b="1" dirty="0"/>
              <a:t>variables</a:t>
            </a:r>
            <a:r>
              <a:rPr lang="fr-FR" sz="2400" dirty="0"/>
              <a:t> et des </a:t>
            </a:r>
            <a:r>
              <a:rPr lang="fr-FR" sz="2400" b="1" dirty="0"/>
              <a:t>fonctions</a:t>
            </a:r>
            <a:r>
              <a:rPr lang="fr-FR" sz="2400" dirty="0"/>
              <a:t> pour manipuler du style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langage une fois compilé, génère de la </a:t>
            </a:r>
            <a:r>
              <a:rPr lang="fr-FR" sz="2400" b="1" dirty="0"/>
              <a:t>CSS valide</a:t>
            </a:r>
            <a:r>
              <a:rPr lang="fr-FR" sz="2400" dirty="0"/>
              <a:t>.</a:t>
            </a:r>
          </a:p>
        </p:txBody>
      </p:sp>
      <p:pic>
        <p:nvPicPr>
          <p:cNvPr id="2050" name="Picture 2" descr="http://lesscss.org/public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45" y="5012675"/>
            <a:ext cx="2369051" cy="9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71525" y="4339489"/>
            <a:ext cx="4136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Exemple de préprocesseurs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Less</a:t>
            </a:r>
            <a:r>
              <a:rPr lang="fr-FR" sz="2400" dirty="0"/>
              <a:t>: </a:t>
            </a:r>
            <a:r>
              <a:rPr lang="fr-FR" sz="2400" dirty="0">
                <a:hlinkClick r:id="rId5"/>
              </a:rPr>
              <a:t>http://lesscss.org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Sass</a:t>
            </a:r>
            <a:r>
              <a:rPr lang="fr-FR" sz="2400" dirty="0"/>
              <a:t>: </a:t>
            </a:r>
            <a:r>
              <a:rPr lang="fr-FR" sz="2400" dirty="0">
                <a:hlinkClick r:id="rId6"/>
              </a:rPr>
              <a:t>http://sass-lang.com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Stylus: </a:t>
            </a:r>
            <a:r>
              <a:rPr lang="fr-FR" sz="2400" dirty="0">
                <a:hlinkClick r:id="rId7"/>
              </a:rPr>
              <a:t>http://stylus-lang.com</a:t>
            </a:r>
            <a:endParaRPr lang="fr-FR" sz="2400" dirty="0"/>
          </a:p>
        </p:txBody>
      </p:sp>
      <p:pic>
        <p:nvPicPr>
          <p:cNvPr id="2058" name="Picture 10" descr="https://blog.elao.com/fr/images/posts/thumbnails/sa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39" y="4613044"/>
            <a:ext cx="1727702" cy="1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084" y="4498288"/>
            <a:ext cx="2095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Faciliter le développement </a:t>
            </a:r>
            <a:r>
              <a:rPr lang="fr-FR" sz="4400" dirty="0">
                <a:solidFill>
                  <a:srgbClr val="EF851B"/>
                </a:solidFill>
              </a:rPr>
              <a:t>JS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1891" y="1544086"/>
            <a:ext cx="1088607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b="1" dirty="0" err="1"/>
              <a:t>transpileur</a:t>
            </a:r>
            <a:r>
              <a:rPr lang="fr-FR" sz="2400" dirty="0"/>
              <a:t> est un outils qui permet d’écrire du code dans un langage source, qui une fois compilé génère du JavaScript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         </a:t>
            </a:r>
            <a:r>
              <a:rPr lang="fr-FR" sz="2400" b="1" dirty="0" err="1"/>
              <a:t>Transpileur</a:t>
            </a:r>
            <a:r>
              <a:rPr lang="fr-FR" sz="2400" b="1" dirty="0"/>
              <a:t> pour le JavaScript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31891" y="3648049"/>
            <a:ext cx="5739969" cy="2435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Exemples de </a:t>
            </a:r>
            <a:r>
              <a:rPr lang="fr-FR" sz="2400" dirty="0" err="1"/>
              <a:t>transpileurs</a:t>
            </a:r>
            <a:r>
              <a:rPr lang="fr-FR" sz="2400" dirty="0"/>
              <a:t> : </a:t>
            </a:r>
          </a:p>
          <a:p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TypeScript</a:t>
            </a:r>
            <a:r>
              <a:rPr lang="fr-FR" sz="2400" dirty="0"/>
              <a:t>: </a:t>
            </a:r>
            <a:r>
              <a:rPr lang="fr-FR" sz="2400" dirty="0">
                <a:hlinkClick r:id="rId4"/>
              </a:rPr>
              <a:t>http://www.typescriptlang.org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Babel: </a:t>
            </a:r>
            <a:r>
              <a:rPr lang="fr-FR" sz="2400" dirty="0">
                <a:hlinkClick r:id="rId5"/>
              </a:rPr>
              <a:t>https://babeljs.io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CoffeeScript</a:t>
            </a:r>
            <a:r>
              <a:rPr lang="fr-FR" sz="2400" dirty="0"/>
              <a:t>: </a:t>
            </a:r>
            <a:r>
              <a:rPr lang="fr-FR" sz="2400" dirty="0">
                <a:hlinkClick r:id="rId6"/>
              </a:rPr>
              <a:t>http://coffeescript.org</a:t>
            </a:r>
            <a:endParaRPr lang="fr-FR" sz="2400" dirty="0"/>
          </a:p>
        </p:txBody>
      </p:sp>
      <p:pic>
        <p:nvPicPr>
          <p:cNvPr id="3076" name="Picture 4" descr="CoffeeScri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28" y="6083780"/>
            <a:ext cx="21431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38" y="4552377"/>
            <a:ext cx="1808566" cy="12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991" y="2513768"/>
            <a:ext cx="1761401" cy="17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89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2751</Words>
  <Application>Microsoft Office PowerPoint</Application>
  <PresentationFormat>Grand écran</PresentationFormat>
  <Paragraphs>384</Paragraphs>
  <Slides>33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1515</cp:revision>
  <dcterms:created xsi:type="dcterms:W3CDTF">2016-08-29T14:45:11Z</dcterms:created>
  <dcterms:modified xsi:type="dcterms:W3CDTF">2018-10-19T14:27:40Z</dcterms:modified>
</cp:coreProperties>
</file>