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-1248" y="-90"/>
      </p:cViewPr>
      <p:guideLst>
        <p:guide orient="horz" pos="2880"/>
        <p:guide pos="14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9193" y="888288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59994" y="1214437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235348" y="1201737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10794" y="1252537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298848" y="938847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298848" y="989646"/>
            <a:ext cx="50749" cy="224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09193" y="932709"/>
            <a:ext cx="3989704" cy="332740"/>
          </a:xfrm>
          <a:custGeom>
            <a:avLst/>
            <a:gdLst/>
            <a:ahLst/>
            <a:cxnLst/>
            <a:rect l="l" t="t" r="r" b="b"/>
            <a:pathLst>
              <a:path w="3989704" h="332740">
                <a:moveTo>
                  <a:pt x="3989654" y="0"/>
                </a:moveTo>
                <a:lnTo>
                  <a:pt x="0" y="0"/>
                </a:lnTo>
                <a:lnTo>
                  <a:pt x="0" y="281727"/>
                </a:lnTo>
                <a:lnTo>
                  <a:pt x="4008" y="301452"/>
                </a:lnTo>
                <a:lnTo>
                  <a:pt x="14922" y="317605"/>
                </a:lnTo>
                <a:lnTo>
                  <a:pt x="31075" y="328519"/>
                </a:lnTo>
                <a:lnTo>
                  <a:pt x="50800" y="332528"/>
                </a:lnTo>
                <a:lnTo>
                  <a:pt x="3938854" y="332528"/>
                </a:lnTo>
                <a:lnTo>
                  <a:pt x="3958579" y="328519"/>
                </a:lnTo>
                <a:lnTo>
                  <a:pt x="3974732" y="317605"/>
                </a:lnTo>
                <a:lnTo>
                  <a:pt x="3985646" y="301452"/>
                </a:lnTo>
                <a:lnTo>
                  <a:pt x="3989654" y="281727"/>
                </a:lnTo>
                <a:lnTo>
                  <a:pt x="3989654" y="0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298848" y="976946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25654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298848" y="9642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298848" y="9515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298848" y="9388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25469" y="2400428"/>
            <a:ext cx="1010526" cy="71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6680" y="31811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67063" y="31771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AE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44865" y="31771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AE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05695" y="319128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16186" y="318100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326347" y="31708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42526" y="31771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AE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606877" y="31835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17976" y="31771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AE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594177" y="3170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AE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606877" y="3196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AE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594177" y="32089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AE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606877" y="32216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AE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69640" y="3170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1835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2340" y="3196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793439" y="31771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AE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69640" y="32089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AE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882340" y="32216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AE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45090" y="31708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1835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57790" y="31962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45090" y="32089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157790" y="32216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51033" y="32013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423969" y="317483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44352" y="31708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329112" y="318862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496754" y="31708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532315" y="318862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17817" y="16931"/>
            <a:ext cx="646489" cy="2237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870787" y="25348"/>
            <a:ext cx="3737610" cy="82550"/>
          </a:xfrm>
          <a:custGeom>
            <a:avLst/>
            <a:gdLst/>
            <a:ahLst/>
            <a:cxnLst/>
            <a:rect l="l" t="t" r="r" b="b"/>
            <a:pathLst>
              <a:path w="3737610" h="82550">
                <a:moveTo>
                  <a:pt x="373721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737216" y="82384"/>
                </a:lnTo>
                <a:lnTo>
                  <a:pt x="3737216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870787" y="69775"/>
            <a:ext cx="3737610" cy="171450"/>
          </a:xfrm>
          <a:custGeom>
            <a:avLst/>
            <a:gdLst/>
            <a:ahLst/>
            <a:cxnLst/>
            <a:rect l="l" t="t" r="r" b="b"/>
            <a:pathLst>
              <a:path w="3737610" h="171450">
                <a:moveTo>
                  <a:pt x="3737216" y="0"/>
                </a:moveTo>
                <a:lnTo>
                  <a:pt x="0" y="0"/>
                </a:lnTo>
                <a:lnTo>
                  <a:pt x="0" y="120153"/>
                </a:lnTo>
                <a:lnTo>
                  <a:pt x="4008" y="139878"/>
                </a:lnTo>
                <a:lnTo>
                  <a:pt x="14922" y="156031"/>
                </a:lnTo>
                <a:lnTo>
                  <a:pt x="31075" y="166945"/>
                </a:lnTo>
                <a:lnTo>
                  <a:pt x="50800" y="170953"/>
                </a:lnTo>
                <a:lnTo>
                  <a:pt x="3737216" y="170953"/>
                </a:lnTo>
                <a:lnTo>
                  <a:pt x="3737216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9139" y="957160"/>
            <a:ext cx="2831820" cy="236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89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89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888" y="50508"/>
            <a:ext cx="64643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5B6D4D"/>
                </a:solidFill>
                <a:latin typeface="Arial"/>
                <a:cs typeface="Arial"/>
              </a:rPr>
              <a:t>Control</a:t>
            </a:r>
            <a:r>
              <a:rPr sz="600" spc="-35" dirty="0">
                <a:solidFill>
                  <a:srgbClr val="5B6D4D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Structures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2071" y="50508"/>
            <a:ext cx="4984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45" dirty="0">
                <a:solidFill>
                  <a:srgbClr val="5B6D4D"/>
                </a:solidFill>
                <a:latin typeface="PMingLiU"/>
                <a:cs typeface="PMingLiU"/>
              </a:rPr>
              <a:t>if</a:t>
            </a:r>
            <a:r>
              <a:rPr sz="600" spc="-10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0" dirty="0">
                <a:solidFill>
                  <a:srgbClr val="5B6D4D"/>
                </a:solidFill>
                <a:latin typeface="Arial"/>
                <a:cs typeface="Arial"/>
              </a:rPr>
              <a:t>statements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19450" y="50508"/>
            <a:ext cx="4286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65" dirty="0">
                <a:solidFill>
                  <a:srgbClr val="5B6D4D"/>
                </a:solidFill>
                <a:latin typeface="PMingLiU"/>
                <a:cs typeface="PMingLiU"/>
              </a:rPr>
              <a:t>while</a:t>
            </a:r>
            <a:r>
              <a:rPr sz="600" spc="-25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5" dirty="0">
                <a:solidFill>
                  <a:srgbClr val="5B6D4D"/>
                </a:solidFill>
                <a:latin typeface="Arial"/>
                <a:cs typeface="Arial"/>
              </a:rPr>
              <a:t>loops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27157" y="50508"/>
            <a:ext cx="3651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Practice!</a:t>
            </a:r>
            <a:r>
              <a:rPr sz="600" spc="-5" dirty="0">
                <a:latin typeface="Arial"/>
                <a:cs typeface="Arial"/>
              </a:rPr>
              <a:t>2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25332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5300" y="330301"/>
            <a:ext cx="56769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942" y="1175353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4">
                <a:moveTo>
                  <a:pt x="53984" y="0"/>
                </a:moveTo>
                <a:lnTo>
                  <a:pt x="32909" y="4221"/>
                </a:lnTo>
                <a:lnTo>
                  <a:pt x="15756" y="15757"/>
                </a:lnTo>
                <a:lnTo>
                  <a:pt x="4221" y="32909"/>
                </a:lnTo>
                <a:lnTo>
                  <a:pt x="0" y="53984"/>
                </a:lnTo>
                <a:lnTo>
                  <a:pt x="4221" y="75059"/>
                </a:lnTo>
                <a:lnTo>
                  <a:pt x="15756" y="92212"/>
                </a:lnTo>
                <a:lnTo>
                  <a:pt x="32909" y="103747"/>
                </a:lnTo>
                <a:lnTo>
                  <a:pt x="53984" y="107969"/>
                </a:lnTo>
                <a:lnTo>
                  <a:pt x="75059" y="103747"/>
                </a:lnTo>
                <a:lnTo>
                  <a:pt x="92212" y="92212"/>
                </a:lnTo>
                <a:lnTo>
                  <a:pt x="103747" y="75059"/>
                </a:lnTo>
                <a:lnTo>
                  <a:pt x="107969" y="53984"/>
                </a:lnTo>
                <a:lnTo>
                  <a:pt x="103747" y="32909"/>
                </a:lnTo>
                <a:lnTo>
                  <a:pt x="92212" y="15757"/>
                </a:lnTo>
                <a:lnTo>
                  <a:pt x="75059" y="4221"/>
                </a:lnTo>
                <a:lnTo>
                  <a:pt x="53984" y="0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942" y="1608525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3984" y="0"/>
                </a:moveTo>
                <a:lnTo>
                  <a:pt x="32909" y="4221"/>
                </a:lnTo>
                <a:lnTo>
                  <a:pt x="15756" y="15757"/>
                </a:lnTo>
                <a:lnTo>
                  <a:pt x="4221" y="32909"/>
                </a:lnTo>
                <a:lnTo>
                  <a:pt x="0" y="53984"/>
                </a:lnTo>
                <a:lnTo>
                  <a:pt x="4221" y="75059"/>
                </a:lnTo>
                <a:lnTo>
                  <a:pt x="15756" y="92212"/>
                </a:lnTo>
                <a:lnTo>
                  <a:pt x="32909" y="103747"/>
                </a:lnTo>
                <a:lnTo>
                  <a:pt x="53984" y="107969"/>
                </a:lnTo>
                <a:lnTo>
                  <a:pt x="75059" y="103747"/>
                </a:lnTo>
                <a:lnTo>
                  <a:pt x="92212" y="92212"/>
                </a:lnTo>
                <a:lnTo>
                  <a:pt x="103747" y="75059"/>
                </a:lnTo>
                <a:lnTo>
                  <a:pt x="107969" y="53984"/>
                </a:lnTo>
                <a:lnTo>
                  <a:pt x="103747" y="32909"/>
                </a:lnTo>
                <a:lnTo>
                  <a:pt x="92212" y="15757"/>
                </a:lnTo>
                <a:lnTo>
                  <a:pt x="75059" y="4221"/>
                </a:lnTo>
                <a:lnTo>
                  <a:pt x="53984" y="0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7942" y="204169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3984" y="0"/>
                </a:moveTo>
                <a:lnTo>
                  <a:pt x="32909" y="4221"/>
                </a:lnTo>
                <a:lnTo>
                  <a:pt x="15756" y="15757"/>
                </a:lnTo>
                <a:lnTo>
                  <a:pt x="4221" y="32909"/>
                </a:lnTo>
                <a:lnTo>
                  <a:pt x="0" y="53984"/>
                </a:lnTo>
                <a:lnTo>
                  <a:pt x="4221" y="75059"/>
                </a:lnTo>
                <a:lnTo>
                  <a:pt x="15756" y="92212"/>
                </a:lnTo>
                <a:lnTo>
                  <a:pt x="32909" y="103747"/>
                </a:lnTo>
                <a:lnTo>
                  <a:pt x="53984" y="107969"/>
                </a:lnTo>
                <a:lnTo>
                  <a:pt x="75059" y="103747"/>
                </a:lnTo>
                <a:lnTo>
                  <a:pt x="92212" y="92212"/>
                </a:lnTo>
                <a:lnTo>
                  <a:pt x="103747" y="75059"/>
                </a:lnTo>
                <a:lnTo>
                  <a:pt x="107969" y="53984"/>
                </a:lnTo>
                <a:lnTo>
                  <a:pt x="103747" y="32909"/>
                </a:lnTo>
                <a:lnTo>
                  <a:pt x="92212" y="15757"/>
                </a:lnTo>
                <a:lnTo>
                  <a:pt x="75059" y="4221"/>
                </a:lnTo>
                <a:lnTo>
                  <a:pt x="53984" y="0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7942" y="2474855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3984" y="0"/>
                </a:moveTo>
                <a:lnTo>
                  <a:pt x="32909" y="4221"/>
                </a:lnTo>
                <a:lnTo>
                  <a:pt x="15756" y="15757"/>
                </a:lnTo>
                <a:lnTo>
                  <a:pt x="4221" y="32909"/>
                </a:lnTo>
                <a:lnTo>
                  <a:pt x="0" y="53984"/>
                </a:lnTo>
                <a:lnTo>
                  <a:pt x="4221" y="75059"/>
                </a:lnTo>
                <a:lnTo>
                  <a:pt x="15756" y="92212"/>
                </a:lnTo>
                <a:lnTo>
                  <a:pt x="32909" y="103747"/>
                </a:lnTo>
                <a:lnTo>
                  <a:pt x="53984" y="107969"/>
                </a:lnTo>
                <a:lnTo>
                  <a:pt x="75059" y="103747"/>
                </a:lnTo>
                <a:lnTo>
                  <a:pt x="92212" y="92212"/>
                </a:lnTo>
                <a:lnTo>
                  <a:pt x="103747" y="75059"/>
                </a:lnTo>
                <a:lnTo>
                  <a:pt x="107969" y="53984"/>
                </a:lnTo>
                <a:lnTo>
                  <a:pt x="103747" y="32909"/>
                </a:lnTo>
                <a:lnTo>
                  <a:pt x="92212" y="15757"/>
                </a:lnTo>
                <a:lnTo>
                  <a:pt x="75059" y="4221"/>
                </a:lnTo>
                <a:lnTo>
                  <a:pt x="53984" y="0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2341" y="1123378"/>
            <a:ext cx="1220470" cy="148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 indent="-127635">
              <a:lnSpc>
                <a:spcPct val="100000"/>
              </a:lnSpc>
              <a:buClr>
                <a:srgbClr val="FFFFFF"/>
              </a:buClr>
              <a:buSzPct val="76190"/>
              <a:buFont typeface="Arial"/>
              <a:buAutoNum type="arabicPlain"/>
              <a:tabLst>
                <a:tab pos="140970" algn="l"/>
              </a:tabLst>
            </a:pPr>
            <a:r>
              <a:rPr sz="1050" spc="-40" dirty="0">
                <a:latin typeface="Trebuchet MS"/>
                <a:cs typeface="Trebuchet MS"/>
              </a:rPr>
              <a:t>Control</a:t>
            </a:r>
            <a:r>
              <a:rPr sz="1050" spc="-25" dirty="0">
                <a:latin typeface="Trebuchet MS"/>
                <a:cs typeface="Trebuchet MS"/>
              </a:rPr>
              <a:t> </a:t>
            </a:r>
            <a:r>
              <a:rPr sz="1050" spc="-40" dirty="0">
                <a:latin typeface="Trebuchet MS"/>
                <a:cs typeface="Trebuchet MS"/>
              </a:rPr>
              <a:t>Structures</a:t>
            </a:r>
            <a:endParaRPr sz="10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AutoNum type="arabicPlain"/>
            </a:pPr>
            <a:endParaRPr sz="1100" dirty="0">
              <a:latin typeface="Times New Roman"/>
              <a:cs typeface="Times New Roman"/>
            </a:endParaRPr>
          </a:p>
          <a:p>
            <a:pPr marL="140335" indent="-127635">
              <a:lnSpc>
                <a:spcPct val="100000"/>
              </a:lnSpc>
              <a:spcBef>
                <a:spcPts val="825"/>
              </a:spcBef>
              <a:buClr>
                <a:srgbClr val="FFFFFF"/>
              </a:buClr>
              <a:buSzPct val="76190"/>
              <a:buAutoNum type="arabicPlain"/>
              <a:tabLst>
                <a:tab pos="140970" algn="l"/>
              </a:tabLst>
            </a:pPr>
            <a:r>
              <a:rPr sz="1050" spc="280" dirty="0">
                <a:latin typeface="Arial"/>
                <a:cs typeface="Arial"/>
              </a:rPr>
              <a:t>if</a:t>
            </a:r>
            <a:r>
              <a:rPr sz="1050" dirty="0">
                <a:latin typeface="Arial"/>
                <a:cs typeface="Arial"/>
              </a:rPr>
              <a:t> </a:t>
            </a:r>
            <a:r>
              <a:rPr sz="1050" spc="-55" dirty="0">
                <a:latin typeface="Trebuchet MS"/>
                <a:cs typeface="Trebuchet MS"/>
              </a:rPr>
              <a:t>statements</a:t>
            </a:r>
            <a:endParaRPr sz="10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AutoNum type="arabicPlain"/>
            </a:pPr>
            <a:endParaRPr sz="1100" dirty="0">
              <a:latin typeface="Times New Roman"/>
              <a:cs typeface="Times New Roman"/>
            </a:endParaRPr>
          </a:p>
          <a:p>
            <a:pPr marL="140335" indent="-127635">
              <a:lnSpc>
                <a:spcPct val="100000"/>
              </a:lnSpc>
              <a:spcBef>
                <a:spcPts val="825"/>
              </a:spcBef>
              <a:buClr>
                <a:srgbClr val="FFFFFF"/>
              </a:buClr>
              <a:buSzPct val="76190"/>
              <a:buAutoNum type="arabicPlain"/>
              <a:tabLst>
                <a:tab pos="140970" algn="l"/>
              </a:tabLst>
            </a:pPr>
            <a:r>
              <a:rPr sz="1050" spc="65" dirty="0">
                <a:latin typeface="Arial"/>
                <a:cs typeface="Arial"/>
              </a:rPr>
              <a:t>while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40" dirty="0">
                <a:latin typeface="Trebuchet MS"/>
                <a:cs typeface="Trebuchet MS"/>
              </a:rPr>
              <a:t>loops</a:t>
            </a:r>
            <a:endParaRPr sz="10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AutoNum type="arabicPlain"/>
            </a:pPr>
            <a:endParaRPr sz="1100" dirty="0">
              <a:latin typeface="Times New Roman"/>
              <a:cs typeface="Times New Roman"/>
            </a:endParaRPr>
          </a:p>
          <a:p>
            <a:pPr marL="140335" indent="-127635">
              <a:lnSpc>
                <a:spcPct val="100000"/>
              </a:lnSpc>
              <a:spcBef>
                <a:spcPts val="825"/>
              </a:spcBef>
              <a:buClr>
                <a:srgbClr val="FFFFFF"/>
              </a:buClr>
              <a:buSzPct val="76190"/>
              <a:buFont typeface="Arial"/>
              <a:buAutoNum type="arabicPlain"/>
              <a:tabLst>
                <a:tab pos="140970" algn="l"/>
              </a:tabLst>
            </a:pPr>
            <a:r>
              <a:rPr sz="1050" spc="-45" dirty="0">
                <a:latin typeface="Trebuchet MS"/>
                <a:cs typeface="Trebuchet MS"/>
              </a:rPr>
              <a:t>Practice!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278631"/>
            <a:ext cx="1203325" cy="82550"/>
          </a:xfrm>
          <a:custGeom>
            <a:avLst/>
            <a:gdLst/>
            <a:ahLst/>
            <a:cxnLst/>
            <a:rect l="l" t="t" r="r" b="b"/>
            <a:pathLst>
              <a:path w="1203325" h="82550">
                <a:moveTo>
                  <a:pt x="1152014" y="0"/>
                </a:moveTo>
                <a:lnTo>
                  <a:pt x="0" y="0"/>
                </a:lnTo>
                <a:lnTo>
                  <a:pt x="0" y="82384"/>
                </a:lnTo>
                <a:lnTo>
                  <a:pt x="1202815" y="82384"/>
                </a:lnTo>
                <a:lnTo>
                  <a:pt x="1202815" y="50800"/>
                </a:lnTo>
                <a:lnTo>
                  <a:pt x="1198807" y="31075"/>
                </a:lnTo>
                <a:lnTo>
                  <a:pt x="1187893" y="14922"/>
                </a:lnTo>
                <a:lnTo>
                  <a:pt x="1171739" y="4008"/>
                </a:lnTo>
                <a:lnTo>
                  <a:pt x="1152014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323046"/>
            <a:ext cx="1203325" cy="120650"/>
          </a:xfrm>
          <a:custGeom>
            <a:avLst/>
            <a:gdLst/>
            <a:ahLst/>
            <a:cxnLst/>
            <a:rect l="l" t="t" r="r" b="b"/>
            <a:pathLst>
              <a:path w="1203325" h="120650">
                <a:moveTo>
                  <a:pt x="1202815" y="0"/>
                </a:moveTo>
                <a:lnTo>
                  <a:pt x="0" y="0"/>
                </a:lnTo>
                <a:lnTo>
                  <a:pt x="0" y="120343"/>
                </a:lnTo>
                <a:lnTo>
                  <a:pt x="1152014" y="120343"/>
                </a:lnTo>
                <a:lnTo>
                  <a:pt x="1171739" y="116334"/>
                </a:lnTo>
                <a:lnTo>
                  <a:pt x="1187893" y="105420"/>
                </a:lnTo>
                <a:lnTo>
                  <a:pt x="1198807" y="89267"/>
                </a:lnTo>
                <a:lnTo>
                  <a:pt x="1202815" y="69542"/>
                </a:lnTo>
                <a:lnTo>
                  <a:pt x="1202815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888" y="50508"/>
            <a:ext cx="64643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5B6D4D"/>
                </a:solidFill>
                <a:latin typeface="Arial"/>
                <a:cs typeface="Arial"/>
              </a:rPr>
              <a:t>Control</a:t>
            </a:r>
            <a:r>
              <a:rPr sz="600" spc="-35" dirty="0">
                <a:solidFill>
                  <a:srgbClr val="5B6D4D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Structures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2071" y="50508"/>
            <a:ext cx="4984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45" dirty="0">
                <a:solidFill>
                  <a:srgbClr val="5B6D4D"/>
                </a:solidFill>
                <a:latin typeface="PMingLiU"/>
                <a:cs typeface="PMingLiU"/>
              </a:rPr>
              <a:t>if</a:t>
            </a:r>
            <a:r>
              <a:rPr sz="600" spc="-10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0" dirty="0">
                <a:solidFill>
                  <a:srgbClr val="5B6D4D"/>
                </a:solidFill>
                <a:latin typeface="Arial"/>
                <a:cs typeface="Arial"/>
              </a:rPr>
              <a:t>statements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9450" y="50508"/>
            <a:ext cx="4286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65" dirty="0">
                <a:latin typeface="PMingLiU"/>
                <a:cs typeface="PMingLiU"/>
              </a:rPr>
              <a:t>while</a:t>
            </a:r>
            <a:r>
              <a:rPr sz="600" spc="-25" dirty="0">
                <a:latin typeface="PMingLiU"/>
                <a:cs typeface="PMingLiU"/>
              </a:rPr>
              <a:t> </a:t>
            </a:r>
            <a:r>
              <a:rPr sz="600" spc="-15" dirty="0">
                <a:latin typeface="Arial"/>
                <a:cs typeface="Arial"/>
              </a:rPr>
              <a:t>loops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7157" y="50508"/>
            <a:ext cx="40576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Practice!</a:t>
            </a:r>
            <a:r>
              <a:rPr sz="600" spc="-5" dirty="0">
                <a:latin typeface="Arial"/>
                <a:cs typeface="Arial"/>
              </a:rPr>
              <a:t>11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332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330301"/>
            <a:ext cx="234378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8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Python </a:t>
            </a:r>
            <a:r>
              <a:rPr sz="1400" spc="150" dirty="0">
                <a:solidFill>
                  <a:srgbClr val="FFFFFF"/>
                </a:solidFill>
                <a:latin typeface="PMingLiU"/>
                <a:cs typeface="PMingLiU"/>
              </a:rPr>
              <a:t>while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loop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action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0774" y="1070660"/>
            <a:ext cx="1088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9015" algn="l"/>
              </a:tabLst>
            </a:pP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160" dirty="0">
                <a:solidFill>
                  <a:srgbClr val="00A900"/>
                </a:solidFill>
                <a:latin typeface="Arial"/>
                <a:cs typeface="Arial"/>
              </a:rPr>
              <a:t>is</a:t>
            </a:r>
            <a:r>
              <a:rPr sz="1000" spc="75" dirty="0">
                <a:solidFill>
                  <a:srgbClr val="00A900"/>
                </a:solidFill>
                <a:latin typeface="Arial"/>
                <a:cs typeface="Arial"/>
              </a:rPr>
              <a:t>less</a:t>
            </a:r>
            <a:r>
              <a:rPr sz="1000" spc="35" dirty="0">
                <a:solidFill>
                  <a:srgbClr val="00A900"/>
                </a:solidFill>
                <a:latin typeface="Arial"/>
                <a:cs typeface="Arial"/>
              </a:rPr>
              <a:t>than</a:t>
            </a:r>
            <a:r>
              <a:rPr sz="1000" spc="-35" dirty="0">
                <a:solidFill>
                  <a:srgbClr val="00A900"/>
                </a:solidFill>
                <a:latin typeface="Arial"/>
                <a:cs typeface="Arial"/>
              </a:rPr>
              <a:t>3	</a:t>
            </a: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530" y="767003"/>
            <a:ext cx="1056005" cy="138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1      </a:t>
            </a:r>
            <a:r>
              <a:rPr sz="1000" spc="10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10" dirty="0">
                <a:latin typeface="Arial"/>
                <a:cs typeface="Arial"/>
              </a:rPr>
              <a:t>i=</a:t>
            </a:r>
            <a:r>
              <a:rPr sz="1000" spc="27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2     </a:t>
            </a:r>
            <a:r>
              <a:rPr sz="600" spc="1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35" dirty="0">
                <a:solidFill>
                  <a:srgbClr val="FF7400"/>
                </a:solidFill>
                <a:latin typeface="Arial"/>
                <a:cs typeface="Arial"/>
              </a:rPr>
              <a:t>while</a:t>
            </a:r>
            <a:r>
              <a:rPr sz="1000" spc="35" dirty="0">
                <a:latin typeface="Arial"/>
                <a:cs typeface="Arial"/>
              </a:rPr>
              <a:t>i&lt;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spc="105" dirty="0">
                <a:latin typeface="Arial"/>
                <a:cs typeface="Arial"/>
              </a:rPr>
              <a:t>3: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3     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9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95" dirty="0">
                <a:solidFill>
                  <a:srgbClr val="FF7400"/>
                </a:solidFill>
                <a:latin typeface="Arial"/>
                <a:cs typeface="Arial"/>
              </a:rPr>
              <a:t>print</a:t>
            </a:r>
            <a:r>
              <a:rPr sz="1000" spc="195" dirty="0">
                <a:latin typeface="Arial"/>
                <a:cs typeface="Arial"/>
              </a:rPr>
              <a:t>i,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4      </a:t>
            </a:r>
            <a:r>
              <a:rPr sz="1000" spc="150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50" dirty="0">
                <a:latin typeface="Arial"/>
                <a:cs typeface="Arial"/>
              </a:rPr>
              <a:t>i+=</a:t>
            </a:r>
            <a:r>
              <a:rPr sz="1000" spc="27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5     </a:t>
            </a:r>
            <a:r>
              <a:rPr sz="6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24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6     </a:t>
            </a:r>
            <a:r>
              <a:rPr sz="600" spc="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033FF"/>
                </a:solidFill>
                <a:latin typeface="Arial"/>
                <a:cs typeface="Arial"/>
              </a:rPr>
              <a:t>0islessthan3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7     </a:t>
            </a:r>
            <a:r>
              <a:rPr sz="600" spc="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033FF"/>
                </a:solidFill>
                <a:latin typeface="Arial"/>
                <a:cs typeface="Arial"/>
              </a:rPr>
              <a:t>1islessthan3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8     </a:t>
            </a:r>
            <a:r>
              <a:rPr sz="600" spc="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033FF"/>
                </a:solidFill>
                <a:latin typeface="Arial"/>
                <a:cs typeface="Arial"/>
              </a:rPr>
              <a:t>2islessthan3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9     </a:t>
            </a:r>
            <a:r>
              <a:rPr sz="600" spc="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1870" y="2252941"/>
            <a:ext cx="3743960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buClr>
                <a:srgbClr val="47AF11"/>
              </a:buClr>
              <a:buSzPct val="95238"/>
              <a:buFont typeface="Calibri"/>
              <a:buChar char="•"/>
              <a:tabLst>
                <a:tab pos="145415" algn="l"/>
              </a:tabLst>
            </a:pPr>
            <a:r>
              <a:rPr sz="1050" spc="70" dirty="0">
                <a:latin typeface="Trebuchet MS"/>
                <a:cs typeface="Trebuchet MS"/>
              </a:rPr>
              <a:t>A </a:t>
            </a:r>
            <a:r>
              <a:rPr sz="1000" spc="65" dirty="0">
                <a:solidFill>
                  <a:srgbClr val="FF7400"/>
                </a:solidFill>
                <a:latin typeface="Arial"/>
                <a:cs typeface="Arial"/>
              </a:rPr>
              <a:t>while </a:t>
            </a:r>
            <a:r>
              <a:rPr sz="1050" spc="-45" dirty="0">
                <a:latin typeface="Trebuchet MS"/>
                <a:cs typeface="Trebuchet MS"/>
              </a:rPr>
              <a:t>loop </a:t>
            </a:r>
            <a:r>
              <a:rPr sz="1050" spc="-50" dirty="0">
                <a:latin typeface="Trebuchet MS"/>
                <a:cs typeface="Trebuchet MS"/>
              </a:rPr>
              <a:t>starts with </a:t>
            </a:r>
            <a:r>
              <a:rPr sz="1050" spc="-65" dirty="0">
                <a:latin typeface="Trebuchet MS"/>
                <a:cs typeface="Trebuchet MS"/>
              </a:rPr>
              <a:t>the </a:t>
            </a:r>
            <a:r>
              <a:rPr sz="1050" i="1" spc="-25" dirty="0">
                <a:latin typeface="Calibri"/>
                <a:cs typeface="Calibri"/>
              </a:rPr>
              <a:t>keyword  </a:t>
            </a:r>
            <a:r>
              <a:rPr sz="1050" i="1" spc="75" dirty="0"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FF7400"/>
                </a:solidFill>
                <a:latin typeface="Arial"/>
                <a:cs typeface="Arial"/>
              </a:rPr>
              <a:t>while</a:t>
            </a:r>
            <a:endParaRPr sz="1000">
              <a:latin typeface="Arial"/>
              <a:cs typeface="Arial"/>
            </a:endParaRPr>
          </a:p>
          <a:p>
            <a:pPr marL="144780">
              <a:lnSpc>
                <a:spcPct val="100000"/>
              </a:lnSpc>
              <a:spcBef>
                <a:spcPts val="35"/>
              </a:spcBef>
            </a:pPr>
            <a:r>
              <a:rPr sz="1050" spc="-60" dirty="0">
                <a:solidFill>
                  <a:srgbClr val="FF0000"/>
                </a:solidFill>
                <a:latin typeface="Trebuchet MS"/>
                <a:cs typeface="Trebuchet MS"/>
              </a:rPr>
              <a:t>Remember, all </a:t>
            </a:r>
            <a:r>
              <a:rPr sz="1050" spc="-20" dirty="0">
                <a:solidFill>
                  <a:srgbClr val="FF0000"/>
                </a:solidFill>
                <a:latin typeface="Trebuchet MS"/>
                <a:cs typeface="Trebuchet MS"/>
              </a:rPr>
              <a:t>Python </a:t>
            </a:r>
            <a:r>
              <a:rPr sz="1050" spc="-50" dirty="0">
                <a:solidFill>
                  <a:srgbClr val="FF0000"/>
                </a:solidFill>
                <a:latin typeface="Trebuchet MS"/>
                <a:cs typeface="Trebuchet MS"/>
              </a:rPr>
              <a:t>control structures start with </a:t>
            </a:r>
            <a:r>
              <a:rPr sz="1050" spc="-55" dirty="0">
                <a:solidFill>
                  <a:srgbClr val="FF0000"/>
                </a:solidFill>
                <a:latin typeface="Trebuchet MS"/>
                <a:cs typeface="Trebuchet MS"/>
              </a:rPr>
              <a:t>a  </a:t>
            </a:r>
            <a:r>
              <a:rPr sz="1050" spc="1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50" spc="-70" dirty="0">
                <a:solidFill>
                  <a:srgbClr val="FF0000"/>
                </a:solidFill>
                <a:latin typeface="Trebuchet MS"/>
                <a:cs typeface="Trebuchet MS"/>
              </a:rPr>
              <a:t>keyword</a:t>
            </a:r>
            <a:endParaRPr sz="1050">
              <a:latin typeface="Trebuchet MS"/>
              <a:cs typeface="Trebuchet MS"/>
            </a:endParaRPr>
          </a:p>
          <a:p>
            <a:pPr marL="144780" marR="250825" indent="-132080">
              <a:lnSpc>
                <a:spcPct val="102600"/>
              </a:lnSpc>
              <a:spcBef>
                <a:spcPts val="300"/>
              </a:spcBef>
              <a:buClr>
                <a:srgbClr val="47AF11"/>
              </a:buClr>
              <a:buSzPct val="95238"/>
              <a:buFont typeface="Calibri"/>
              <a:buChar char="•"/>
              <a:tabLst>
                <a:tab pos="145415" algn="l"/>
              </a:tabLst>
            </a:pPr>
            <a:r>
              <a:rPr sz="1050" spc="-35" dirty="0">
                <a:latin typeface="Trebuchet MS"/>
                <a:cs typeface="Trebuchet MS"/>
              </a:rPr>
              <a:t>Next </a:t>
            </a:r>
            <a:r>
              <a:rPr sz="1050" spc="-40" dirty="0">
                <a:latin typeface="Trebuchet MS"/>
                <a:cs typeface="Trebuchet MS"/>
              </a:rPr>
              <a:t>is </a:t>
            </a:r>
            <a:r>
              <a:rPr sz="1050" spc="-65" dirty="0">
                <a:latin typeface="Trebuchet MS"/>
                <a:cs typeface="Trebuchet MS"/>
              </a:rPr>
              <a:t>the </a:t>
            </a:r>
            <a:r>
              <a:rPr sz="1050" spc="-50" dirty="0">
                <a:latin typeface="Trebuchet MS"/>
                <a:cs typeface="Trebuchet MS"/>
              </a:rPr>
              <a:t>conditional </a:t>
            </a:r>
            <a:r>
              <a:rPr sz="1050" spc="-60" dirty="0">
                <a:latin typeface="Trebuchet MS"/>
                <a:cs typeface="Trebuchet MS"/>
              </a:rPr>
              <a:t>expression </a:t>
            </a:r>
            <a:r>
              <a:rPr sz="1000" spc="120" dirty="0">
                <a:latin typeface="Arial"/>
                <a:cs typeface="Arial"/>
              </a:rPr>
              <a:t>i&lt; </a:t>
            </a:r>
            <a:r>
              <a:rPr sz="1000" spc="-35" dirty="0">
                <a:latin typeface="Arial"/>
                <a:cs typeface="Arial"/>
              </a:rPr>
              <a:t>3 </a:t>
            </a:r>
            <a:r>
              <a:rPr sz="1050" spc="-50" dirty="0">
                <a:latin typeface="Trebuchet MS"/>
                <a:cs typeface="Trebuchet MS"/>
              </a:rPr>
              <a:t>and </a:t>
            </a:r>
            <a:r>
              <a:rPr sz="1050" spc="-60" dirty="0">
                <a:latin typeface="Trebuchet MS"/>
                <a:cs typeface="Trebuchet MS"/>
              </a:rPr>
              <a:t>then </a:t>
            </a:r>
            <a:r>
              <a:rPr sz="1050" spc="-55" dirty="0">
                <a:latin typeface="Trebuchet MS"/>
                <a:cs typeface="Trebuchet MS"/>
              </a:rPr>
              <a:t>a </a:t>
            </a:r>
            <a:r>
              <a:rPr sz="1050" spc="-50" dirty="0">
                <a:latin typeface="Trebuchet MS"/>
                <a:cs typeface="Trebuchet MS"/>
              </a:rPr>
              <a:t>colon  </a:t>
            </a:r>
            <a:r>
              <a:rPr sz="1050" spc="-30" dirty="0">
                <a:solidFill>
                  <a:srgbClr val="FF0000"/>
                </a:solidFill>
                <a:latin typeface="Trebuchet MS"/>
                <a:cs typeface="Trebuchet MS"/>
              </a:rPr>
              <a:t>Watch </a:t>
            </a:r>
            <a:r>
              <a:rPr sz="1050" spc="-40" dirty="0">
                <a:solidFill>
                  <a:srgbClr val="FF0000"/>
                </a:solidFill>
                <a:latin typeface="Trebuchet MS"/>
                <a:cs typeface="Trebuchet MS"/>
              </a:rPr>
              <a:t>out </a:t>
            </a:r>
            <a:r>
              <a:rPr sz="1050" spc="-70" dirty="0">
                <a:solidFill>
                  <a:srgbClr val="FF0000"/>
                </a:solidFill>
                <a:latin typeface="Trebuchet MS"/>
                <a:cs typeface="Trebuchet MS"/>
              </a:rPr>
              <a:t>for </a:t>
            </a:r>
            <a:r>
              <a:rPr sz="1050" spc="-35" dirty="0">
                <a:solidFill>
                  <a:srgbClr val="FF0000"/>
                </a:solidFill>
                <a:latin typeface="Trebuchet MS"/>
                <a:cs typeface="Trebuchet MS"/>
              </a:rPr>
              <a:t>missing </a:t>
            </a:r>
            <a:r>
              <a:rPr sz="1050" spc="-65" dirty="0">
                <a:solidFill>
                  <a:srgbClr val="FF0000"/>
                </a:solidFill>
                <a:latin typeface="Trebuchet MS"/>
                <a:cs typeface="Trebuchet MS"/>
              </a:rPr>
              <a:t>the </a:t>
            </a:r>
            <a:r>
              <a:rPr sz="1050" spc="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Trebuchet MS"/>
                <a:cs typeface="Trebuchet MS"/>
              </a:rPr>
              <a:t>colon!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278631"/>
            <a:ext cx="1203325" cy="82550"/>
          </a:xfrm>
          <a:custGeom>
            <a:avLst/>
            <a:gdLst/>
            <a:ahLst/>
            <a:cxnLst/>
            <a:rect l="l" t="t" r="r" b="b"/>
            <a:pathLst>
              <a:path w="1203325" h="82550">
                <a:moveTo>
                  <a:pt x="1152014" y="0"/>
                </a:moveTo>
                <a:lnTo>
                  <a:pt x="0" y="0"/>
                </a:lnTo>
                <a:lnTo>
                  <a:pt x="0" y="82384"/>
                </a:lnTo>
                <a:lnTo>
                  <a:pt x="1202815" y="82384"/>
                </a:lnTo>
                <a:lnTo>
                  <a:pt x="1202815" y="50800"/>
                </a:lnTo>
                <a:lnTo>
                  <a:pt x="1198807" y="31075"/>
                </a:lnTo>
                <a:lnTo>
                  <a:pt x="1187893" y="14922"/>
                </a:lnTo>
                <a:lnTo>
                  <a:pt x="1171739" y="4008"/>
                </a:lnTo>
                <a:lnTo>
                  <a:pt x="1152014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323046"/>
            <a:ext cx="1203325" cy="120650"/>
          </a:xfrm>
          <a:custGeom>
            <a:avLst/>
            <a:gdLst/>
            <a:ahLst/>
            <a:cxnLst/>
            <a:rect l="l" t="t" r="r" b="b"/>
            <a:pathLst>
              <a:path w="1203325" h="120650">
                <a:moveTo>
                  <a:pt x="1202815" y="0"/>
                </a:moveTo>
                <a:lnTo>
                  <a:pt x="0" y="0"/>
                </a:lnTo>
                <a:lnTo>
                  <a:pt x="0" y="120343"/>
                </a:lnTo>
                <a:lnTo>
                  <a:pt x="1152014" y="120343"/>
                </a:lnTo>
                <a:lnTo>
                  <a:pt x="1187893" y="105420"/>
                </a:lnTo>
                <a:lnTo>
                  <a:pt x="1202815" y="69542"/>
                </a:lnTo>
                <a:lnTo>
                  <a:pt x="1202815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92333"/>
          </a:xfrm>
        </p:spPr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9233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888" y="50508"/>
            <a:ext cx="64643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5B6D4D"/>
                </a:solidFill>
                <a:latin typeface="Arial"/>
                <a:cs typeface="Arial"/>
              </a:rPr>
              <a:t>Control</a:t>
            </a:r>
            <a:r>
              <a:rPr sz="600" spc="-35" dirty="0">
                <a:solidFill>
                  <a:srgbClr val="5B6D4D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Structures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2071" y="50508"/>
            <a:ext cx="4984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45" dirty="0">
                <a:solidFill>
                  <a:srgbClr val="5B6D4D"/>
                </a:solidFill>
                <a:latin typeface="PMingLiU"/>
                <a:cs typeface="PMingLiU"/>
              </a:rPr>
              <a:t>if</a:t>
            </a:r>
            <a:r>
              <a:rPr sz="600" spc="-10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0" dirty="0">
                <a:solidFill>
                  <a:srgbClr val="5B6D4D"/>
                </a:solidFill>
                <a:latin typeface="Arial"/>
                <a:cs typeface="Arial"/>
              </a:rPr>
              <a:t>statements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9450" y="50508"/>
            <a:ext cx="4286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65" dirty="0">
                <a:latin typeface="PMingLiU"/>
                <a:cs typeface="PMingLiU"/>
              </a:rPr>
              <a:t>while</a:t>
            </a:r>
            <a:r>
              <a:rPr sz="600" spc="-25" dirty="0">
                <a:latin typeface="PMingLiU"/>
                <a:cs typeface="PMingLiU"/>
              </a:rPr>
              <a:t> </a:t>
            </a:r>
            <a:r>
              <a:rPr sz="600" spc="-15" dirty="0">
                <a:latin typeface="Arial"/>
                <a:cs typeface="Arial"/>
              </a:rPr>
              <a:t>loops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7157" y="50508"/>
            <a:ext cx="40576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Practice!</a:t>
            </a:r>
            <a:r>
              <a:rPr sz="600" spc="-5" dirty="0">
                <a:latin typeface="Arial"/>
                <a:cs typeface="Arial"/>
              </a:rPr>
              <a:t>11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332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330301"/>
            <a:ext cx="234378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8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Python </a:t>
            </a:r>
            <a:r>
              <a:rPr sz="1400" spc="150" dirty="0">
                <a:solidFill>
                  <a:srgbClr val="FFFFFF"/>
                </a:solidFill>
                <a:latin typeface="PMingLiU"/>
                <a:cs typeface="PMingLiU"/>
              </a:rPr>
              <a:t>while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loop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action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0774" y="1070660"/>
            <a:ext cx="1088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9015" algn="l"/>
              </a:tabLst>
            </a:pP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160" dirty="0">
                <a:solidFill>
                  <a:srgbClr val="00A900"/>
                </a:solidFill>
                <a:latin typeface="Arial"/>
                <a:cs typeface="Arial"/>
              </a:rPr>
              <a:t>is</a:t>
            </a:r>
            <a:r>
              <a:rPr sz="1000" spc="75" dirty="0">
                <a:solidFill>
                  <a:srgbClr val="00A900"/>
                </a:solidFill>
                <a:latin typeface="Arial"/>
                <a:cs typeface="Arial"/>
              </a:rPr>
              <a:t>less</a:t>
            </a:r>
            <a:r>
              <a:rPr sz="1000" spc="35" dirty="0">
                <a:solidFill>
                  <a:srgbClr val="00A900"/>
                </a:solidFill>
                <a:latin typeface="Arial"/>
                <a:cs typeface="Arial"/>
              </a:rPr>
              <a:t>than</a:t>
            </a:r>
            <a:r>
              <a:rPr sz="1000" spc="-35" dirty="0">
                <a:solidFill>
                  <a:srgbClr val="00A900"/>
                </a:solidFill>
                <a:latin typeface="Arial"/>
                <a:cs typeface="Arial"/>
              </a:rPr>
              <a:t>3	</a:t>
            </a: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530" y="767003"/>
            <a:ext cx="1056005" cy="138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1      </a:t>
            </a:r>
            <a:r>
              <a:rPr sz="1000" spc="10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10" dirty="0">
                <a:latin typeface="Arial"/>
                <a:cs typeface="Arial"/>
              </a:rPr>
              <a:t>i=</a:t>
            </a:r>
            <a:r>
              <a:rPr sz="1000" spc="27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2     </a:t>
            </a:r>
            <a:r>
              <a:rPr sz="600" spc="1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35" dirty="0">
                <a:solidFill>
                  <a:srgbClr val="FF7400"/>
                </a:solidFill>
                <a:latin typeface="Arial"/>
                <a:cs typeface="Arial"/>
              </a:rPr>
              <a:t>while</a:t>
            </a:r>
            <a:r>
              <a:rPr sz="1000" spc="35" dirty="0">
                <a:latin typeface="Arial"/>
                <a:cs typeface="Arial"/>
              </a:rPr>
              <a:t>i&lt;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spc="105" dirty="0">
                <a:latin typeface="Arial"/>
                <a:cs typeface="Arial"/>
              </a:rPr>
              <a:t>3: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3     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9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95" dirty="0">
                <a:solidFill>
                  <a:srgbClr val="FF7400"/>
                </a:solidFill>
                <a:latin typeface="Arial"/>
                <a:cs typeface="Arial"/>
              </a:rPr>
              <a:t>print</a:t>
            </a:r>
            <a:r>
              <a:rPr sz="1000" spc="195" dirty="0">
                <a:latin typeface="Arial"/>
                <a:cs typeface="Arial"/>
              </a:rPr>
              <a:t>i,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4      </a:t>
            </a:r>
            <a:r>
              <a:rPr sz="1000" spc="150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50" dirty="0">
                <a:latin typeface="Arial"/>
                <a:cs typeface="Arial"/>
              </a:rPr>
              <a:t>i+=</a:t>
            </a:r>
            <a:r>
              <a:rPr sz="1000" spc="27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5     </a:t>
            </a:r>
            <a:r>
              <a:rPr sz="6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24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6     </a:t>
            </a:r>
            <a:r>
              <a:rPr sz="600" spc="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033FF"/>
                </a:solidFill>
                <a:latin typeface="Arial"/>
                <a:cs typeface="Arial"/>
              </a:rPr>
              <a:t>0islessthan3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7     </a:t>
            </a:r>
            <a:r>
              <a:rPr sz="600" spc="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033FF"/>
                </a:solidFill>
                <a:latin typeface="Arial"/>
                <a:cs typeface="Arial"/>
              </a:rPr>
              <a:t>1islessthan3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8     </a:t>
            </a:r>
            <a:r>
              <a:rPr sz="600" spc="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033FF"/>
                </a:solidFill>
                <a:latin typeface="Arial"/>
                <a:cs typeface="Arial"/>
              </a:rPr>
              <a:t>2islessthan3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9     </a:t>
            </a:r>
            <a:r>
              <a:rPr sz="600" spc="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1870" y="2252941"/>
            <a:ext cx="364871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buClr>
                <a:srgbClr val="47AF11"/>
              </a:buClr>
              <a:buSzPct val="95238"/>
              <a:buFont typeface="Calibri"/>
              <a:buChar char="•"/>
              <a:tabLst>
                <a:tab pos="145415" algn="l"/>
              </a:tabLst>
            </a:pPr>
            <a:r>
              <a:rPr sz="1050" spc="70" dirty="0">
                <a:latin typeface="Trebuchet MS"/>
                <a:cs typeface="Trebuchet MS"/>
              </a:rPr>
              <a:t>A </a:t>
            </a:r>
            <a:r>
              <a:rPr sz="1050" i="1" spc="-5" dirty="0">
                <a:latin typeface="Calibri"/>
                <a:cs typeface="Calibri"/>
              </a:rPr>
              <a:t>conditional  </a:t>
            </a:r>
            <a:r>
              <a:rPr sz="1050" i="1" spc="-15" dirty="0">
                <a:latin typeface="Calibri"/>
                <a:cs typeface="Calibri"/>
              </a:rPr>
              <a:t>expression  </a:t>
            </a:r>
            <a:r>
              <a:rPr sz="1050" spc="-40" dirty="0">
                <a:latin typeface="Trebuchet MS"/>
                <a:cs typeface="Trebuchet MS"/>
              </a:rPr>
              <a:t>is </a:t>
            </a:r>
            <a:r>
              <a:rPr sz="1050" spc="-70" dirty="0">
                <a:latin typeface="Trebuchet MS"/>
                <a:cs typeface="Trebuchet MS"/>
              </a:rPr>
              <a:t>either </a:t>
            </a:r>
            <a:r>
              <a:rPr sz="1050" spc="-60" dirty="0">
                <a:latin typeface="Trebuchet MS"/>
                <a:cs typeface="Trebuchet MS"/>
              </a:rPr>
              <a:t>evaluates </a:t>
            </a:r>
            <a:r>
              <a:rPr sz="1050" spc="-45" dirty="0">
                <a:latin typeface="Trebuchet MS"/>
                <a:cs typeface="Trebuchet MS"/>
              </a:rPr>
              <a:t>to </a:t>
            </a:r>
            <a:r>
              <a:rPr sz="1000" spc="5" dirty="0">
                <a:solidFill>
                  <a:srgbClr val="930093"/>
                </a:solidFill>
                <a:latin typeface="Arial"/>
                <a:cs typeface="Arial"/>
              </a:rPr>
              <a:t>True </a:t>
            </a:r>
            <a:r>
              <a:rPr sz="1050" spc="-70" dirty="0">
                <a:latin typeface="Trebuchet MS"/>
                <a:cs typeface="Trebuchet MS"/>
              </a:rPr>
              <a:t>or </a:t>
            </a:r>
            <a:r>
              <a:rPr sz="1050" spc="114" dirty="0"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930093"/>
                </a:solidFill>
                <a:latin typeface="Arial"/>
                <a:cs typeface="Arial"/>
              </a:rPr>
              <a:t>False</a:t>
            </a:r>
            <a:endParaRPr sz="1000">
              <a:latin typeface="Arial"/>
              <a:cs typeface="Arial"/>
            </a:endParaRPr>
          </a:p>
          <a:p>
            <a:pPr marL="144780" indent="-132080">
              <a:lnSpc>
                <a:spcPct val="100000"/>
              </a:lnSpc>
              <a:spcBef>
                <a:spcPts val="330"/>
              </a:spcBef>
              <a:buClr>
                <a:srgbClr val="47AF11"/>
              </a:buClr>
              <a:buSzPct val="95238"/>
              <a:buFont typeface="Calibri"/>
              <a:buChar char="•"/>
              <a:tabLst>
                <a:tab pos="145415" algn="l"/>
              </a:tabLst>
            </a:pPr>
            <a:r>
              <a:rPr sz="1050" spc="-60" dirty="0">
                <a:latin typeface="Trebuchet MS"/>
                <a:cs typeface="Trebuchet MS"/>
              </a:rPr>
              <a:t>Here </a:t>
            </a:r>
            <a:r>
              <a:rPr sz="1050" spc="-65" dirty="0">
                <a:latin typeface="Trebuchet MS"/>
                <a:cs typeface="Trebuchet MS"/>
              </a:rPr>
              <a:t>the </a:t>
            </a:r>
            <a:r>
              <a:rPr sz="1050" i="1" spc="-10" dirty="0">
                <a:latin typeface="Calibri"/>
                <a:cs typeface="Calibri"/>
              </a:rPr>
              <a:t>comparison  </a:t>
            </a:r>
            <a:r>
              <a:rPr sz="1050" i="1" spc="-15" dirty="0">
                <a:latin typeface="Calibri"/>
                <a:cs typeface="Calibri"/>
              </a:rPr>
              <a:t>operator  </a:t>
            </a:r>
            <a:r>
              <a:rPr sz="1000" spc="-65" dirty="0">
                <a:latin typeface="Arial"/>
                <a:cs typeface="Arial"/>
              </a:rPr>
              <a:t>&lt;  </a:t>
            </a:r>
            <a:r>
              <a:rPr sz="1050" spc="-50" dirty="0">
                <a:latin typeface="Trebuchet MS"/>
                <a:cs typeface="Trebuchet MS"/>
              </a:rPr>
              <a:t>tests </a:t>
            </a:r>
            <a:r>
              <a:rPr sz="1050" spc="-65" dirty="0">
                <a:latin typeface="Trebuchet MS"/>
                <a:cs typeface="Trebuchet MS"/>
              </a:rPr>
              <a:t>if </a:t>
            </a:r>
            <a:r>
              <a:rPr sz="1000" spc="300" dirty="0">
                <a:latin typeface="Arial"/>
                <a:cs typeface="Arial"/>
              </a:rPr>
              <a:t>i </a:t>
            </a:r>
            <a:r>
              <a:rPr sz="1050" spc="-40" dirty="0">
                <a:latin typeface="Trebuchet MS"/>
                <a:cs typeface="Trebuchet MS"/>
              </a:rPr>
              <a:t>is </a:t>
            </a:r>
            <a:r>
              <a:rPr sz="1050" spc="-60" dirty="0">
                <a:latin typeface="Trebuchet MS"/>
                <a:cs typeface="Trebuchet MS"/>
              </a:rPr>
              <a:t>less </a:t>
            </a:r>
            <a:r>
              <a:rPr sz="1050" spc="-45" dirty="0">
                <a:latin typeface="Trebuchet MS"/>
                <a:cs typeface="Trebuchet MS"/>
              </a:rPr>
              <a:t>than</a:t>
            </a:r>
            <a:r>
              <a:rPr sz="1050" spc="190" dirty="0">
                <a:latin typeface="Trebuchet MS"/>
                <a:cs typeface="Trebuchet MS"/>
              </a:rPr>
              <a:t> </a:t>
            </a:r>
            <a:r>
              <a:rPr sz="1050" spc="-30" dirty="0"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278631"/>
            <a:ext cx="1203325" cy="82550"/>
          </a:xfrm>
          <a:custGeom>
            <a:avLst/>
            <a:gdLst/>
            <a:ahLst/>
            <a:cxnLst/>
            <a:rect l="l" t="t" r="r" b="b"/>
            <a:pathLst>
              <a:path w="1203325" h="82550">
                <a:moveTo>
                  <a:pt x="1152014" y="0"/>
                </a:moveTo>
                <a:lnTo>
                  <a:pt x="0" y="0"/>
                </a:lnTo>
                <a:lnTo>
                  <a:pt x="0" y="82384"/>
                </a:lnTo>
                <a:lnTo>
                  <a:pt x="1202815" y="82384"/>
                </a:lnTo>
                <a:lnTo>
                  <a:pt x="1202815" y="50800"/>
                </a:lnTo>
                <a:lnTo>
                  <a:pt x="1198807" y="31075"/>
                </a:lnTo>
                <a:lnTo>
                  <a:pt x="1187893" y="14922"/>
                </a:lnTo>
                <a:lnTo>
                  <a:pt x="1171739" y="4008"/>
                </a:lnTo>
                <a:lnTo>
                  <a:pt x="1152014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323046"/>
            <a:ext cx="1203325" cy="120650"/>
          </a:xfrm>
          <a:custGeom>
            <a:avLst/>
            <a:gdLst/>
            <a:ahLst/>
            <a:cxnLst/>
            <a:rect l="l" t="t" r="r" b="b"/>
            <a:pathLst>
              <a:path w="1203325" h="120650">
                <a:moveTo>
                  <a:pt x="1202815" y="0"/>
                </a:moveTo>
                <a:lnTo>
                  <a:pt x="0" y="0"/>
                </a:lnTo>
                <a:lnTo>
                  <a:pt x="0" y="120343"/>
                </a:lnTo>
                <a:lnTo>
                  <a:pt x="1152014" y="120343"/>
                </a:lnTo>
                <a:lnTo>
                  <a:pt x="1187893" y="105420"/>
                </a:lnTo>
                <a:lnTo>
                  <a:pt x="1202815" y="69542"/>
                </a:lnTo>
                <a:lnTo>
                  <a:pt x="1202815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888" y="50508"/>
            <a:ext cx="64643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5B6D4D"/>
                </a:solidFill>
                <a:latin typeface="Arial"/>
                <a:cs typeface="Arial"/>
              </a:rPr>
              <a:t>Control</a:t>
            </a:r>
            <a:r>
              <a:rPr sz="600" spc="-35" dirty="0">
                <a:solidFill>
                  <a:srgbClr val="5B6D4D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Structures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2071" y="50508"/>
            <a:ext cx="4984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45" dirty="0">
                <a:solidFill>
                  <a:srgbClr val="5B6D4D"/>
                </a:solidFill>
                <a:latin typeface="PMingLiU"/>
                <a:cs typeface="PMingLiU"/>
              </a:rPr>
              <a:t>if</a:t>
            </a:r>
            <a:r>
              <a:rPr sz="600" spc="-10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0" dirty="0">
                <a:solidFill>
                  <a:srgbClr val="5B6D4D"/>
                </a:solidFill>
                <a:latin typeface="Arial"/>
                <a:cs typeface="Arial"/>
              </a:rPr>
              <a:t>statements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9450" y="50508"/>
            <a:ext cx="4286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65" dirty="0">
                <a:latin typeface="PMingLiU"/>
                <a:cs typeface="PMingLiU"/>
              </a:rPr>
              <a:t>while</a:t>
            </a:r>
            <a:r>
              <a:rPr sz="600" spc="-25" dirty="0">
                <a:latin typeface="PMingLiU"/>
                <a:cs typeface="PMingLiU"/>
              </a:rPr>
              <a:t> </a:t>
            </a:r>
            <a:r>
              <a:rPr sz="600" spc="-15" dirty="0">
                <a:latin typeface="Arial"/>
                <a:cs typeface="Arial"/>
              </a:rPr>
              <a:t>loops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7157" y="50508"/>
            <a:ext cx="40576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Practice!</a:t>
            </a:r>
            <a:r>
              <a:rPr sz="600" spc="-5" dirty="0"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332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330301"/>
            <a:ext cx="3513454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8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400" spc="150" dirty="0">
                <a:solidFill>
                  <a:srgbClr val="FFFFFF"/>
                </a:solidFill>
                <a:latin typeface="PMingLiU"/>
                <a:cs typeface="PMingLiU"/>
              </a:rPr>
              <a:t>while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loop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simply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repeating </a:t>
            </a:r>
            <a:r>
              <a:rPr sz="1400" spc="335" dirty="0">
                <a:solidFill>
                  <a:srgbClr val="FFFFFF"/>
                </a:solidFill>
                <a:latin typeface="PMingLiU"/>
                <a:cs typeface="PMingLiU"/>
              </a:rPr>
              <a:t>if</a:t>
            </a:r>
            <a:r>
              <a:rPr sz="1400" spc="35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statement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0774" y="1070660"/>
            <a:ext cx="1088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9015" algn="l"/>
              </a:tabLst>
            </a:pP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160" dirty="0">
                <a:solidFill>
                  <a:srgbClr val="00A900"/>
                </a:solidFill>
                <a:latin typeface="Arial"/>
                <a:cs typeface="Arial"/>
              </a:rPr>
              <a:t>is</a:t>
            </a:r>
            <a:r>
              <a:rPr sz="1000" spc="75" dirty="0">
                <a:solidFill>
                  <a:srgbClr val="00A900"/>
                </a:solidFill>
                <a:latin typeface="Arial"/>
                <a:cs typeface="Arial"/>
              </a:rPr>
              <a:t>less</a:t>
            </a:r>
            <a:r>
              <a:rPr sz="1000" spc="35" dirty="0">
                <a:solidFill>
                  <a:srgbClr val="00A900"/>
                </a:solidFill>
                <a:latin typeface="Arial"/>
                <a:cs typeface="Arial"/>
              </a:rPr>
              <a:t>than</a:t>
            </a:r>
            <a:r>
              <a:rPr sz="1000" spc="-35" dirty="0">
                <a:solidFill>
                  <a:srgbClr val="00A900"/>
                </a:solidFill>
                <a:latin typeface="Arial"/>
                <a:cs typeface="Arial"/>
              </a:rPr>
              <a:t>3	</a:t>
            </a: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530" y="767003"/>
            <a:ext cx="1056005" cy="138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1      </a:t>
            </a:r>
            <a:r>
              <a:rPr sz="1000" spc="10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10" dirty="0">
                <a:latin typeface="Arial"/>
                <a:cs typeface="Arial"/>
              </a:rPr>
              <a:t>i=</a:t>
            </a:r>
            <a:r>
              <a:rPr sz="1000" spc="27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2     </a:t>
            </a:r>
            <a:r>
              <a:rPr sz="600" spc="1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35" dirty="0">
                <a:solidFill>
                  <a:srgbClr val="FF7400"/>
                </a:solidFill>
                <a:latin typeface="Arial"/>
                <a:cs typeface="Arial"/>
              </a:rPr>
              <a:t>while</a:t>
            </a:r>
            <a:r>
              <a:rPr sz="1000" spc="35" dirty="0">
                <a:latin typeface="Arial"/>
                <a:cs typeface="Arial"/>
              </a:rPr>
              <a:t>i&lt;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spc="105" dirty="0">
                <a:latin typeface="Arial"/>
                <a:cs typeface="Arial"/>
              </a:rPr>
              <a:t>3: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3     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9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95" dirty="0">
                <a:solidFill>
                  <a:srgbClr val="FF7400"/>
                </a:solidFill>
                <a:latin typeface="Arial"/>
                <a:cs typeface="Arial"/>
              </a:rPr>
              <a:t>print</a:t>
            </a:r>
            <a:r>
              <a:rPr sz="1000" spc="195" dirty="0">
                <a:latin typeface="Arial"/>
                <a:cs typeface="Arial"/>
              </a:rPr>
              <a:t>i,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4      </a:t>
            </a:r>
            <a:r>
              <a:rPr sz="1000" spc="150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50" dirty="0">
                <a:latin typeface="Arial"/>
                <a:cs typeface="Arial"/>
              </a:rPr>
              <a:t>i+=</a:t>
            </a:r>
            <a:r>
              <a:rPr sz="1000" spc="27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5     </a:t>
            </a:r>
            <a:r>
              <a:rPr sz="6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24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6     </a:t>
            </a:r>
            <a:r>
              <a:rPr sz="600" spc="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033FF"/>
                </a:solidFill>
                <a:latin typeface="Arial"/>
                <a:cs typeface="Arial"/>
              </a:rPr>
              <a:t>0islessthan3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7     </a:t>
            </a:r>
            <a:r>
              <a:rPr sz="600" spc="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033FF"/>
                </a:solidFill>
                <a:latin typeface="Arial"/>
                <a:cs typeface="Arial"/>
              </a:rPr>
              <a:t>1islessthan3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8     </a:t>
            </a:r>
            <a:r>
              <a:rPr sz="600" spc="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033FF"/>
                </a:solidFill>
                <a:latin typeface="Arial"/>
                <a:cs typeface="Arial"/>
              </a:rPr>
              <a:t>2islessthan3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9     </a:t>
            </a:r>
            <a:r>
              <a:rPr sz="600" spc="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1870" y="2252941"/>
            <a:ext cx="3576954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buClr>
                <a:srgbClr val="47AF11"/>
              </a:buClr>
              <a:buSzPct val="95238"/>
              <a:buFont typeface="Calibri"/>
              <a:buChar char="•"/>
              <a:tabLst>
                <a:tab pos="145415" algn="l"/>
              </a:tabLst>
            </a:pPr>
            <a:r>
              <a:rPr sz="1050" spc="-40" dirty="0">
                <a:latin typeface="Trebuchet MS"/>
                <a:cs typeface="Trebuchet MS"/>
              </a:rPr>
              <a:t>If </a:t>
            </a:r>
            <a:r>
              <a:rPr sz="1050" spc="-65" dirty="0">
                <a:latin typeface="Trebuchet MS"/>
                <a:cs typeface="Trebuchet MS"/>
              </a:rPr>
              <a:t>the </a:t>
            </a:r>
            <a:r>
              <a:rPr sz="1050" spc="-50" dirty="0">
                <a:latin typeface="Trebuchet MS"/>
                <a:cs typeface="Trebuchet MS"/>
              </a:rPr>
              <a:t>condition </a:t>
            </a:r>
            <a:r>
              <a:rPr sz="1050" spc="-40" dirty="0">
                <a:latin typeface="Trebuchet MS"/>
                <a:cs typeface="Trebuchet MS"/>
              </a:rPr>
              <a:t>is </a:t>
            </a:r>
            <a:r>
              <a:rPr sz="1000" spc="-15" dirty="0">
                <a:solidFill>
                  <a:srgbClr val="930093"/>
                </a:solidFill>
                <a:latin typeface="Arial"/>
                <a:cs typeface="Arial"/>
              </a:rPr>
              <a:t>True</a:t>
            </a:r>
            <a:r>
              <a:rPr sz="1050" spc="-15" dirty="0">
                <a:latin typeface="Trebuchet MS"/>
                <a:cs typeface="Trebuchet MS"/>
              </a:rPr>
              <a:t>, </a:t>
            </a:r>
            <a:r>
              <a:rPr sz="1050" spc="-45" dirty="0">
                <a:latin typeface="Trebuchet MS"/>
                <a:cs typeface="Trebuchet MS"/>
              </a:rPr>
              <a:t>run </a:t>
            </a:r>
            <a:r>
              <a:rPr sz="1050" spc="-65" dirty="0">
                <a:latin typeface="Trebuchet MS"/>
                <a:cs typeface="Trebuchet MS"/>
              </a:rPr>
              <a:t>the </a:t>
            </a:r>
            <a:r>
              <a:rPr sz="1050" spc="-45" dirty="0">
                <a:latin typeface="Trebuchet MS"/>
                <a:cs typeface="Trebuchet MS"/>
              </a:rPr>
              <a:t>loop </a:t>
            </a:r>
            <a:r>
              <a:rPr sz="1050" spc="-30" dirty="0">
                <a:latin typeface="Trebuchet MS"/>
                <a:cs typeface="Trebuchet MS"/>
              </a:rPr>
              <a:t>body  </a:t>
            </a:r>
            <a:r>
              <a:rPr sz="1050" spc="204" dirty="0">
                <a:latin typeface="Trebuchet MS"/>
                <a:cs typeface="Trebuchet MS"/>
              </a:rPr>
              <a:t> </a:t>
            </a:r>
            <a:r>
              <a:rPr sz="1050" spc="-40" dirty="0">
                <a:latin typeface="Trebuchet MS"/>
                <a:cs typeface="Trebuchet MS"/>
              </a:rPr>
              <a:t>again</a:t>
            </a:r>
            <a:endParaRPr sz="1050">
              <a:latin typeface="Trebuchet MS"/>
              <a:cs typeface="Trebuchet MS"/>
            </a:endParaRPr>
          </a:p>
          <a:p>
            <a:pPr marL="144780" indent="-132080">
              <a:lnSpc>
                <a:spcPct val="100000"/>
              </a:lnSpc>
              <a:spcBef>
                <a:spcPts val="330"/>
              </a:spcBef>
              <a:buClr>
                <a:srgbClr val="47AF11"/>
              </a:buClr>
              <a:buSzPct val="95238"/>
              <a:buFont typeface="Calibri"/>
              <a:buChar char="•"/>
              <a:tabLst>
                <a:tab pos="145415" algn="l"/>
              </a:tabLst>
            </a:pPr>
            <a:r>
              <a:rPr sz="1050" spc="-20" dirty="0">
                <a:latin typeface="Trebuchet MS"/>
                <a:cs typeface="Trebuchet MS"/>
              </a:rPr>
              <a:t>The </a:t>
            </a:r>
            <a:r>
              <a:rPr sz="1050" spc="-30" dirty="0">
                <a:latin typeface="Trebuchet MS"/>
                <a:cs typeface="Trebuchet MS"/>
              </a:rPr>
              <a:t>body </a:t>
            </a:r>
            <a:r>
              <a:rPr sz="1050" spc="-40" dirty="0">
                <a:latin typeface="Trebuchet MS"/>
                <a:cs typeface="Trebuchet MS"/>
              </a:rPr>
              <a:t>is </a:t>
            </a:r>
            <a:r>
              <a:rPr sz="1050" spc="-60" dirty="0">
                <a:latin typeface="Trebuchet MS"/>
                <a:cs typeface="Trebuchet MS"/>
              </a:rPr>
              <a:t>indented </a:t>
            </a:r>
            <a:r>
              <a:rPr sz="1050" spc="-55" dirty="0">
                <a:latin typeface="Trebuchet MS"/>
                <a:cs typeface="Trebuchet MS"/>
              </a:rPr>
              <a:t>just </a:t>
            </a:r>
            <a:r>
              <a:rPr sz="1050" spc="-70" dirty="0">
                <a:latin typeface="Trebuchet MS"/>
                <a:cs typeface="Trebuchet MS"/>
              </a:rPr>
              <a:t>like </a:t>
            </a:r>
            <a:r>
              <a:rPr sz="1050" spc="-65" dirty="0">
                <a:latin typeface="Trebuchet MS"/>
                <a:cs typeface="Trebuchet MS"/>
              </a:rPr>
              <a:t>the </a:t>
            </a:r>
            <a:r>
              <a:rPr sz="1050" spc="-35" dirty="0">
                <a:latin typeface="Trebuchet MS"/>
                <a:cs typeface="Trebuchet MS"/>
              </a:rPr>
              <a:t>body </a:t>
            </a:r>
            <a:r>
              <a:rPr sz="1050" spc="-45" dirty="0">
                <a:latin typeface="Trebuchet MS"/>
                <a:cs typeface="Trebuchet MS"/>
              </a:rPr>
              <a:t>in an  </a:t>
            </a:r>
            <a:r>
              <a:rPr sz="1050" spc="145" dirty="0">
                <a:latin typeface="Trebuchet MS"/>
                <a:cs typeface="Trebuchet MS"/>
              </a:rPr>
              <a:t> </a:t>
            </a:r>
            <a:r>
              <a:rPr sz="1000" spc="270" dirty="0">
                <a:solidFill>
                  <a:srgbClr val="FF7400"/>
                </a:solidFill>
                <a:latin typeface="Arial"/>
                <a:cs typeface="Arial"/>
              </a:rPr>
              <a:t>if </a:t>
            </a:r>
            <a:r>
              <a:rPr sz="1050" spc="-60" dirty="0">
                <a:latin typeface="Trebuchet MS"/>
                <a:cs typeface="Trebuchet MS"/>
              </a:rPr>
              <a:t>statement</a:t>
            </a:r>
            <a:endParaRPr sz="1050">
              <a:latin typeface="Trebuchet MS"/>
              <a:cs typeface="Trebuchet MS"/>
            </a:endParaRPr>
          </a:p>
          <a:p>
            <a:pPr marL="144780" indent="-132080">
              <a:lnSpc>
                <a:spcPct val="100000"/>
              </a:lnSpc>
              <a:spcBef>
                <a:spcPts val="330"/>
              </a:spcBef>
              <a:buClr>
                <a:srgbClr val="47AF11"/>
              </a:buClr>
              <a:buSzPct val="95238"/>
              <a:buFont typeface="Calibri"/>
              <a:buChar char="•"/>
              <a:tabLst>
                <a:tab pos="145415" algn="l"/>
              </a:tabLst>
            </a:pPr>
            <a:r>
              <a:rPr sz="1050" spc="-20" dirty="0">
                <a:latin typeface="Trebuchet MS"/>
                <a:cs typeface="Trebuchet MS"/>
              </a:rPr>
              <a:t>The </a:t>
            </a:r>
            <a:r>
              <a:rPr sz="1000" spc="55" dirty="0">
                <a:latin typeface="Arial"/>
                <a:cs typeface="Arial"/>
              </a:rPr>
              <a:t>i+=  </a:t>
            </a:r>
            <a:r>
              <a:rPr sz="1000" spc="-35" dirty="0">
                <a:latin typeface="Arial"/>
                <a:cs typeface="Arial"/>
              </a:rPr>
              <a:t>1    </a:t>
            </a:r>
            <a:r>
              <a:rPr sz="1050" spc="-60" dirty="0">
                <a:latin typeface="Trebuchet MS"/>
                <a:cs typeface="Trebuchet MS"/>
              </a:rPr>
              <a:t>statement </a:t>
            </a:r>
            <a:r>
              <a:rPr sz="1050" spc="-40" dirty="0">
                <a:latin typeface="Trebuchet MS"/>
                <a:cs typeface="Trebuchet MS"/>
              </a:rPr>
              <a:t>is </a:t>
            </a:r>
            <a:r>
              <a:rPr sz="1050" spc="-65" dirty="0">
                <a:latin typeface="Trebuchet MS"/>
                <a:cs typeface="Trebuchet MS"/>
              </a:rPr>
              <a:t>the </a:t>
            </a:r>
            <a:r>
              <a:rPr sz="1050" spc="-60" dirty="0">
                <a:latin typeface="Trebuchet MS"/>
                <a:cs typeface="Trebuchet MS"/>
              </a:rPr>
              <a:t>same </a:t>
            </a:r>
            <a:r>
              <a:rPr sz="1050" spc="-45" dirty="0">
                <a:latin typeface="Trebuchet MS"/>
                <a:cs typeface="Trebuchet MS"/>
              </a:rPr>
              <a:t>as </a:t>
            </a:r>
            <a:r>
              <a:rPr sz="1000" spc="120" dirty="0">
                <a:latin typeface="Arial"/>
                <a:cs typeface="Arial"/>
              </a:rPr>
              <a:t>i=i+ 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44780" indent="-132080">
              <a:lnSpc>
                <a:spcPct val="100000"/>
              </a:lnSpc>
              <a:spcBef>
                <a:spcPts val="330"/>
              </a:spcBef>
              <a:buClr>
                <a:srgbClr val="47AF11"/>
              </a:buClr>
              <a:buSzPct val="95238"/>
              <a:buFont typeface="Calibri"/>
              <a:buChar char="•"/>
              <a:tabLst>
                <a:tab pos="145415" algn="l"/>
              </a:tabLst>
            </a:pPr>
            <a:r>
              <a:rPr sz="1050" spc="-25" dirty="0">
                <a:latin typeface="Trebuchet MS"/>
                <a:cs typeface="Trebuchet MS"/>
              </a:rPr>
              <a:t>It </a:t>
            </a:r>
            <a:r>
              <a:rPr sz="1050" spc="-45" dirty="0">
                <a:latin typeface="Trebuchet MS"/>
                <a:cs typeface="Trebuchet MS"/>
              </a:rPr>
              <a:t>adds </a:t>
            </a:r>
            <a:r>
              <a:rPr sz="1050" spc="-65" dirty="0">
                <a:latin typeface="Trebuchet MS"/>
                <a:cs typeface="Trebuchet MS"/>
              </a:rPr>
              <a:t>one </a:t>
            </a:r>
            <a:r>
              <a:rPr sz="1050" spc="-45" dirty="0">
                <a:latin typeface="Trebuchet MS"/>
                <a:cs typeface="Trebuchet MS"/>
              </a:rPr>
              <a:t>to </a:t>
            </a:r>
            <a:r>
              <a:rPr sz="1050" spc="-65" dirty="0">
                <a:latin typeface="Trebuchet MS"/>
                <a:cs typeface="Trebuchet MS"/>
              </a:rPr>
              <a:t>the </a:t>
            </a:r>
            <a:r>
              <a:rPr sz="1050" spc="-60" dirty="0">
                <a:latin typeface="Trebuchet MS"/>
                <a:cs typeface="Trebuchet MS"/>
              </a:rPr>
              <a:t>value </a:t>
            </a:r>
            <a:r>
              <a:rPr sz="1050" spc="-45" dirty="0">
                <a:latin typeface="Trebuchet MS"/>
                <a:cs typeface="Trebuchet MS"/>
              </a:rPr>
              <a:t>in </a:t>
            </a:r>
            <a:r>
              <a:rPr sz="1000" spc="300" dirty="0">
                <a:latin typeface="Arial"/>
                <a:cs typeface="Arial"/>
              </a:rPr>
              <a:t>i </a:t>
            </a:r>
            <a:r>
              <a:rPr sz="1050" spc="-65" dirty="0">
                <a:latin typeface="Trebuchet MS"/>
                <a:cs typeface="Trebuchet MS"/>
              </a:rPr>
              <a:t>each time </a:t>
            </a:r>
            <a:r>
              <a:rPr sz="1050" spc="-50" dirty="0">
                <a:latin typeface="Trebuchet MS"/>
                <a:cs typeface="Trebuchet MS"/>
              </a:rPr>
              <a:t>it </a:t>
            </a:r>
            <a:r>
              <a:rPr sz="1050" spc="-40" dirty="0">
                <a:latin typeface="Trebuchet MS"/>
                <a:cs typeface="Trebuchet MS"/>
              </a:rPr>
              <a:t>is  </a:t>
            </a:r>
            <a:r>
              <a:rPr sz="1050" spc="229" dirty="0">
                <a:latin typeface="Trebuchet MS"/>
                <a:cs typeface="Trebuchet MS"/>
              </a:rPr>
              <a:t> </a:t>
            </a:r>
            <a:r>
              <a:rPr sz="1050" spc="-45" dirty="0">
                <a:latin typeface="Trebuchet MS"/>
                <a:cs typeface="Trebuchet MS"/>
              </a:rPr>
              <a:t>run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278631"/>
            <a:ext cx="1203325" cy="82550"/>
          </a:xfrm>
          <a:custGeom>
            <a:avLst/>
            <a:gdLst/>
            <a:ahLst/>
            <a:cxnLst/>
            <a:rect l="l" t="t" r="r" b="b"/>
            <a:pathLst>
              <a:path w="1203325" h="82550">
                <a:moveTo>
                  <a:pt x="1152014" y="0"/>
                </a:moveTo>
                <a:lnTo>
                  <a:pt x="0" y="0"/>
                </a:lnTo>
                <a:lnTo>
                  <a:pt x="0" y="82384"/>
                </a:lnTo>
                <a:lnTo>
                  <a:pt x="1202815" y="82384"/>
                </a:lnTo>
                <a:lnTo>
                  <a:pt x="1202815" y="50800"/>
                </a:lnTo>
                <a:lnTo>
                  <a:pt x="1198807" y="31075"/>
                </a:lnTo>
                <a:lnTo>
                  <a:pt x="1187893" y="14922"/>
                </a:lnTo>
                <a:lnTo>
                  <a:pt x="1171739" y="4008"/>
                </a:lnTo>
                <a:lnTo>
                  <a:pt x="1152014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323046"/>
            <a:ext cx="1203325" cy="120650"/>
          </a:xfrm>
          <a:custGeom>
            <a:avLst/>
            <a:gdLst/>
            <a:ahLst/>
            <a:cxnLst/>
            <a:rect l="l" t="t" r="r" b="b"/>
            <a:pathLst>
              <a:path w="1203325" h="120650">
                <a:moveTo>
                  <a:pt x="1202815" y="0"/>
                </a:moveTo>
                <a:lnTo>
                  <a:pt x="0" y="0"/>
                </a:lnTo>
                <a:lnTo>
                  <a:pt x="0" y="120343"/>
                </a:lnTo>
                <a:lnTo>
                  <a:pt x="1152014" y="120343"/>
                </a:lnTo>
                <a:lnTo>
                  <a:pt x="1187893" y="105420"/>
                </a:lnTo>
                <a:lnTo>
                  <a:pt x="1202815" y="69542"/>
                </a:lnTo>
                <a:lnTo>
                  <a:pt x="1202815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888" y="50508"/>
            <a:ext cx="64643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5B6D4D"/>
                </a:solidFill>
                <a:latin typeface="Arial"/>
                <a:cs typeface="Arial"/>
              </a:rPr>
              <a:t>Control</a:t>
            </a:r>
            <a:r>
              <a:rPr sz="600" spc="-35" dirty="0">
                <a:solidFill>
                  <a:srgbClr val="5B6D4D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Structures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2071" y="50508"/>
            <a:ext cx="4984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45" dirty="0">
                <a:solidFill>
                  <a:srgbClr val="5B6D4D"/>
                </a:solidFill>
                <a:latin typeface="PMingLiU"/>
                <a:cs typeface="PMingLiU"/>
              </a:rPr>
              <a:t>if</a:t>
            </a:r>
            <a:r>
              <a:rPr sz="600" spc="-10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0" dirty="0">
                <a:solidFill>
                  <a:srgbClr val="5B6D4D"/>
                </a:solidFill>
                <a:latin typeface="Arial"/>
                <a:cs typeface="Arial"/>
              </a:rPr>
              <a:t>statements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9450" y="50508"/>
            <a:ext cx="4286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65" dirty="0">
                <a:latin typeface="PMingLiU"/>
                <a:cs typeface="PMingLiU"/>
              </a:rPr>
              <a:t>while</a:t>
            </a:r>
            <a:r>
              <a:rPr sz="600" spc="-25" dirty="0">
                <a:latin typeface="PMingLiU"/>
                <a:cs typeface="PMingLiU"/>
              </a:rPr>
              <a:t> </a:t>
            </a:r>
            <a:r>
              <a:rPr sz="600" spc="-15" dirty="0">
                <a:latin typeface="Arial"/>
                <a:cs typeface="Arial"/>
              </a:rPr>
              <a:t>loops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7157" y="50508"/>
            <a:ext cx="40576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Practice!</a:t>
            </a:r>
            <a:r>
              <a:rPr sz="600" spc="-5" dirty="0">
                <a:latin typeface="Arial"/>
                <a:cs typeface="Arial"/>
              </a:rPr>
              <a:t>13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332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330301"/>
            <a:ext cx="2832735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body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must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change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spc="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condition!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541655" indent="-132715">
              <a:lnSpc>
                <a:spcPct val="100000"/>
              </a:lnSpc>
              <a:buClr>
                <a:srgbClr val="47AF11"/>
              </a:buClr>
              <a:buSzPct val="95238"/>
              <a:buFont typeface="Calibri"/>
              <a:buChar char="•"/>
              <a:tabLst>
                <a:tab pos="542290" algn="l"/>
              </a:tabLst>
            </a:pPr>
            <a:r>
              <a:rPr sz="1050" spc="-40" dirty="0">
                <a:latin typeface="Trebuchet MS"/>
                <a:cs typeface="Trebuchet MS"/>
              </a:rPr>
              <a:t>If </a:t>
            </a:r>
            <a:r>
              <a:rPr sz="1050" spc="-55" dirty="0">
                <a:latin typeface="Trebuchet MS"/>
                <a:cs typeface="Trebuchet MS"/>
              </a:rPr>
              <a:t>not, </a:t>
            </a:r>
            <a:r>
              <a:rPr sz="1050" spc="-90" dirty="0">
                <a:latin typeface="Trebuchet MS"/>
                <a:cs typeface="Trebuchet MS"/>
              </a:rPr>
              <a:t>we’ll  </a:t>
            </a:r>
            <a:r>
              <a:rPr sz="1050" spc="-70" dirty="0">
                <a:latin typeface="Trebuchet MS"/>
                <a:cs typeface="Trebuchet MS"/>
              </a:rPr>
              <a:t>never </a:t>
            </a:r>
            <a:r>
              <a:rPr sz="1050" spc="-80" dirty="0">
                <a:latin typeface="Trebuchet MS"/>
                <a:cs typeface="Trebuchet MS"/>
              </a:rPr>
              <a:t>ever  </a:t>
            </a:r>
            <a:r>
              <a:rPr sz="1050" spc="-40" dirty="0">
                <a:latin typeface="Trebuchet MS"/>
                <a:cs typeface="Trebuchet MS"/>
              </a:rPr>
              <a:t>stop</a:t>
            </a:r>
            <a:r>
              <a:rPr sz="1050" spc="105" dirty="0">
                <a:latin typeface="Trebuchet MS"/>
                <a:cs typeface="Trebuchet MS"/>
              </a:rPr>
              <a:t> </a:t>
            </a:r>
            <a:r>
              <a:rPr sz="1050" spc="-40" dirty="0">
                <a:latin typeface="Trebuchet MS"/>
                <a:cs typeface="Trebuchet MS"/>
              </a:rPr>
              <a:t>looping</a:t>
            </a:r>
            <a:endParaRPr sz="1050">
              <a:latin typeface="Trebuchet MS"/>
              <a:cs typeface="Trebuchet MS"/>
            </a:endParaRPr>
          </a:p>
          <a:p>
            <a:pPr marL="374650">
              <a:lnSpc>
                <a:spcPts val="1200"/>
              </a:lnSpc>
              <a:spcBef>
                <a:spcPts val="825"/>
              </a:spcBef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1      </a:t>
            </a:r>
            <a:r>
              <a:rPr sz="1000" spc="10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10" dirty="0">
                <a:latin typeface="Arial"/>
                <a:cs typeface="Arial"/>
              </a:rPr>
              <a:t>i=</a:t>
            </a:r>
            <a:r>
              <a:rPr sz="1000" spc="27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2     </a:t>
            </a:r>
            <a:r>
              <a:rPr sz="600" spc="1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35" dirty="0">
                <a:solidFill>
                  <a:srgbClr val="FF7400"/>
                </a:solidFill>
                <a:latin typeface="Arial"/>
                <a:cs typeface="Arial"/>
              </a:rPr>
              <a:t>while</a:t>
            </a:r>
            <a:r>
              <a:rPr sz="1000" spc="35" dirty="0">
                <a:latin typeface="Arial"/>
                <a:cs typeface="Arial"/>
              </a:rPr>
              <a:t>i&lt;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spc="105" dirty="0">
                <a:latin typeface="Arial"/>
                <a:cs typeface="Arial"/>
              </a:rPr>
              <a:t>3: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0774" y="1318653"/>
            <a:ext cx="1088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9015" algn="l"/>
              </a:tabLst>
            </a:pP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160" dirty="0">
                <a:solidFill>
                  <a:srgbClr val="00A900"/>
                </a:solidFill>
                <a:latin typeface="Arial"/>
                <a:cs typeface="Arial"/>
              </a:rPr>
              <a:t>is</a:t>
            </a:r>
            <a:r>
              <a:rPr sz="1000" spc="75" dirty="0">
                <a:solidFill>
                  <a:srgbClr val="00A900"/>
                </a:solidFill>
                <a:latin typeface="Arial"/>
                <a:cs typeface="Arial"/>
              </a:rPr>
              <a:t>less</a:t>
            </a:r>
            <a:r>
              <a:rPr sz="1000" spc="35" dirty="0">
                <a:solidFill>
                  <a:srgbClr val="00A900"/>
                </a:solidFill>
                <a:latin typeface="Arial"/>
                <a:cs typeface="Arial"/>
              </a:rPr>
              <a:t>than</a:t>
            </a:r>
            <a:r>
              <a:rPr sz="1000" spc="-35" dirty="0">
                <a:solidFill>
                  <a:srgbClr val="00A900"/>
                </a:solidFill>
                <a:latin typeface="Arial"/>
                <a:cs typeface="Arial"/>
              </a:rPr>
              <a:t>3	</a:t>
            </a: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530" y="1318653"/>
            <a:ext cx="989965" cy="779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3     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9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95" dirty="0">
                <a:solidFill>
                  <a:srgbClr val="FF7400"/>
                </a:solidFill>
                <a:latin typeface="Arial"/>
                <a:cs typeface="Arial"/>
              </a:rPr>
              <a:t>print</a:t>
            </a:r>
            <a:r>
              <a:rPr sz="1000" spc="195" dirty="0">
                <a:latin typeface="Arial"/>
                <a:cs typeface="Arial"/>
              </a:rPr>
              <a:t>i,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4     </a:t>
            </a:r>
            <a:r>
              <a:rPr sz="6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24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5     </a:t>
            </a:r>
            <a:r>
              <a:rPr sz="600" spc="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033FF"/>
                </a:solidFill>
                <a:latin typeface="Arial"/>
                <a:cs typeface="Arial"/>
              </a:rPr>
              <a:t>0islessthan3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6     </a:t>
            </a:r>
            <a:r>
              <a:rPr sz="600" spc="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033FF"/>
                </a:solidFill>
                <a:latin typeface="Arial"/>
                <a:cs typeface="Arial"/>
              </a:rPr>
              <a:t>0islessthan3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7     </a:t>
            </a:r>
            <a:r>
              <a:rPr sz="6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24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1870" y="2159305"/>
            <a:ext cx="3643629" cy="60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buClr>
                <a:srgbClr val="47AF11"/>
              </a:buClr>
              <a:buSzPct val="95238"/>
              <a:buFont typeface="Calibri"/>
              <a:buChar char="•"/>
              <a:tabLst>
                <a:tab pos="145415" algn="l"/>
              </a:tabLst>
            </a:pPr>
            <a:r>
              <a:rPr sz="1050" spc="-60" dirty="0">
                <a:latin typeface="Trebuchet MS"/>
                <a:cs typeface="Trebuchet MS"/>
              </a:rPr>
              <a:t>We’ve </a:t>
            </a:r>
            <a:r>
              <a:rPr sz="1050" spc="-65" dirty="0">
                <a:latin typeface="Trebuchet MS"/>
                <a:cs typeface="Trebuchet MS"/>
              </a:rPr>
              <a:t>removed the </a:t>
            </a:r>
            <a:r>
              <a:rPr sz="1000" spc="55" dirty="0">
                <a:latin typeface="Arial"/>
                <a:cs typeface="Arial"/>
              </a:rPr>
              <a:t>i+=  </a:t>
            </a:r>
            <a:r>
              <a:rPr sz="1000" spc="-35" dirty="0">
                <a:latin typeface="Arial"/>
                <a:cs typeface="Arial"/>
              </a:rPr>
              <a:t>1  </a:t>
            </a:r>
            <a:r>
              <a:rPr sz="1050" spc="-100" dirty="0">
                <a:latin typeface="Trebuchet MS"/>
                <a:cs typeface="Trebuchet MS"/>
              </a:rPr>
              <a:t>,  </a:t>
            </a:r>
            <a:r>
              <a:rPr sz="1050" spc="-35" dirty="0">
                <a:latin typeface="Trebuchet MS"/>
                <a:cs typeface="Trebuchet MS"/>
              </a:rPr>
              <a:t>so </a:t>
            </a:r>
            <a:r>
              <a:rPr sz="1050" spc="-65" dirty="0">
                <a:latin typeface="Trebuchet MS"/>
                <a:cs typeface="Trebuchet MS"/>
              </a:rPr>
              <a:t>the </a:t>
            </a:r>
            <a:r>
              <a:rPr sz="1050" spc="-50" dirty="0">
                <a:latin typeface="Trebuchet MS"/>
                <a:cs typeface="Trebuchet MS"/>
              </a:rPr>
              <a:t>condition </a:t>
            </a:r>
            <a:r>
              <a:rPr sz="1050" spc="-55" dirty="0">
                <a:latin typeface="Trebuchet MS"/>
                <a:cs typeface="Trebuchet MS"/>
              </a:rPr>
              <a:t>doesn’t  </a:t>
            </a:r>
            <a:r>
              <a:rPr sz="1050" spc="-45" dirty="0">
                <a:latin typeface="Trebuchet MS"/>
                <a:cs typeface="Trebuchet MS"/>
              </a:rPr>
              <a:t> </a:t>
            </a:r>
            <a:r>
              <a:rPr sz="1050" spc="-50" dirty="0">
                <a:latin typeface="Trebuchet MS"/>
                <a:cs typeface="Trebuchet MS"/>
              </a:rPr>
              <a:t>change</a:t>
            </a:r>
            <a:endParaRPr sz="1050">
              <a:latin typeface="Trebuchet MS"/>
              <a:cs typeface="Trebuchet MS"/>
            </a:endParaRPr>
          </a:p>
          <a:p>
            <a:pPr marL="144780" indent="-132080">
              <a:lnSpc>
                <a:spcPct val="100000"/>
              </a:lnSpc>
              <a:spcBef>
                <a:spcPts val="330"/>
              </a:spcBef>
              <a:buClr>
                <a:srgbClr val="47AF11"/>
              </a:buClr>
              <a:buSzPct val="95238"/>
              <a:buFont typeface="Calibri"/>
              <a:buChar char="•"/>
              <a:tabLst>
                <a:tab pos="145415" algn="l"/>
              </a:tabLst>
            </a:pPr>
            <a:r>
              <a:rPr sz="1050" spc="-5" dirty="0">
                <a:latin typeface="Trebuchet MS"/>
                <a:cs typeface="Trebuchet MS"/>
              </a:rPr>
              <a:t>This </a:t>
            </a:r>
            <a:r>
              <a:rPr sz="1050" spc="-40" dirty="0">
                <a:latin typeface="Trebuchet MS"/>
                <a:cs typeface="Trebuchet MS"/>
              </a:rPr>
              <a:t>is </a:t>
            </a:r>
            <a:r>
              <a:rPr sz="1050" spc="-70" dirty="0">
                <a:latin typeface="Trebuchet MS"/>
                <a:cs typeface="Trebuchet MS"/>
              </a:rPr>
              <a:t>called </a:t>
            </a:r>
            <a:r>
              <a:rPr sz="1050" spc="-45" dirty="0">
                <a:latin typeface="Trebuchet MS"/>
                <a:cs typeface="Trebuchet MS"/>
              </a:rPr>
              <a:t>an </a:t>
            </a:r>
            <a:r>
              <a:rPr sz="1050" i="1" spc="-5" dirty="0">
                <a:latin typeface="Calibri"/>
                <a:cs typeface="Calibri"/>
              </a:rPr>
              <a:t>infinite </a:t>
            </a:r>
            <a:r>
              <a:rPr sz="1050" i="1" spc="215" dirty="0">
                <a:latin typeface="Calibri"/>
                <a:cs typeface="Calibri"/>
              </a:rPr>
              <a:t> </a:t>
            </a:r>
            <a:r>
              <a:rPr sz="1050" i="1" spc="-5" dirty="0">
                <a:latin typeface="Calibri"/>
                <a:cs typeface="Calibri"/>
              </a:rPr>
              <a:t>loop</a:t>
            </a:r>
            <a:endParaRPr sz="1050">
              <a:latin typeface="Calibri"/>
              <a:cs typeface="Calibri"/>
            </a:endParaRPr>
          </a:p>
          <a:p>
            <a:pPr marL="144780" indent="-132080">
              <a:lnSpc>
                <a:spcPct val="100000"/>
              </a:lnSpc>
              <a:spcBef>
                <a:spcPts val="330"/>
              </a:spcBef>
              <a:buClr>
                <a:srgbClr val="47AF11"/>
              </a:buClr>
              <a:buSzPct val="95238"/>
              <a:buFont typeface="Calibri"/>
              <a:buChar char="•"/>
              <a:tabLst>
                <a:tab pos="145415" algn="l"/>
              </a:tabLst>
            </a:pPr>
            <a:r>
              <a:rPr sz="1050" spc="-25" dirty="0">
                <a:latin typeface="Trebuchet MS"/>
                <a:cs typeface="Trebuchet MS"/>
              </a:rPr>
              <a:t>You </a:t>
            </a:r>
            <a:r>
              <a:rPr sz="1050" spc="-50" dirty="0">
                <a:latin typeface="Trebuchet MS"/>
                <a:cs typeface="Trebuchet MS"/>
              </a:rPr>
              <a:t>can </a:t>
            </a:r>
            <a:r>
              <a:rPr sz="1050" spc="-55" dirty="0">
                <a:latin typeface="Trebuchet MS"/>
                <a:cs typeface="Trebuchet MS"/>
              </a:rPr>
              <a:t>interrupt </a:t>
            </a:r>
            <a:r>
              <a:rPr sz="1050" spc="-45" dirty="0">
                <a:latin typeface="Trebuchet MS"/>
                <a:cs typeface="Trebuchet MS"/>
              </a:rPr>
              <a:t>an </a:t>
            </a:r>
            <a:r>
              <a:rPr sz="1050" spc="-60" dirty="0">
                <a:latin typeface="Trebuchet MS"/>
                <a:cs typeface="Trebuchet MS"/>
              </a:rPr>
              <a:t>infinite </a:t>
            </a:r>
            <a:r>
              <a:rPr sz="1050" spc="-45" dirty="0">
                <a:latin typeface="Trebuchet MS"/>
                <a:cs typeface="Trebuchet MS"/>
              </a:rPr>
              <a:t>loop </a:t>
            </a:r>
            <a:r>
              <a:rPr sz="1050" spc="-60" dirty="0">
                <a:latin typeface="Trebuchet MS"/>
                <a:cs typeface="Trebuchet MS"/>
              </a:rPr>
              <a:t>by </a:t>
            </a:r>
            <a:r>
              <a:rPr sz="1050" spc="-50" dirty="0">
                <a:latin typeface="Trebuchet MS"/>
                <a:cs typeface="Trebuchet MS"/>
              </a:rPr>
              <a:t>pressing  </a:t>
            </a:r>
            <a:r>
              <a:rPr sz="1050" spc="165" dirty="0">
                <a:latin typeface="Trebuchet MS"/>
                <a:cs typeface="Trebuchet MS"/>
              </a:rPr>
              <a:t> </a:t>
            </a:r>
            <a:r>
              <a:rPr sz="1000" spc="85" dirty="0">
                <a:latin typeface="Arial"/>
                <a:cs typeface="Arial"/>
              </a:rPr>
              <a:t>Ctrl-C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278631"/>
            <a:ext cx="1203325" cy="82550"/>
          </a:xfrm>
          <a:custGeom>
            <a:avLst/>
            <a:gdLst/>
            <a:ahLst/>
            <a:cxnLst/>
            <a:rect l="l" t="t" r="r" b="b"/>
            <a:pathLst>
              <a:path w="1203325" h="82550">
                <a:moveTo>
                  <a:pt x="1152014" y="0"/>
                </a:moveTo>
                <a:lnTo>
                  <a:pt x="0" y="0"/>
                </a:lnTo>
                <a:lnTo>
                  <a:pt x="0" y="82384"/>
                </a:lnTo>
                <a:lnTo>
                  <a:pt x="1202815" y="82384"/>
                </a:lnTo>
                <a:lnTo>
                  <a:pt x="1202815" y="50800"/>
                </a:lnTo>
                <a:lnTo>
                  <a:pt x="1198807" y="31075"/>
                </a:lnTo>
                <a:lnTo>
                  <a:pt x="1187893" y="14922"/>
                </a:lnTo>
                <a:lnTo>
                  <a:pt x="1171739" y="4008"/>
                </a:lnTo>
                <a:lnTo>
                  <a:pt x="1152014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323046"/>
            <a:ext cx="1203325" cy="120650"/>
          </a:xfrm>
          <a:custGeom>
            <a:avLst/>
            <a:gdLst/>
            <a:ahLst/>
            <a:cxnLst/>
            <a:rect l="l" t="t" r="r" b="b"/>
            <a:pathLst>
              <a:path w="1203325" h="120650">
                <a:moveTo>
                  <a:pt x="1202815" y="0"/>
                </a:moveTo>
                <a:lnTo>
                  <a:pt x="0" y="0"/>
                </a:lnTo>
                <a:lnTo>
                  <a:pt x="0" y="120343"/>
                </a:lnTo>
                <a:lnTo>
                  <a:pt x="1152014" y="120343"/>
                </a:lnTo>
                <a:lnTo>
                  <a:pt x="1187893" y="105420"/>
                </a:lnTo>
                <a:lnTo>
                  <a:pt x="1202815" y="69542"/>
                </a:lnTo>
                <a:lnTo>
                  <a:pt x="1202815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888" y="50508"/>
            <a:ext cx="64643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5B6D4D"/>
                </a:solidFill>
                <a:latin typeface="Arial"/>
                <a:cs typeface="Arial"/>
              </a:rPr>
              <a:t>Control</a:t>
            </a:r>
            <a:r>
              <a:rPr sz="600" spc="-35" dirty="0">
                <a:solidFill>
                  <a:srgbClr val="5B6D4D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Structures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2071" y="50508"/>
            <a:ext cx="4984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45" dirty="0">
                <a:solidFill>
                  <a:srgbClr val="5B6D4D"/>
                </a:solidFill>
                <a:latin typeface="PMingLiU"/>
                <a:cs typeface="PMingLiU"/>
              </a:rPr>
              <a:t>if</a:t>
            </a:r>
            <a:r>
              <a:rPr sz="600" spc="-10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0" dirty="0">
                <a:solidFill>
                  <a:srgbClr val="5B6D4D"/>
                </a:solidFill>
                <a:latin typeface="Arial"/>
                <a:cs typeface="Arial"/>
              </a:rPr>
              <a:t>statements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9450" y="50508"/>
            <a:ext cx="4286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65" dirty="0">
                <a:latin typeface="PMingLiU"/>
                <a:cs typeface="PMingLiU"/>
              </a:rPr>
              <a:t>while</a:t>
            </a:r>
            <a:r>
              <a:rPr sz="600" spc="-25" dirty="0">
                <a:latin typeface="PMingLiU"/>
                <a:cs typeface="PMingLiU"/>
              </a:rPr>
              <a:t> </a:t>
            </a:r>
            <a:r>
              <a:rPr sz="600" spc="-15" dirty="0">
                <a:latin typeface="Arial"/>
                <a:cs typeface="Arial"/>
              </a:rPr>
              <a:t>loops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7157" y="50508"/>
            <a:ext cx="40576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Practice!</a:t>
            </a:r>
            <a:r>
              <a:rPr sz="600" spc="-5" dirty="0"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332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937" y="951325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4">
                <a:moveTo>
                  <a:pt x="53984" y="0"/>
                </a:moveTo>
                <a:lnTo>
                  <a:pt x="32909" y="4221"/>
                </a:lnTo>
                <a:lnTo>
                  <a:pt x="15756" y="15757"/>
                </a:lnTo>
                <a:lnTo>
                  <a:pt x="4221" y="32909"/>
                </a:lnTo>
                <a:lnTo>
                  <a:pt x="0" y="53984"/>
                </a:lnTo>
                <a:lnTo>
                  <a:pt x="4221" y="75059"/>
                </a:lnTo>
                <a:lnTo>
                  <a:pt x="15756" y="92212"/>
                </a:lnTo>
                <a:lnTo>
                  <a:pt x="32909" y="103747"/>
                </a:lnTo>
                <a:lnTo>
                  <a:pt x="53984" y="107969"/>
                </a:lnTo>
                <a:lnTo>
                  <a:pt x="75059" y="103747"/>
                </a:lnTo>
                <a:lnTo>
                  <a:pt x="92212" y="92212"/>
                </a:lnTo>
                <a:lnTo>
                  <a:pt x="103747" y="75059"/>
                </a:lnTo>
                <a:lnTo>
                  <a:pt x="107969" y="53984"/>
                </a:lnTo>
                <a:lnTo>
                  <a:pt x="103747" y="32909"/>
                </a:lnTo>
                <a:lnTo>
                  <a:pt x="92212" y="15757"/>
                </a:lnTo>
                <a:lnTo>
                  <a:pt x="75059" y="4221"/>
                </a:lnTo>
                <a:lnTo>
                  <a:pt x="53984" y="0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5937" y="110316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4">
                <a:moveTo>
                  <a:pt x="53984" y="0"/>
                </a:moveTo>
                <a:lnTo>
                  <a:pt x="32909" y="4221"/>
                </a:lnTo>
                <a:lnTo>
                  <a:pt x="15756" y="15757"/>
                </a:lnTo>
                <a:lnTo>
                  <a:pt x="4221" y="32909"/>
                </a:lnTo>
                <a:lnTo>
                  <a:pt x="0" y="53984"/>
                </a:lnTo>
                <a:lnTo>
                  <a:pt x="4221" y="75059"/>
                </a:lnTo>
                <a:lnTo>
                  <a:pt x="15756" y="92212"/>
                </a:lnTo>
                <a:lnTo>
                  <a:pt x="32909" y="103747"/>
                </a:lnTo>
                <a:lnTo>
                  <a:pt x="53984" y="107969"/>
                </a:lnTo>
                <a:lnTo>
                  <a:pt x="75059" y="103747"/>
                </a:lnTo>
                <a:lnTo>
                  <a:pt x="92212" y="92212"/>
                </a:lnTo>
                <a:lnTo>
                  <a:pt x="103747" y="75059"/>
                </a:lnTo>
                <a:lnTo>
                  <a:pt x="107969" y="53984"/>
                </a:lnTo>
                <a:lnTo>
                  <a:pt x="103747" y="32909"/>
                </a:lnTo>
                <a:lnTo>
                  <a:pt x="92212" y="15757"/>
                </a:lnTo>
                <a:lnTo>
                  <a:pt x="75059" y="4221"/>
                </a:lnTo>
                <a:lnTo>
                  <a:pt x="53984" y="0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937" y="1254995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4">
                <a:moveTo>
                  <a:pt x="53984" y="0"/>
                </a:moveTo>
                <a:lnTo>
                  <a:pt x="32909" y="4221"/>
                </a:lnTo>
                <a:lnTo>
                  <a:pt x="15756" y="15757"/>
                </a:lnTo>
                <a:lnTo>
                  <a:pt x="4221" y="32909"/>
                </a:lnTo>
                <a:lnTo>
                  <a:pt x="0" y="53984"/>
                </a:lnTo>
                <a:lnTo>
                  <a:pt x="4221" y="75059"/>
                </a:lnTo>
                <a:lnTo>
                  <a:pt x="15756" y="92212"/>
                </a:lnTo>
                <a:lnTo>
                  <a:pt x="32909" y="103747"/>
                </a:lnTo>
                <a:lnTo>
                  <a:pt x="53984" y="107969"/>
                </a:lnTo>
                <a:lnTo>
                  <a:pt x="75059" y="103747"/>
                </a:lnTo>
                <a:lnTo>
                  <a:pt x="92212" y="92212"/>
                </a:lnTo>
                <a:lnTo>
                  <a:pt x="103747" y="75059"/>
                </a:lnTo>
                <a:lnTo>
                  <a:pt x="107969" y="53984"/>
                </a:lnTo>
                <a:lnTo>
                  <a:pt x="103747" y="32909"/>
                </a:lnTo>
                <a:lnTo>
                  <a:pt x="92212" y="15757"/>
                </a:lnTo>
                <a:lnTo>
                  <a:pt x="75059" y="4221"/>
                </a:lnTo>
                <a:lnTo>
                  <a:pt x="53984" y="0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5937" y="1406823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4">
                <a:moveTo>
                  <a:pt x="53984" y="0"/>
                </a:moveTo>
                <a:lnTo>
                  <a:pt x="32909" y="4221"/>
                </a:lnTo>
                <a:lnTo>
                  <a:pt x="15756" y="15757"/>
                </a:lnTo>
                <a:lnTo>
                  <a:pt x="4221" y="32909"/>
                </a:lnTo>
                <a:lnTo>
                  <a:pt x="0" y="53984"/>
                </a:lnTo>
                <a:lnTo>
                  <a:pt x="4221" y="75059"/>
                </a:lnTo>
                <a:lnTo>
                  <a:pt x="15756" y="92212"/>
                </a:lnTo>
                <a:lnTo>
                  <a:pt x="32909" y="103747"/>
                </a:lnTo>
                <a:lnTo>
                  <a:pt x="53984" y="107969"/>
                </a:lnTo>
                <a:lnTo>
                  <a:pt x="75059" y="103747"/>
                </a:lnTo>
                <a:lnTo>
                  <a:pt x="92212" y="92212"/>
                </a:lnTo>
                <a:lnTo>
                  <a:pt x="103747" y="75059"/>
                </a:lnTo>
                <a:lnTo>
                  <a:pt x="107969" y="53984"/>
                </a:lnTo>
                <a:lnTo>
                  <a:pt x="103747" y="32909"/>
                </a:lnTo>
                <a:lnTo>
                  <a:pt x="92212" y="15757"/>
                </a:lnTo>
                <a:lnTo>
                  <a:pt x="75059" y="4221"/>
                </a:lnTo>
                <a:lnTo>
                  <a:pt x="53984" y="0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5300" y="330301"/>
            <a:ext cx="3966845" cy="142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General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pattern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making </a:t>
            </a:r>
            <a:r>
              <a:rPr sz="1400" spc="150" dirty="0">
                <a:solidFill>
                  <a:srgbClr val="FFFFFF"/>
                </a:solidFill>
                <a:latin typeface="PMingLiU"/>
                <a:cs typeface="PMingLiU"/>
              </a:rPr>
              <a:t>while</a:t>
            </a:r>
            <a:r>
              <a:rPr sz="1400" spc="40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loops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541655" indent="-132715">
              <a:lnSpc>
                <a:spcPct val="100000"/>
              </a:lnSpc>
              <a:buClr>
                <a:srgbClr val="47AF11"/>
              </a:buClr>
              <a:buSzPct val="95238"/>
              <a:buFont typeface="Calibri"/>
              <a:buChar char="•"/>
              <a:tabLst>
                <a:tab pos="542290" algn="l"/>
              </a:tabLst>
            </a:pPr>
            <a:r>
              <a:rPr sz="1050" spc="-35" dirty="0">
                <a:latin typeface="Trebuchet MS"/>
                <a:cs typeface="Trebuchet MS"/>
              </a:rPr>
              <a:t>Your </a:t>
            </a:r>
            <a:r>
              <a:rPr sz="1000" spc="65" dirty="0">
                <a:solidFill>
                  <a:srgbClr val="FF7400"/>
                </a:solidFill>
                <a:latin typeface="Arial"/>
                <a:cs typeface="Arial"/>
              </a:rPr>
              <a:t>while </a:t>
            </a:r>
            <a:r>
              <a:rPr sz="1050" spc="-40" dirty="0">
                <a:latin typeface="Trebuchet MS"/>
                <a:cs typeface="Trebuchet MS"/>
              </a:rPr>
              <a:t>loops </a:t>
            </a:r>
            <a:r>
              <a:rPr sz="1050" spc="-65" dirty="0">
                <a:latin typeface="Trebuchet MS"/>
                <a:cs typeface="Trebuchet MS"/>
              </a:rPr>
              <a:t>will </a:t>
            </a:r>
            <a:r>
              <a:rPr sz="1050" spc="-35" dirty="0">
                <a:latin typeface="Trebuchet MS"/>
                <a:cs typeface="Trebuchet MS"/>
              </a:rPr>
              <a:t>(usually) </a:t>
            </a:r>
            <a:r>
              <a:rPr sz="1050" spc="-50" dirty="0">
                <a:latin typeface="Trebuchet MS"/>
                <a:cs typeface="Trebuchet MS"/>
              </a:rPr>
              <a:t>do </a:t>
            </a:r>
            <a:r>
              <a:rPr sz="1050" spc="-65" dirty="0">
                <a:latin typeface="Trebuchet MS"/>
                <a:cs typeface="Trebuchet MS"/>
              </a:rPr>
              <a:t>the  </a:t>
            </a:r>
            <a:r>
              <a:rPr sz="1050" spc="35" dirty="0">
                <a:latin typeface="Trebuchet MS"/>
                <a:cs typeface="Trebuchet MS"/>
              </a:rPr>
              <a:t> </a:t>
            </a:r>
            <a:r>
              <a:rPr sz="1050" spc="-60" dirty="0">
                <a:latin typeface="Trebuchet MS"/>
                <a:cs typeface="Trebuchet MS"/>
              </a:rPr>
              <a:t>following:</a:t>
            </a:r>
            <a:endParaRPr sz="1050">
              <a:latin typeface="Trebuchet MS"/>
              <a:cs typeface="Trebuchet MS"/>
            </a:endParaRPr>
          </a:p>
          <a:p>
            <a:pPr marL="818515" lvl="1" indent="-140970">
              <a:lnSpc>
                <a:spcPts val="1200"/>
              </a:lnSpc>
              <a:spcBef>
                <a:spcPts val="175"/>
              </a:spcBef>
              <a:buClr>
                <a:srgbClr val="FFFFFF"/>
              </a:buClr>
              <a:buSzPct val="80000"/>
              <a:buFont typeface="Arial"/>
              <a:buAutoNum type="arabicPlain"/>
              <a:tabLst>
                <a:tab pos="819150" algn="l"/>
              </a:tabLst>
            </a:pPr>
            <a:r>
              <a:rPr sz="1000" spc="-30" dirty="0">
                <a:latin typeface="Trebuchet MS"/>
                <a:cs typeface="Trebuchet MS"/>
              </a:rPr>
              <a:t>Setup </a:t>
            </a:r>
            <a:r>
              <a:rPr sz="1000" spc="-60" dirty="0">
                <a:latin typeface="Trebuchet MS"/>
                <a:cs typeface="Trebuchet MS"/>
              </a:rPr>
              <a:t>the </a:t>
            </a:r>
            <a:r>
              <a:rPr sz="1000" spc="-40" dirty="0">
                <a:latin typeface="Trebuchet MS"/>
                <a:cs typeface="Trebuchet MS"/>
              </a:rPr>
              <a:t>loop variable(s) (the </a:t>
            </a:r>
            <a:r>
              <a:rPr sz="1000" spc="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initialisation)</a:t>
            </a:r>
            <a:endParaRPr sz="1000">
              <a:latin typeface="Trebuchet MS"/>
              <a:cs typeface="Trebuchet MS"/>
            </a:endParaRPr>
          </a:p>
          <a:p>
            <a:pPr marL="818515" lvl="1" indent="-140970">
              <a:lnSpc>
                <a:spcPts val="1195"/>
              </a:lnSpc>
              <a:buClr>
                <a:srgbClr val="FFFFFF"/>
              </a:buClr>
              <a:buSzPct val="80000"/>
              <a:buFont typeface="Arial"/>
              <a:buAutoNum type="arabicPlain"/>
              <a:tabLst>
                <a:tab pos="819150" algn="l"/>
              </a:tabLst>
            </a:pPr>
            <a:r>
              <a:rPr sz="1000" spc="-40" dirty="0">
                <a:latin typeface="Trebuchet MS"/>
                <a:cs typeface="Trebuchet MS"/>
              </a:rPr>
              <a:t>Test </a:t>
            </a:r>
            <a:r>
              <a:rPr sz="1000" spc="-60" dirty="0">
                <a:latin typeface="Trebuchet MS"/>
                <a:cs typeface="Trebuchet MS"/>
              </a:rPr>
              <a:t>whether </a:t>
            </a:r>
            <a:r>
              <a:rPr sz="1000" spc="-40" dirty="0">
                <a:latin typeface="Trebuchet MS"/>
                <a:cs typeface="Trebuchet MS"/>
              </a:rPr>
              <a:t>to </a:t>
            </a:r>
            <a:r>
              <a:rPr sz="1000" spc="-50" dirty="0">
                <a:latin typeface="Trebuchet MS"/>
                <a:cs typeface="Trebuchet MS"/>
              </a:rPr>
              <a:t>continue </a:t>
            </a:r>
            <a:r>
              <a:rPr sz="1000" spc="-35" dirty="0">
                <a:latin typeface="Trebuchet MS"/>
                <a:cs typeface="Trebuchet MS"/>
              </a:rPr>
              <a:t>running </a:t>
            </a:r>
            <a:r>
              <a:rPr sz="1000" spc="-40" dirty="0">
                <a:latin typeface="Trebuchet MS"/>
                <a:cs typeface="Trebuchet MS"/>
              </a:rPr>
              <a:t>loop (the  </a:t>
            </a:r>
            <a:r>
              <a:rPr sz="1000" spc="-3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condition)</a:t>
            </a:r>
            <a:endParaRPr sz="1000">
              <a:latin typeface="Trebuchet MS"/>
              <a:cs typeface="Trebuchet MS"/>
            </a:endParaRPr>
          </a:p>
          <a:p>
            <a:pPr marL="818515" lvl="1" indent="-140970">
              <a:lnSpc>
                <a:spcPts val="1195"/>
              </a:lnSpc>
              <a:buClr>
                <a:srgbClr val="FFFFFF"/>
              </a:buClr>
              <a:buSzPct val="80000"/>
              <a:buFont typeface="Arial"/>
              <a:buAutoNum type="arabicPlain"/>
              <a:tabLst>
                <a:tab pos="819150" algn="l"/>
              </a:tabLst>
            </a:pPr>
            <a:r>
              <a:rPr sz="1000" spc="-5" dirty="0">
                <a:latin typeface="Trebuchet MS"/>
                <a:cs typeface="Trebuchet MS"/>
              </a:rPr>
              <a:t>Run </a:t>
            </a:r>
            <a:r>
              <a:rPr sz="1000" spc="-60" dirty="0">
                <a:latin typeface="Trebuchet MS"/>
                <a:cs typeface="Trebuchet MS"/>
              </a:rPr>
              <a:t>the </a:t>
            </a:r>
            <a:r>
              <a:rPr sz="1000" spc="-30" dirty="0">
                <a:latin typeface="Trebuchet MS"/>
                <a:cs typeface="Trebuchet MS"/>
              </a:rPr>
              <a:t>body </a:t>
            </a:r>
            <a:r>
              <a:rPr sz="1000" spc="-60" dirty="0">
                <a:latin typeface="Trebuchet MS"/>
                <a:cs typeface="Trebuchet MS"/>
              </a:rPr>
              <a:t>if the </a:t>
            </a:r>
            <a:r>
              <a:rPr sz="1000" spc="-45" dirty="0">
                <a:latin typeface="Trebuchet MS"/>
                <a:cs typeface="Trebuchet MS"/>
              </a:rPr>
              <a:t>condition </a:t>
            </a:r>
            <a:r>
              <a:rPr sz="1000" spc="-40" dirty="0">
                <a:latin typeface="Trebuchet MS"/>
                <a:cs typeface="Trebuchet MS"/>
              </a:rPr>
              <a:t>is </a:t>
            </a:r>
            <a:r>
              <a:rPr sz="1000" spc="-60" dirty="0">
                <a:latin typeface="Trebuchet MS"/>
                <a:cs typeface="Trebuchet MS"/>
              </a:rPr>
              <a:t>true </a:t>
            </a:r>
            <a:r>
              <a:rPr sz="1000" spc="-40" dirty="0">
                <a:latin typeface="Trebuchet MS"/>
                <a:cs typeface="Trebuchet MS"/>
              </a:rPr>
              <a:t>(the  </a:t>
            </a:r>
            <a:r>
              <a:rPr sz="1000" spc="12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body)</a:t>
            </a:r>
            <a:endParaRPr sz="1000">
              <a:latin typeface="Trebuchet MS"/>
              <a:cs typeface="Trebuchet MS"/>
            </a:endParaRPr>
          </a:p>
          <a:p>
            <a:pPr marL="818515" lvl="1" indent="-140970">
              <a:lnSpc>
                <a:spcPts val="1200"/>
              </a:lnSpc>
              <a:buClr>
                <a:srgbClr val="FFFFFF"/>
              </a:buClr>
              <a:buSzPct val="80000"/>
              <a:buFont typeface="Arial"/>
              <a:buAutoNum type="arabicPlain"/>
              <a:tabLst>
                <a:tab pos="819150" algn="l"/>
              </a:tabLst>
            </a:pPr>
            <a:r>
              <a:rPr sz="1000" spc="-40" dirty="0">
                <a:latin typeface="Trebuchet MS"/>
                <a:cs typeface="Trebuchet MS"/>
              </a:rPr>
              <a:t>Update </a:t>
            </a:r>
            <a:r>
              <a:rPr sz="1000" spc="-60" dirty="0">
                <a:latin typeface="Trebuchet MS"/>
                <a:cs typeface="Trebuchet MS"/>
              </a:rPr>
              <a:t>the </a:t>
            </a:r>
            <a:r>
              <a:rPr sz="1000" spc="-40" dirty="0">
                <a:latin typeface="Trebuchet MS"/>
                <a:cs typeface="Trebuchet MS"/>
              </a:rPr>
              <a:t>loop </a:t>
            </a:r>
            <a:r>
              <a:rPr sz="1000" spc="-60" dirty="0">
                <a:latin typeface="Trebuchet MS"/>
                <a:cs typeface="Trebuchet MS"/>
              </a:rPr>
              <a:t>variable </a:t>
            </a:r>
            <a:r>
              <a:rPr sz="1000" spc="-40" dirty="0">
                <a:latin typeface="Trebuchet MS"/>
                <a:cs typeface="Trebuchet MS"/>
              </a:rPr>
              <a:t>(the </a:t>
            </a:r>
            <a:r>
              <a:rPr sz="1000" spc="75" dirty="0">
                <a:latin typeface="Trebuchet MS"/>
                <a:cs typeface="Trebuchet MS"/>
              </a:rPr>
              <a:t> </a:t>
            </a:r>
            <a:r>
              <a:rPr sz="1000" spc="-40" dirty="0">
                <a:latin typeface="Trebuchet MS"/>
                <a:cs typeface="Trebuchet MS"/>
              </a:rPr>
              <a:t>update)</a:t>
            </a:r>
            <a:endParaRPr sz="1000">
              <a:latin typeface="Trebuchet MS"/>
              <a:cs typeface="Trebuchet MS"/>
            </a:endParaRPr>
          </a:p>
          <a:p>
            <a:pPr marL="541655" indent="-132715">
              <a:lnSpc>
                <a:spcPct val="100000"/>
              </a:lnSpc>
              <a:spcBef>
                <a:spcPts val="350"/>
              </a:spcBef>
              <a:buClr>
                <a:srgbClr val="47AF11"/>
              </a:buClr>
              <a:buSzPct val="95238"/>
              <a:buFont typeface="Calibri"/>
              <a:buChar char="•"/>
              <a:tabLst>
                <a:tab pos="542290" algn="l"/>
              </a:tabLst>
            </a:pPr>
            <a:r>
              <a:rPr sz="1050" spc="-25" dirty="0">
                <a:latin typeface="Trebuchet MS"/>
                <a:cs typeface="Trebuchet MS"/>
              </a:rPr>
              <a:t>You</a:t>
            </a:r>
            <a:r>
              <a:rPr sz="1050" spc="45" dirty="0">
                <a:latin typeface="Trebuchet MS"/>
                <a:cs typeface="Trebuchet MS"/>
              </a:rPr>
              <a:t> </a:t>
            </a:r>
            <a:r>
              <a:rPr sz="1050" spc="-45" dirty="0">
                <a:latin typeface="Trebuchet MS"/>
                <a:cs typeface="Trebuchet MS"/>
              </a:rPr>
              <a:t>should</a:t>
            </a:r>
            <a:r>
              <a:rPr sz="1050" spc="45" dirty="0">
                <a:latin typeface="Trebuchet MS"/>
                <a:cs typeface="Trebuchet MS"/>
              </a:rPr>
              <a:t> </a:t>
            </a:r>
            <a:r>
              <a:rPr sz="1050" spc="-60" dirty="0">
                <a:latin typeface="Trebuchet MS"/>
                <a:cs typeface="Trebuchet MS"/>
              </a:rPr>
              <a:t>check</a:t>
            </a:r>
            <a:r>
              <a:rPr sz="1050" spc="45" dirty="0">
                <a:latin typeface="Trebuchet MS"/>
                <a:cs typeface="Trebuchet MS"/>
              </a:rPr>
              <a:t> </a:t>
            </a:r>
            <a:r>
              <a:rPr sz="1050" spc="-65" dirty="0">
                <a:latin typeface="Trebuchet MS"/>
                <a:cs typeface="Trebuchet MS"/>
              </a:rPr>
              <a:t>each</a:t>
            </a:r>
            <a:r>
              <a:rPr sz="1050" spc="45" dirty="0">
                <a:latin typeface="Trebuchet MS"/>
                <a:cs typeface="Trebuchet MS"/>
              </a:rPr>
              <a:t> </a:t>
            </a:r>
            <a:r>
              <a:rPr sz="1050" spc="-65" dirty="0">
                <a:latin typeface="Trebuchet MS"/>
                <a:cs typeface="Trebuchet MS"/>
              </a:rPr>
              <a:t>time</a:t>
            </a:r>
            <a:r>
              <a:rPr sz="1050" spc="45" dirty="0">
                <a:latin typeface="Trebuchet MS"/>
                <a:cs typeface="Trebuchet MS"/>
              </a:rPr>
              <a:t> </a:t>
            </a:r>
            <a:r>
              <a:rPr sz="1050" spc="-45" dirty="0">
                <a:latin typeface="Trebuchet MS"/>
                <a:cs typeface="Trebuchet MS"/>
              </a:rPr>
              <a:t>to</a:t>
            </a:r>
            <a:r>
              <a:rPr sz="1050" spc="45" dirty="0">
                <a:latin typeface="Trebuchet MS"/>
                <a:cs typeface="Trebuchet MS"/>
              </a:rPr>
              <a:t> </a:t>
            </a:r>
            <a:r>
              <a:rPr sz="1050" spc="-65" dirty="0">
                <a:latin typeface="Trebuchet MS"/>
                <a:cs typeface="Trebuchet MS"/>
              </a:rPr>
              <a:t>make</a:t>
            </a:r>
            <a:r>
              <a:rPr sz="1050" spc="45" dirty="0">
                <a:latin typeface="Trebuchet MS"/>
                <a:cs typeface="Trebuchet MS"/>
              </a:rPr>
              <a:t> </a:t>
            </a:r>
            <a:r>
              <a:rPr sz="1050" spc="-60" dirty="0">
                <a:latin typeface="Trebuchet MS"/>
                <a:cs typeface="Trebuchet MS"/>
              </a:rPr>
              <a:t>sure</a:t>
            </a:r>
            <a:r>
              <a:rPr sz="1050" spc="45" dirty="0">
                <a:latin typeface="Trebuchet MS"/>
                <a:cs typeface="Trebuchet MS"/>
              </a:rPr>
              <a:t> </a:t>
            </a:r>
            <a:r>
              <a:rPr sz="1050" spc="-70" dirty="0">
                <a:latin typeface="Trebuchet MS"/>
                <a:cs typeface="Trebuchet MS"/>
              </a:rPr>
              <a:t>they’re</a:t>
            </a:r>
            <a:r>
              <a:rPr sz="1050" spc="45" dirty="0">
                <a:latin typeface="Trebuchet MS"/>
                <a:cs typeface="Trebuchet MS"/>
              </a:rPr>
              <a:t> </a:t>
            </a:r>
            <a:r>
              <a:rPr sz="1050" spc="-60" dirty="0">
                <a:latin typeface="Trebuchet MS"/>
                <a:cs typeface="Trebuchet MS"/>
              </a:rPr>
              <a:t>all</a:t>
            </a:r>
            <a:r>
              <a:rPr sz="1050" spc="45" dirty="0">
                <a:latin typeface="Trebuchet MS"/>
                <a:cs typeface="Trebuchet MS"/>
              </a:rPr>
              <a:t> </a:t>
            </a:r>
            <a:r>
              <a:rPr sz="1050" spc="-70" dirty="0">
                <a:latin typeface="Trebuchet MS"/>
                <a:cs typeface="Trebuchet MS"/>
              </a:rPr>
              <a:t>there!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278631"/>
            <a:ext cx="1203325" cy="82550"/>
          </a:xfrm>
          <a:custGeom>
            <a:avLst/>
            <a:gdLst/>
            <a:ahLst/>
            <a:cxnLst/>
            <a:rect l="l" t="t" r="r" b="b"/>
            <a:pathLst>
              <a:path w="1203325" h="82550">
                <a:moveTo>
                  <a:pt x="1152014" y="0"/>
                </a:moveTo>
                <a:lnTo>
                  <a:pt x="0" y="0"/>
                </a:lnTo>
                <a:lnTo>
                  <a:pt x="0" y="82384"/>
                </a:lnTo>
                <a:lnTo>
                  <a:pt x="1202815" y="82384"/>
                </a:lnTo>
                <a:lnTo>
                  <a:pt x="1202815" y="50800"/>
                </a:lnTo>
                <a:lnTo>
                  <a:pt x="1198807" y="31075"/>
                </a:lnTo>
                <a:lnTo>
                  <a:pt x="1187893" y="14922"/>
                </a:lnTo>
                <a:lnTo>
                  <a:pt x="1171739" y="4008"/>
                </a:lnTo>
                <a:lnTo>
                  <a:pt x="1152014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323046"/>
            <a:ext cx="1203325" cy="120650"/>
          </a:xfrm>
          <a:custGeom>
            <a:avLst/>
            <a:gdLst/>
            <a:ahLst/>
            <a:cxnLst/>
            <a:rect l="l" t="t" r="r" b="b"/>
            <a:pathLst>
              <a:path w="1203325" h="120650">
                <a:moveTo>
                  <a:pt x="1202815" y="0"/>
                </a:moveTo>
                <a:lnTo>
                  <a:pt x="0" y="0"/>
                </a:lnTo>
                <a:lnTo>
                  <a:pt x="0" y="120343"/>
                </a:lnTo>
                <a:lnTo>
                  <a:pt x="1152014" y="120343"/>
                </a:lnTo>
                <a:lnTo>
                  <a:pt x="1187893" y="105420"/>
                </a:lnTo>
                <a:lnTo>
                  <a:pt x="1202815" y="69542"/>
                </a:lnTo>
                <a:lnTo>
                  <a:pt x="1202815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888" y="50508"/>
            <a:ext cx="64643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5B6D4D"/>
                </a:solidFill>
                <a:latin typeface="Arial"/>
                <a:cs typeface="Arial"/>
              </a:rPr>
              <a:t>Control</a:t>
            </a:r>
            <a:r>
              <a:rPr sz="600" spc="-35" dirty="0">
                <a:solidFill>
                  <a:srgbClr val="5B6D4D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Structures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2071" y="50508"/>
            <a:ext cx="4984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45" dirty="0">
                <a:solidFill>
                  <a:srgbClr val="5B6D4D"/>
                </a:solidFill>
                <a:latin typeface="PMingLiU"/>
                <a:cs typeface="PMingLiU"/>
              </a:rPr>
              <a:t>if</a:t>
            </a:r>
            <a:r>
              <a:rPr sz="600" spc="-10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0" dirty="0">
                <a:solidFill>
                  <a:srgbClr val="5B6D4D"/>
                </a:solidFill>
                <a:latin typeface="Arial"/>
                <a:cs typeface="Arial"/>
              </a:rPr>
              <a:t>statements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9450" y="50508"/>
            <a:ext cx="4286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65" dirty="0">
                <a:latin typeface="PMingLiU"/>
                <a:cs typeface="PMingLiU"/>
              </a:rPr>
              <a:t>while</a:t>
            </a:r>
            <a:r>
              <a:rPr sz="600" spc="-25" dirty="0">
                <a:latin typeface="PMingLiU"/>
                <a:cs typeface="PMingLiU"/>
              </a:rPr>
              <a:t> </a:t>
            </a:r>
            <a:r>
              <a:rPr sz="600" spc="-15" dirty="0">
                <a:latin typeface="Arial"/>
                <a:cs typeface="Arial"/>
              </a:rPr>
              <a:t>loops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7157" y="50508"/>
            <a:ext cx="40576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Practice!</a:t>
            </a:r>
            <a:r>
              <a:rPr sz="600" spc="-5" dirty="0"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332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330301"/>
            <a:ext cx="313753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We’ve </a:t>
            </a:r>
            <a:r>
              <a:rPr sz="1400" spc="-95" dirty="0">
                <a:solidFill>
                  <a:srgbClr val="FFFFFF"/>
                </a:solidFill>
                <a:latin typeface="Tahoma"/>
                <a:cs typeface="Tahoma"/>
              </a:rPr>
              <a:t>seen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looping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over a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list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4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numbers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20774" y="1070660"/>
            <a:ext cx="5568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45" dirty="0">
                <a:solidFill>
                  <a:srgbClr val="00A900"/>
                </a:solidFill>
                <a:latin typeface="Arial"/>
                <a:cs typeface="Arial"/>
              </a:rPr>
              <a:t>times</a:t>
            </a:r>
            <a:r>
              <a:rPr sz="1000" spc="-35" dirty="0">
                <a:solidFill>
                  <a:srgbClr val="00A900"/>
                </a:solidFill>
                <a:latin typeface="Arial"/>
                <a:cs typeface="Arial"/>
              </a:rPr>
              <a:t>5</a:t>
            </a:r>
            <a:r>
              <a:rPr sz="1000" spc="-65" dirty="0">
                <a:solidFill>
                  <a:srgbClr val="00A900"/>
                </a:solidFill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85034" y="1070660"/>
            <a:ext cx="3575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5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245" dirty="0">
                <a:latin typeface="Arial"/>
                <a:cs typeface="Arial"/>
              </a:rPr>
              <a:t>,</a:t>
            </a:r>
            <a:r>
              <a:rPr sz="1000" spc="300" dirty="0">
                <a:latin typeface="Arial"/>
                <a:cs typeface="Arial"/>
              </a:rPr>
              <a:t>i</a:t>
            </a:r>
            <a:r>
              <a:rPr sz="1000" spc="50" dirty="0">
                <a:latin typeface="Arial"/>
                <a:cs typeface="Arial"/>
              </a:rPr>
              <a:t>*5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530" y="767003"/>
            <a:ext cx="1122680" cy="138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1      </a:t>
            </a:r>
            <a:r>
              <a:rPr sz="1000" spc="10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10" dirty="0">
                <a:latin typeface="Arial"/>
                <a:cs typeface="Arial"/>
              </a:rPr>
              <a:t>i=</a:t>
            </a:r>
            <a:r>
              <a:rPr sz="1000" spc="27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2     </a:t>
            </a:r>
            <a:r>
              <a:rPr sz="600" spc="1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35" dirty="0">
                <a:solidFill>
                  <a:srgbClr val="FF7400"/>
                </a:solidFill>
                <a:latin typeface="Arial"/>
                <a:cs typeface="Arial"/>
              </a:rPr>
              <a:t>while</a:t>
            </a:r>
            <a:r>
              <a:rPr sz="1000" spc="35" dirty="0">
                <a:latin typeface="Arial"/>
                <a:cs typeface="Arial"/>
              </a:rPr>
              <a:t>i&lt;</a:t>
            </a:r>
            <a:r>
              <a:rPr sz="1000" spc="170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12: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3     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9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95" dirty="0">
                <a:solidFill>
                  <a:srgbClr val="FF7400"/>
                </a:solidFill>
                <a:latin typeface="Arial"/>
                <a:cs typeface="Arial"/>
              </a:rPr>
              <a:t>print</a:t>
            </a:r>
            <a:r>
              <a:rPr sz="1000" spc="195" dirty="0">
                <a:latin typeface="Arial"/>
                <a:cs typeface="Arial"/>
              </a:rPr>
              <a:t>i,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4      </a:t>
            </a:r>
            <a:r>
              <a:rPr sz="1000" spc="150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50" dirty="0">
                <a:latin typeface="Arial"/>
                <a:cs typeface="Arial"/>
              </a:rPr>
              <a:t>i+=</a:t>
            </a:r>
            <a:r>
              <a:rPr sz="1000" spc="27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5     </a:t>
            </a:r>
            <a:r>
              <a:rPr sz="6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24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2700" marR="270510">
              <a:lnSpc>
                <a:spcPts val="1200"/>
              </a:lnSpc>
              <a:spcBef>
                <a:spcPts val="35"/>
              </a:spcBef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6 </a:t>
            </a:r>
            <a:r>
              <a:rPr sz="1000" spc="5" dirty="0">
                <a:solidFill>
                  <a:srgbClr val="0033FF"/>
                </a:solidFill>
                <a:latin typeface="Arial"/>
                <a:cs typeface="Arial"/>
              </a:rPr>
              <a:t>1times5=5  </a:t>
            </a: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7 </a:t>
            </a:r>
            <a:r>
              <a:rPr sz="1000" dirty="0">
                <a:solidFill>
                  <a:srgbClr val="0033FF"/>
                </a:solidFill>
                <a:latin typeface="Arial"/>
                <a:cs typeface="Arial"/>
              </a:rPr>
              <a:t>2times5=10  </a:t>
            </a: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8     </a:t>
            </a:r>
            <a:r>
              <a:rPr sz="6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24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5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9     </a:t>
            </a:r>
            <a:r>
              <a:rPr sz="600" spc="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1870" y="2252941"/>
            <a:ext cx="2618105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buClr>
                <a:srgbClr val="47AF11"/>
              </a:buClr>
              <a:buFont typeface="Calibri"/>
              <a:buChar char="•"/>
              <a:tabLst>
                <a:tab pos="145415" algn="l"/>
              </a:tabLst>
            </a:pPr>
            <a:r>
              <a:rPr sz="1000" spc="300" dirty="0">
                <a:latin typeface="Arial"/>
                <a:cs typeface="Arial"/>
              </a:rPr>
              <a:t>i </a:t>
            </a:r>
            <a:r>
              <a:rPr sz="1050" spc="-40" dirty="0">
                <a:latin typeface="Trebuchet MS"/>
                <a:cs typeface="Trebuchet MS"/>
              </a:rPr>
              <a:t>is </a:t>
            </a:r>
            <a:r>
              <a:rPr sz="1050" spc="-65" dirty="0">
                <a:latin typeface="Trebuchet MS"/>
                <a:cs typeface="Trebuchet MS"/>
              </a:rPr>
              <a:t>the </a:t>
            </a:r>
            <a:r>
              <a:rPr sz="1050" spc="-45" dirty="0">
                <a:latin typeface="Trebuchet MS"/>
                <a:cs typeface="Trebuchet MS"/>
              </a:rPr>
              <a:t>loop </a:t>
            </a:r>
            <a:r>
              <a:rPr sz="1050" spc="-65" dirty="0">
                <a:latin typeface="Trebuchet MS"/>
                <a:cs typeface="Trebuchet MS"/>
              </a:rPr>
              <a:t>variable </a:t>
            </a:r>
            <a:r>
              <a:rPr sz="1050" spc="-50" dirty="0">
                <a:latin typeface="Trebuchet MS"/>
                <a:cs typeface="Trebuchet MS"/>
              </a:rPr>
              <a:t>and </a:t>
            </a:r>
            <a:r>
              <a:rPr sz="1050" spc="-40" dirty="0">
                <a:latin typeface="Trebuchet MS"/>
                <a:cs typeface="Trebuchet MS"/>
              </a:rPr>
              <a:t>is </a:t>
            </a:r>
            <a:r>
              <a:rPr sz="1050" spc="-55" dirty="0">
                <a:latin typeface="Trebuchet MS"/>
                <a:cs typeface="Trebuchet MS"/>
              </a:rPr>
              <a:t>initialised </a:t>
            </a:r>
            <a:r>
              <a:rPr sz="1050" spc="-45" dirty="0">
                <a:latin typeface="Trebuchet MS"/>
                <a:cs typeface="Trebuchet MS"/>
              </a:rPr>
              <a:t>to  </a:t>
            </a:r>
            <a:r>
              <a:rPr sz="1050" spc="-40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144780" indent="-132080">
              <a:lnSpc>
                <a:spcPct val="100000"/>
              </a:lnSpc>
              <a:spcBef>
                <a:spcPts val="330"/>
              </a:spcBef>
              <a:buClr>
                <a:srgbClr val="47AF11"/>
              </a:buClr>
              <a:buFont typeface="Calibri"/>
              <a:buChar char="•"/>
              <a:tabLst>
                <a:tab pos="145415" algn="l"/>
              </a:tabLst>
            </a:pPr>
            <a:r>
              <a:rPr sz="1000" spc="120" dirty="0">
                <a:latin typeface="Arial"/>
                <a:cs typeface="Arial"/>
              </a:rPr>
              <a:t>i&lt; </a:t>
            </a:r>
            <a:r>
              <a:rPr sz="1000" spc="-35" dirty="0">
                <a:latin typeface="Arial"/>
                <a:cs typeface="Arial"/>
              </a:rPr>
              <a:t>12    </a:t>
            </a:r>
            <a:r>
              <a:rPr sz="1050" spc="-40" dirty="0">
                <a:latin typeface="Trebuchet MS"/>
                <a:cs typeface="Trebuchet MS"/>
              </a:rPr>
              <a:t>is </a:t>
            </a:r>
            <a:r>
              <a:rPr sz="1050" spc="-65" dirty="0">
                <a:latin typeface="Trebuchet MS"/>
                <a:cs typeface="Trebuchet MS"/>
              </a:rPr>
              <a:t>the</a:t>
            </a:r>
            <a:r>
              <a:rPr sz="1050" spc="120" dirty="0">
                <a:latin typeface="Trebuchet MS"/>
                <a:cs typeface="Trebuchet MS"/>
              </a:rPr>
              <a:t> </a:t>
            </a:r>
            <a:r>
              <a:rPr sz="1050" spc="-50" dirty="0">
                <a:latin typeface="Trebuchet MS"/>
                <a:cs typeface="Trebuchet MS"/>
              </a:rPr>
              <a:t>condition</a:t>
            </a:r>
            <a:endParaRPr sz="1050">
              <a:latin typeface="Trebuchet MS"/>
              <a:cs typeface="Trebuchet MS"/>
            </a:endParaRPr>
          </a:p>
          <a:p>
            <a:pPr marL="144780" indent="-132080">
              <a:lnSpc>
                <a:spcPct val="100000"/>
              </a:lnSpc>
              <a:spcBef>
                <a:spcPts val="330"/>
              </a:spcBef>
              <a:buClr>
                <a:srgbClr val="47AF11"/>
              </a:buClr>
              <a:buFont typeface="Calibri"/>
              <a:buChar char="•"/>
              <a:tabLst>
                <a:tab pos="145415" algn="l"/>
                <a:tab pos="742950" algn="l"/>
                <a:tab pos="1407160" algn="l"/>
              </a:tabLst>
            </a:pPr>
            <a:r>
              <a:rPr sz="1000" spc="170" dirty="0">
                <a:solidFill>
                  <a:srgbClr val="FF7400"/>
                </a:solidFill>
                <a:latin typeface="Arial"/>
                <a:cs typeface="Arial"/>
              </a:rPr>
              <a:t>print</a:t>
            </a:r>
            <a:r>
              <a:rPr sz="1000" spc="170" dirty="0">
                <a:latin typeface="Arial"/>
                <a:cs typeface="Arial"/>
              </a:rPr>
              <a:t>i,	</a:t>
            </a:r>
            <a:r>
              <a:rPr sz="1000" spc="5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5" dirty="0">
                <a:solidFill>
                  <a:srgbClr val="00A900"/>
                </a:solidFill>
                <a:latin typeface="Arial"/>
                <a:cs typeface="Arial"/>
              </a:rPr>
              <a:t>times=5	</a:t>
            </a:r>
            <a:r>
              <a:rPr sz="1000" spc="11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110" dirty="0">
                <a:latin typeface="Arial"/>
                <a:cs typeface="Arial"/>
              </a:rPr>
              <a:t>,i*5  </a:t>
            </a:r>
            <a:r>
              <a:rPr sz="1050" spc="-40" dirty="0">
                <a:latin typeface="Trebuchet MS"/>
                <a:cs typeface="Trebuchet MS"/>
              </a:rPr>
              <a:t>is </a:t>
            </a:r>
            <a:r>
              <a:rPr sz="1050" spc="-65" dirty="0">
                <a:latin typeface="Trebuchet MS"/>
                <a:cs typeface="Trebuchet MS"/>
              </a:rPr>
              <a:t>the</a:t>
            </a:r>
            <a:r>
              <a:rPr sz="1050" spc="165" dirty="0">
                <a:latin typeface="Trebuchet MS"/>
                <a:cs typeface="Trebuchet MS"/>
              </a:rPr>
              <a:t> </a:t>
            </a:r>
            <a:r>
              <a:rPr sz="1050" spc="-30" dirty="0">
                <a:latin typeface="Trebuchet MS"/>
                <a:cs typeface="Trebuchet MS"/>
              </a:rPr>
              <a:t>body</a:t>
            </a:r>
            <a:endParaRPr sz="1050">
              <a:latin typeface="Trebuchet MS"/>
              <a:cs typeface="Trebuchet MS"/>
            </a:endParaRPr>
          </a:p>
          <a:p>
            <a:pPr marL="144780" indent="-132080">
              <a:lnSpc>
                <a:spcPct val="100000"/>
              </a:lnSpc>
              <a:spcBef>
                <a:spcPts val="330"/>
              </a:spcBef>
              <a:buClr>
                <a:srgbClr val="47AF11"/>
              </a:buClr>
              <a:buFont typeface="Calibri"/>
              <a:buChar char="•"/>
              <a:tabLst>
                <a:tab pos="145415" algn="l"/>
              </a:tabLst>
            </a:pPr>
            <a:r>
              <a:rPr sz="1000" spc="55" dirty="0">
                <a:latin typeface="Arial"/>
                <a:cs typeface="Arial"/>
              </a:rPr>
              <a:t>i+=  </a:t>
            </a:r>
            <a:r>
              <a:rPr sz="1000" spc="-35" dirty="0">
                <a:latin typeface="Arial"/>
                <a:cs typeface="Arial"/>
              </a:rPr>
              <a:t>1    </a:t>
            </a:r>
            <a:r>
              <a:rPr sz="1050" spc="-40" dirty="0">
                <a:latin typeface="Trebuchet MS"/>
                <a:cs typeface="Trebuchet MS"/>
              </a:rPr>
              <a:t>is </a:t>
            </a:r>
            <a:r>
              <a:rPr sz="1050" spc="-65" dirty="0">
                <a:latin typeface="Trebuchet MS"/>
                <a:cs typeface="Trebuchet MS"/>
              </a:rPr>
              <a:t>the </a:t>
            </a:r>
            <a:r>
              <a:rPr sz="1050" spc="-55" dirty="0">
                <a:latin typeface="Trebuchet MS"/>
                <a:cs typeface="Trebuchet MS"/>
              </a:rPr>
              <a:t>update</a:t>
            </a:r>
            <a:r>
              <a:rPr sz="1050" spc="-30" dirty="0">
                <a:latin typeface="Trebuchet MS"/>
                <a:cs typeface="Trebuchet MS"/>
              </a:rPr>
              <a:t> </a:t>
            </a:r>
            <a:r>
              <a:rPr sz="1050" spc="-60" dirty="0">
                <a:latin typeface="Trebuchet MS"/>
                <a:cs typeface="Trebuchet MS"/>
              </a:rPr>
              <a:t>step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278631"/>
            <a:ext cx="1203325" cy="82550"/>
          </a:xfrm>
          <a:custGeom>
            <a:avLst/>
            <a:gdLst/>
            <a:ahLst/>
            <a:cxnLst/>
            <a:rect l="l" t="t" r="r" b="b"/>
            <a:pathLst>
              <a:path w="1203325" h="82550">
                <a:moveTo>
                  <a:pt x="1152014" y="0"/>
                </a:moveTo>
                <a:lnTo>
                  <a:pt x="0" y="0"/>
                </a:lnTo>
                <a:lnTo>
                  <a:pt x="0" y="82384"/>
                </a:lnTo>
                <a:lnTo>
                  <a:pt x="1202815" y="82384"/>
                </a:lnTo>
                <a:lnTo>
                  <a:pt x="1202815" y="50800"/>
                </a:lnTo>
                <a:lnTo>
                  <a:pt x="1198807" y="31075"/>
                </a:lnTo>
                <a:lnTo>
                  <a:pt x="1187893" y="14922"/>
                </a:lnTo>
                <a:lnTo>
                  <a:pt x="1171739" y="4008"/>
                </a:lnTo>
                <a:lnTo>
                  <a:pt x="1152014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3323046"/>
            <a:ext cx="1203325" cy="120650"/>
          </a:xfrm>
          <a:custGeom>
            <a:avLst/>
            <a:gdLst/>
            <a:ahLst/>
            <a:cxnLst/>
            <a:rect l="l" t="t" r="r" b="b"/>
            <a:pathLst>
              <a:path w="1203325" h="120650">
                <a:moveTo>
                  <a:pt x="1202815" y="0"/>
                </a:moveTo>
                <a:lnTo>
                  <a:pt x="0" y="0"/>
                </a:lnTo>
                <a:lnTo>
                  <a:pt x="0" y="120343"/>
                </a:lnTo>
                <a:lnTo>
                  <a:pt x="1152014" y="120343"/>
                </a:lnTo>
                <a:lnTo>
                  <a:pt x="1187893" y="105420"/>
                </a:lnTo>
                <a:lnTo>
                  <a:pt x="1202815" y="69542"/>
                </a:lnTo>
                <a:lnTo>
                  <a:pt x="1202815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888" y="50508"/>
            <a:ext cx="64643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5B6D4D"/>
                </a:solidFill>
                <a:latin typeface="Arial"/>
                <a:cs typeface="Arial"/>
              </a:rPr>
              <a:t>Control</a:t>
            </a:r>
            <a:r>
              <a:rPr sz="600" spc="-35" dirty="0">
                <a:solidFill>
                  <a:srgbClr val="5B6D4D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Structures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2071" y="50508"/>
            <a:ext cx="4984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45" dirty="0">
                <a:solidFill>
                  <a:srgbClr val="5B6D4D"/>
                </a:solidFill>
                <a:latin typeface="PMingLiU"/>
                <a:cs typeface="PMingLiU"/>
              </a:rPr>
              <a:t>if</a:t>
            </a:r>
            <a:r>
              <a:rPr sz="600" spc="-10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0" dirty="0">
                <a:solidFill>
                  <a:srgbClr val="5B6D4D"/>
                </a:solidFill>
                <a:latin typeface="Arial"/>
                <a:cs typeface="Arial"/>
              </a:rPr>
              <a:t>statements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9450" y="50508"/>
            <a:ext cx="4286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65" dirty="0">
                <a:latin typeface="PMingLiU"/>
                <a:cs typeface="PMingLiU"/>
              </a:rPr>
              <a:t>while</a:t>
            </a:r>
            <a:r>
              <a:rPr sz="600" spc="-25" dirty="0">
                <a:latin typeface="PMingLiU"/>
                <a:cs typeface="PMingLiU"/>
              </a:rPr>
              <a:t> </a:t>
            </a:r>
            <a:r>
              <a:rPr sz="600" spc="-15" dirty="0">
                <a:latin typeface="Arial"/>
                <a:cs typeface="Arial"/>
              </a:rPr>
              <a:t>loops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7157" y="50508"/>
            <a:ext cx="40576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Practice!</a:t>
            </a:r>
            <a:r>
              <a:rPr sz="600" spc="-5" dirty="0">
                <a:latin typeface="Arial"/>
                <a:cs typeface="Arial"/>
              </a:rPr>
              <a:t>16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332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330301"/>
            <a:ext cx="3676650" cy="116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We can also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loop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over </a:t>
            </a:r>
            <a:r>
              <a:rPr sz="1400" spc="-75" dirty="0">
                <a:solidFill>
                  <a:srgbClr val="FFFFFF"/>
                </a:solidFill>
                <a:latin typeface="Tahoma"/>
                <a:cs typeface="Tahoma"/>
              </a:rPr>
              <a:t>user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541655" indent="-132715">
              <a:lnSpc>
                <a:spcPct val="100000"/>
              </a:lnSpc>
              <a:buClr>
                <a:srgbClr val="47AF11"/>
              </a:buClr>
              <a:buSzPct val="95238"/>
              <a:buFont typeface="Calibri"/>
              <a:buChar char="•"/>
              <a:tabLst>
                <a:tab pos="542290" algn="l"/>
              </a:tabLst>
            </a:pPr>
            <a:r>
              <a:rPr sz="1050" spc="-60" dirty="0">
                <a:latin typeface="Trebuchet MS"/>
                <a:cs typeface="Trebuchet MS"/>
              </a:rPr>
              <a:t>use </a:t>
            </a:r>
            <a:r>
              <a:rPr sz="1000" spc="40" dirty="0">
                <a:solidFill>
                  <a:srgbClr val="930093"/>
                </a:solidFill>
                <a:latin typeface="Arial"/>
                <a:cs typeface="Arial"/>
              </a:rPr>
              <a:t>raw_input </a:t>
            </a:r>
            <a:r>
              <a:rPr sz="1050" spc="-55" dirty="0">
                <a:latin typeface="Trebuchet MS"/>
                <a:cs typeface="Trebuchet MS"/>
              </a:rPr>
              <a:t>inside </a:t>
            </a:r>
            <a:r>
              <a:rPr sz="1050" spc="-65" dirty="0">
                <a:latin typeface="Trebuchet MS"/>
                <a:cs typeface="Trebuchet MS"/>
              </a:rPr>
              <a:t>the </a:t>
            </a:r>
            <a:r>
              <a:rPr sz="1050" spc="-45" dirty="0">
                <a:latin typeface="Trebuchet MS"/>
                <a:cs typeface="Trebuchet MS"/>
              </a:rPr>
              <a:t>loop </a:t>
            </a:r>
            <a:r>
              <a:rPr sz="1050" spc="-40" dirty="0">
                <a:latin typeface="Trebuchet MS"/>
                <a:cs typeface="Trebuchet MS"/>
              </a:rPr>
              <a:t>as </a:t>
            </a:r>
            <a:r>
              <a:rPr sz="1050" spc="-65" dirty="0">
                <a:latin typeface="Trebuchet MS"/>
                <a:cs typeface="Trebuchet MS"/>
              </a:rPr>
              <a:t>the  </a:t>
            </a:r>
            <a:r>
              <a:rPr sz="1050" spc="45" dirty="0">
                <a:latin typeface="Trebuchet MS"/>
                <a:cs typeface="Trebuchet MS"/>
              </a:rPr>
              <a:t> </a:t>
            </a:r>
            <a:r>
              <a:rPr sz="1050" spc="-60" dirty="0">
                <a:latin typeface="Trebuchet MS"/>
                <a:cs typeface="Trebuchet MS"/>
              </a:rPr>
              <a:t>update:</a:t>
            </a:r>
            <a:endParaRPr sz="1050">
              <a:latin typeface="Trebuchet MS"/>
              <a:cs typeface="Trebuchet MS"/>
            </a:endParaRPr>
          </a:p>
          <a:p>
            <a:pPr marL="374650">
              <a:lnSpc>
                <a:spcPts val="1200"/>
              </a:lnSpc>
              <a:spcBef>
                <a:spcPts val="825"/>
              </a:spcBef>
              <a:tabLst>
                <a:tab pos="2334895" algn="l"/>
                <a:tab pos="3463925" algn="l"/>
              </a:tabLst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1     </a:t>
            </a:r>
            <a:r>
              <a:rPr sz="6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-45" dirty="0">
                <a:latin typeface="Arial"/>
                <a:cs typeface="Arial"/>
              </a:rPr>
              <a:t>number</a:t>
            </a:r>
            <a:r>
              <a:rPr sz="1000" spc="-65" dirty="0">
                <a:latin typeface="Arial"/>
                <a:cs typeface="Arial"/>
              </a:rPr>
              <a:t>=</a:t>
            </a:r>
            <a:r>
              <a:rPr sz="1000" spc="170" dirty="0">
                <a:solidFill>
                  <a:srgbClr val="930093"/>
                </a:solidFill>
                <a:latin typeface="Arial"/>
                <a:cs typeface="Arial"/>
              </a:rPr>
              <a:t>int</a:t>
            </a:r>
            <a:r>
              <a:rPr sz="1000" spc="190" dirty="0">
                <a:latin typeface="Arial"/>
                <a:cs typeface="Arial"/>
              </a:rPr>
              <a:t>(</a:t>
            </a:r>
            <a:r>
              <a:rPr sz="1000" spc="40" dirty="0">
                <a:solidFill>
                  <a:srgbClr val="930093"/>
                </a:solidFill>
                <a:latin typeface="Arial"/>
                <a:cs typeface="Arial"/>
              </a:rPr>
              <a:t>raw_input</a:t>
            </a:r>
            <a:r>
              <a:rPr sz="1000" spc="190" dirty="0">
                <a:latin typeface="Arial"/>
                <a:cs typeface="Arial"/>
              </a:rPr>
              <a:t>(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45" dirty="0">
                <a:solidFill>
                  <a:srgbClr val="00A900"/>
                </a:solidFill>
                <a:latin typeface="Arial"/>
                <a:cs typeface="Arial"/>
              </a:rPr>
              <a:t>Enter</a:t>
            </a:r>
            <a:r>
              <a:rPr sz="1000" spc="-35" dirty="0">
                <a:solidFill>
                  <a:srgbClr val="00A900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00A900"/>
                </a:solidFill>
                <a:latin typeface="Arial"/>
                <a:cs typeface="Arial"/>
              </a:rPr>
              <a:t>number</a:t>
            </a:r>
            <a:r>
              <a:rPr sz="1000" spc="-35" dirty="0">
                <a:solidFill>
                  <a:srgbClr val="00A900"/>
                </a:solidFill>
                <a:latin typeface="Arial"/>
                <a:cs typeface="Arial"/>
              </a:rPr>
              <a:t>?</a:t>
            </a:r>
            <a:r>
              <a:rPr sz="1000" dirty="0">
                <a:solidFill>
                  <a:srgbClr val="00A900"/>
                </a:solidFill>
                <a:latin typeface="Arial"/>
                <a:cs typeface="Arial"/>
              </a:rPr>
              <a:t>	</a:t>
            </a:r>
            <a:r>
              <a:rPr sz="1000" spc="-85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190" dirty="0">
                <a:latin typeface="Arial"/>
                <a:cs typeface="Arial"/>
              </a:rPr>
              <a:t>))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2      </a:t>
            </a:r>
            <a:r>
              <a:rPr sz="1000" spc="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5" dirty="0">
                <a:solidFill>
                  <a:srgbClr val="FF7400"/>
                </a:solidFill>
                <a:latin typeface="Arial"/>
                <a:cs typeface="Arial"/>
              </a:rPr>
              <a:t>while</a:t>
            </a:r>
            <a:r>
              <a:rPr sz="1000" spc="5" dirty="0">
                <a:latin typeface="Arial"/>
                <a:cs typeface="Arial"/>
              </a:rPr>
              <a:t>number!=</a:t>
            </a:r>
            <a:r>
              <a:rPr sz="1000" spc="280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73: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200"/>
              </a:lnSpc>
              <a:tabLst>
                <a:tab pos="1338580" algn="l"/>
                <a:tab pos="2534285" algn="l"/>
              </a:tabLst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3     </a:t>
            </a:r>
            <a:r>
              <a:rPr sz="600" spc="1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7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75" dirty="0">
                <a:solidFill>
                  <a:srgbClr val="FF7400"/>
                </a:solidFill>
                <a:latin typeface="Arial"/>
                <a:cs typeface="Arial"/>
              </a:rPr>
              <a:t>print	</a:t>
            </a:r>
            <a:r>
              <a:rPr sz="1000" spc="4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40" dirty="0">
                <a:solidFill>
                  <a:srgbClr val="00A900"/>
                </a:solidFill>
                <a:latin typeface="Arial"/>
                <a:cs typeface="Arial"/>
              </a:rPr>
              <a:t>Wrong!tryagain.	</a:t>
            </a: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50731" y="1470482"/>
            <a:ext cx="13544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41730" algn="l"/>
              </a:tabLst>
            </a:pPr>
            <a:r>
              <a:rPr sz="1000" spc="-85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45" dirty="0">
                <a:solidFill>
                  <a:srgbClr val="00A900"/>
                </a:solidFill>
                <a:latin typeface="Arial"/>
                <a:cs typeface="Arial"/>
              </a:rPr>
              <a:t>Enter</a:t>
            </a:r>
            <a:r>
              <a:rPr sz="1000" spc="-35" dirty="0">
                <a:solidFill>
                  <a:srgbClr val="00A900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00A900"/>
                </a:solidFill>
                <a:latin typeface="Arial"/>
                <a:cs typeface="Arial"/>
              </a:rPr>
              <a:t>number</a:t>
            </a:r>
            <a:r>
              <a:rPr sz="1000" spc="-35" dirty="0">
                <a:solidFill>
                  <a:srgbClr val="00A900"/>
                </a:solidFill>
                <a:latin typeface="Arial"/>
                <a:cs typeface="Arial"/>
              </a:rPr>
              <a:t>?</a:t>
            </a:r>
            <a:r>
              <a:rPr sz="1000" dirty="0">
                <a:solidFill>
                  <a:srgbClr val="00A900"/>
                </a:solidFill>
                <a:latin typeface="Arial"/>
                <a:cs typeface="Arial"/>
              </a:rPr>
              <a:t>	</a:t>
            </a: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190" dirty="0">
                <a:latin typeface="Arial"/>
                <a:cs typeface="Arial"/>
              </a:rPr>
              <a:t>))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530" y="1470482"/>
            <a:ext cx="1786889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4     </a:t>
            </a:r>
            <a:r>
              <a:rPr sz="600" spc="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70" dirty="0">
                <a:latin typeface="Arial"/>
                <a:cs typeface="Arial"/>
              </a:rPr>
              <a:t>number=</a:t>
            </a:r>
            <a:r>
              <a:rPr sz="1000" spc="70" dirty="0">
                <a:solidFill>
                  <a:srgbClr val="930093"/>
                </a:solidFill>
                <a:latin typeface="Arial"/>
                <a:cs typeface="Arial"/>
              </a:rPr>
              <a:t>int</a:t>
            </a:r>
            <a:r>
              <a:rPr sz="1000" spc="70" dirty="0">
                <a:latin typeface="Arial"/>
                <a:cs typeface="Arial"/>
              </a:rPr>
              <a:t>(</a:t>
            </a:r>
            <a:r>
              <a:rPr sz="1000" spc="70" dirty="0">
                <a:solidFill>
                  <a:srgbClr val="930093"/>
                </a:solidFill>
                <a:latin typeface="Arial"/>
                <a:cs typeface="Arial"/>
              </a:rPr>
              <a:t>raw_input</a:t>
            </a:r>
            <a:r>
              <a:rPr sz="1000" spc="70" dirty="0">
                <a:latin typeface="Arial"/>
                <a:cs typeface="Arial"/>
              </a:rPr>
              <a:t>(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5     </a:t>
            </a:r>
            <a:r>
              <a:rPr sz="6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24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6     </a:t>
            </a:r>
            <a:r>
              <a:rPr sz="600" spc="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1870" y="2007476"/>
            <a:ext cx="3119755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buClr>
                <a:srgbClr val="47AF11"/>
              </a:buClr>
              <a:buSzPct val="95238"/>
              <a:buFont typeface="Calibri"/>
              <a:buChar char="•"/>
              <a:tabLst>
                <a:tab pos="145415" algn="l"/>
              </a:tabLst>
            </a:pPr>
            <a:r>
              <a:rPr sz="1050" spc="-20" dirty="0">
                <a:latin typeface="Trebuchet MS"/>
                <a:cs typeface="Trebuchet MS"/>
              </a:rPr>
              <a:t>The </a:t>
            </a:r>
            <a:r>
              <a:rPr sz="1000" spc="40" dirty="0">
                <a:solidFill>
                  <a:srgbClr val="930093"/>
                </a:solidFill>
                <a:latin typeface="Arial"/>
                <a:cs typeface="Arial"/>
              </a:rPr>
              <a:t>raw_input </a:t>
            </a:r>
            <a:r>
              <a:rPr sz="1050" spc="-60" dirty="0">
                <a:latin typeface="Trebuchet MS"/>
                <a:cs typeface="Trebuchet MS"/>
              </a:rPr>
              <a:t>lines </a:t>
            </a:r>
            <a:r>
              <a:rPr sz="1050" spc="-85" dirty="0">
                <a:latin typeface="Trebuchet MS"/>
                <a:cs typeface="Trebuchet MS"/>
              </a:rPr>
              <a:t>are  </a:t>
            </a:r>
            <a:r>
              <a:rPr sz="1050" spc="-35" dirty="0">
                <a:latin typeface="Trebuchet MS"/>
                <a:cs typeface="Trebuchet MS"/>
              </a:rPr>
              <a:t>both </a:t>
            </a:r>
            <a:r>
              <a:rPr sz="1050" spc="-55" dirty="0">
                <a:latin typeface="Trebuchet MS"/>
                <a:cs typeface="Trebuchet MS"/>
              </a:rPr>
              <a:t>initialiser </a:t>
            </a:r>
            <a:r>
              <a:rPr sz="1050" spc="-50" dirty="0">
                <a:latin typeface="Trebuchet MS"/>
                <a:cs typeface="Trebuchet MS"/>
              </a:rPr>
              <a:t>and </a:t>
            </a:r>
            <a:r>
              <a:rPr sz="1050" spc="75" dirty="0">
                <a:latin typeface="Trebuchet MS"/>
                <a:cs typeface="Trebuchet MS"/>
              </a:rPr>
              <a:t> </a:t>
            </a:r>
            <a:r>
              <a:rPr sz="1050" spc="-55" dirty="0">
                <a:latin typeface="Trebuchet MS"/>
                <a:cs typeface="Trebuchet MS"/>
              </a:rPr>
              <a:t>update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278631"/>
            <a:ext cx="1203325" cy="82550"/>
          </a:xfrm>
          <a:custGeom>
            <a:avLst/>
            <a:gdLst/>
            <a:ahLst/>
            <a:cxnLst/>
            <a:rect l="l" t="t" r="r" b="b"/>
            <a:pathLst>
              <a:path w="1203325" h="82550">
                <a:moveTo>
                  <a:pt x="1152014" y="0"/>
                </a:moveTo>
                <a:lnTo>
                  <a:pt x="0" y="0"/>
                </a:lnTo>
                <a:lnTo>
                  <a:pt x="0" y="82384"/>
                </a:lnTo>
                <a:lnTo>
                  <a:pt x="1202815" y="82384"/>
                </a:lnTo>
                <a:lnTo>
                  <a:pt x="1202815" y="50800"/>
                </a:lnTo>
                <a:lnTo>
                  <a:pt x="1198807" y="31075"/>
                </a:lnTo>
                <a:lnTo>
                  <a:pt x="1187893" y="14922"/>
                </a:lnTo>
                <a:lnTo>
                  <a:pt x="1171739" y="4008"/>
                </a:lnTo>
                <a:lnTo>
                  <a:pt x="1152014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323046"/>
            <a:ext cx="1203325" cy="120650"/>
          </a:xfrm>
          <a:custGeom>
            <a:avLst/>
            <a:gdLst/>
            <a:ahLst/>
            <a:cxnLst/>
            <a:rect l="l" t="t" r="r" b="b"/>
            <a:pathLst>
              <a:path w="1203325" h="120650">
                <a:moveTo>
                  <a:pt x="1202815" y="0"/>
                </a:moveTo>
                <a:lnTo>
                  <a:pt x="0" y="0"/>
                </a:lnTo>
                <a:lnTo>
                  <a:pt x="0" y="120343"/>
                </a:lnTo>
                <a:lnTo>
                  <a:pt x="1152014" y="120343"/>
                </a:lnTo>
                <a:lnTo>
                  <a:pt x="1187893" y="105420"/>
                </a:lnTo>
                <a:lnTo>
                  <a:pt x="1202815" y="69542"/>
                </a:lnTo>
                <a:lnTo>
                  <a:pt x="1202815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888" y="50508"/>
            <a:ext cx="64643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5B6D4D"/>
                </a:solidFill>
                <a:latin typeface="Arial"/>
                <a:cs typeface="Arial"/>
              </a:rPr>
              <a:t>Control</a:t>
            </a:r>
            <a:r>
              <a:rPr sz="600" spc="-35" dirty="0">
                <a:solidFill>
                  <a:srgbClr val="5B6D4D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Structures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2071" y="50508"/>
            <a:ext cx="4984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45" dirty="0">
                <a:solidFill>
                  <a:srgbClr val="5B6D4D"/>
                </a:solidFill>
                <a:latin typeface="PMingLiU"/>
                <a:cs typeface="PMingLiU"/>
              </a:rPr>
              <a:t>if</a:t>
            </a:r>
            <a:r>
              <a:rPr sz="600" spc="-10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0" dirty="0">
                <a:solidFill>
                  <a:srgbClr val="5B6D4D"/>
                </a:solidFill>
                <a:latin typeface="Arial"/>
                <a:cs typeface="Arial"/>
              </a:rPr>
              <a:t>statements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19450" y="50508"/>
            <a:ext cx="4286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65" dirty="0">
                <a:solidFill>
                  <a:srgbClr val="5B6D4D"/>
                </a:solidFill>
                <a:latin typeface="PMingLiU"/>
                <a:cs typeface="PMingLiU"/>
              </a:rPr>
              <a:t>while</a:t>
            </a:r>
            <a:r>
              <a:rPr sz="600" spc="-25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5" dirty="0">
                <a:solidFill>
                  <a:srgbClr val="5B6D4D"/>
                </a:solidFill>
                <a:latin typeface="Arial"/>
                <a:cs typeface="Arial"/>
              </a:rPr>
              <a:t>loops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8000" y="0"/>
                </a:move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7157" y="50508"/>
            <a:ext cx="40576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latin typeface="Arial"/>
                <a:cs typeface="Arial"/>
              </a:rPr>
              <a:t>Practice!17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332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330301"/>
            <a:ext cx="4149725" cy="1325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Now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put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this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14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practice!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541655" indent="-132715">
              <a:lnSpc>
                <a:spcPct val="100000"/>
              </a:lnSpc>
              <a:buClr>
                <a:srgbClr val="47AF11"/>
              </a:buClr>
              <a:buSzPct val="95238"/>
              <a:buFont typeface="Calibri"/>
              <a:buChar char="•"/>
              <a:tabLst>
                <a:tab pos="542290" algn="l"/>
              </a:tabLst>
            </a:pPr>
            <a:r>
              <a:rPr sz="1050" spc="-25" dirty="0">
                <a:latin typeface="Trebuchet MS"/>
                <a:cs typeface="Trebuchet MS"/>
              </a:rPr>
              <a:t>You </a:t>
            </a:r>
            <a:r>
              <a:rPr sz="1050" spc="-45" dirty="0">
                <a:latin typeface="Trebuchet MS"/>
                <a:cs typeface="Trebuchet MS"/>
              </a:rPr>
              <a:t>should </a:t>
            </a:r>
            <a:r>
              <a:rPr sz="1050" spc="-65" dirty="0">
                <a:latin typeface="Trebuchet MS"/>
                <a:cs typeface="Trebuchet MS"/>
              </a:rPr>
              <a:t>now be </a:t>
            </a:r>
            <a:r>
              <a:rPr sz="1050" spc="-70" dirty="0">
                <a:latin typeface="Trebuchet MS"/>
                <a:cs typeface="Trebuchet MS"/>
              </a:rPr>
              <a:t>able </a:t>
            </a:r>
            <a:r>
              <a:rPr sz="1050" spc="-45" dirty="0">
                <a:latin typeface="Trebuchet MS"/>
                <a:cs typeface="Trebuchet MS"/>
              </a:rPr>
              <a:t>to </a:t>
            </a:r>
            <a:r>
              <a:rPr sz="1050" spc="-70" dirty="0">
                <a:latin typeface="Trebuchet MS"/>
                <a:cs typeface="Trebuchet MS"/>
              </a:rPr>
              <a:t>write </a:t>
            </a:r>
            <a:r>
              <a:rPr sz="1050" spc="-20" dirty="0">
                <a:latin typeface="Trebuchet MS"/>
                <a:cs typeface="Trebuchet MS"/>
              </a:rPr>
              <a:t>Python  </a:t>
            </a:r>
            <a:r>
              <a:rPr sz="1050" spc="180" dirty="0">
                <a:latin typeface="Trebuchet MS"/>
                <a:cs typeface="Trebuchet MS"/>
              </a:rPr>
              <a:t> </a:t>
            </a:r>
            <a:r>
              <a:rPr sz="1000" spc="125" dirty="0">
                <a:solidFill>
                  <a:srgbClr val="FF7400"/>
                </a:solidFill>
                <a:latin typeface="Arial"/>
                <a:cs typeface="Arial"/>
              </a:rPr>
              <a:t>if</a:t>
            </a:r>
            <a:r>
              <a:rPr sz="1050" spc="125" dirty="0">
                <a:latin typeface="Trebuchet MS"/>
                <a:cs typeface="Trebuchet MS"/>
              </a:rPr>
              <a:t>/</a:t>
            </a:r>
            <a:r>
              <a:rPr sz="1000" spc="125" dirty="0">
                <a:solidFill>
                  <a:srgbClr val="FF7400"/>
                </a:solidFill>
                <a:latin typeface="Arial"/>
                <a:cs typeface="Arial"/>
              </a:rPr>
              <a:t>elif</a:t>
            </a:r>
            <a:r>
              <a:rPr sz="1050" spc="125" dirty="0">
                <a:latin typeface="Trebuchet MS"/>
                <a:cs typeface="Trebuchet MS"/>
              </a:rPr>
              <a:t>/</a:t>
            </a:r>
            <a:r>
              <a:rPr sz="1000" spc="125" dirty="0">
                <a:solidFill>
                  <a:srgbClr val="FF7400"/>
                </a:solidFill>
                <a:latin typeface="Arial"/>
                <a:cs typeface="Arial"/>
              </a:rPr>
              <a:t>else</a:t>
            </a:r>
            <a:endParaRPr sz="1000">
              <a:latin typeface="Arial"/>
              <a:cs typeface="Arial"/>
            </a:endParaRPr>
          </a:p>
          <a:p>
            <a:pPr marL="541655">
              <a:lnSpc>
                <a:spcPct val="100000"/>
              </a:lnSpc>
              <a:spcBef>
                <a:spcPts val="35"/>
              </a:spcBef>
            </a:pPr>
            <a:r>
              <a:rPr sz="1050" spc="-55" dirty="0">
                <a:latin typeface="Trebuchet MS"/>
                <a:cs typeface="Trebuchet MS"/>
              </a:rPr>
              <a:t>statements </a:t>
            </a:r>
            <a:r>
              <a:rPr sz="1050" spc="-50" dirty="0">
                <a:latin typeface="Trebuchet MS"/>
                <a:cs typeface="Trebuchet MS"/>
              </a:rPr>
              <a:t>and </a:t>
            </a:r>
            <a:r>
              <a:rPr sz="1050" spc="-60" dirty="0">
                <a:latin typeface="Trebuchet MS"/>
                <a:cs typeface="Trebuchet MS"/>
              </a:rPr>
              <a:t>use </a:t>
            </a:r>
            <a:r>
              <a:rPr sz="1000" spc="65" dirty="0">
                <a:solidFill>
                  <a:srgbClr val="FF7400"/>
                </a:solidFill>
                <a:latin typeface="Arial"/>
                <a:cs typeface="Arial"/>
              </a:rPr>
              <a:t>while</a:t>
            </a:r>
            <a:r>
              <a:rPr sz="1000" spc="365" dirty="0">
                <a:solidFill>
                  <a:srgbClr val="FF7400"/>
                </a:solidFill>
                <a:latin typeface="Arial"/>
                <a:cs typeface="Arial"/>
              </a:rPr>
              <a:t> </a:t>
            </a:r>
            <a:r>
              <a:rPr sz="1050" spc="-45" dirty="0">
                <a:latin typeface="Trebuchet MS"/>
                <a:cs typeface="Trebuchet MS"/>
              </a:rPr>
              <a:t>loops!</a:t>
            </a:r>
            <a:endParaRPr sz="1050">
              <a:latin typeface="Trebuchet MS"/>
              <a:cs typeface="Trebuchet MS"/>
            </a:endParaRPr>
          </a:p>
          <a:p>
            <a:pPr marL="541655" marR="5080" indent="-132715" algn="just">
              <a:lnSpc>
                <a:spcPct val="102600"/>
              </a:lnSpc>
              <a:spcBef>
                <a:spcPts val="300"/>
              </a:spcBef>
              <a:buClr>
                <a:srgbClr val="47AF11"/>
              </a:buClr>
              <a:buSzPct val="95238"/>
              <a:buFont typeface="Calibri"/>
              <a:buChar char="•"/>
              <a:tabLst>
                <a:tab pos="542290" algn="l"/>
              </a:tabLst>
            </a:pPr>
            <a:r>
              <a:rPr sz="1050" spc="-30" dirty="0">
                <a:latin typeface="Trebuchet MS"/>
                <a:cs typeface="Trebuchet MS"/>
              </a:rPr>
              <a:t>Now </a:t>
            </a:r>
            <a:r>
              <a:rPr sz="1050" spc="-55" dirty="0">
                <a:latin typeface="Trebuchet MS"/>
                <a:cs typeface="Trebuchet MS"/>
              </a:rPr>
              <a:t>you </a:t>
            </a:r>
            <a:r>
              <a:rPr sz="1050" spc="-50" dirty="0">
                <a:latin typeface="Trebuchet MS"/>
                <a:cs typeface="Trebuchet MS"/>
              </a:rPr>
              <a:t>can do </a:t>
            </a:r>
            <a:r>
              <a:rPr sz="1050" spc="-65" dirty="0">
                <a:latin typeface="Trebuchet MS"/>
                <a:cs typeface="Trebuchet MS"/>
              </a:rPr>
              <a:t>the </a:t>
            </a:r>
            <a:r>
              <a:rPr sz="1050" spc="60" dirty="0">
                <a:latin typeface="Trebuchet MS"/>
                <a:cs typeface="Trebuchet MS"/>
              </a:rPr>
              <a:t>NCSS </a:t>
            </a:r>
            <a:r>
              <a:rPr sz="1050" spc="-55" dirty="0">
                <a:latin typeface="Trebuchet MS"/>
                <a:cs typeface="Trebuchet MS"/>
              </a:rPr>
              <a:t>Challenge </a:t>
            </a:r>
            <a:r>
              <a:rPr sz="1050" spc="-50" dirty="0">
                <a:latin typeface="Trebuchet MS"/>
                <a:cs typeface="Trebuchet MS"/>
              </a:rPr>
              <a:t>checkpoint questions </a:t>
            </a:r>
            <a:r>
              <a:rPr sz="1050" spc="-40" dirty="0">
                <a:latin typeface="Trebuchet MS"/>
                <a:cs typeface="Trebuchet MS"/>
              </a:rPr>
              <a:t>on  </a:t>
            </a:r>
            <a:r>
              <a:rPr sz="1050" spc="-65" dirty="0">
                <a:latin typeface="Trebuchet MS"/>
                <a:cs typeface="Trebuchet MS"/>
              </a:rPr>
              <a:t>if </a:t>
            </a:r>
            <a:r>
              <a:rPr sz="1050" spc="-55" dirty="0">
                <a:latin typeface="Trebuchet MS"/>
                <a:cs typeface="Trebuchet MS"/>
              </a:rPr>
              <a:t>statements </a:t>
            </a:r>
            <a:r>
              <a:rPr sz="1050" spc="-60" dirty="0">
                <a:latin typeface="Trebuchet MS"/>
                <a:cs typeface="Trebuchet MS"/>
              </a:rPr>
              <a:t>and, </a:t>
            </a:r>
            <a:r>
              <a:rPr sz="1050" spc="-65" dirty="0">
                <a:latin typeface="Trebuchet MS"/>
                <a:cs typeface="Trebuchet MS"/>
              </a:rPr>
              <a:t>when </a:t>
            </a:r>
            <a:r>
              <a:rPr sz="1050" spc="-50" dirty="0">
                <a:latin typeface="Trebuchet MS"/>
                <a:cs typeface="Trebuchet MS"/>
              </a:rPr>
              <a:t>you </a:t>
            </a:r>
            <a:r>
              <a:rPr sz="1050" spc="-55" dirty="0">
                <a:latin typeface="Trebuchet MS"/>
                <a:cs typeface="Trebuchet MS"/>
              </a:rPr>
              <a:t>get </a:t>
            </a:r>
            <a:r>
              <a:rPr sz="1050" spc="-45" dirty="0">
                <a:latin typeface="Trebuchet MS"/>
                <a:cs typeface="Trebuchet MS"/>
              </a:rPr>
              <a:t>up to </a:t>
            </a:r>
            <a:r>
              <a:rPr sz="1050" spc="-50" dirty="0">
                <a:latin typeface="Trebuchet MS"/>
                <a:cs typeface="Trebuchet MS"/>
              </a:rPr>
              <a:t>it </a:t>
            </a:r>
            <a:r>
              <a:rPr sz="1050" spc="-70" dirty="0">
                <a:latin typeface="Trebuchet MS"/>
                <a:cs typeface="Trebuchet MS"/>
              </a:rPr>
              <a:t>later, </a:t>
            </a:r>
            <a:r>
              <a:rPr sz="1050" spc="-65" dirty="0">
                <a:latin typeface="Trebuchet MS"/>
                <a:cs typeface="Trebuchet MS"/>
              </a:rPr>
              <a:t>the </a:t>
            </a:r>
            <a:r>
              <a:rPr sz="1050" spc="-50" dirty="0">
                <a:latin typeface="Trebuchet MS"/>
                <a:cs typeface="Trebuchet MS"/>
              </a:rPr>
              <a:t>checkpoint  </a:t>
            </a:r>
            <a:r>
              <a:rPr sz="1050" spc="-40" dirty="0">
                <a:latin typeface="Trebuchet MS"/>
                <a:cs typeface="Trebuchet MS"/>
              </a:rPr>
              <a:t>on </a:t>
            </a:r>
            <a:r>
              <a:rPr sz="1050" spc="-70" dirty="0">
                <a:latin typeface="Trebuchet MS"/>
                <a:cs typeface="Trebuchet MS"/>
              </a:rPr>
              <a:t>while</a:t>
            </a:r>
            <a:r>
              <a:rPr sz="1050" spc="75" dirty="0">
                <a:latin typeface="Trebuchet MS"/>
                <a:cs typeface="Trebuchet MS"/>
              </a:rPr>
              <a:t> </a:t>
            </a:r>
            <a:r>
              <a:rPr sz="1050" spc="-45" dirty="0">
                <a:latin typeface="Trebuchet MS"/>
                <a:cs typeface="Trebuchet MS"/>
              </a:rPr>
              <a:t>loops!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278631"/>
            <a:ext cx="1203325" cy="82550"/>
          </a:xfrm>
          <a:custGeom>
            <a:avLst/>
            <a:gdLst/>
            <a:ahLst/>
            <a:cxnLst/>
            <a:rect l="l" t="t" r="r" b="b"/>
            <a:pathLst>
              <a:path w="1203325" h="82550">
                <a:moveTo>
                  <a:pt x="1152014" y="0"/>
                </a:moveTo>
                <a:lnTo>
                  <a:pt x="0" y="0"/>
                </a:lnTo>
                <a:lnTo>
                  <a:pt x="0" y="82384"/>
                </a:lnTo>
                <a:lnTo>
                  <a:pt x="1202815" y="82384"/>
                </a:lnTo>
                <a:lnTo>
                  <a:pt x="1202815" y="50800"/>
                </a:lnTo>
                <a:lnTo>
                  <a:pt x="1198807" y="31075"/>
                </a:lnTo>
                <a:lnTo>
                  <a:pt x="1187893" y="14922"/>
                </a:lnTo>
                <a:lnTo>
                  <a:pt x="1171739" y="4008"/>
                </a:lnTo>
                <a:lnTo>
                  <a:pt x="1152014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323046"/>
            <a:ext cx="1203325" cy="120650"/>
          </a:xfrm>
          <a:custGeom>
            <a:avLst/>
            <a:gdLst/>
            <a:ahLst/>
            <a:cxnLst/>
            <a:rect l="l" t="t" r="r" b="b"/>
            <a:pathLst>
              <a:path w="1203325" h="120650">
                <a:moveTo>
                  <a:pt x="1202815" y="0"/>
                </a:moveTo>
                <a:lnTo>
                  <a:pt x="0" y="0"/>
                </a:lnTo>
                <a:lnTo>
                  <a:pt x="0" y="120343"/>
                </a:lnTo>
                <a:lnTo>
                  <a:pt x="1152014" y="120343"/>
                </a:lnTo>
                <a:lnTo>
                  <a:pt x="1187893" y="105420"/>
                </a:lnTo>
                <a:lnTo>
                  <a:pt x="1202815" y="69542"/>
                </a:lnTo>
                <a:lnTo>
                  <a:pt x="1202815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6888" y="50508"/>
            <a:ext cx="64643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Arial"/>
                <a:cs typeface="Arial"/>
              </a:rPr>
              <a:t>Control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Structures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42071" y="50508"/>
            <a:ext cx="4984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45" dirty="0">
                <a:solidFill>
                  <a:srgbClr val="5B6D4D"/>
                </a:solidFill>
                <a:latin typeface="PMingLiU"/>
                <a:cs typeface="PMingLiU"/>
              </a:rPr>
              <a:t>if</a:t>
            </a:r>
            <a:r>
              <a:rPr sz="600" spc="-10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0" dirty="0">
                <a:solidFill>
                  <a:srgbClr val="5B6D4D"/>
                </a:solidFill>
                <a:latin typeface="Arial"/>
                <a:cs typeface="Arial"/>
              </a:rPr>
              <a:t>statements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9450" y="50508"/>
            <a:ext cx="4286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65" dirty="0">
                <a:solidFill>
                  <a:srgbClr val="5B6D4D"/>
                </a:solidFill>
                <a:latin typeface="PMingLiU"/>
                <a:cs typeface="PMingLiU"/>
              </a:rPr>
              <a:t>while</a:t>
            </a:r>
            <a:r>
              <a:rPr sz="600" spc="-25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5" dirty="0">
                <a:solidFill>
                  <a:srgbClr val="5B6D4D"/>
                </a:solidFill>
                <a:latin typeface="Arial"/>
                <a:cs typeface="Arial"/>
              </a:rPr>
              <a:t>loops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7157" y="50508"/>
            <a:ext cx="3651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Practice!</a:t>
            </a:r>
            <a:r>
              <a:rPr sz="600" spc="-5" dirty="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332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330301"/>
            <a:ext cx="336994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Control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structures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change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r>
              <a:rPr sz="1400" spc="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execution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56606" y="1912992"/>
            <a:ext cx="800100" cy="356235"/>
          </a:xfrm>
          <a:prstGeom prst="rect">
            <a:avLst/>
          </a:prstGeom>
          <a:solidFill>
            <a:srgbClr val="CFE2F3"/>
          </a:solidFill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203835">
              <a:lnSpc>
                <a:spcPct val="100000"/>
              </a:lnSpc>
              <a:spcBef>
                <a:spcPts val="430"/>
              </a:spcBef>
            </a:pPr>
            <a:r>
              <a:rPr sz="550" dirty="0">
                <a:latin typeface="Arial"/>
                <a:cs typeface="Arial"/>
              </a:rPr>
              <a:t>Put </a:t>
            </a:r>
            <a:r>
              <a:rPr sz="550" spc="5" dirty="0">
                <a:latin typeface="Arial"/>
                <a:cs typeface="Arial"/>
              </a:rPr>
              <a:t>on a</a:t>
            </a:r>
            <a:r>
              <a:rPr sz="550" spc="-8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hat</a:t>
            </a:r>
            <a:endParaRPr sz="5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45898" y="1912992"/>
            <a:ext cx="800100" cy="356235"/>
          </a:xfrm>
          <a:prstGeom prst="rect">
            <a:avLst/>
          </a:prstGeom>
          <a:solidFill>
            <a:srgbClr val="CFE2F3"/>
          </a:solidFill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430"/>
              </a:spcBef>
            </a:pPr>
            <a:r>
              <a:rPr sz="550" dirty="0">
                <a:latin typeface="Arial"/>
                <a:cs typeface="Arial"/>
              </a:rPr>
              <a:t>Pick </a:t>
            </a:r>
            <a:r>
              <a:rPr sz="550" spc="5" dirty="0">
                <a:latin typeface="Arial"/>
                <a:cs typeface="Arial"/>
              </a:rPr>
              <a:t>up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umbrella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17767" y="1179783"/>
            <a:ext cx="961390" cy="624840"/>
          </a:xfrm>
          <a:custGeom>
            <a:avLst/>
            <a:gdLst/>
            <a:ahLst/>
            <a:cxnLst/>
            <a:rect l="l" t="t" r="r" b="b"/>
            <a:pathLst>
              <a:path w="961389" h="624839">
                <a:moveTo>
                  <a:pt x="0" y="312299"/>
                </a:moveTo>
                <a:lnTo>
                  <a:pt x="480599" y="0"/>
                </a:lnTo>
                <a:lnTo>
                  <a:pt x="961198" y="312299"/>
                </a:lnTo>
                <a:lnTo>
                  <a:pt x="480599" y="624598"/>
                </a:lnTo>
                <a:lnTo>
                  <a:pt x="0" y="312299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13818" y="1404853"/>
            <a:ext cx="3695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50"/>
              </a:lnSpc>
            </a:pPr>
            <a:r>
              <a:rPr sz="550" spc="-5" dirty="0">
                <a:latin typeface="Arial"/>
                <a:cs typeface="Arial"/>
              </a:rPr>
              <a:t>IF</a:t>
            </a:r>
            <a:endParaRPr sz="550">
              <a:latin typeface="Arial"/>
              <a:cs typeface="Arial"/>
            </a:endParaRPr>
          </a:p>
          <a:p>
            <a:pPr algn="ctr">
              <a:lnSpc>
                <a:spcPts val="650"/>
              </a:lnSpc>
            </a:pPr>
            <a:r>
              <a:rPr sz="550" dirty="0">
                <a:latin typeface="Arial"/>
                <a:cs typeface="Arial"/>
              </a:rPr>
              <a:t>It is</a:t>
            </a:r>
            <a:r>
              <a:rPr sz="550" spc="-6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raining</a:t>
            </a:r>
            <a:endParaRPr sz="5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78517" y="1633032"/>
            <a:ext cx="254635" cy="248285"/>
          </a:xfrm>
          <a:custGeom>
            <a:avLst/>
            <a:gdLst/>
            <a:ahLst/>
            <a:cxnLst/>
            <a:rect l="l" t="t" r="r" b="b"/>
            <a:pathLst>
              <a:path w="254635" h="248285">
                <a:moveTo>
                  <a:pt x="254199" y="0"/>
                </a:moveTo>
                <a:lnTo>
                  <a:pt x="0" y="248029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3768" y="18720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15959" y="0"/>
                </a:moveTo>
                <a:lnTo>
                  <a:pt x="0" y="33159"/>
                </a:lnTo>
                <a:lnTo>
                  <a:pt x="33539" y="18019"/>
                </a:lnTo>
                <a:lnTo>
                  <a:pt x="15959" y="0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48586" y="1645032"/>
            <a:ext cx="273685" cy="238125"/>
          </a:xfrm>
          <a:custGeom>
            <a:avLst/>
            <a:gdLst/>
            <a:ahLst/>
            <a:cxnLst/>
            <a:rect l="l" t="t" r="r" b="b"/>
            <a:pathLst>
              <a:path w="273685" h="238125">
                <a:moveTo>
                  <a:pt x="0" y="0"/>
                </a:moveTo>
                <a:lnTo>
                  <a:pt x="273429" y="237949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13755" y="1873482"/>
            <a:ext cx="34925" cy="32384"/>
          </a:xfrm>
          <a:custGeom>
            <a:avLst/>
            <a:gdLst/>
            <a:ahLst/>
            <a:cxnLst/>
            <a:rect l="l" t="t" r="r" b="b"/>
            <a:pathLst>
              <a:path w="34925" h="32385">
                <a:moveTo>
                  <a:pt x="0" y="18989"/>
                </a:moveTo>
                <a:lnTo>
                  <a:pt x="34349" y="32199"/>
                </a:lnTo>
                <a:lnTo>
                  <a:pt x="16519" y="0"/>
                </a:lnTo>
                <a:lnTo>
                  <a:pt x="0" y="18989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45798" y="2268911"/>
            <a:ext cx="514350" cy="320040"/>
          </a:xfrm>
          <a:custGeom>
            <a:avLst/>
            <a:gdLst/>
            <a:ahLst/>
            <a:cxnLst/>
            <a:rect l="l" t="t" r="r" b="b"/>
            <a:pathLst>
              <a:path w="514350" h="320039">
                <a:moveTo>
                  <a:pt x="0" y="0"/>
                </a:moveTo>
                <a:lnTo>
                  <a:pt x="513758" y="319769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52897" y="2577990"/>
            <a:ext cx="36195" cy="29209"/>
          </a:xfrm>
          <a:custGeom>
            <a:avLst/>
            <a:gdLst/>
            <a:ahLst/>
            <a:cxnLst/>
            <a:rect l="l" t="t" r="r" b="b"/>
            <a:pathLst>
              <a:path w="36194" h="29210">
                <a:moveTo>
                  <a:pt x="0" y="21379"/>
                </a:moveTo>
                <a:lnTo>
                  <a:pt x="36009" y="28959"/>
                </a:lnTo>
                <a:lnTo>
                  <a:pt x="13309" y="0"/>
                </a:lnTo>
                <a:lnTo>
                  <a:pt x="0" y="21379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37286" y="2268911"/>
            <a:ext cx="519430" cy="320040"/>
          </a:xfrm>
          <a:custGeom>
            <a:avLst/>
            <a:gdLst/>
            <a:ahLst/>
            <a:cxnLst/>
            <a:rect l="l" t="t" r="r" b="b"/>
            <a:pathLst>
              <a:path w="519430" h="320039">
                <a:moveTo>
                  <a:pt x="519218" y="0"/>
                </a:moveTo>
                <a:lnTo>
                  <a:pt x="0" y="319939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07846" y="2578140"/>
            <a:ext cx="36195" cy="29209"/>
          </a:xfrm>
          <a:custGeom>
            <a:avLst/>
            <a:gdLst/>
            <a:ahLst/>
            <a:cxnLst/>
            <a:rect l="l" t="t" r="r" b="b"/>
            <a:pathLst>
              <a:path w="36194" h="29210">
                <a:moveTo>
                  <a:pt x="22839" y="0"/>
                </a:moveTo>
                <a:lnTo>
                  <a:pt x="0" y="28859"/>
                </a:lnTo>
                <a:lnTo>
                  <a:pt x="36049" y="21429"/>
                </a:lnTo>
                <a:lnTo>
                  <a:pt x="22839" y="0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898467" y="2612840"/>
            <a:ext cx="800100" cy="356235"/>
          </a:xfrm>
          <a:prstGeom prst="rect">
            <a:avLst/>
          </a:prstGeom>
          <a:solidFill>
            <a:srgbClr val="CFE2F3"/>
          </a:solidFill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  <a:spcBef>
                <a:spcPts val="430"/>
              </a:spcBef>
            </a:pPr>
            <a:r>
              <a:rPr sz="550" dirty="0">
                <a:latin typeface="Arial"/>
                <a:cs typeface="Arial"/>
              </a:rPr>
              <a:t>Go</a:t>
            </a:r>
            <a:r>
              <a:rPr sz="550" spc="-6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outside</a:t>
            </a:r>
            <a:endParaRPr sz="5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296686" y="893344"/>
            <a:ext cx="1905" cy="241300"/>
          </a:xfrm>
          <a:custGeom>
            <a:avLst/>
            <a:gdLst/>
            <a:ahLst/>
            <a:cxnLst/>
            <a:rect l="l" t="t" r="r" b="b"/>
            <a:pathLst>
              <a:path w="1905" h="241300">
                <a:moveTo>
                  <a:pt x="0" y="0"/>
                </a:moveTo>
                <a:lnTo>
                  <a:pt x="1409" y="24072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85517" y="1133990"/>
            <a:ext cx="25400" cy="34925"/>
          </a:xfrm>
          <a:custGeom>
            <a:avLst/>
            <a:gdLst/>
            <a:ahLst/>
            <a:cxnLst/>
            <a:rect l="l" t="t" r="r" b="b"/>
            <a:pathLst>
              <a:path w="25400" h="34925">
                <a:moveTo>
                  <a:pt x="0" y="147"/>
                </a:moveTo>
                <a:lnTo>
                  <a:pt x="12789" y="34653"/>
                </a:lnTo>
                <a:lnTo>
                  <a:pt x="25169" y="0"/>
                </a:lnTo>
                <a:lnTo>
                  <a:pt x="0" y="147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723006" y="1704022"/>
            <a:ext cx="172085" cy="9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True</a:t>
            </a:r>
            <a:endParaRPr sz="5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06623" y="1704022"/>
            <a:ext cx="199390" cy="9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Arial"/>
                <a:cs typeface="Arial"/>
              </a:rPr>
              <a:t>False</a:t>
            </a:r>
            <a:endParaRPr sz="5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278631"/>
            <a:ext cx="1203325" cy="82550"/>
          </a:xfrm>
          <a:custGeom>
            <a:avLst/>
            <a:gdLst/>
            <a:ahLst/>
            <a:cxnLst/>
            <a:rect l="l" t="t" r="r" b="b"/>
            <a:pathLst>
              <a:path w="1203325" h="82550">
                <a:moveTo>
                  <a:pt x="1152014" y="0"/>
                </a:moveTo>
                <a:lnTo>
                  <a:pt x="0" y="0"/>
                </a:lnTo>
                <a:lnTo>
                  <a:pt x="0" y="82384"/>
                </a:lnTo>
                <a:lnTo>
                  <a:pt x="1202815" y="82384"/>
                </a:lnTo>
                <a:lnTo>
                  <a:pt x="1202815" y="50800"/>
                </a:lnTo>
                <a:lnTo>
                  <a:pt x="1198807" y="31075"/>
                </a:lnTo>
                <a:lnTo>
                  <a:pt x="1187893" y="14922"/>
                </a:lnTo>
                <a:lnTo>
                  <a:pt x="1171739" y="4008"/>
                </a:lnTo>
                <a:lnTo>
                  <a:pt x="1152014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3323046"/>
            <a:ext cx="1203325" cy="120650"/>
          </a:xfrm>
          <a:custGeom>
            <a:avLst/>
            <a:gdLst/>
            <a:ahLst/>
            <a:cxnLst/>
            <a:rect l="l" t="t" r="r" b="b"/>
            <a:pathLst>
              <a:path w="1203325" h="120650">
                <a:moveTo>
                  <a:pt x="1202815" y="0"/>
                </a:moveTo>
                <a:lnTo>
                  <a:pt x="0" y="0"/>
                </a:lnTo>
                <a:lnTo>
                  <a:pt x="0" y="120343"/>
                </a:lnTo>
                <a:lnTo>
                  <a:pt x="1152014" y="120343"/>
                </a:lnTo>
                <a:lnTo>
                  <a:pt x="1187893" y="105420"/>
                </a:lnTo>
                <a:lnTo>
                  <a:pt x="1202815" y="69542"/>
                </a:lnTo>
                <a:lnTo>
                  <a:pt x="1202815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6888" y="50508"/>
            <a:ext cx="64643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latin typeface="Arial"/>
                <a:cs typeface="Arial"/>
              </a:rPr>
              <a:t>Control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Structures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42071" y="50508"/>
            <a:ext cx="4984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45" dirty="0">
                <a:solidFill>
                  <a:srgbClr val="5B6D4D"/>
                </a:solidFill>
                <a:latin typeface="PMingLiU"/>
                <a:cs typeface="PMingLiU"/>
              </a:rPr>
              <a:t>if</a:t>
            </a:r>
            <a:r>
              <a:rPr sz="600" spc="-10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0" dirty="0">
                <a:solidFill>
                  <a:srgbClr val="5B6D4D"/>
                </a:solidFill>
                <a:latin typeface="Arial"/>
                <a:cs typeface="Arial"/>
              </a:rPr>
              <a:t>statements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9450" y="50508"/>
            <a:ext cx="4286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65" dirty="0">
                <a:solidFill>
                  <a:srgbClr val="5B6D4D"/>
                </a:solidFill>
                <a:latin typeface="PMingLiU"/>
                <a:cs typeface="PMingLiU"/>
              </a:rPr>
              <a:t>while</a:t>
            </a:r>
            <a:r>
              <a:rPr sz="600" spc="-25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5" dirty="0">
                <a:solidFill>
                  <a:srgbClr val="5B6D4D"/>
                </a:solidFill>
                <a:latin typeface="Arial"/>
                <a:cs typeface="Arial"/>
              </a:rPr>
              <a:t>loops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7157" y="50508"/>
            <a:ext cx="3651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Practice!</a:t>
            </a:r>
            <a:r>
              <a:rPr sz="600" spc="-5" dirty="0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332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330301"/>
            <a:ext cx="218948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Flow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charts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work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1400" spc="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too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14266" y="1904347"/>
            <a:ext cx="1000125" cy="269240"/>
          </a:xfrm>
          <a:prstGeom prst="rect">
            <a:avLst/>
          </a:prstGeom>
          <a:solidFill>
            <a:srgbClr val="CFE2F3"/>
          </a:solidFill>
          <a:ln w="9524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550"/>
              </a:spcBef>
            </a:pPr>
            <a:r>
              <a:rPr sz="700" spc="-5" dirty="0">
                <a:latin typeface="Arial"/>
                <a:cs typeface="Arial"/>
              </a:rPr>
              <a:t>Put on a</a:t>
            </a:r>
            <a:r>
              <a:rPr sz="700" spc="-8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hat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14266" y="1228448"/>
            <a:ext cx="1000125" cy="273685"/>
          </a:xfrm>
          <a:prstGeom prst="rect">
            <a:avLst/>
          </a:prstGeom>
          <a:solidFill>
            <a:srgbClr val="CFE2F3"/>
          </a:solidFill>
          <a:ln w="9524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570"/>
              </a:spcBef>
            </a:pPr>
            <a:r>
              <a:rPr sz="700" spc="-5" dirty="0">
                <a:latin typeface="Arial"/>
                <a:cs typeface="Arial"/>
              </a:rPr>
              <a:t>Pick up</a:t>
            </a:r>
            <a:r>
              <a:rPr sz="700" spc="-8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umbrella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89079" y="2249197"/>
            <a:ext cx="1000125" cy="445134"/>
          </a:xfrm>
          <a:prstGeom prst="rect">
            <a:avLst/>
          </a:prstGeom>
          <a:solidFill>
            <a:srgbClr val="CFE2F3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  <a:spcBef>
                <a:spcPts val="440"/>
              </a:spcBef>
            </a:pPr>
            <a:r>
              <a:rPr sz="700" spc="-5" dirty="0">
                <a:latin typeface="Arial"/>
                <a:cs typeface="Arial"/>
              </a:rPr>
              <a:t>Go</a:t>
            </a:r>
            <a:r>
              <a:rPr sz="700" spc="-7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outside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89079" y="902349"/>
            <a:ext cx="955040" cy="250190"/>
          </a:xfrm>
          <a:custGeom>
            <a:avLst/>
            <a:gdLst/>
            <a:ahLst/>
            <a:cxnLst/>
            <a:rect l="l" t="t" r="r" b="b"/>
            <a:pathLst>
              <a:path w="955039" h="250190">
                <a:moveTo>
                  <a:pt x="0" y="0"/>
                </a:moveTo>
                <a:lnTo>
                  <a:pt x="954748" y="0"/>
                </a:lnTo>
                <a:lnTo>
                  <a:pt x="95474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619243" y="950800"/>
            <a:ext cx="63500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if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is_raining: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89079" y="1578248"/>
            <a:ext cx="955040" cy="250190"/>
          </a:xfrm>
          <a:custGeom>
            <a:avLst/>
            <a:gdLst/>
            <a:ahLst/>
            <a:cxnLst/>
            <a:rect l="l" t="t" r="r" b="b"/>
            <a:pathLst>
              <a:path w="955039" h="250189">
                <a:moveTo>
                  <a:pt x="0" y="0"/>
                </a:moveTo>
                <a:lnTo>
                  <a:pt x="954748" y="0"/>
                </a:lnTo>
                <a:lnTo>
                  <a:pt x="95474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19243" y="1626706"/>
            <a:ext cx="26733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else: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86891" y="1159161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94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86891" y="1825322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94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96916" y="1359098"/>
            <a:ext cx="160655" cy="5080"/>
          </a:xfrm>
          <a:custGeom>
            <a:avLst/>
            <a:gdLst/>
            <a:ahLst/>
            <a:cxnLst/>
            <a:rect l="l" t="t" r="r" b="b"/>
            <a:pathLst>
              <a:path w="160655" h="5080">
                <a:moveTo>
                  <a:pt x="0" y="0"/>
                </a:moveTo>
                <a:lnTo>
                  <a:pt x="160224" y="453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56691" y="1347906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52"/>
                </a:moveTo>
                <a:lnTo>
                  <a:pt x="43662" y="16948"/>
                </a:lnTo>
                <a:lnTo>
                  <a:pt x="887" y="0"/>
                </a:lnTo>
                <a:lnTo>
                  <a:pt x="0" y="3145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1816" y="2028922"/>
            <a:ext cx="165735" cy="7620"/>
          </a:xfrm>
          <a:custGeom>
            <a:avLst/>
            <a:gdLst/>
            <a:ahLst/>
            <a:cxnLst/>
            <a:rect l="l" t="t" r="r" b="b"/>
            <a:pathLst>
              <a:path w="165735" h="7619">
                <a:moveTo>
                  <a:pt x="0" y="0"/>
                </a:moveTo>
                <a:lnTo>
                  <a:pt x="165349" y="724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56478" y="2020447"/>
            <a:ext cx="44450" cy="31750"/>
          </a:xfrm>
          <a:custGeom>
            <a:avLst/>
            <a:gdLst/>
            <a:ahLst/>
            <a:cxnLst/>
            <a:rect l="l" t="t" r="r" b="b"/>
            <a:pathLst>
              <a:path w="44450" h="31750">
                <a:moveTo>
                  <a:pt x="0" y="31437"/>
                </a:moveTo>
                <a:lnTo>
                  <a:pt x="43874" y="17612"/>
                </a:lnTo>
                <a:lnTo>
                  <a:pt x="1387" y="0"/>
                </a:lnTo>
                <a:lnTo>
                  <a:pt x="0" y="314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3278631"/>
            <a:ext cx="1203325" cy="82550"/>
          </a:xfrm>
          <a:custGeom>
            <a:avLst/>
            <a:gdLst/>
            <a:ahLst/>
            <a:cxnLst/>
            <a:rect l="l" t="t" r="r" b="b"/>
            <a:pathLst>
              <a:path w="1203325" h="82550">
                <a:moveTo>
                  <a:pt x="1152014" y="0"/>
                </a:moveTo>
                <a:lnTo>
                  <a:pt x="0" y="0"/>
                </a:lnTo>
                <a:lnTo>
                  <a:pt x="0" y="82384"/>
                </a:lnTo>
                <a:lnTo>
                  <a:pt x="1202815" y="82384"/>
                </a:lnTo>
                <a:lnTo>
                  <a:pt x="1202815" y="50800"/>
                </a:lnTo>
                <a:lnTo>
                  <a:pt x="1198807" y="31075"/>
                </a:lnTo>
                <a:lnTo>
                  <a:pt x="1187893" y="14922"/>
                </a:lnTo>
                <a:lnTo>
                  <a:pt x="1171739" y="4008"/>
                </a:lnTo>
                <a:lnTo>
                  <a:pt x="1152014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3323046"/>
            <a:ext cx="1203325" cy="120650"/>
          </a:xfrm>
          <a:custGeom>
            <a:avLst/>
            <a:gdLst/>
            <a:ahLst/>
            <a:cxnLst/>
            <a:rect l="l" t="t" r="r" b="b"/>
            <a:pathLst>
              <a:path w="1203325" h="120650">
                <a:moveTo>
                  <a:pt x="1202815" y="0"/>
                </a:moveTo>
                <a:lnTo>
                  <a:pt x="0" y="0"/>
                </a:lnTo>
                <a:lnTo>
                  <a:pt x="0" y="120343"/>
                </a:lnTo>
                <a:lnTo>
                  <a:pt x="1152014" y="120343"/>
                </a:lnTo>
                <a:lnTo>
                  <a:pt x="1187893" y="105420"/>
                </a:lnTo>
                <a:lnTo>
                  <a:pt x="1202815" y="69542"/>
                </a:lnTo>
                <a:lnTo>
                  <a:pt x="1202815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888" y="50508"/>
            <a:ext cx="64643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5B6D4D"/>
                </a:solidFill>
                <a:latin typeface="Arial"/>
                <a:cs typeface="Arial"/>
              </a:rPr>
              <a:t>Control</a:t>
            </a:r>
            <a:r>
              <a:rPr sz="600" spc="-35" dirty="0">
                <a:solidFill>
                  <a:srgbClr val="5B6D4D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Structures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42071" y="50508"/>
            <a:ext cx="4984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45" dirty="0">
                <a:latin typeface="PMingLiU"/>
                <a:cs typeface="PMingLiU"/>
              </a:rPr>
              <a:t>if</a:t>
            </a:r>
            <a:r>
              <a:rPr sz="600" spc="-10" dirty="0">
                <a:latin typeface="PMingLiU"/>
                <a:cs typeface="PMingLiU"/>
              </a:rPr>
              <a:t> </a:t>
            </a:r>
            <a:r>
              <a:rPr sz="600" spc="-10" dirty="0">
                <a:latin typeface="Arial"/>
                <a:cs typeface="Arial"/>
              </a:rPr>
              <a:t>statements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9450" y="50508"/>
            <a:ext cx="4286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65" dirty="0">
                <a:solidFill>
                  <a:srgbClr val="5B6D4D"/>
                </a:solidFill>
                <a:latin typeface="PMingLiU"/>
                <a:cs typeface="PMingLiU"/>
              </a:rPr>
              <a:t>while</a:t>
            </a:r>
            <a:r>
              <a:rPr sz="600" spc="-25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5" dirty="0">
                <a:solidFill>
                  <a:srgbClr val="5B6D4D"/>
                </a:solidFill>
                <a:latin typeface="Arial"/>
                <a:cs typeface="Arial"/>
              </a:rPr>
              <a:t>loops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7157" y="50508"/>
            <a:ext cx="3651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Practice!</a:t>
            </a:r>
            <a:r>
              <a:rPr sz="600" spc="-5" dirty="0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332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330301"/>
            <a:ext cx="2484120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8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Python </a:t>
            </a:r>
            <a:r>
              <a:rPr sz="1400" spc="335" dirty="0">
                <a:solidFill>
                  <a:srgbClr val="FFFFFF"/>
                </a:solidFill>
                <a:latin typeface="PMingLiU"/>
                <a:cs typeface="PMingLiU"/>
              </a:rPr>
              <a:t>if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statement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action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84310" y="1070660"/>
            <a:ext cx="920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530" y="767003"/>
            <a:ext cx="1786889" cy="930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1      </a:t>
            </a:r>
            <a:r>
              <a:rPr sz="1000" spc="-4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-45" dirty="0">
                <a:latin typeface="Arial"/>
                <a:cs typeface="Arial"/>
              </a:rPr>
              <a:t>x= 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2      </a:t>
            </a:r>
            <a:r>
              <a:rPr sz="1000" spc="30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30" dirty="0">
                <a:solidFill>
                  <a:srgbClr val="FF7400"/>
                </a:solidFill>
                <a:latin typeface="Arial"/>
                <a:cs typeface="Arial"/>
              </a:rPr>
              <a:t>if</a:t>
            </a:r>
            <a:r>
              <a:rPr sz="1000" spc="30" dirty="0">
                <a:latin typeface="Arial"/>
                <a:cs typeface="Arial"/>
              </a:rPr>
              <a:t>x==</a:t>
            </a:r>
            <a:r>
              <a:rPr sz="1000" spc="285" dirty="0">
                <a:latin typeface="Arial"/>
                <a:cs typeface="Arial"/>
              </a:rPr>
              <a:t> </a:t>
            </a:r>
            <a:r>
              <a:rPr sz="1000" spc="105" dirty="0">
                <a:latin typeface="Arial"/>
                <a:cs typeface="Arial"/>
              </a:rPr>
              <a:t>3: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  <a:tabLst>
                <a:tab pos="975994" algn="l"/>
              </a:tabLst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3     </a:t>
            </a:r>
            <a:r>
              <a:rPr sz="6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24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30" dirty="0">
                <a:solidFill>
                  <a:srgbClr val="FF7400"/>
                </a:solidFill>
                <a:latin typeface="Arial"/>
                <a:cs typeface="Arial"/>
              </a:rPr>
              <a:t>print</a:t>
            </a:r>
            <a:r>
              <a:rPr sz="1000" dirty="0">
                <a:solidFill>
                  <a:srgbClr val="FF7400"/>
                </a:solidFill>
                <a:latin typeface="Arial"/>
                <a:cs typeface="Arial"/>
              </a:rPr>
              <a:t>	</a:t>
            </a: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20" dirty="0">
                <a:solidFill>
                  <a:srgbClr val="00A900"/>
                </a:solidFill>
                <a:latin typeface="Arial"/>
                <a:cs typeface="Arial"/>
              </a:rPr>
              <a:t>x</a:t>
            </a:r>
            <a:r>
              <a:rPr sz="1000" spc="160" dirty="0">
                <a:solidFill>
                  <a:srgbClr val="00A900"/>
                </a:solidFill>
                <a:latin typeface="Arial"/>
                <a:cs typeface="Arial"/>
              </a:rPr>
              <a:t>is</a:t>
            </a:r>
            <a:r>
              <a:rPr sz="1000" spc="30" dirty="0">
                <a:solidFill>
                  <a:srgbClr val="00A900"/>
                </a:solidFill>
                <a:latin typeface="Arial"/>
                <a:cs typeface="Arial"/>
              </a:rPr>
              <a:t>equal</a:t>
            </a:r>
            <a:r>
              <a:rPr sz="1000" spc="105" dirty="0">
                <a:solidFill>
                  <a:srgbClr val="00A900"/>
                </a:solidFill>
                <a:latin typeface="Arial"/>
                <a:cs typeface="Arial"/>
              </a:rPr>
              <a:t>to</a:t>
            </a:r>
            <a:r>
              <a:rPr sz="1000" spc="-35" dirty="0">
                <a:solidFill>
                  <a:srgbClr val="00A900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4     </a:t>
            </a:r>
            <a:r>
              <a:rPr sz="6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24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5     </a:t>
            </a: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033FF"/>
                </a:solidFill>
                <a:latin typeface="Arial"/>
                <a:cs typeface="Arial"/>
              </a:rPr>
              <a:t>xisequalto3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6     </a:t>
            </a:r>
            <a:r>
              <a:rPr sz="600" spc="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1870" y="1797443"/>
            <a:ext cx="179578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80" indent="-132080">
              <a:lnSpc>
                <a:spcPct val="100000"/>
              </a:lnSpc>
              <a:buClr>
                <a:srgbClr val="47AF11"/>
              </a:buClr>
              <a:buFont typeface="Calibri"/>
              <a:buChar char="•"/>
              <a:tabLst>
                <a:tab pos="145415" algn="l"/>
              </a:tabLst>
            </a:pPr>
            <a:r>
              <a:rPr sz="1000" spc="270" dirty="0">
                <a:solidFill>
                  <a:srgbClr val="FF7400"/>
                </a:solidFill>
                <a:latin typeface="Arial"/>
                <a:cs typeface="Arial"/>
              </a:rPr>
              <a:t>if </a:t>
            </a:r>
            <a:r>
              <a:rPr sz="1050" spc="-70" dirty="0">
                <a:latin typeface="Trebuchet MS"/>
                <a:cs typeface="Trebuchet MS"/>
              </a:rPr>
              <a:t>keyword </a:t>
            </a:r>
            <a:r>
              <a:rPr sz="1050" spc="-50" dirty="0">
                <a:latin typeface="Trebuchet MS"/>
                <a:cs typeface="Trebuchet MS"/>
              </a:rPr>
              <a:t>and</a:t>
            </a:r>
            <a:r>
              <a:rPr sz="1050" spc="-85" dirty="0">
                <a:latin typeface="Trebuchet MS"/>
                <a:cs typeface="Trebuchet MS"/>
              </a:rPr>
              <a:t> </a:t>
            </a:r>
            <a:r>
              <a:rPr sz="1050" spc="-50" dirty="0">
                <a:latin typeface="Trebuchet MS"/>
                <a:cs typeface="Trebuchet MS"/>
              </a:rPr>
              <a:t>colon</a:t>
            </a:r>
            <a:endParaRPr sz="1050">
              <a:latin typeface="Trebuchet MS"/>
              <a:cs typeface="Trebuchet MS"/>
            </a:endParaRPr>
          </a:p>
          <a:p>
            <a:pPr marL="144780" indent="-132080">
              <a:lnSpc>
                <a:spcPct val="100000"/>
              </a:lnSpc>
              <a:spcBef>
                <a:spcPts val="330"/>
              </a:spcBef>
              <a:buClr>
                <a:srgbClr val="47AF11"/>
              </a:buClr>
              <a:buSzPct val="95238"/>
              <a:buFont typeface="Calibri"/>
              <a:buChar char="•"/>
              <a:tabLst>
                <a:tab pos="145415" algn="l"/>
              </a:tabLst>
            </a:pPr>
            <a:r>
              <a:rPr sz="1050" spc="-50" dirty="0">
                <a:latin typeface="Trebuchet MS"/>
                <a:cs typeface="Trebuchet MS"/>
              </a:rPr>
              <a:t>conditional </a:t>
            </a:r>
            <a:r>
              <a:rPr sz="1050" spc="-60" dirty="0">
                <a:latin typeface="Trebuchet MS"/>
                <a:cs typeface="Trebuchet MS"/>
              </a:rPr>
              <a:t>expression </a:t>
            </a:r>
            <a:r>
              <a:rPr sz="1000" spc="-35" dirty="0">
                <a:latin typeface="Arial"/>
                <a:cs typeface="Arial"/>
              </a:rPr>
              <a:t>x== </a:t>
            </a:r>
            <a:r>
              <a:rPr sz="1000" spc="15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278631"/>
            <a:ext cx="1203325" cy="82550"/>
          </a:xfrm>
          <a:custGeom>
            <a:avLst/>
            <a:gdLst/>
            <a:ahLst/>
            <a:cxnLst/>
            <a:rect l="l" t="t" r="r" b="b"/>
            <a:pathLst>
              <a:path w="1203325" h="82550">
                <a:moveTo>
                  <a:pt x="1152014" y="0"/>
                </a:moveTo>
                <a:lnTo>
                  <a:pt x="0" y="0"/>
                </a:lnTo>
                <a:lnTo>
                  <a:pt x="0" y="82384"/>
                </a:lnTo>
                <a:lnTo>
                  <a:pt x="1202815" y="82384"/>
                </a:lnTo>
                <a:lnTo>
                  <a:pt x="1202815" y="50800"/>
                </a:lnTo>
                <a:lnTo>
                  <a:pt x="1198807" y="31075"/>
                </a:lnTo>
                <a:lnTo>
                  <a:pt x="1187893" y="14922"/>
                </a:lnTo>
                <a:lnTo>
                  <a:pt x="1171739" y="4008"/>
                </a:lnTo>
                <a:lnTo>
                  <a:pt x="1152014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3323046"/>
            <a:ext cx="1203325" cy="120650"/>
          </a:xfrm>
          <a:custGeom>
            <a:avLst/>
            <a:gdLst/>
            <a:ahLst/>
            <a:cxnLst/>
            <a:rect l="l" t="t" r="r" b="b"/>
            <a:pathLst>
              <a:path w="1203325" h="120650">
                <a:moveTo>
                  <a:pt x="1202815" y="0"/>
                </a:moveTo>
                <a:lnTo>
                  <a:pt x="0" y="0"/>
                </a:lnTo>
                <a:lnTo>
                  <a:pt x="0" y="120343"/>
                </a:lnTo>
                <a:lnTo>
                  <a:pt x="1152014" y="120343"/>
                </a:lnTo>
                <a:lnTo>
                  <a:pt x="1187893" y="105420"/>
                </a:lnTo>
                <a:lnTo>
                  <a:pt x="1202815" y="69542"/>
                </a:lnTo>
                <a:lnTo>
                  <a:pt x="1202815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888" y="50508"/>
            <a:ext cx="64643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5B6D4D"/>
                </a:solidFill>
                <a:latin typeface="Arial"/>
                <a:cs typeface="Arial"/>
              </a:rPr>
              <a:t>Control</a:t>
            </a:r>
            <a:r>
              <a:rPr sz="600" spc="-35" dirty="0">
                <a:solidFill>
                  <a:srgbClr val="5B6D4D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Structures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42071" y="50508"/>
            <a:ext cx="4984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45" dirty="0">
                <a:latin typeface="PMingLiU"/>
                <a:cs typeface="PMingLiU"/>
              </a:rPr>
              <a:t>if</a:t>
            </a:r>
            <a:r>
              <a:rPr sz="600" spc="-10" dirty="0">
                <a:latin typeface="PMingLiU"/>
                <a:cs typeface="PMingLiU"/>
              </a:rPr>
              <a:t> </a:t>
            </a:r>
            <a:r>
              <a:rPr sz="600" spc="-10" dirty="0">
                <a:latin typeface="Arial"/>
                <a:cs typeface="Arial"/>
              </a:rPr>
              <a:t>statements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9450" y="50508"/>
            <a:ext cx="4286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65" dirty="0">
                <a:solidFill>
                  <a:srgbClr val="5B6D4D"/>
                </a:solidFill>
                <a:latin typeface="PMingLiU"/>
                <a:cs typeface="PMingLiU"/>
              </a:rPr>
              <a:t>while</a:t>
            </a:r>
            <a:r>
              <a:rPr sz="600" spc="-25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5" dirty="0">
                <a:solidFill>
                  <a:srgbClr val="5B6D4D"/>
                </a:solidFill>
                <a:latin typeface="Arial"/>
                <a:cs typeface="Arial"/>
              </a:rPr>
              <a:t>loops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7157" y="50508"/>
            <a:ext cx="3651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Practice!</a:t>
            </a:r>
            <a:r>
              <a:rPr sz="600" spc="-5" dirty="0"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332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330301"/>
            <a:ext cx="3329304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8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block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contain 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one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more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statements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83586" y="1070660"/>
            <a:ext cx="920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530" y="767003"/>
            <a:ext cx="198628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1      </a:t>
            </a:r>
            <a:r>
              <a:rPr sz="1000" spc="-4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-45" dirty="0">
                <a:latin typeface="Arial"/>
                <a:cs typeface="Arial"/>
              </a:rPr>
              <a:t>x= 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2      </a:t>
            </a:r>
            <a:r>
              <a:rPr sz="1000" spc="4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45" dirty="0">
                <a:solidFill>
                  <a:srgbClr val="FF7400"/>
                </a:solidFill>
                <a:latin typeface="Arial"/>
                <a:cs typeface="Arial"/>
              </a:rPr>
              <a:t>if</a:t>
            </a:r>
            <a:r>
              <a:rPr sz="1000" spc="45" dirty="0">
                <a:latin typeface="Arial"/>
                <a:cs typeface="Arial"/>
              </a:rPr>
              <a:t>x&gt;</a:t>
            </a:r>
            <a:r>
              <a:rPr sz="1000" spc="270" dirty="0">
                <a:latin typeface="Arial"/>
                <a:cs typeface="Arial"/>
              </a:rPr>
              <a:t> </a:t>
            </a:r>
            <a:r>
              <a:rPr sz="1000" spc="105" dirty="0">
                <a:latin typeface="Arial"/>
                <a:cs typeface="Arial"/>
              </a:rPr>
              <a:t>3: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  <a:tabLst>
                <a:tab pos="975994" algn="l"/>
              </a:tabLst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3     </a:t>
            </a:r>
            <a:r>
              <a:rPr sz="600" spc="1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7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75" dirty="0">
                <a:solidFill>
                  <a:srgbClr val="FF7400"/>
                </a:solidFill>
                <a:latin typeface="Arial"/>
                <a:cs typeface="Arial"/>
              </a:rPr>
              <a:t>print	</a:t>
            </a:r>
            <a:r>
              <a:rPr sz="1000" spc="45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45" dirty="0">
                <a:solidFill>
                  <a:srgbClr val="00A900"/>
                </a:solidFill>
                <a:latin typeface="Arial"/>
                <a:cs typeface="Arial"/>
              </a:rPr>
              <a:t>xisbiggerthan3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600" spc="-20">
                <a:solidFill>
                  <a:srgbClr val="666666"/>
                </a:solidFill>
                <a:latin typeface="Arial"/>
                <a:cs typeface="Arial"/>
              </a:rPr>
              <a:t>4      </a:t>
            </a:r>
            <a:r>
              <a:rPr sz="1000" spc="175" smtClean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54352" y="1374330"/>
            <a:ext cx="12877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50" dirty="0">
                <a:solidFill>
                  <a:srgbClr val="00A900"/>
                </a:solidFill>
                <a:latin typeface="Arial"/>
                <a:cs typeface="Arial"/>
              </a:rPr>
              <a:t>xisalsobiggerthan6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48558" y="1374330"/>
            <a:ext cx="920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530" y="1374330"/>
            <a:ext cx="7239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5     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75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75" smtClean="0">
                <a:solidFill>
                  <a:srgbClr val="FF7400"/>
                </a:solidFill>
                <a:latin typeface="Arial"/>
                <a:cs typeface="Arial"/>
              </a:rPr>
              <a:t>p</a:t>
            </a:r>
            <a:r>
              <a:rPr lang="en-US" sz="1000" spc="175" dirty="0" err="1" smtClean="0">
                <a:solidFill>
                  <a:srgbClr val="FF7400"/>
                </a:solidFill>
                <a:latin typeface="Arial"/>
                <a:cs typeface="Arial"/>
              </a:rPr>
              <a:t>if</a:t>
            </a:r>
            <a:r>
              <a:rPr lang="en-US" sz="1000" spc="175" dirty="0" err="1" smtClean="0">
                <a:latin typeface="Arial"/>
                <a:cs typeface="Arial"/>
              </a:rPr>
              <a:t>x</a:t>
            </a:r>
            <a:r>
              <a:rPr lang="en-US" sz="1000" spc="175" dirty="0" smtClean="0">
                <a:latin typeface="Arial"/>
                <a:cs typeface="Arial"/>
              </a:rPr>
              <a:t>&gt;</a:t>
            </a:r>
            <a:r>
              <a:rPr lang="en-US" sz="1000" spc="280" dirty="0" smtClean="0">
                <a:latin typeface="Arial"/>
                <a:cs typeface="Arial"/>
              </a:rPr>
              <a:t> </a:t>
            </a:r>
            <a:r>
              <a:rPr lang="en-US" sz="1000" spc="105" dirty="0" smtClean="0">
                <a:latin typeface="Arial"/>
                <a:cs typeface="Arial"/>
              </a:rPr>
              <a:t>6:</a:t>
            </a:r>
            <a:endParaRPr lang="en-US" sz="1000" dirty="0" smtClean="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000" spc="175" smtClean="0">
                <a:solidFill>
                  <a:srgbClr val="FF7400"/>
                </a:solidFill>
                <a:latin typeface="Arial"/>
                <a:cs typeface="Arial"/>
              </a:rPr>
              <a:t>rint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6     </a:t>
            </a:r>
            <a:r>
              <a:rPr sz="6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24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530" y="1677987"/>
            <a:ext cx="138811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7     </a:t>
            </a:r>
            <a:r>
              <a:rPr sz="600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033FF"/>
                </a:solidFill>
                <a:latin typeface="Arial"/>
                <a:cs typeface="Arial"/>
              </a:rPr>
              <a:t>xisbiggerthan3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8     </a:t>
            </a:r>
            <a:r>
              <a:rPr sz="600" spc="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033FF"/>
                </a:solidFill>
                <a:latin typeface="Arial"/>
                <a:cs typeface="Arial"/>
              </a:rPr>
              <a:t>xisalsobiggerthan6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278631"/>
            <a:ext cx="1203325" cy="82550"/>
          </a:xfrm>
          <a:custGeom>
            <a:avLst/>
            <a:gdLst/>
            <a:ahLst/>
            <a:cxnLst/>
            <a:rect l="l" t="t" r="r" b="b"/>
            <a:pathLst>
              <a:path w="1203325" h="82550">
                <a:moveTo>
                  <a:pt x="1152014" y="0"/>
                </a:moveTo>
                <a:lnTo>
                  <a:pt x="0" y="0"/>
                </a:lnTo>
                <a:lnTo>
                  <a:pt x="0" y="82384"/>
                </a:lnTo>
                <a:lnTo>
                  <a:pt x="1202815" y="82384"/>
                </a:lnTo>
                <a:lnTo>
                  <a:pt x="1202815" y="50800"/>
                </a:lnTo>
                <a:lnTo>
                  <a:pt x="1198807" y="31075"/>
                </a:lnTo>
                <a:lnTo>
                  <a:pt x="1187893" y="14922"/>
                </a:lnTo>
                <a:lnTo>
                  <a:pt x="1171739" y="4008"/>
                </a:lnTo>
                <a:lnTo>
                  <a:pt x="1152014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323046"/>
            <a:ext cx="1203325" cy="120650"/>
          </a:xfrm>
          <a:custGeom>
            <a:avLst/>
            <a:gdLst/>
            <a:ahLst/>
            <a:cxnLst/>
            <a:rect l="l" t="t" r="r" b="b"/>
            <a:pathLst>
              <a:path w="1203325" h="120650">
                <a:moveTo>
                  <a:pt x="1202815" y="0"/>
                </a:moveTo>
                <a:lnTo>
                  <a:pt x="0" y="0"/>
                </a:lnTo>
                <a:lnTo>
                  <a:pt x="0" y="120343"/>
                </a:lnTo>
                <a:lnTo>
                  <a:pt x="1152014" y="120343"/>
                </a:lnTo>
                <a:lnTo>
                  <a:pt x="1187893" y="105420"/>
                </a:lnTo>
                <a:lnTo>
                  <a:pt x="1202815" y="69542"/>
                </a:lnTo>
                <a:lnTo>
                  <a:pt x="1202815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888" y="50508"/>
            <a:ext cx="64643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5B6D4D"/>
                </a:solidFill>
                <a:latin typeface="Arial"/>
                <a:cs typeface="Arial"/>
              </a:rPr>
              <a:t>Control</a:t>
            </a:r>
            <a:r>
              <a:rPr sz="600" spc="-35" dirty="0">
                <a:solidFill>
                  <a:srgbClr val="5B6D4D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Structures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42071" y="50508"/>
            <a:ext cx="4984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45" dirty="0">
                <a:latin typeface="PMingLiU"/>
                <a:cs typeface="PMingLiU"/>
              </a:rPr>
              <a:t>if</a:t>
            </a:r>
            <a:r>
              <a:rPr sz="600" spc="-10" dirty="0">
                <a:latin typeface="PMingLiU"/>
                <a:cs typeface="PMingLiU"/>
              </a:rPr>
              <a:t> </a:t>
            </a:r>
            <a:r>
              <a:rPr sz="600" spc="-10" dirty="0">
                <a:latin typeface="Arial"/>
                <a:cs typeface="Arial"/>
              </a:rPr>
              <a:t>statements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9450" y="50508"/>
            <a:ext cx="4286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65" dirty="0">
                <a:solidFill>
                  <a:srgbClr val="5B6D4D"/>
                </a:solidFill>
                <a:latin typeface="PMingLiU"/>
                <a:cs typeface="PMingLiU"/>
              </a:rPr>
              <a:t>while</a:t>
            </a:r>
            <a:r>
              <a:rPr sz="600" spc="-25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5" dirty="0">
                <a:solidFill>
                  <a:srgbClr val="5B6D4D"/>
                </a:solidFill>
                <a:latin typeface="Arial"/>
                <a:cs typeface="Arial"/>
              </a:rPr>
              <a:t>loops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7157" y="50508"/>
            <a:ext cx="3651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Practice!</a:t>
            </a:r>
            <a:r>
              <a:rPr sz="600" spc="-5" dirty="0"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332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330301"/>
            <a:ext cx="290195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400" spc="225" dirty="0">
                <a:solidFill>
                  <a:srgbClr val="FFFFFF"/>
                </a:solidFill>
                <a:latin typeface="PMingLiU"/>
                <a:cs typeface="PMingLiU"/>
              </a:rPr>
              <a:t>else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clause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executed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400" spc="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80" dirty="0">
                <a:solidFill>
                  <a:srgbClr val="FFFFFF"/>
                </a:solidFill>
                <a:latin typeface="PMingLiU"/>
                <a:cs typeface="PMingLiU"/>
              </a:rPr>
              <a:t>False</a:t>
            </a:r>
            <a:endParaRPr sz="14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541655" indent="-132715">
              <a:lnSpc>
                <a:spcPct val="100000"/>
              </a:lnSpc>
              <a:buClr>
                <a:srgbClr val="47AF11"/>
              </a:buClr>
              <a:buFont typeface="Calibri"/>
              <a:buChar char="•"/>
              <a:tabLst>
                <a:tab pos="542290" algn="l"/>
              </a:tabLst>
            </a:pPr>
            <a:r>
              <a:rPr sz="1000" spc="270" dirty="0">
                <a:solidFill>
                  <a:srgbClr val="FF7400"/>
                </a:solidFill>
                <a:latin typeface="Arial"/>
                <a:cs typeface="Arial"/>
              </a:rPr>
              <a:t>if </a:t>
            </a:r>
            <a:r>
              <a:rPr sz="1050" spc="-55" dirty="0">
                <a:latin typeface="Trebuchet MS"/>
                <a:cs typeface="Trebuchet MS"/>
              </a:rPr>
              <a:t>statements can </a:t>
            </a:r>
            <a:r>
              <a:rPr sz="1050" spc="-60" dirty="0">
                <a:latin typeface="Trebuchet MS"/>
                <a:cs typeface="Trebuchet MS"/>
              </a:rPr>
              <a:t>have </a:t>
            </a:r>
            <a:r>
              <a:rPr sz="1050" spc="-45" dirty="0">
                <a:latin typeface="Trebuchet MS"/>
                <a:cs typeface="Trebuchet MS"/>
              </a:rPr>
              <a:t>an </a:t>
            </a:r>
            <a:r>
              <a:rPr sz="1000" spc="60" dirty="0">
                <a:solidFill>
                  <a:srgbClr val="FF7400"/>
                </a:solidFill>
                <a:latin typeface="Arial"/>
                <a:cs typeface="Arial"/>
              </a:rPr>
              <a:t>else</a:t>
            </a:r>
            <a:r>
              <a:rPr sz="1000" spc="275" dirty="0">
                <a:solidFill>
                  <a:srgbClr val="FF7400"/>
                </a:solidFill>
                <a:latin typeface="Arial"/>
                <a:cs typeface="Arial"/>
              </a:rPr>
              <a:t> </a:t>
            </a:r>
            <a:r>
              <a:rPr sz="1050" spc="-65" dirty="0">
                <a:latin typeface="Trebuchet MS"/>
                <a:cs typeface="Trebuchet MS"/>
              </a:rPr>
              <a:t>clause:</a:t>
            </a:r>
            <a:endParaRPr sz="1050">
              <a:latin typeface="Trebuchet MS"/>
              <a:cs typeface="Trebuchet MS"/>
            </a:endParaRPr>
          </a:p>
          <a:p>
            <a:pPr marL="374650">
              <a:lnSpc>
                <a:spcPts val="1200"/>
              </a:lnSpc>
              <a:spcBef>
                <a:spcPts val="825"/>
              </a:spcBef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1      </a:t>
            </a:r>
            <a:r>
              <a:rPr sz="1000" spc="-4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-45" dirty="0">
                <a:latin typeface="Arial"/>
                <a:cs typeface="Arial"/>
              </a:rPr>
              <a:t>x= 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2      </a:t>
            </a:r>
            <a:r>
              <a:rPr sz="1000" spc="30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30" dirty="0">
                <a:solidFill>
                  <a:srgbClr val="FF7400"/>
                </a:solidFill>
                <a:latin typeface="Arial"/>
                <a:cs typeface="Arial"/>
              </a:rPr>
              <a:t>if</a:t>
            </a:r>
            <a:r>
              <a:rPr sz="1000" spc="30" dirty="0">
                <a:latin typeface="Arial"/>
                <a:cs typeface="Arial"/>
              </a:rPr>
              <a:t>x==</a:t>
            </a:r>
            <a:r>
              <a:rPr sz="1000" spc="285" dirty="0">
                <a:latin typeface="Arial"/>
                <a:cs typeface="Arial"/>
              </a:rPr>
              <a:t> </a:t>
            </a:r>
            <a:r>
              <a:rPr sz="1000" spc="105" dirty="0">
                <a:latin typeface="Arial"/>
                <a:cs typeface="Arial"/>
              </a:rPr>
              <a:t>3: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21498" y="1318653"/>
            <a:ext cx="11550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5055" algn="l"/>
              </a:tabLst>
            </a:pP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20" dirty="0">
                <a:solidFill>
                  <a:srgbClr val="00A900"/>
                </a:solidFill>
                <a:latin typeface="Arial"/>
                <a:cs typeface="Arial"/>
              </a:rPr>
              <a:t>x</a:t>
            </a:r>
            <a:r>
              <a:rPr sz="1000" spc="160" dirty="0">
                <a:solidFill>
                  <a:srgbClr val="00A900"/>
                </a:solidFill>
                <a:latin typeface="Arial"/>
                <a:cs typeface="Arial"/>
              </a:rPr>
              <a:t>is</a:t>
            </a:r>
            <a:r>
              <a:rPr sz="1000" spc="30" dirty="0">
                <a:solidFill>
                  <a:srgbClr val="00A900"/>
                </a:solidFill>
                <a:latin typeface="Arial"/>
                <a:cs typeface="Arial"/>
              </a:rPr>
              <a:t>equal</a:t>
            </a:r>
            <a:r>
              <a:rPr sz="1000" spc="105" dirty="0">
                <a:solidFill>
                  <a:srgbClr val="00A900"/>
                </a:solidFill>
                <a:latin typeface="Arial"/>
                <a:cs typeface="Arial"/>
              </a:rPr>
              <a:t>to</a:t>
            </a:r>
            <a:r>
              <a:rPr sz="1000" spc="-35" dirty="0">
                <a:solidFill>
                  <a:srgbClr val="00A900"/>
                </a:solidFill>
                <a:latin typeface="Arial"/>
                <a:cs typeface="Arial"/>
              </a:rPr>
              <a:t>3	</a:t>
            </a: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530" y="1318653"/>
            <a:ext cx="723900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3     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7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75" dirty="0">
                <a:solidFill>
                  <a:srgbClr val="FF7400"/>
                </a:solidFill>
                <a:latin typeface="Arial"/>
                <a:cs typeface="Arial"/>
              </a:rPr>
              <a:t>print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4     </a:t>
            </a:r>
            <a:r>
              <a:rPr sz="600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50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50" dirty="0">
                <a:solidFill>
                  <a:srgbClr val="FF7400"/>
                </a:solidFill>
                <a:latin typeface="Arial"/>
                <a:cs typeface="Arial"/>
              </a:rPr>
              <a:t>else</a:t>
            </a:r>
            <a:r>
              <a:rPr sz="1000" spc="1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5     </a:t>
            </a:r>
            <a:r>
              <a:rPr sz="60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7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75" dirty="0">
                <a:solidFill>
                  <a:srgbClr val="FF7400"/>
                </a:solidFill>
                <a:latin typeface="Arial"/>
                <a:cs typeface="Arial"/>
              </a:rPr>
              <a:t>print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21498" y="1622323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50" dirty="0">
                <a:solidFill>
                  <a:srgbClr val="00A900"/>
                </a:solidFill>
                <a:latin typeface="Arial"/>
                <a:cs typeface="Arial"/>
              </a:rPr>
              <a:t>xisnotequalto3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50007" y="1622323"/>
            <a:ext cx="920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8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530" y="1774151"/>
            <a:ext cx="112268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6     </a:t>
            </a:r>
            <a:r>
              <a:rPr sz="600" spc="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033FF"/>
                </a:solidFill>
                <a:latin typeface="Arial"/>
                <a:cs typeface="Arial"/>
              </a:rPr>
              <a:t>xisnotequalto3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7     </a:t>
            </a:r>
            <a:r>
              <a:rPr sz="600" spc="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278631"/>
            <a:ext cx="1203325" cy="82550"/>
          </a:xfrm>
          <a:custGeom>
            <a:avLst/>
            <a:gdLst/>
            <a:ahLst/>
            <a:cxnLst/>
            <a:rect l="l" t="t" r="r" b="b"/>
            <a:pathLst>
              <a:path w="1203325" h="82550">
                <a:moveTo>
                  <a:pt x="1152014" y="0"/>
                </a:moveTo>
                <a:lnTo>
                  <a:pt x="0" y="0"/>
                </a:lnTo>
                <a:lnTo>
                  <a:pt x="0" y="82384"/>
                </a:lnTo>
                <a:lnTo>
                  <a:pt x="1202815" y="82384"/>
                </a:lnTo>
                <a:lnTo>
                  <a:pt x="1202815" y="50800"/>
                </a:lnTo>
                <a:lnTo>
                  <a:pt x="1198807" y="31075"/>
                </a:lnTo>
                <a:lnTo>
                  <a:pt x="1187893" y="14922"/>
                </a:lnTo>
                <a:lnTo>
                  <a:pt x="1171739" y="4008"/>
                </a:lnTo>
                <a:lnTo>
                  <a:pt x="1152014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3323046"/>
            <a:ext cx="1203325" cy="120650"/>
          </a:xfrm>
          <a:custGeom>
            <a:avLst/>
            <a:gdLst/>
            <a:ahLst/>
            <a:cxnLst/>
            <a:rect l="l" t="t" r="r" b="b"/>
            <a:pathLst>
              <a:path w="1203325" h="120650">
                <a:moveTo>
                  <a:pt x="1202815" y="0"/>
                </a:moveTo>
                <a:lnTo>
                  <a:pt x="0" y="0"/>
                </a:lnTo>
                <a:lnTo>
                  <a:pt x="0" y="120343"/>
                </a:lnTo>
                <a:lnTo>
                  <a:pt x="1152014" y="120343"/>
                </a:lnTo>
                <a:lnTo>
                  <a:pt x="1187893" y="105420"/>
                </a:lnTo>
                <a:lnTo>
                  <a:pt x="1202815" y="69542"/>
                </a:lnTo>
                <a:lnTo>
                  <a:pt x="1202815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888" y="50508"/>
            <a:ext cx="64643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5B6D4D"/>
                </a:solidFill>
                <a:latin typeface="Arial"/>
                <a:cs typeface="Arial"/>
              </a:rPr>
              <a:t>Control</a:t>
            </a:r>
            <a:r>
              <a:rPr sz="600" spc="-35" dirty="0">
                <a:solidFill>
                  <a:srgbClr val="5B6D4D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Structures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42071" y="50508"/>
            <a:ext cx="4984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45" dirty="0">
                <a:latin typeface="PMingLiU"/>
                <a:cs typeface="PMingLiU"/>
              </a:rPr>
              <a:t>if</a:t>
            </a:r>
            <a:r>
              <a:rPr sz="600" spc="-10" dirty="0">
                <a:latin typeface="PMingLiU"/>
                <a:cs typeface="PMingLiU"/>
              </a:rPr>
              <a:t> </a:t>
            </a:r>
            <a:r>
              <a:rPr sz="600" spc="-10" dirty="0">
                <a:latin typeface="Arial"/>
                <a:cs typeface="Arial"/>
              </a:rPr>
              <a:t>statements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9450" y="50508"/>
            <a:ext cx="4286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65" dirty="0">
                <a:solidFill>
                  <a:srgbClr val="5B6D4D"/>
                </a:solidFill>
                <a:latin typeface="PMingLiU"/>
                <a:cs typeface="PMingLiU"/>
              </a:rPr>
              <a:t>while</a:t>
            </a:r>
            <a:r>
              <a:rPr sz="600" spc="-25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5" dirty="0">
                <a:solidFill>
                  <a:srgbClr val="5B6D4D"/>
                </a:solidFill>
                <a:latin typeface="Arial"/>
                <a:cs typeface="Arial"/>
              </a:rPr>
              <a:t>loops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7157" y="50508"/>
            <a:ext cx="3651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Practice!</a:t>
            </a:r>
            <a:r>
              <a:rPr sz="600" spc="-5" dirty="0"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332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330301"/>
            <a:ext cx="3957954" cy="2319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Deeply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nested </a:t>
            </a:r>
            <a:r>
              <a:rPr sz="1400" spc="190" dirty="0">
                <a:solidFill>
                  <a:srgbClr val="FFFFFF"/>
                </a:solidFill>
                <a:latin typeface="PMingLiU"/>
                <a:cs typeface="PMingLiU"/>
              </a:rPr>
              <a:t>if</a:t>
            </a:r>
            <a:r>
              <a:rPr sz="1400" spc="190" dirty="0">
                <a:solidFill>
                  <a:srgbClr val="FFFFFF"/>
                </a:solidFill>
                <a:latin typeface="Tahoma"/>
                <a:cs typeface="Tahoma"/>
              </a:rPr>
              <a:t>s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quickly 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becomes</a:t>
            </a: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messy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541655" indent="-132715">
              <a:lnSpc>
                <a:spcPct val="100000"/>
              </a:lnSpc>
              <a:buClr>
                <a:srgbClr val="47AF11"/>
              </a:buClr>
              <a:buSzPct val="95238"/>
              <a:buFont typeface="Calibri"/>
              <a:buChar char="•"/>
              <a:tabLst>
                <a:tab pos="542290" algn="l"/>
              </a:tabLst>
            </a:pPr>
            <a:r>
              <a:rPr sz="1050" spc="-40" dirty="0">
                <a:latin typeface="Trebuchet MS"/>
                <a:cs typeface="Trebuchet MS"/>
              </a:rPr>
              <a:t>If </a:t>
            </a:r>
            <a:r>
              <a:rPr sz="1050" spc="-110" dirty="0">
                <a:latin typeface="Trebuchet MS"/>
                <a:cs typeface="Trebuchet MS"/>
              </a:rPr>
              <a:t>we  </a:t>
            </a:r>
            <a:r>
              <a:rPr sz="1050" spc="-60" dirty="0">
                <a:latin typeface="Trebuchet MS"/>
                <a:cs typeface="Trebuchet MS"/>
              </a:rPr>
              <a:t>want </a:t>
            </a:r>
            <a:r>
              <a:rPr sz="1050" spc="-45" dirty="0">
                <a:latin typeface="Trebuchet MS"/>
                <a:cs typeface="Trebuchet MS"/>
              </a:rPr>
              <a:t>to </a:t>
            </a:r>
            <a:r>
              <a:rPr sz="1050" spc="-55" dirty="0">
                <a:latin typeface="Trebuchet MS"/>
                <a:cs typeface="Trebuchet MS"/>
              </a:rPr>
              <a:t>consider </a:t>
            </a:r>
            <a:r>
              <a:rPr sz="1050" spc="-75" dirty="0">
                <a:latin typeface="Trebuchet MS"/>
                <a:cs typeface="Trebuchet MS"/>
              </a:rPr>
              <a:t>more  </a:t>
            </a:r>
            <a:r>
              <a:rPr sz="1050" spc="-60" dirty="0">
                <a:latin typeface="Trebuchet MS"/>
                <a:cs typeface="Trebuchet MS"/>
              </a:rPr>
              <a:t>alternatives </a:t>
            </a:r>
            <a:r>
              <a:rPr sz="1050" spc="-110" dirty="0">
                <a:latin typeface="Trebuchet MS"/>
                <a:cs typeface="Trebuchet MS"/>
              </a:rPr>
              <a:t>we  </a:t>
            </a:r>
            <a:r>
              <a:rPr sz="1050" spc="-40" dirty="0">
                <a:latin typeface="Trebuchet MS"/>
                <a:cs typeface="Trebuchet MS"/>
              </a:rPr>
              <a:t>must </a:t>
            </a:r>
            <a:r>
              <a:rPr sz="1050" spc="-55" dirty="0">
                <a:latin typeface="Trebuchet MS"/>
                <a:cs typeface="Trebuchet MS"/>
              </a:rPr>
              <a:t>nest </a:t>
            </a:r>
            <a:r>
              <a:rPr sz="1050" spc="155" dirty="0">
                <a:latin typeface="Trebuchet MS"/>
                <a:cs typeface="Trebuchet MS"/>
              </a:rPr>
              <a:t> </a:t>
            </a:r>
            <a:r>
              <a:rPr sz="1000" spc="105" dirty="0">
                <a:solidFill>
                  <a:srgbClr val="FF7400"/>
                </a:solidFill>
                <a:latin typeface="Arial"/>
                <a:cs typeface="Arial"/>
              </a:rPr>
              <a:t>if</a:t>
            </a:r>
            <a:r>
              <a:rPr sz="1050" spc="105" dirty="0">
                <a:latin typeface="Trebuchet MS"/>
                <a:cs typeface="Trebuchet MS"/>
              </a:rPr>
              <a:t>s:</a:t>
            </a:r>
            <a:endParaRPr sz="1050">
              <a:latin typeface="Trebuchet MS"/>
              <a:cs typeface="Trebuchet MS"/>
            </a:endParaRPr>
          </a:p>
          <a:p>
            <a:pPr marL="374650">
              <a:lnSpc>
                <a:spcPts val="1200"/>
              </a:lnSpc>
              <a:spcBef>
                <a:spcPts val="825"/>
              </a:spcBef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1      </a:t>
            </a:r>
            <a:r>
              <a:rPr sz="1000" spc="4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45" dirty="0">
                <a:solidFill>
                  <a:srgbClr val="FF7400"/>
                </a:solidFill>
                <a:latin typeface="Arial"/>
                <a:cs typeface="Arial"/>
              </a:rPr>
              <a:t>if</a:t>
            </a:r>
            <a:r>
              <a:rPr sz="1000" spc="45" dirty="0">
                <a:latin typeface="Arial"/>
                <a:cs typeface="Arial"/>
              </a:rPr>
              <a:t>x&lt;</a:t>
            </a:r>
            <a:r>
              <a:rPr sz="1000" spc="270" dirty="0">
                <a:latin typeface="Arial"/>
                <a:cs typeface="Arial"/>
              </a:rPr>
              <a:t> </a:t>
            </a:r>
            <a:r>
              <a:rPr sz="1000" spc="105" dirty="0">
                <a:latin typeface="Arial"/>
                <a:cs typeface="Arial"/>
              </a:rPr>
              <a:t>3: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2     </a:t>
            </a:r>
            <a:r>
              <a:rPr sz="600" spc="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10" dirty="0">
                <a:solidFill>
                  <a:srgbClr val="FF7400"/>
                </a:solidFill>
                <a:latin typeface="Arial"/>
                <a:cs typeface="Arial"/>
              </a:rPr>
              <a:t>print</a:t>
            </a:r>
            <a:r>
              <a:rPr sz="1000" spc="110" dirty="0">
                <a:solidFill>
                  <a:srgbClr val="00A900"/>
                </a:solidFill>
                <a:latin typeface="Arial"/>
                <a:cs typeface="Arial"/>
              </a:rPr>
              <a:t>"xislessthanthree"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3     </a:t>
            </a:r>
            <a:r>
              <a:rPr sz="600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50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50" dirty="0">
                <a:solidFill>
                  <a:srgbClr val="FF7400"/>
                </a:solidFill>
                <a:latin typeface="Arial"/>
                <a:cs typeface="Arial"/>
              </a:rPr>
              <a:t>else</a:t>
            </a:r>
            <a:r>
              <a:rPr sz="1000" spc="1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4      </a:t>
            </a:r>
            <a:r>
              <a:rPr sz="1000" spc="14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45" dirty="0">
                <a:solidFill>
                  <a:srgbClr val="FF7400"/>
                </a:solidFill>
                <a:latin typeface="Arial"/>
                <a:cs typeface="Arial"/>
              </a:rPr>
              <a:t>if</a:t>
            </a:r>
            <a:r>
              <a:rPr sz="1000" spc="145" dirty="0">
                <a:latin typeface="Arial"/>
                <a:cs typeface="Arial"/>
              </a:rPr>
              <a:t>x==</a:t>
            </a:r>
            <a:r>
              <a:rPr sz="1000" spc="285" dirty="0">
                <a:latin typeface="Arial"/>
                <a:cs typeface="Arial"/>
              </a:rPr>
              <a:t> </a:t>
            </a:r>
            <a:r>
              <a:rPr sz="1000" spc="105" dirty="0">
                <a:latin typeface="Arial"/>
                <a:cs typeface="Arial"/>
              </a:rPr>
              <a:t>3: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5     </a:t>
            </a:r>
            <a:r>
              <a:rPr sz="600" spc="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10" dirty="0">
                <a:solidFill>
                  <a:srgbClr val="FF7400"/>
                </a:solidFill>
                <a:latin typeface="Arial"/>
                <a:cs typeface="Arial"/>
              </a:rPr>
              <a:t>print</a:t>
            </a:r>
            <a:r>
              <a:rPr sz="1000" spc="110" dirty="0">
                <a:solidFill>
                  <a:srgbClr val="00A900"/>
                </a:solidFill>
                <a:latin typeface="Arial"/>
                <a:cs typeface="Arial"/>
              </a:rPr>
              <a:t>"xisequaltothree"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6     </a:t>
            </a:r>
            <a:r>
              <a:rPr sz="600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50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50" dirty="0">
                <a:solidFill>
                  <a:srgbClr val="FF7400"/>
                </a:solidFill>
                <a:latin typeface="Arial"/>
                <a:cs typeface="Arial"/>
              </a:rPr>
              <a:t>else</a:t>
            </a:r>
            <a:r>
              <a:rPr sz="1000" spc="1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7     </a:t>
            </a:r>
            <a:r>
              <a:rPr sz="60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05" dirty="0">
                <a:solidFill>
                  <a:srgbClr val="FF7400"/>
                </a:solidFill>
                <a:latin typeface="Arial"/>
                <a:cs typeface="Arial"/>
              </a:rPr>
              <a:t>print</a:t>
            </a:r>
            <a:r>
              <a:rPr sz="1000" spc="105" dirty="0">
                <a:solidFill>
                  <a:srgbClr val="00A900"/>
                </a:solidFill>
                <a:latin typeface="Arial"/>
                <a:cs typeface="Arial"/>
              </a:rPr>
              <a:t>"xisgreaterthanthree"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8     </a:t>
            </a:r>
            <a:r>
              <a:rPr sz="6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24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9     </a:t>
            </a:r>
            <a:r>
              <a:rPr sz="600" spc="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endParaRPr sz="1000">
              <a:latin typeface="Arial"/>
              <a:cs typeface="Arial"/>
            </a:endParaRPr>
          </a:p>
          <a:p>
            <a:pPr marL="541655" indent="-132715">
              <a:lnSpc>
                <a:spcPct val="100000"/>
              </a:lnSpc>
              <a:spcBef>
                <a:spcPts val="635"/>
              </a:spcBef>
              <a:buClr>
                <a:srgbClr val="47AF11"/>
              </a:buClr>
              <a:buSzPct val="95238"/>
              <a:buFont typeface="Calibri"/>
              <a:buChar char="•"/>
              <a:tabLst>
                <a:tab pos="542290" algn="l"/>
              </a:tabLst>
            </a:pPr>
            <a:r>
              <a:rPr sz="1050" spc="-5" dirty="0">
                <a:latin typeface="Trebuchet MS"/>
                <a:cs typeface="Trebuchet MS"/>
              </a:rPr>
              <a:t>This </a:t>
            </a:r>
            <a:r>
              <a:rPr sz="1050" spc="-50" dirty="0">
                <a:latin typeface="Trebuchet MS"/>
                <a:cs typeface="Trebuchet MS"/>
              </a:rPr>
              <a:t>can </a:t>
            </a:r>
            <a:r>
              <a:rPr sz="1050" spc="-55" dirty="0">
                <a:latin typeface="Trebuchet MS"/>
                <a:cs typeface="Trebuchet MS"/>
              </a:rPr>
              <a:t>get </a:t>
            </a:r>
            <a:r>
              <a:rPr sz="1050" spc="-40" dirty="0">
                <a:latin typeface="Trebuchet MS"/>
                <a:cs typeface="Trebuchet MS"/>
              </a:rPr>
              <a:t>ugly </a:t>
            </a:r>
            <a:r>
              <a:rPr sz="1050" spc="-65" dirty="0">
                <a:latin typeface="Trebuchet MS"/>
                <a:cs typeface="Trebuchet MS"/>
              </a:rPr>
              <a:t>once </a:t>
            </a:r>
            <a:r>
              <a:rPr sz="1050" spc="-70" dirty="0">
                <a:latin typeface="Trebuchet MS"/>
                <a:cs typeface="Trebuchet MS"/>
              </a:rPr>
              <a:t>there </a:t>
            </a:r>
            <a:r>
              <a:rPr sz="1050" spc="-85" dirty="0">
                <a:latin typeface="Trebuchet MS"/>
                <a:cs typeface="Trebuchet MS"/>
              </a:rPr>
              <a:t>are  </a:t>
            </a:r>
            <a:r>
              <a:rPr sz="1050" spc="-45" dirty="0">
                <a:latin typeface="Trebuchet MS"/>
                <a:cs typeface="Trebuchet MS"/>
              </a:rPr>
              <a:t>many  </a:t>
            </a:r>
            <a:r>
              <a:rPr sz="1050" spc="-30" dirty="0">
                <a:latin typeface="Trebuchet MS"/>
                <a:cs typeface="Trebuchet MS"/>
              </a:rPr>
              <a:t> </a:t>
            </a:r>
            <a:r>
              <a:rPr sz="1050" spc="-60" dirty="0">
                <a:latin typeface="Trebuchet MS"/>
                <a:cs typeface="Trebuchet MS"/>
              </a:rPr>
              <a:t>alternatives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278631"/>
            <a:ext cx="1203325" cy="82550"/>
          </a:xfrm>
          <a:custGeom>
            <a:avLst/>
            <a:gdLst/>
            <a:ahLst/>
            <a:cxnLst/>
            <a:rect l="l" t="t" r="r" b="b"/>
            <a:pathLst>
              <a:path w="1203325" h="82550">
                <a:moveTo>
                  <a:pt x="1152014" y="0"/>
                </a:moveTo>
                <a:lnTo>
                  <a:pt x="0" y="0"/>
                </a:lnTo>
                <a:lnTo>
                  <a:pt x="0" y="82384"/>
                </a:lnTo>
                <a:lnTo>
                  <a:pt x="1202815" y="82384"/>
                </a:lnTo>
                <a:lnTo>
                  <a:pt x="1202815" y="50800"/>
                </a:lnTo>
                <a:lnTo>
                  <a:pt x="1198807" y="31075"/>
                </a:lnTo>
                <a:lnTo>
                  <a:pt x="1187893" y="14922"/>
                </a:lnTo>
                <a:lnTo>
                  <a:pt x="1171739" y="4008"/>
                </a:lnTo>
                <a:lnTo>
                  <a:pt x="1152014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323046"/>
            <a:ext cx="1203325" cy="120650"/>
          </a:xfrm>
          <a:custGeom>
            <a:avLst/>
            <a:gdLst/>
            <a:ahLst/>
            <a:cxnLst/>
            <a:rect l="l" t="t" r="r" b="b"/>
            <a:pathLst>
              <a:path w="1203325" h="120650">
                <a:moveTo>
                  <a:pt x="1202815" y="0"/>
                </a:moveTo>
                <a:lnTo>
                  <a:pt x="0" y="0"/>
                </a:lnTo>
                <a:lnTo>
                  <a:pt x="0" y="120343"/>
                </a:lnTo>
                <a:lnTo>
                  <a:pt x="1152014" y="120343"/>
                </a:lnTo>
                <a:lnTo>
                  <a:pt x="1187893" y="105420"/>
                </a:lnTo>
                <a:lnTo>
                  <a:pt x="1202815" y="69542"/>
                </a:lnTo>
                <a:lnTo>
                  <a:pt x="1202815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888" y="50508"/>
            <a:ext cx="64643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5B6D4D"/>
                </a:solidFill>
                <a:latin typeface="Arial"/>
                <a:cs typeface="Arial"/>
              </a:rPr>
              <a:t>Control</a:t>
            </a:r>
            <a:r>
              <a:rPr sz="600" spc="-35" dirty="0">
                <a:solidFill>
                  <a:srgbClr val="5B6D4D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Structures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42071" y="50508"/>
            <a:ext cx="4984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45" dirty="0">
                <a:latin typeface="PMingLiU"/>
                <a:cs typeface="PMingLiU"/>
              </a:rPr>
              <a:t>if</a:t>
            </a:r>
            <a:r>
              <a:rPr sz="600" spc="-10" dirty="0">
                <a:latin typeface="PMingLiU"/>
                <a:cs typeface="PMingLiU"/>
              </a:rPr>
              <a:t> </a:t>
            </a:r>
            <a:r>
              <a:rPr sz="600" spc="-10" dirty="0">
                <a:latin typeface="Arial"/>
                <a:cs typeface="Arial"/>
              </a:rPr>
              <a:t>statements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9450" y="50508"/>
            <a:ext cx="4286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65" dirty="0">
                <a:solidFill>
                  <a:srgbClr val="5B6D4D"/>
                </a:solidFill>
                <a:latin typeface="PMingLiU"/>
                <a:cs typeface="PMingLiU"/>
              </a:rPr>
              <a:t>while</a:t>
            </a:r>
            <a:r>
              <a:rPr sz="600" spc="-25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5" dirty="0">
                <a:solidFill>
                  <a:srgbClr val="5B6D4D"/>
                </a:solidFill>
                <a:latin typeface="Arial"/>
                <a:cs typeface="Arial"/>
              </a:rPr>
              <a:t>loops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7157" y="50508"/>
            <a:ext cx="3651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Practice!</a:t>
            </a:r>
            <a:r>
              <a:rPr sz="600" spc="-5" dirty="0"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332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330301"/>
            <a:ext cx="3865879" cy="275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585595" algn="ctr">
              <a:lnSpc>
                <a:spcPct val="100000"/>
              </a:lnSpc>
            </a:pPr>
            <a:r>
              <a:rPr sz="1400" spc="295" dirty="0">
                <a:solidFill>
                  <a:srgbClr val="FFFFFF"/>
                </a:solidFill>
                <a:latin typeface="PMingLiU"/>
                <a:cs typeface="PMingLiU"/>
              </a:rPr>
              <a:t>elif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clauses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avoid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nested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90" dirty="0">
                <a:solidFill>
                  <a:srgbClr val="FFFFFF"/>
                </a:solidFill>
                <a:latin typeface="PMingLiU"/>
                <a:cs typeface="PMingLiU"/>
              </a:rPr>
              <a:t>if</a:t>
            </a:r>
            <a:r>
              <a:rPr sz="1400" spc="19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541655" indent="-132715">
              <a:lnSpc>
                <a:spcPct val="100000"/>
              </a:lnSpc>
              <a:buClr>
                <a:srgbClr val="47AF11"/>
              </a:buClr>
              <a:buSzPct val="95238"/>
              <a:buFont typeface="Calibri"/>
              <a:buChar char="•"/>
              <a:tabLst>
                <a:tab pos="542290" algn="l"/>
              </a:tabLst>
            </a:pPr>
            <a:r>
              <a:rPr sz="1050" spc="-30" dirty="0">
                <a:latin typeface="Trebuchet MS"/>
                <a:cs typeface="Trebuchet MS"/>
              </a:rPr>
              <a:t>We </a:t>
            </a:r>
            <a:r>
              <a:rPr sz="1050" spc="-50" dirty="0">
                <a:latin typeface="Trebuchet MS"/>
                <a:cs typeface="Trebuchet MS"/>
              </a:rPr>
              <a:t>can </a:t>
            </a:r>
            <a:r>
              <a:rPr sz="1050" spc="-65" dirty="0">
                <a:latin typeface="Trebuchet MS"/>
                <a:cs typeface="Trebuchet MS"/>
              </a:rPr>
              <a:t>write the </a:t>
            </a:r>
            <a:r>
              <a:rPr sz="1050" spc="-55" dirty="0">
                <a:latin typeface="Trebuchet MS"/>
                <a:cs typeface="Trebuchet MS"/>
              </a:rPr>
              <a:t>previous </a:t>
            </a:r>
            <a:r>
              <a:rPr sz="1050" spc="-70" dirty="0">
                <a:latin typeface="Trebuchet MS"/>
                <a:cs typeface="Trebuchet MS"/>
              </a:rPr>
              <a:t>example </a:t>
            </a:r>
            <a:r>
              <a:rPr sz="1050" spc="-75" dirty="0">
                <a:latin typeface="Trebuchet MS"/>
                <a:cs typeface="Trebuchet MS"/>
              </a:rPr>
              <a:t>more </a:t>
            </a:r>
            <a:r>
              <a:rPr sz="1050" spc="-60" dirty="0">
                <a:latin typeface="Trebuchet MS"/>
                <a:cs typeface="Trebuchet MS"/>
              </a:rPr>
              <a:t>elegantly   </a:t>
            </a:r>
            <a:r>
              <a:rPr sz="1050" spc="-20" dirty="0">
                <a:latin typeface="Trebuchet MS"/>
                <a:cs typeface="Trebuchet MS"/>
              </a:rPr>
              <a:t> </a:t>
            </a:r>
            <a:r>
              <a:rPr sz="1050" spc="-60" dirty="0">
                <a:latin typeface="Trebuchet MS"/>
                <a:cs typeface="Trebuchet MS"/>
              </a:rPr>
              <a:t>as:</a:t>
            </a:r>
            <a:endParaRPr sz="1050">
              <a:latin typeface="Trebuchet MS"/>
              <a:cs typeface="Trebuchet MS"/>
            </a:endParaRPr>
          </a:p>
          <a:p>
            <a:pPr marL="374650">
              <a:lnSpc>
                <a:spcPts val="1200"/>
              </a:lnSpc>
              <a:spcBef>
                <a:spcPts val="825"/>
              </a:spcBef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1      </a:t>
            </a:r>
            <a:r>
              <a:rPr sz="1000" spc="4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45" dirty="0">
                <a:solidFill>
                  <a:srgbClr val="FF7400"/>
                </a:solidFill>
                <a:latin typeface="Arial"/>
                <a:cs typeface="Arial"/>
              </a:rPr>
              <a:t>if</a:t>
            </a:r>
            <a:r>
              <a:rPr sz="1000" spc="45" dirty="0">
                <a:latin typeface="Arial"/>
                <a:cs typeface="Arial"/>
              </a:rPr>
              <a:t>x&lt;</a:t>
            </a:r>
            <a:r>
              <a:rPr sz="1000" spc="270" dirty="0">
                <a:latin typeface="Arial"/>
                <a:cs typeface="Arial"/>
              </a:rPr>
              <a:t> </a:t>
            </a:r>
            <a:r>
              <a:rPr sz="1000" spc="105" dirty="0">
                <a:latin typeface="Arial"/>
                <a:cs typeface="Arial"/>
              </a:rPr>
              <a:t>3: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2     </a:t>
            </a:r>
            <a:r>
              <a:rPr sz="600" spc="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10" dirty="0">
                <a:solidFill>
                  <a:srgbClr val="FF7400"/>
                </a:solidFill>
                <a:latin typeface="Arial"/>
                <a:cs typeface="Arial"/>
              </a:rPr>
              <a:t>print</a:t>
            </a:r>
            <a:r>
              <a:rPr sz="1000" spc="110" dirty="0">
                <a:solidFill>
                  <a:srgbClr val="00A900"/>
                </a:solidFill>
                <a:latin typeface="Arial"/>
                <a:cs typeface="Arial"/>
              </a:rPr>
              <a:t>"xislessthanthree"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3      </a:t>
            </a:r>
            <a:r>
              <a:rPr sz="1000" spc="14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45" dirty="0">
                <a:solidFill>
                  <a:srgbClr val="FF7400"/>
                </a:solidFill>
                <a:latin typeface="Arial"/>
                <a:cs typeface="Arial"/>
              </a:rPr>
              <a:t>elif</a:t>
            </a:r>
            <a:r>
              <a:rPr sz="1000" spc="145" dirty="0">
                <a:latin typeface="Arial"/>
                <a:cs typeface="Arial"/>
              </a:rPr>
              <a:t>x==</a:t>
            </a:r>
            <a:r>
              <a:rPr sz="1000" spc="260" dirty="0">
                <a:latin typeface="Arial"/>
                <a:cs typeface="Arial"/>
              </a:rPr>
              <a:t> </a:t>
            </a:r>
            <a:r>
              <a:rPr sz="1000" spc="105" dirty="0">
                <a:latin typeface="Arial"/>
                <a:cs typeface="Arial"/>
              </a:rPr>
              <a:t>3: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4     </a:t>
            </a:r>
            <a:r>
              <a:rPr sz="600" spc="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10" dirty="0">
                <a:solidFill>
                  <a:srgbClr val="FF7400"/>
                </a:solidFill>
                <a:latin typeface="Arial"/>
                <a:cs typeface="Arial"/>
              </a:rPr>
              <a:t>print</a:t>
            </a:r>
            <a:r>
              <a:rPr sz="1000" spc="110" dirty="0">
                <a:solidFill>
                  <a:srgbClr val="00A900"/>
                </a:solidFill>
                <a:latin typeface="Arial"/>
                <a:cs typeface="Arial"/>
              </a:rPr>
              <a:t>"xisequaltothree"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5     </a:t>
            </a:r>
            <a:r>
              <a:rPr sz="600" spc="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50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50" dirty="0">
                <a:solidFill>
                  <a:srgbClr val="FF7400"/>
                </a:solidFill>
                <a:latin typeface="Arial"/>
                <a:cs typeface="Arial"/>
              </a:rPr>
              <a:t>else</a:t>
            </a:r>
            <a:r>
              <a:rPr sz="1000" spc="1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6     </a:t>
            </a:r>
            <a:r>
              <a:rPr sz="60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05" dirty="0">
                <a:solidFill>
                  <a:srgbClr val="FF7400"/>
                </a:solidFill>
                <a:latin typeface="Arial"/>
                <a:cs typeface="Arial"/>
              </a:rPr>
              <a:t>print</a:t>
            </a:r>
            <a:r>
              <a:rPr sz="1000" spc="105" dirty="0">
                <a:solidFill>
                  <a:srgbClr val="00A900"/>
                </a:solidFill>
                <a:latin typeface="Arial"/>
                <a:cs typeface="Arial"/>
              </a:rPr>
              <a:t>"xisgreaterthanthree"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195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7     </a:t>
            </a:r>
            <a:r>
              <a:rPr sz="600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24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200"/>
              </a:lnSpc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8     </a:t>
            </a:r>
            <a:r>
              <a:rPr sz="600" spc="1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endParaRPr sz="1000">
              <a:latin typeface="Arial"/>
              <a:cs typeface="Arial"/>
            </a:endParaRPr>
          </a:p>
          <a:p>
            <a:pPr marL="541655" indent="-132715">
              <a:lnSpc>
                <a:spcPct val="100000"/>
              </a:lnSpc>
              <a:spcBef>
                <a:spcPts val="635"/>
              </a:spcBef>
              <a:buClr>
                <a:srgbClr val="47AF11"/>
              </a:buClr>
              <a:buSzPct val="95238"/>
              <a:buFont typeface="Calibri"/>
              <a:buChar char="•"/>
              <a:tabLst>
                <a:tab pos="542290" algn="l"/>
              </a:tabLst>
            </a:pPr>
            <a:r>
              <a:rPr sz="1050" spc="-25" dirty="0">
                <a:latin typeface="Trebuchet MS"/>
                <a:cs typeface="Trebuchet MS"/>
              </a:rPr>
              <a:t>Each </a:t>
            </a:r>
            <a:r>
              <a:rPr sz="1050" spc="-50" dirty="0">
                <a:latin typeface="Trebuchet MS"/>
                <a:cs typeface="Trebuchet MS"/>
              </a:rPr>
              <a:t>conditional </a:t>
            </a:r>
            <a:r>
              <a:rPr sz="1050" spc="-60" dirty="0">
                <a:latin typeface="Trebuchet MS"/>
                <a:cs typeface="Trebuchet MS"/>
              </a:rPr>
              <a:t>expression </a:t>
            </a:r>
            <a:r>
              <a:rPr sz="1050" spc="-40" dirty="0">
                <a:latin typeface="Trebuchet MS"/>
                <a:cs typeface="Trebuchet MS"/>
              </a:rPr>
              <a:t>is </a:t>
            </a:r>
            <a:r>
              <a:rPr sz="1050" spc="-65" dirty="0">
                <a:latin typeface="Trebuchet MS"/>
                <a:cs typeface="Trebuchet MS"/>
              </a:rPr>
              <a:t>evaluated </a:t>
            </a:r>
            <a:r>
              <a:rPr sz="1050" spc="-50" dirty="0">
                <a:latin typeface="Trebuchet MS"/>
                <a:cs typeface="Trebuchet MS"/>
              </a:rPr>
              <a:t>until </a:t>
            </a:r>
            <a:r>
              <a:rPr sz="1050" spc="-65" dirty="0">
                <a:latin typeface="Trebuchet MS"/>
                <a:cs typeface="Trebuchet MS"/>
              </a:rPr>
              <a:t>one </a:t>
            </a:r>
            <a:r>
              <a:rPr sz="1050" spc="-40" dirty="0">
                <a:latin typeface="Trebuchet MS"/>
                <a:cs typeface="Trebuchet MS"/>
              </a:rPr>
              <a:t>is  </a:t>
            </a:r>
            <a:r>
              <a:rPr sz="1050" spc="204" dirty="0"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930093"/>
                </a:solidFill>
                <a:latin typeface="Arial"/>
                <a:cs typeface="Arial"/>
              </a:rPr>
              <a:t>True</a:t>
            </a:r>
            <a:endParaRPr sz="1000">
              <a:latin typeface="Arial"/>
              <a:cs typeface="Arial"/>
            </a:endParaRPr>
          </a:p>
          <a:p>
            <a:pPr marL="541655" indent="-132715">
              <a:lnSpc>
                <a:spcPct val="100000"/>
              </a:lnSpc>
              <a:spcBef>
                <a:spcPts val="330"/>
              </a:spcBef>
              <a:buClr>
                <a:srgbClr val="47AF11"/>
              </a:buClr>
              <a:buSzPct val="95238"/>
              <a:buFont typeface="Calibri"/>
              <a:buChar char="•"/>
              <a:tabLst>
                <a:tab pos="542290" algn="l"/>
              </a:tabLst>
            </a:pPr>
            <a:r>
              <a:rPr sz="1050" spc="-20" dirty="0">
                <a:latin typeface="Trebuchet MS"/>
                <a:cs typeface="Trebuchet MS"/>
              </a:rPr>
              <a:t>The </a:t>
            </a:r>
            <a:r>
              <a:rPr sz="1050" spc="-50" dirty="0">
                <a:latin typeface="Trebuchet MS"/>
                <a:cs typeface="Trebuchet MS"/>
              </a:rPr>
              <a:t>corresponding </a:t>
            </a:r>
            <a:r>
              <a:rPr sz="1050" spc="-45" dirty="0">
                <a:latin typeface="Trebuchet MS"/>
                <a:cs typeface="Trebuchet MS"/>
              </a:rPr>
              <a:t>block </a:t>
            </a:r>
            <a:r>
              <a:rPr sz="1050" spc="-40" dirty="0">
                <a:latin typeface="Trebuchet MS"/>
                <a:cs typeface="Trebuchet MS"/>
              </a:rPr>
              <a:t>is </a:t>
            </a:r>
            <a:r>
              <a:rPr sz="1050" spc="-60" dirty="0">
                <a:latin typeface="Trebuchet MS"/>
                <a:cs typeface="Trebuchet MS"/>
              </a:rPr>
              <a:t>then </a:t>
            </a:r>
            <a:r>
              <a:rPr sz="1050" spc="110" dirty="0">
                <a:latin typeface="Trebuchet MS"/>
                <a:cs typeface="Trebuchet MS"/>
              </a:rPr>
              <a:t> </a:t>
            </a:r>
            <a:r>
              <a:rPr sz="1050" spc="-70" dirty="0">
                <a:latin typeface="Trebuchet MS"/>
                <a:cs typeface="Trebuchet MS"/>
              </a:rPr>
              <a:t>executed</a:t>
            </a:r>
            <a:endParaRPr sz="1050">
              <a:latin typeface="Trebuchet MS"/>
              <a:cs typeface="Trebuchet MS"/>
            </a:endParaRPr>
          </a:p>
          <a:p>
            <a:pPr marL="541655" indent="-132715">
              <a:lnSpc>
                <a:spcPct val="100000"/>
              </a:lnSpc>
              <a:spcBef>
                <a:spcPts val="330"/>
              </a:spcBef>
              <a:buClr>
                <a:srgbClr val="47AF11"/>
              </a:buClr>
              <a:buSzPct val="95238"/>
              <a:buFont typeface="Calibri"/>
              <a:buChar char="•"/>
              <a:tabLst>
                <a:tab pos="542290" algn="l"/>
              </a:tabLst>
            </a:pPr>
            <a:r>
              <a:rPr sz="1050" spc="-40" dirty="0">
                <a:latin typeface="Trebuchet MS"/>
                <a:cs typeface="Trebuchet MS"/>
              </a:rPr>
              <a:t>If </a:t>
            </a:r>
            <a:r>
              <a:rPr sz="1050" spc="-60" dirty="0">
                <a:latin typeface="Trebuchet MS"/>
                <a:cs typeface="Trebuchet MS"/>
              </a:rPr>
              <a:t>none of </a:t>
            </a:r>
            <a:r>
              <a:rPr sz="1050" spc="-65" dirty="0">
                <a:latin typeface="Trebuchet MS"/>
                <a:cs typeface="Trebuchet MS"/>
              </a:rPr>
              <a:t>the </a:t>
            </a:r>
            <a:r>
              <a:rPr sz="1000" spc="270" dirty="0">
                <a:solidFill>
                  <a:srgbClr val="FF7400"/>
                </a:solidFill>
                <a:latin typeface="Arial"/>
                <a:cs typeface="Arial"/>
              </a:rPr>
              <a:t>if </a:t>
            </a:r>
            <a:r>
              <a:rPr sz="1050" spc="-70" dirty="0">
                <a:latin typeface="Trebuchet MS"/>
                <a:cs typeface="Trebuchet MS"/>
              </a:rPr>
              <a:t>or </a:t>
            </a:r>
            <a:r>
              <a:rPr sz="1000" spc="200" dirty="0">
                <a:solidFill>
                  <a:srgbClr val="FF7400"/>
                </a:solidFill>
                <a:latin typeface="Arial"/>
                <a:cs typeface="Arial"/>
              </a:rPr>
              <a:t>elif </a:t>
            </a:r>
            <a:r>
              <a:rPr sz="1050" spc="-50" dirty="0">
                <a:latin typeface="Trebuchet MS"/>
                <a:cs typeface="Trebuchet MS"/>
              </a:rPr>
              <a:t>conditionals </a:t>
            </a:r>
            <a:r>
              <a:rPr sz="1050" spc="-85" dirty="0">
                <a:latin typeface="Trebuchet MS"/>
                <a:cs typeface="Trebuchet MS"/>
              </a:rPr>
              <a:t>are  </a:t>
            </a:r>
            <a:r>
              <a:rPr sz="1050" spc="-65" dirty="0"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930093"/>
                </a:solidFill>
                <a:latin typeface="Arial"/>
                <a:cs typeface="Arial"/>
              </a:rPr>
              <a:t>True</a:t>
            </a:r>
            <a:endParaRPr sz="1000">
              <a:latin typeface="Arial"/>
              <a:cs typeface="Arial"/>
            </a:endParaRPr>
          </a:p>
          <a:p>
            <a:pPr marR="1557020" algn="ctr">
              <a:lnSpc>
                <a:spcPct val="100000"/>
              </a:lnSpc>
              <a:spcBef>
                <a:spcPts val="35"/>
              </a:spcBef>
            </a:pPr>
            <a:r>
              <a:rPr sz="1050" spc="-65" dirty="0">
                <a:latin typeface="Trebuchet MS"/>
                <a:cs typeface="Trebuchet MS"/>
              </a:rPr>
              <a:t>the </a:t>
            </a:r>
            <a:r>
              <a:rPr sz="1000" spc="60" dirty="0">
                <a:solidFill>
                  <a:srgbClr val="FF7400"/>
                </a:solidFill>
                <a:latin typeface="Arial"/>
                <a:cs typeface="Arial"/>
              </a:rPr>
              <a:t>else </a:t>
            </a:r>
            <a:r>
              <a:rPr sz="1050" spc="-45" dirty="0">
                <a:latin typeface="Trebuchet MS"/>
                <a:cs typeface="Trebuchet MS"/>
              </a:rPr>
              <a:t>block </a:t>
            </a:r>
            <a:r>
              <a:rPr sz="1050" spc="-40" dirty="0">
                <a:latin typeface="Trebuchet MS"/>
                <a:cs typeface="Trebuchet MS"/>
              </a:rPr>
              <a:t>is</a:t>
            </a:r>
            <a:r>
              <a:rPr sz="1050" spc="229" dirty="0">
                <a:latin typeface="Trebuchet MS"/>
                <a:cs typeface="Trebuchet MS"/>
              </a:rPr>
              <a:t> </a:t>
            </a:r>
            <a:r>
              <a:rPr sz="1050" spc="-45" dirty="0">
                <a:latin typeface="Trebuchet MS"/>
                <a:cs typeface="Trebuchet MS"/>
              </a:rPr>
              <a:t>run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278631"/>
            <a:ext cx="1203325" cy="82550"/>
          </a:xfrm>
          <a:custGeom>
            <a:avLst/>
            <a:gdLst/>
            <a:ahLst/>
            <a:cxnLst/>
            <a:rect l="l" t="t" r="r" b="b"/>
            <a:pathLst>
              <a:path w="1203325" h="82550">
                <a:moveTo>
                  <a:pt x="1152014" y="0"/>
                </a:moveTo>
                <a:lnTo>
                  <a:pt x="0" y="0"/>
                </a:lnTo>
                <a:lnTo>
                  <a:pt x="0" y="82384"/>
                </a:lnTo>
                <a:lnTo>
                  <a:pt x="1202815" y="82384"/>
                </a:lnTo>
                <a:lnTo>
                  <a:pt x="1202815" y="50800"/>
                </a:lnTo>
                <a:lnTo>
                  <a:pt x="1198807" y="31075"/>
                </a:lnTo>
                <a:lnTo>
                  <a:pt x="1187893" y="14922"/>
                </a:lnTo>
                <a:lnTo>
                  <a:pt x="1171739" y="4008"/>
                </a:lnTo>
                <a:lnTo>
                  <a:pt x="1152014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323046"/>
            <a:ext cx="1203325" cy="120650"/>
          </a:xfrm>
          <a:custGeom>
            <a:avLst/>
            <a:gdLst/>
            <a:ahLst/>
            <a:cxnLst/>
            <a:rect l="l" t="t" r="r" b="b"/>
            <a:pathLst>
              <a:path w="1203325" h="120650">
                <a:moveTo>
                  <a:pt x="1202815" y="0"/>
                </a:moveTo>
                <a:lnTo>
                  <a:pt x="0" y="0"/>
                </a:lnTo>
                <a:lnTo>
                  <a:pt x="0" y="120343"/>
                </a:lnTo>
                <a:lnTo>
                  <a:pt x="1152014" y="120343"/>
                </a:lnTo>
                <a:lnTo>
                  <a:pt x="1187893" y="105420"/>
                </a:lnTo>
                <a:lnTo>
                  <a:pt x="1202815" y="69542"/>
                </a:lnTo>
                <a:lnTo>
                  <a:pt x="1202815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2238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644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888" y="50508"/>
            <a:ext cx="64643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dirty="0">
                <a:solidFill>
                  <a:srgbClr val="5B6D4D"/>
                </a:solidFill>
                <a:latin typeface="Arial"/>
                <a:cs typeface="Arial"/>
              </a:rPr>
              <a:t>Control</a:t>
            </a:r>
            <a:r>
              <a:rPr sz="600" spc="-35" dirty="0">
                <a:solidFill>
                  <a:srgbClr val="5B6D4D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Structures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74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78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82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86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9020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8000" y="0"/>
                </a:move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941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42071" y="50508"/>
            <a:ext cx="4984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45" dirty="0">
                <a:latin typeface="PMingLiU"/>
                <a:cs typeface="PMingLiU"/>
              </a:rPr>
              <a:t>if</a:t>
            </a:r>
            <a:r>
              <a:rPr sz="600" spc="-10" dirty="0">
                <a:latin typeface="PMingLiU"/>
                <a:cs typeface="PMingLiU"/>
              </a:rPr>
              <a:t> </a:t>
            </a:r>
            <a:r>
              <a:rPr sz="600" spc="-10" dirty="0">
                <a:latin typeface="Arial"/>
                <a:cs typeface="Arial"/>
              </a:rPr>
              <a:t>statements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47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51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55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59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46399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793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9450" y="50508"/>
            <a:ext cx="42862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65" dirty="0">
                <a:solidFill>
                  <a:srgbClr val="5B6D4D"/>
                </a:solidFill>
                <a:latin typeface="PMingLiU"/>
                <a:cs typeface="PMingLiU"/>
              </a:rPr>
              <a:t>while</a:t>
            </a:r>
            <a:r>
              <a:rPr sz="600" spc="-25" dirty="0">
                <a:solidFill>
                  <a:srgbClr val="5B6D4D"/>
                </a:solidFill>
                <a:latin typeface="PMingLiU"/>
                <a:cs typeface="PMingLiU"/>
              </a:rPr>
              <a:t> </a:t>
            </a:r>
            <a:r>
              <a:rPr sz="600" spc="-15" dirty="0">
                <a:solidFill>
                  <a:srgbClr val="5B6D4D"/>
                </a:solidFill>
                <a:latin typeface="Arial"/>
                <a:cs typeface="Arial"/>
              </a:rPr>
              <a:t>loops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2506" y="1699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6002" y="18001"/>
                </a:moveTo>
                <a:lnTo>
                  <a:pt x="34594" y="10973"/>
                </a:lnTo>
                <a:lnTo>
                  <a:pt x="30748" y="5254"/>
                </a:lnTo>
                <a:lnTo>
                  <a:pt x="25028" y="1407"/>
                </a:lnTo>
                <a:lnTo>
                  <a:pt x="18000" y="0"/>
                </a:lnTo>
                <a:lnTo>
                  <a:pt x="10973" y="1407"/>
                </a:lnTo>
                <a:lnTo>
                  <a:pt x="5254" y="5254"/>
                </a:lnTo>
                <a:lnTo>
                  <a:pt x="1407" y="10973"/>
                </a:lnTo>
                <a:lnTo>
                  <a:pt x="0" y="18001"/>
                </a:lnTo>
                <a:lnTo>
                  <a:pt x="1407" y="25028"/>
                </a:lnTo>
                <a:lnTo>
                  <a:pt x="5254" y="30748"/>
                </a:lnTo>
                <a:lnTo>
                  <a:pt x="10973" y="34594"/>
                </a:lnTo>
                <a:lnTo>
                  <a:pt x="18000" y="36002"/>
                </a:lnTo>
                <a:lnTo>
                  <a:pt x="25028" y="34594"/>
                </a:lnTo>
                <a:lnTo>
                  <a:pt x="30748" y="30748"/>
                </a:lnTo>
                <a:lnTo>
                  <a:pt x="34594" y="2502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5B6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7157" y="50508"/>
            <a:ext cx="40576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" dirty="0">
                <a:solidFill>
                  <a:srgbClr val="5B6D4D"/>
                </a:solidFill>
                <a:latin typeface="Arial"/>
                <a:cs typeface="Arial"/>
              </a:rPr>
              <a:t>Practice!</a:t>
            </a:r>
            <a:r>
              <a:rPr sz="600" spc="-5" dirty="0"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253326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47AF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00" y="330301"/>
            <a:ext cx="4037329" cy="118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 and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541655" indent="-132715">
              <a:lnSpc>
                <a:spcPct val="100000"/>
              </a:lnSpc>
              <a:buClr>
                <a:srgbClr val="47AF11"/>
              </a:buClr>
              <a:buSzPct val="95238"/>
              <a:buFont typeface="Calibri"/>
              <a:buChar char="•"/>
              <a:tabLst>
                <a:tab pos="542290" algn="l"/>
              </a:tabLst>
            </a:pPr>
            <a:r>
              <a:rPr sz="1050" spc="-45" dirty="0">
                <a:latin typeface="Trebuchet MS"/>
                <a:cs typeface="Trebuchet MS"/>
              </a:rPr>
              <a:t>There </a:t>
            </a:r>
            <a:r>
              <a:rPr sz="1050" spc="-85" dirty="0">
                <a:latin typeface="Trebuchet MS"/>
                <a:cs typeface="Trebuchet MS"/>
              </a:rPr>
              <a:t>are  </a:t>
            </a:r>
            <a:r>
              <a:rPr sz="1050" spc="-75" dirty="0">
                <a:latin typeface="Trebuchet MS"/>
                <a:cs typeface="Trebuchet MS"/>
              </a:rPr>
              <a:t>two </a:t>
            </a:r>
            <a:r>
              <a:rPr sz="1050" spc="-50" dirty="0">
                <a:latin typeface="Trebuchet MS"/>
                <a:cs typeface="Trebuchet MS"/>
              </a:rPr>
              <a:t>additional </a:t>
            </a:r>
            <a:r>
              <a:rPr sz="1050" spc="-65" dirty="0">
                <a:latin typeface="Trebuchet MS"/>
                <a:cs typeface="Trebuchet MS"/>
              </a:rPr>
              <a:t>keywords </a:t>
            </a:r>
            <a:r>
              <a:rPr sz="1050" spc="-45" dirty="0">
                <a:latin typeface="Trebuchet MS"/>
                <a:cs typeface="Trebuchet MS"/>
              </a:rPr>
              <a:t>that </a:t>
            </a:r>
            <a:r>
              <a:rPr sz="1050" spc="-85" dirty="0">
                <a:latin typeface="Trebuchet MS"/>
                <a:cs typeface="Trebuchet MS"/>
              </a:rPr>
              <a:t>are  </a:t>
            </a:r>
            <a:r>
              <a:rPr sz="1050" spc="-60" dirty="0">
                <a:latin typeface="Trebuchet MS"/>
                <a:cs typeface="Trebuchet MS"/>
              </a:rPr>
              <a:t>quite </a:t>
            </a:r>
            <a:r>
              <a:rPr sz="1050" spc="-65" dirty="0">
                <a:latin typeface="Trebuchet MS"/>
                <a:cs typeface="Trebuchet MS"/>
              </a:rPr>
              <a:t>useful,  </a:t>
            </a:r>
            <a:r>
              <a:rPr sz="1050" spc="-50" dirty="0"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FF7400"/>
                </a:solidFill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  <a:p>
            <a:pPr marL="541655">
              <a:lnSpc>
                <a:spcPct val="100000"/>
              </a:lnSpc>
              <a:spcBef>
                <a:spcPts val="35"/>
              </a:spcBef>
            </a:pPr>
            <a:r>
              <a:rPr sz="1050" spc="-50" dirty="0">
                <a:latin typeface="Trebuchet MS"/>
                <a:cs typeface="Trebuchet MS"/>
              </a:rPr>
              <a:t>and</a:t>
            </a:r>
            <a:r>
              <a:rPr sz="1050" spc="-45" dirty="0"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F7400"/>
                </a:solidFill>
                <a:latin typeface="Arial"/>
                <a:cs typeface="Arial"/>
              </a:rPr>
              <a:t>or</a:t>
            </a:r>
            <a:r>
              <a:rPr sz="1050" spc="20" dirty="0"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  <a:p>
            <a:pPr marL="374650">
              <a:lnSpc>
                <a:spcPts val="1200"/>
              </a:lnSpc>
              <a:spcBef>
                <a:spcPts val="825"/>
              </a:spcBef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1     </a:t>
            </a:r>
            <a:r>
              <a:rPr sz="600" spc="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9A0000"/>
                </a:solidFill>
                <a:latin typeface="Arial"/>
                <a:cs typeface="Arial"/>
              </a:rPr>
              <a:t>&gt;&gt;&gt;</a:t>
            </a:r>
            <a:r>
              <a:rPr sz="1000" spc="15" dirty="0">
                <a:solidFill>
                  <a:srgbClr val="FF7400"/>
                </a:solidFill>
                <a:latin typeface="Arial"/>
                <a:cs typeface="Arial"/>
              </a:rPr>
              <a:t>if</a:t>
            </a:r>
            <a:r>
              <a:rPr sz="1000" spc="15" dirty="0">
                <a:latin typeface="Arial"/>
                <a:cs typeface="Arial"/>
              </a:rPr>
              <a:t>name==</a:t>
            </a:r>
            <a:r>
              <a:rPr sz="1000" spc="15" dirty="0">
                <a:solidFill>
                  <a:srgbClr val="00A900"/>
                </a:solidFill>
                <a:latin typeface="Arial"/>
                <a:cs typeface="Arial"/>
              </a:rPr>
              <a:t>"David"</a:t>
            </a:r>
            <a:r>
              <a:rPr sz="1000" spc="15" dirty="0">
                <a:solidFill>
                  <a:srgbClr val="FF7400"/>
                </a:solidFill>
                <a:latin typeface="Arial"/>
                <a:cs typeface="Arial"/>
              </a:rPr>
              <a:t>or</a:t>
            </a:r>
            <a:r>
              <a:rPr sz="1000" spc="15" dirty="0">
                <a:latin typeface="Arial"/>
                <a:cs typeface="Arial"/>
              </a:rPr>
              <a:t>name==</a:t>
            </a:r>
            <a:r>
              <a:rPr sz="1000" spc="15" dirty="0">
                <a:solidFill>
                  <a:srgbClr val="00A900"/>
                </a:solidFill>
                <a:latin typeface="Arial"/>
                <a:cs typeface="Arial"/>
              </a:rPr>
              <a:t>"Paul"</a:t>
            </a:r>
            <a:r>
              <a:rPr sz="1000" spc="1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374650">
              <a:lnSpc>
                <a:spcPts val="1200"/>
              </a:lnSpc>
              <a:tabLst>
                <a:tab pos="1670685" algn="l"/>
                <a:tab pos="2534285" algn="l"/>
              </a:tabLst>
            </a:pPr>
            <a:r>
              <a:rPr sz="600" spc="-20" dirty="0">
                <a:solidFill>
                  <a:srgbClr val="666666"/>
                </a:solidFill>
                <a:latin typeface="Arial"/>
                <a:cs typeface="Arial"/>
              </a:rPr>
              <a:t>2     </a:t>
            </a:r>
            <a:r>
              <a:rPr sz="600" spc="12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000" spc="125" dirty="0">
                <a:solidFill>
                  <a:srgbClr val="9A0000"/>
                </a:solidFill>
                <a:latin typeface="Arial"/>
                <a:cs typeface="Arial"/>
              </a:rPr>
              <a:t>...</a:t>
            </a:r>
            <a:r>
              <a:rPr sz="1000" spc="125" dirty="0">
                <a:solidFill>
                  <a:srgbClr val="FF7400"/>
                </a:solidFill>
                <a:latin typeface="Arial"/>
                <a:cs typeface="Arial"/>
              </a:rPr>
              <a:t>print</a:t>
            </a:r>
            <a:r>
              <a:rPr sz="1000" spc="125" dirty="0">
                <a:solidFill>
                  <a:srgbClr val="00A900"/>
                </a:solidFill>
                <a:latin typeface="Arial"/>
                <a:cs typeface="Arial"/>
              </a:rPr>
              <a:t>"That	</a:t>
            </a:r>
            <a:r>
              <a:rPr sz="1000" spc="1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10" dirty="0">
                <a:solidFill>
                  <a:srgbClr val="00A900"/>
                </a:solidFill>
                <a:latin typeface="Arial"/>
                <a:cs typeface="Arial"/>
              </a:rPr>
              <a:t>smybrother	</a:t>
            </a:r>
            <a:r>
              <a:rPr sz="1000" spc="-10" dirty="0">
                <a:solidFill>
                  <a:srgbClr val="00A900"/>
                </a:solidFill>
                <a:latin typeface="Courier New"/>
                <a:cs typeface="Courier New"/>
              </a:rPr>
              <a:t>'</a:t>
            </a:r>
            <a:r>
              <a:rPr sz="1000" spc="-10" dirty="0">
                <a:solidFill>
                  <a:srgbClr val="00A900"/>
                </a:solidFill>
                <a:latin typeface="Arial"/>
                <a:cs typeface="Arial"/>
              </a:rPr>
              <a:t>sname!"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278631"/>
            <a:ext cx="1203325" cy="82550"/>
          </a:xfrm>
          <a:custGeom>
            <a:avLst/>
            <a:gdLst/>
            <a:ahLst/>
            <a:cxnLst/>
            <a:rect l="l" t="t" r="r" b="b"/>
            <a:pathLst>
              <a:path w="1203325" h="82550">
                <a:moveTo>
                  <a:pt x="1152014" y="0"/>
                </a:moveTo>
                <a:lnTo>
                  <a:pt x="0" y="0"/>
                </a:lnTo>
                <a:lnTo>
                  <a:pt x="0" y="82384"/>
                </a:lnTo>
                <a:lnTo>
                  <a:pt x="1202815" y="82384"/>
                </a:lnTo>
                <a:lnTo>
                  <a:pt x="1202815" y="50800"/>
                </a:lnTo>
                <a:lnTo>
                  <a:pt x="1198807" y="31075"/>
                </a:lnTo>
                <a:lnTo>
                  <a:pt x="1187893" y="14922"/>
                </a:lnTo>
                <a:lnTo>
                  <a:pt x="1171739" y="4008"/>
                </a:lnTo>
                <a:lnTo>
                  <a:pt x="1152014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323046"/>
            <a:ext cx="1203325" cy="120650"/>
          </a:xfrm>
          <a:custGeom>
            <a:avLst/>
            <a:gdLst/>
            <a:ahLst/>
            <a:cxnLst/>
            <a:rect l="l" t="t" r="r" b="b"/>
            <a:pathLst>
              <a:path w="1203325" h="120650">
                <a:moveTo>
                  <a:pt x="1202815" y="0"/>
                </a:moveTo>
                <a:lnTo>
                  <a:pt x="0" y="0"/>
                </a:lnTo>
                <a:lnTo>
                  <a:pt x="0" y="120343"/>
                </a:lnTo>
                <a:lnTo>
                  <a:pt x="1152014" y="120343"/>
                </a:lnTo>
                <a:lnTo>
                  <a:pt x="1187893" y="105420"/>
                </a:lnTo>
                <a:lnTo>
                  <a:pt x="1202815" y="69542"/>
                </a:lnTo>
                <a:lnTo>
                  <a:pt x="1202815" y="0"/>
                </a:lnTo>
                <a:close/>
              </a:path>
            </a:pathLst>
          </a:custGeom>
          <a:solidFill>
            <a:srgbClr val="B6DB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284048" y="3310147"/>
            <a:ext cx="5842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endParaRPr spc="-1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1291132" y="3310236"/>
            <a:ext cx="166814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lang="en-US" spc="5" dirty="0"/>
              <a:t>Control Structures</a:t>
            </a:r>
            <a:endParaRPr spc="-5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Words>983</Words>
  <Application>Microsoft Office PowerPoint</Application>
  <PresentationFormat>Custom</PresentationFormat>
  <Paragraphs>275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if statements</dc:title>
  <dc:creator>NCSS Workshop</dc:creator>
  <cp:lastModifiedBy>siv</cp:lastModifiedBy>
  <cp:revision>3</cp:revision>
  <dcterms:created xsi:type="dcterms:W3CDTF">2017-08-21T09:13:10Z</dcterms:created>
  <dcterms:modified xsi:type="dcterms:W3CDTF">2018-08-12T03:10:50Z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2012-07-25T00:00:00Z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2017-08-21T00:00:00Z</vt:filetime>
  </property>
</Properties>
</file>