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 smtClean="0"/>
              <a:t>Slot 2 </a:t>
            </a:r>
            <a:br>
              <a:rPr lang="en-US" dirty="0" smtClean="0"/>
            </a:br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 smtClean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First Program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 smtClean="0"/>
              <a:t>Primary memory holds the information accessed by the CPU.</a:t>
            </a:r>
          </a:p>
          <a:p>
            <a:pPr marL="454025" lvl="1"/>
            <a:r>
              <a:rPr lang="en-US" dirty="0" smtClean="0"/>
              <a:t>Primary memory is also volatile.</a:t>
            </a:r>
          </a:p>
          <a:p>
            <a:pPr marL="454025" lvl="1"/>
            <a:r>
              <a:rPr lang="en-US" dirty="0" smtClean="0"/>
              <a:t>The popular term for primary memory is RAM (Random Access Memory).</a:t>
            </a:r>
          </a:p>
          <a:p>
            <a:pPr marL="454025" lvl="1"/>
            <a:r>
              <a:rPr lang="en-US" dirty="0" smtClean="0"/>
              <a:t>A specific memory cell is identified uniquely by a decoder. Decoder has n inputs and 2</a:t>
            </a:r>
            <a:r>
              <a:rPr lang="en-US" baseline="30000" dirty="0" smtClean="0"/>
              <a:t>n</a:t>
            </a:r>
            <a:r>
              <a:rPr lang="en-US" dirty="0" smtClean="0"/>
              <a:t> outputs. With a specific input, only one output is </a:t>
            </a:r>
            <a:r>
              <a:rPr lang="en-US" dirty="0" smtClean="0"/>
              <a:t>chosen </a:t>
            </a:r>
            <a:r>
              <a:rPr lang="en-US" dirty="0" smtClean="0"/>
              <a:t>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basic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All device interfaces connect to the system buses through a central controller.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5-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Transistor is the basic physical unit for storing data </a:t>
            </a:r>
            <a:r>
              <a:rPr lang="en-US" dirty="0" smtClean="0">
                <a:sym typeface="Wingdings" pitchFamily="2" charset="2"/>
              </a:rPr>
              <a:t> Binary format</a:t>
            </a:r>
            <a:r>
              <a:rPr lang="en-US" dirty="0" smtClean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We call a </a:t>
            </a:r>
            <a:r>
              <a:rPr lang="en-US" b="1" u="sng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b="1" u="sng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as a bit.</a:t>
            </a:r>
          </a:p>
          <a:p>
            <a:pPr algn="just"/>
            <a:r>
              <a:rPr lang="en-US" dirty="0" smtClean="0"/>
              <a:t>Nibble =  4 consecutive bits. </a:t>
            </a:r>
          </a:p>
          <a:p>
            <a:pPr algn="just"/>
            <a:r>
              <a:rPr lang="en-US" dirty="0" smtClean="0"/>
              <a:t>Byte = 8 consecutive bits </a:t>
            </a:r>
          </a:p>
          <a:p>
            <a:pPr algn="just">
              <a:buNone/>
            </a:pPr>
            <a:r>
              <a:rPr lang="en-US" dirty="0" smtClean="0"/>
              <a:t>             = 2 nibbles </a:t>
            </a:r>
          </a:p>
          <a:p>
            <a:pPr algn="just"/>
            <a:r>
              <a:rPr lang="en-US" dirty="0" smtClean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Units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The natural unit of the CPU is 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6- Data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in computer are binary values </a:t>
            </a:r>
            <a:r>
              <a:rPr lang="en-US" sz="2400" dirty="0" smtClean="0">
                <a:sym typeface="Wingdings" pitchFamily="2" charset="2"/>
              </a:rPr>
              <a:t> They can </a:t>
            </a:r>
            <a:r>
              <a:rPr lang="en-US" sz="2400" dirty="0" smtClean="0"/>
              <a:t> be treated as numbers.</a:t>
            </a:r>
          </a:p>
          <a:p>
            <a:r>
              <a:rPr lang="en-US" sz="2400" dirty="0" smtClean="0"/>
              <a:t>3 common number systems: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 smtClean="0"/>
              <a:t>Base 16: 0, 1, …, 9, A, B, C, D, E, F</a:t>
            </a:r>
          </a:p>
          <a:p>
            <a:pPr lvl="2" algn="just"/>
            <a:r>
              <a:rPr lang="en-US" sz="1800" dirty="0" smtClean="0"/>
              <a:t>Each hexadecimal digit represents 4 bits of information.</a:t>
            </a:r>
          </a:p>
          <a:p>
            <a:pPr lvl="2" algn="just"/>
            <a:r>
              <a:rPr lang="en-US" sz="1800" dirty="0" smtClean="0"/>
              <a:t>The 0x prefix identifies the number as a hexadecimal number: 0x5C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 smtClean="0"/>
              <a:t>Base </a:t>
            </a:r>
            <a:r>
              <a:rPr lang="en-US" sz="1800" dirty="0"/>
              <a:t>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</a:t>
            </a:r>
            <a:r>
              <a:rPr lang="en-US" sz="1800" dirty="0" smtClean="0"/>
              <a:t>031</a:t>
            </a:r>
          </a:p>
          <a:p>
            <a:pPr lvl="1" algn="just" eaLnBrk="0" hangingPunct="0">
              <a:defRPr/>
            </a:pPr>
            <a:r>
              <a:rPr lang="en-US" sz="2000" dirty="0" smtClean="0"/>
              <a:t>We can convert a number in one system to another ( introduced in the subject Introduction to Computing)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Conversion-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97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Summary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Computer is a binary device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 smtClean="0"/>
              <a:t>Number:</a:t>
            </a:r>
            <a:endParaRPr lang="en-US" sz="1800" b="1" dirty="0"/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 smtClean="0"/>
              <a:t>Normal description (human being)</a:t>
            </a:r>
            <a:endParaRPr lang="en-US" sz="1800" b="1" dirty="0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Encode</a:t>
            </a:r>
          </a:p>
          <a:p>
            <a:pPr algn="ctr"/>
            <a:r>
              <a:rPr lang="en-US" sz="1800" b="1" dirty="0" smtClean="0"/>
              <a:t>(Another format is </a:t>
            </a:r>
            <a:r>
              <a:rPr lang="en-US" sz="1800" b="1" dirty="0" smtClean="0"/>
              <a:t>chosen)</a:t>
            </a:r>
            <a:endParaRPr lang="en-US" sz="1800" b="1" dirty="0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990600"/>
                <a:gridCol w="1295400"/>
                <a:gridCol w="10668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0000 0000 1111 1111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corresponding binary expansions of the following decimal number: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943600" y="34290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Define some concepts related to programming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Discuss about notable features of  the C language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914400"/>
                <a:gridCol w="1143000"/>
                <a:gridCol w="2362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blank cells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 smtClean="0"/>
              <a:t>Exercises</a:t>
            </a:r>
            <a:r>
              <a:rPr lang="en-US" sz="2000" b="1" dirty="0" smtClean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1-complement/reverse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bits/ Not operator)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 smtClean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representation </a:t>
            </a:r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binary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representation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2-complement  Binary representation of -35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7- Addressing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 smtClean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 smtClean="0"/>
              <a:t>Kilobyte = 1024 bytes</a:t>
            </a:r>
          </a:p>
          <a:p>
            <a:pPr lvl="1" algn="just"/>
            <a:r>
              <a:rPr lang="en-US" sz="2000" dirty="0" smtClean="0"/>
              <a:t>Kilo K= 1024 ( 2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Mega or M (=1024k) </a:t>
            </a:r>
          </a:p>
          <a:p>
            <a:pPr lvl="1" algn="just"/>
            <a:r>
              <a:rPr lang="en-US" sz="2000" dirty="0" smtClean="0"/>
              <a:t>Giga or G (=1024M) </a:t>
            </a:r>
          </a:p>
          <a:p>
            <a:pPr lvl="1" algn="just"/>
            <a:r>
              <a:rPr lang="en-US" sz="2000" dirty="0" smtClean="0"/>
              <a:t>Tera or T (=1024G) </a:t>
            </a:r>
          </a:p>
          <a:p>
            <a:pPr lvl="1" algn="just"/>
            <a:r>
              <a:rPr lang="en-US" sz="2000" dirty="0" smtClean="0"/>
              <a:t>Peta or P (=1024T) </a:t>
            </a:r>
          </a:p>
          <a:p>
            <a:pPr lvl="1" algn="just"/>
            <a:r>
              <a:rPr lang="en-US" sz="2000" dirty="0" smtClean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 smtClean="0"/>
              <a:t>Addressible Memory</a:t>
            </a:r>
          </a:p>
          <a:p>
            <a:pPr lvl="1" algn="just"/>
            <a:r>
              <a:rPr lang="en-US" sz="2000" dirty="0" smtClean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1485900"/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1010 1010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0011 1100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1001 0000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1100 1011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0100 0001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value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8- Program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2057400"/>
                <a:gridCol w="2209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01001011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100110110110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011011010111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Instructions…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Addressing Information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Translate and execute a program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9-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Machine Language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Assembly language </a:t>
            </a:r>
            <a:r>
              <a:rPr lang="en-US" dirty="0" smtClean="0">
                <a:sym typeface="Wingdings" pitchFamily="2" charset="2"/>
              </a:rPr>
              <a:t> High-</a:t>
            </a:r>
            <a:r>
              <a:rPr lang="en-US" dirty="0" smtClean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To make our programs shorter, we use higher-level languages.</a:t>
            </a:r>
            <a:endParaRPr lang="en-US" dirty="0"/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higher the level, the closer to the human languages and the further from native machine languages</a:t>
            </a:r>
          </a:p>
          <a:p>
            <a:pPr lvl="1"/>
            <a:r>
              <a:rPr lang="en-US" dirty="0" smtClean="0"/>
              <a:t>Each third generation language statement ~ 5-10 machine language statements.  </a:t>
            </a:r>
          </a:p>
          <a:p>
            <a:pPr lvl="1"/>
            <a:r>
              <a:rPr lang="en-US" dirty="0" smtClean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10- Translating and Executing</a:t>
            </a:r>
            <a:br>
              <a:rPr lang="en-US" dirty="0" smtClean="0"/>
            </a:br>
            <a:r>
              <a:rPr lang="en-US" dirty="0" smtClean="0"/>
              <a:t>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 ways of translations: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Interpreting</a:t>
            </a:r>
            <a:r>
              <a:rPr lang="en-US" dirty="0" smtClean="0"/>
              <a:t>: one-by-one statement is translated then run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Compiling</a:t>
            </a:r>
            <a:r>
              <a:rPr lang="en-US" dirty="0" smtClean="0"/>
              <a:t>: All statements of program </a:t>
            </a:r>
            <a:r>
              <a:rPr lang="en-US" dirty="0" smtClean="0"/>
              <a:t>are </a:t>
            </a:r>
            <a:r>
              <a:rPr lang="en-US" dirty="0" smtClean="0"/>
              <a:t>translated then executed as a whole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 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Some </a:t>
            </a:r>
            <a:r>
              <a:rPr lang="en-US" sz="2800" b="1" u="sng" dirty="0" smtClean="0"/>
              <a:t>reasons</a:t>
            </a:r>
            <a:r>
              <a:rPr lang="en-US" sz="2800" dirty="0" smtClean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high-level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most common languages, such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12- Some Notable 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 smtClean="0"/>
              <a:t>C language is case sensitive.  </a:t>
            </a:r>
          </a:p>
          <a:p>
            <a:pPr lvl="1"/>
            <a:r>
              <a:rPr lang="en-US" dirty="0" smtClean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13- Structure of a Simple C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 for program description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Declaration for library  using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Entry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+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Exit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Structure…: C program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Entry point: the point where a program begins.</a:t>
            </a:r>
          </a:p>
          <a:p>
            <a:pPr>
              <a:buNone/>
            </a:pPr>
            <a:r>
              <a:rPr lang="en-US" dirty="0" smtClean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int argCount, char* args[])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Demo. </a:t>
              </a:r>
            </a:p>
            <a:p>
              <a:pPr algn="ctr"/>
              <a:r>
                <a:rPr lang="en-US" sz="2000" b="1" dirty="0" smtClean="0"/>
                <a:t>In the module H (Files)</a:t>
              </a:r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Common form</a:t>
              </a:r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[void] 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Definitions related to programming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C Compilers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Information: </a:t>
            </a:r>
            <a:r>
              <a:rPr lang="en-US" sz="2800" dirty="0" smtClean="0"/>
              <a:t>Knowledge about something</a:t>
            </a:r>
          </a:p>
          <a:p>
            <a:r>
              <a:rPr lang="en-US" dirty="0" smtClean="0"/>
              <a:t>Data: </a:t>
            </a:r>
            <a:r>
              <a:rPr lang="en-US" sz="2600" dirty="0" smtClean="0"/>
              <a:t>Values are used to describe information. So, information can be called as the mean of data</a:t>
            </a:r>
            <a:endParaRPr lang="en-US" sz="3000" dirty="0" smtClean="0"/>
          </a:p>
          <a:p>
            <a:r>
              <a:rPr lang="en-US" dirty="0" smtClean="0"/>
              <a:t>Problem: </a:t>
            </a:r>
            <a:r>
              <a:rPr lang="en-US" sz="2600" dirty="0" smtClean="0"/>
              <a:t>A situation in which something is hidden</a:t>
            </a:r>
          </a:p>
          <a:p>
            <a:r>
              <a:rPr lang="en-US" dirty="0" smtClean="0"/>
              <a:t>Solve a problem: </a:t>
            </a:r>
            <a:r>
              <a:rPr lang="en-US" sz="2600" dirty="0" smtClean="0"/>
              <a:t>explore the hidden information</a:t>
            </a:r>
          </a:p>
          <a:p>
            <a:r>
              <a:rPr lang="en-US" dirty="0" smtClean="0"/>
              <a:t>Solution:</a:t>
            </a:r>
            <a:r>
              <a:rPr lang="en-US" sz="2800" dirty="0" smtClean="0"/>
              <a:t> </a:t>
            </a:r>
            <a:r>
              <a:rPr lang="en-US" sz="2600" dirty="0" smtClean="0"/>
              <a:t>Value(data) of hidden information </a:t>
            </a:r>
          </a:p>
          <a:p>
            <a:r>
              <a:rPr lang="en-US" dirty="0" smtClean="0"/>
              <a:t>Algorithm: </a:t>
            </a:r>
            <a:r>
              <a:rPr lang="en-US" sz="2800" dirty="0" smtClean="0"/>
              <a:t>a way to find out a solution</a:t>
            </a:r>
          </a:p>
          <a:p>
            <a:r>
              <a:rPr lang="en-US" dirty="0" smtClean="0"/>
              <a:t>Program: </a:t>
            </a:r>
            <a:r>
              <a:rPr lang="en-US" sz="2600" dirty="0" smtClean="0"/>
              <a:t>A sequence of steps to find out the solution of a problem. An algorithm is a </a:t>
            </a:r>
            <a:r>
              <a:rPr lang="en-US" sz="2600" dirty="0" smtClean="0"/>
              <a:t>implementation </a:t>
            </a:r>
            <a:r>
              <a:rPr lang="en-US" sz="2600" dirty="0" smtClean="0"/>
              <a:t>of an algorithm</a:t>
            </a:r>
            <a:endParaRPr lang="en-US" sz="3000" dirty="0" smtClean="0"/>
          </a:p>
          <a:p>
            <a:r>
              <a:rPr lang="en-US" dirty="0" smtClean="0"/>
              <a:t>Computer program: </a:t>
            </a:r>
            <a:r>
              <a:rPr lang="en-US" sz="2600" dirty="0" smtClean="0"/>
              <a:t>a program is executed using a computer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>
                <a:solidFill>
                  <a:srgbClr val="FF0000"/>
                </a:solidFill>
              </a:rPr>
              <a:t>simulation</a:t>
            </a:r>
            <a:r>
              <a:rPr lang="en-US" sz="2400" dirty="0" smtClean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Increase </a:t>
            </a:r>
            <a:r>
              <a:rPr lang="en-US" sz="2400" b="1" u="sng" dirty="0" smtClean="0"/>
              <a:t>performance</a:t>
            </a:r>
            <a:r>
              <a:rPr lang="en-US" sz="2400" dirty="0" smtClean="0"/>
              <a:t> of standard workflow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2- How to make a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Usability: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Users can use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program to solve the problem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Correctness: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Maintainability: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Portability: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standards compliance </a:t>
            </a:r>
            <a:r>
              <a:rPr lang="en-US" sz="2000" dirty="0" smtClean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(platform: CPU + </a:t>
            </a:r>
            <a:r>
              <a:rPr lang="en-US" sz="2000" dirty="0" smtClean="0">
                <a:sym typeface="Wingdings" pitchFamily="2" charset="2"/>
              </a:rPr>
              <a:t>operating </a:t>
            </a:r>
            <a:r>
              <a:rPr lang="en-US" sz="2000" dirty="0" smtClean="0">
                <a:sym typeface="Wingdings" pitchFamily="2" charset="2"/>
              </a:rPr>
              <a:t>system running on it)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3- Steps to develop 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 smtClean="0"/>
              <a:t>Requirements </a:t>
            </a:r>
            <a:r>
              <a:rPr lang="en-US" sz="2400" dirty="0" smtClean="0">
                <a:sym typeface="Wingdings" pitchFamily="2" charset="2"/>
              </a:rPr>
              <a:t> The problem is understood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Analysis </a:t>
            </a:r>
            <a:r>
              <a:rPr lang="en-US" sz="2400" dirty="0" smtClean="0">
                <a:sym typeface="Wingdings" pitchFamily="2" charset="2"/>
              </a:rPr>
              <a:t> Data and tasks are identified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Design </a:t>
            </a:r>
            <a:r>
              <a:rPr lang="en-US" sz="2400" dirty="0" smtClean="0">
                <a:sym typeface="Wingdings" pitchFamily="2" charset="2"/>
              </a:rPr>
              <a:t> folders, files are organized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Coding </a:t>
            </a:r>
            <a:r>
              <a:rPr lang="en-US" sz="2400" dirty="0" smtClean="0">
                <a:sym typeface="Wingdings" pitchFamily="2" charset="2"/>
              </a:rPr>
              <a:t> Implementation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</a:t>
            </a:r>
            <a:r>
              <a:rPr lang="en-US" sz="2400" dirty="0" smtClean="0">
                <a:sym typeface="Wingdings" pitchFamily="2" charset="2"/>
              </a:rPr>
              <a:t> Checking whether requirements are satisfied or not 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Deploying </a:t>
            </a:r>
            <a:r>
              <a:rPr lang="en-US" sz="2400" dirty="0" smtClean="0">
                <a:sym typeface="Wingdings" pitchFamily="2" charset="2"/>
              </a:rPr>
              <a:t> Program is installed to user computers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Maintenance </a:t>
            </a:r>
            <a:r>
              <a:rPr lang="en-US" sz="2400" dirty="0" smtClean="0">
                <a:sym typeface="Wingdings" pitchFamily="2" charset="2"/>
              </a:rPr>
              <a:t> Needed modifications, if any, are carried out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4- Computer Hardware - Review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/>
                <a:gridCol w="7213146"/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to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IO peripherals, position of  accessed memory.</a:t>
                      </a:r>
                      <a:endParaRPr lang="en-US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data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operation on peripherals,</a:t>
                      </a:r>
                      <a:r>
                        <a:rPr lang="en-US" baseline="0" dirty="0" smtClean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3 steps to read a memory cell</a:t>
            </a:r>
            <a:r>
              <a:rPr lang="en-US" dirty="0" smtClean="0"/>
              <a:t>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 smtClean="0"/>
              <a:t>Data  in memory cell is transferred to  a register in CPU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ALU</a:t>
            </a:r>
            <a:r>
              <a:rPr lang="en-US" sz="1400" dirty="0" smtClean="0"/>
              <a:t>: Arithmetic and Logic Unit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 smtClean="0"/>
              <a:t>CPU transfers information at less than 10 nanoseconds </a:t>
            </a:r>
          </a:p>
          <a:p>
            <a:pPr lvl="1" algn="just"/>
            <a:r>
              <a:rPr lang="en-US" dirty="0" smtClean="0"/>
              <a:t>primary memory transfers information at about 60 nanoseconds </a:t>
            </a:r>
          </a:p>
          <a:p>
            <a:pPr lvl="1" algn="just"/>
            <a:r>
              <a:rPr lang="en-US" dirty="0" smtClean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2209</Words>
  <Application>Microsoft Office PowerPoint</Application>
  <PresentationFormat>On-screen Show (4:3)</PresentationFormat>
  <Paragraphs>528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67</cp:revision>
  <dcterms:created xsi:type="dcterms:W3CDTF">2013-07-11T00:46:38Z</dcterms:created>
  <dcterms:modified xsi:type="dcterms:W3CDTF">2015-07-23T11:02:36Z</dcterms:modified>
</cp:coreProperties>
</file>