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0"/>
  </p:notesMasterIdLst>
  <p:sldIdLst>
    <p:sldId id="256" r:id="rId2"/>
    <p:sldId id="259" r:id="rId3"/>
    <p:sldId id="358" r:id="rId4"/>
    <p:sldId id="357" r:id="rId5"/>
    <p:sldId id="258" r:id="rId6"/>
    <p:sldId id="260" r:id="rId7"/>
    <p:sldId id="275" r:id="rId8"/>
    <p:sldId id="323" r:id="rId9"/>
    <p:sldId id="274" r:id="rId10"/>
    <p:sldId id="276" r:id="rId11"/>
    <p:sldId id="324" r:id="rId12"/>
    <p:sldId id="277" r:id="rId13"/>
    <p:sldId id="278" r:id="rId14"/>
    <p:sldId id="325" r:id="rId15"/>
    <p:sldId id="280" r:id="rId16"/>
    <p:sldId id="281" r:id="rId17"/>
    <p:sldId id="261" r:id="rId18"/>
    <p:sldId id="262" r:id="rId19"/>
    <p:sldId id="283" r:id="rId20"/>
    <p:sldId id="285" r:id="rId21"/>
    <p:sldId id="287" r:id="rId22"/>
    <p:sldId id="326" r:id="rId23"/>
    <p:sldId id="320" r:id="rId24"/>
    <p:sldId id="263" r:id="rId25"/>
    <p:sldId id="335" r:id="rId26"/>
    <p:sldId id="264" r:id="rId27"/>
    <p:sldId id="327" r:id="rId28"/>
    <p:sldId id="328" r:id="rId29"/>
    <p:sldId id="329" r:id="rId30"/>
    <p:sldId id="330" r:id="rId31"/>
    <p:sldId id="332" r:id="rId32"/>
    <p:sldId id="331" r:id="rId33"/>
    <p:sldId id="319" r:id="rId34"/>
    <p:sldId id="310" r:id="rId35"/>
    <p:sldId id="336" r:id="rId36"/>
    <p:sldId id="333" r:id="rId37"/>
    <p:sldId id="314" r:id="rId38"/>
    <p:sldId id="356" r:id="rId39"/>
    <p:sldId id="334" r:id="rId40"/>
    <p:sldId id="315" r:id="rId41"/>
    <p:sldId id="265" r:id="rId42"/>
    <p:sldId id="337" r:id="rId43"/>
    <p:sldId id="338" r:id="rId44"/>
    <p:sldId id="308" r:id="rId45"/>
    <p:sldId id="339" r:id="rId46"/>
    <p:sldId id="346" r:id="rId47"/>
    <p:sldId id="266" r:id="rId48"/>
    <p:sldId id="340" r:id="rId49"/>
    <p:sldId id="341" r:id="rId50"/>
    <p:sldId id="342" r:id="rId51"/>
    <p:sldId id="343" r:id="rId52"/>
    <p:sldId id="268" r:id="rId53"/>
    <p:sldId id="296" r:id="rId54"/>
    <p:sldId id="298" r:id="rId55"/>
    <p:sldId id="345" r:id="rId56"/>
    <p:sldId id="273" r:id="rId57"/>
    <p:sldId id="355" r:id="rId58"/>
    <p:sldId id="344" r:id="rId59"/>
    <p:sldId id="347" r:id="rId60"/>
    <p:sldId id="348" r:id="rId61"/>
    <p:sldId id="349" r:id="rId62"/>
    <p:sldId id="301" r:id="rId63"/>
    <p:sldId id="299" r:id="rId64"/>
    <p:sldId id="300" r:id="rId65"/>
    <p:sldId id="351" r:id="rId66"/>
    <p:sldId id="350" r:id="rId67"/>
    <p:sldId id="353" r:id="rId68"/>
    <p:sldId id="354"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FF33"/>
    <a:srgbClr val="FFFFCC"/>
    <a:srgbClr val="009900"/>
    <a:srgbClr val="99FFCC"/>
    <a:srgbClr val="006600"/>
    <a:srgbClr val="9900CC"/>
    <a:srgbClr val="660066"/>
    <a:srgbClr val="FF00FF"/>
    <a:srgbClr val="66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1152" autoAdjust="0"/>
  </p:normalViewPr>
  <p:slideViewPr>
    <p:cSldViewPr>
      <p:cViewPr>
        <p:scale>
          <a:sx n="66" d="100"/>
          <a:sy n="66" d="100"/>
        </p:scale>
        <p:origin x="-1200" y="-13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1B6357-9073-44E8-8124-4E06B5635A28}" type="datetimeFigureOut">
              <a:rPr lang="en-US" smtClean="0"/>
              <a:pPr/>
              <a:t>7/23/2015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3B5D97-8BD4-4C0B-8E42-9EE55866B5A6}" type="slidenum">
              <a:rPr lang="en-US" smtClean="0"/>
              <a:pPr/>
              <a:t>‹#›</a:t>
            </a:fld>
            <a:endParaRPr lang="en-US" dirty="0"/>
          </a:p>
        </p:txBody>
      </p:sp>
    </p:spTree>
    <p:extLst>
      <p:ext uri="{BB962C8B-B14F-4D97-AF65-F5344CB8AC3E}">
        <p14:creationId xmlns:p14="http://schemas.microsoft.com/office/powerpoint/2010/main" xmlns="" val="2791146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Prepared by Thân</a:t>
            </a:r>
            <a:r>
              <a:rPr lang="en-US" baseline="0" dirty="0" smtClean="0"/>
              <a:t> Văn Sử</a:t>
            </a:r>
            <a:endParaRPr lang="en-US" dirty="0" smtClean="0"/>
          </a:p>
        </p:txBody>
      </p:sp>
      <p:sp>
        <p:nvSpPr>
          <p:cNvPr id="4" name="Slide Number Placeholder 3"/>
          <p:cNvSpPr>
            <a:spLocks noGrp="1"/>
          </p:cNvSpPr>
          <p:nvPr>
            <p:ph type="sldNum" sz="quarter" idx="10"/>
          </p:nvPr>
        </p:nvSpPr>
        <p:spPr/>
        <p:txBody>
          <a:bodyPr/>
          <a:lstStyle/>
          <a:p>
            <a:fld id="{6C3B5D97-8BD4-4C0B-8E42-9EE55866B5A6}"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41</a:t>
            </a:fld>
            <a:endParaRPr lang="en-US" dirty="0"/>
          </a:p>
        </p:txBody>
      </p:sp>
    </p:spTree>
    <p:extLst>
      <p:ext uri="{BB962C8B-B14F-4D97-AF65-F5344CB8AC3E}">
        <p14:creationId xmlns:p14="http://schemas.microsoft.com/office/powerpoint/2010/main" xmlns="" val="1885413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42</a:t>
            </a:fld>
            <a:endParaRPr lang="en-US" dirty="0"/>
          </a:p>
        </p:txBody>
      </p:sp>
    </p:spTree>
    <p:extLst>
      <p:ext uri="{BB962C8B-B14F-4D97-AF65-F5344CB8AC3E}">
        <p14:creationId xmlns:p14="http://schemas.microsoft.com/office/powerpoint/2010/main" xmlns="" val="1885413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43</a:t>
            </a:fld>
            <a:endParaRPr lang="en-US" dirty="0"/>
          </a:p>
        </p:txBody>
      </p:sp>
    </p:spTree>
    <p:extLst>
      <p:ext uri="{BB962C8B-B14F-4D97-AF65-F5344CB8AC3E}">
        <p14:creationId xmlns:p14="http://schemas.microsoft.com/office/powerpoint/2010/main" xmlns="" val="18854136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2DC07C-6AB6-4AEF-85E2-09904960FC64}" type="datetime1">
              <a:rPr lang="en-US" smtClean="0"/>
              <a:pPr/>
              <a:t>7/23/2015</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pic>
        <p:nvPicPr>
          <p:cNvPr id="1026" name="Picture 1" descr="Logo_FPT_University_ngang"/>
          <p:cNvPicPr>
            <a:picLocks noChangeAspect="1" noChangeArrowheads="1"/>
          </p:cNvPicPr>
          <p:nvPr userDrawn="1"/>
        </p:nvPicPr>
        <p:blipFill>
          <a:blip r:embed="rId2" cstate="print"/>
          <a:srcRect/>
          <a:stretch>
            <a:fillRect/>
          </a:stretch>
        </p:blipFill>
        <p:spPr bwMode="auto">
          <a:xfrm>
            <a:off x="0" y="0"/>
            <a:ext cx="1162050" cy="3238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16DFDC-5CD9-4087-B787-BDC09408880D}" type="datetime1">
              <a:rPr lang="en-US" smtClean="0"/>
              <a:pPr/>
              <a:t>7/23/2015</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CB9D05-1E56-4E1D-886C-844D2819B250}" type="datetime1">
              <a:rPr lang="en-US" smtClean="0"/>
              <a:pPr/>
              <a:t>7/23/2015</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563562"/>
          </a:xfrm>
        </p:spPr>
        <p:txBody>
          <a:bodyPr/>
          <a:lstStyle>
            <a:lvl1pPr>
              <a:defRPr>
                <a:solidFill>
                  <a:srgbClr val="0000FF"/>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E0AB8D-CEB9-4E46-B208-ECF1FC424083}" type="datetime1">
              <a:rPr lang="en-US" smtClean="0"/>
              <a:pPr/>
              <a:t>7/23/2015</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CEAD36-5DE7-4161-9377-BD1712537149}" type="datetime1">
              <a:rPr lang="en-US" smtClean="0"/>
              <a:pPr/>
              <a:t>7/23/2015</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C7AB4E-C670-402D-9AC6-59F269CCF452}" type="datetime1">
              <a:rPr lang="en-US" smtClean="0"/>
              <a:pPr/>
              <a:t>7/23/2015</a:t>
            </a:fld>
            <a:endParaRPr lang="en-US" dirty="0"/>
          </a:p>
        </p:txBody>
      </p:sp>
      <p:sp>
        <p:nvSpPr>
          <p:cNvPr id="6" name="Footer Placeholder 5"/>
          <p:cNvSpPr>
            <a:spLocks noGrp="1"/>
          </p:cNvSpPr>
          <p:nvPr>
            <p:ph type="ftr" sz="quarter" idx="11"/>
          </p:nvPr>
        </p:nvSpPr>
        <p:spPr/>
        <p:txBody>
          <a:bodyPr/>
          <a:lstStyle/>
          <a:p>
            <a:r>
              <a:rPr lang="en-US" dirty="0" smtClean="0"/>
              <a:t>Modules and Functions</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060072-C62C-4352-8FA3-9A2BD9375218}" type="datetime1">
              <a:rPr lang="en-US" smtClean="0"/>
              <a:pPr/>
              <a:t>7/23/2015</a:t>
            </a:fld>
            <a:endParaRPr lang="en-US" dirty="0"/>
          </a:p>
        </p:txBody>
      </p:sp>
      <p:sp>
        <p:nvSpPr>
          <p:cNvPr id="8" name="Footer Placeholder 7"/>
          <p:cNvSpPr>
            <a:spLocks noGrp="1"/>
          </p:cNvSpPr>
          <p:nvPr>
            <p:ph type="ftr" sz="quarter" idx="11"/>
          </p:nvPr>
        </p:nvSpPr>
        <p:spPr/>
        <p:txBody>
          <a:bodyPr/>
          <a:lstStyle/>
          <a:p>
            <a:r>
              <a:rPr lang="en-US" dirty="0" smtClean="0"/>
              <a:t>Modules and Functions</a:t>
            </a:r>
            <a:endParaRPr lang="en-US" dirty="0"/>
          </a:p>
        </p:txBody>
      </p:sp>
      <p:sp>
        <p:nvSpPr>
          <p:cNvPr id="9" name="Slide Number Placeholder 8"/>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972C40-BE18-4771-B510-D72E8658FB07}" type="datetime1">
              <a:rPr lang="en-US" smtClean="0"/>
              <a:pPr/>
              <a:t>7/23/2015</a:t>
            </a:fld>
            <a:endParaRPr lang="en-US" dirty="0"/>
          </a:p>
        </p:txBody>
      </p:sp>
      <p:sp>
        <p:nvSpPr>
          <p:cNvPr id="4" name="Footer Placeholder 3"/>
          <p:cNvSpPr>
            <a:spLocks noGrp="1"/>
          </p:cNvSpPr>
          <p:nvPr>
            <p:ph type="ftr" sz="quarter" idx="11"/>
          </p:nvPr>
        </p:nvSpPr>
        <p:spPr/>
        <p:txBody>
          <a:bodyPr/>
          <a:lstStyle/>
          <a:p>
            <a:r>
              <a:rPr lang="en-US" dirty="0" smtClean="0"/>
              <a:t>Modules and Functions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ADB145-C76F-4FC5-BB48-7161A3D267E3}" type="datetime1">
              <a:rPr lang="en-US" smtClean="0"/>
              <a:pPr/>
              <a:t>7/23/2015</a:t>
            </a:fld>
            <a:endParaRPr lang="en-US" dirty="0"/>
          </a:p>
        </p:txBody>
      </p:sp>
      <p:sp>
        <p:nvSpPr>
          <p:cNvPr id="3" name="Footer Placeholder 2"/>
          <p:cNvSpPr>
            <a:spLocks noGrp="1"/>
          </p:cNvSpPr>
          <p:nvPr>
            <p:ph type="ftr" sz="quarter" idx="11"/>
          </p:nvPr>
        </p:nvSpPr>
        <p:spPr/>
        <p:txBody>
          <a:bodyPr/>
          <a:lstStyle/>
          <a:p>
            <a:r>
              <a:rPr lang="en-US" dirty="0" smtClean="0"/>
              <a:t>Modules and Functions</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E365A3-65AC-4492-BE2A-21D92CCD05C1}" type="datetime1">
              <a:rPr lang="en-US" smtClean="0"/>
              <a:pPr/>
              <a:t>7/23/2015</a:t>
            </a:fld>
            <a:endParaRPr lang="en-US" dirty="0"/>
          </a:p>
        </p:txBody>
      </p:sp>
      <p:sp>
        <p:nvSpPr>
          <p:cNvPr id="6" name="Footer Placeholder 5"/>
          <p:cNvSpPr>
            <a:spLocks noGrp="1"/>
          </p:cNvSpPr>
          <p:nvPr>
            <p:ph type="ftr" sz="quarter" idx="11"/>
          </p:nvPr>
        </p:nvSpPr>
        <p:spPr/>
        <p:txBody>
          <a:bodyPr/>
          <a:lstStyle/>
          <a:p>
            <a:r>
              <a:rPr lang="en-US" dirty="0" smtClean="0"/>
              <a:t>Modules and Functions</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C02A78-7B98-4068-9D03-2F740A65DF46}" type="datetime1">
              <a:rPr lang="en-US" smtClean="0"/>
              <a:pPr/>
              <a:t>7/23/2015</a:t>
            </a:fld>
            <a:endParaRPr lang="en-US" dirty="0"/>
          </a:p>
        </p:txBody>
      </p:sp>
      <p:sp>
        <p:nvSpPr>
          <p:cNvPr id="6" name="Footer Placeholder 5"/>
          <p:cNvSpPr>
            <a:spLocks noGrp="1"/>
          </p:cNvSpPr>
          <p:nvPr>
            <p:ph type="ftr" sz="quarter" idx="11"/>
          </p:nvPr>
        </p:nvSpPr>
        <p:spPr/>
        <p:txBody>
          <a:bodyPr/>
          <a:lstStyle/>
          <a:p>
            <a:r>
              <a:rPr lang="en-US" dirty="0" smtClean="0"/>
              <a:t>Modules and Functions</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563562"/>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762000" y="1219200"/>
            <a:ext cx="7924800" cy="4906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43000" y="6553200"/>
            <a:ext cx="1447800" cy="228600"/>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cs typeface="Times New Roman" pitchFamily="18" charset="0"/>
              </a:defRPr>
            </a:lvl1pPr>
          </a:lstStyle>
          <a:p>
            <a:fld id="{CD20AF41-8EC3-4F66-B265-9CD840CF61A7}" type="datetime1">
              <a:rPr lang="en-US" smtClean="0"/>
              <a:pPr/>
              <a:t>7/23/2015</a:t>
            </a:fld>
            <a:endParaRPr lang="en-US" dirty="0"/>
          </a:p>
        </p:txBody>
      </p:sp>
      <p:sp>
        <p:nvSpPr>
          <p:cNvPr id="5" name="Footer Placeholder 4"/>
          <p:cNvSpPr>
            <a:spLocks noGrp="1"/>
          </p:cNvSpPr>
          <p:nvPr>
            <p:ph type="ftr" sz="quarter" idx="3"/>
          </p:nvPr>
        </p:nvSpPr>
        <p:spPr>
          <a:xfrm>
            <a:off x="3124200" y="6553200"/>
            <a:ext cx="2895600" cy="24447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cs typeface="Times New Roman" pitchFamily="18" charset="0"/>
              </a:defRPr>
            </a:lvl1pPr>
          </a:lstStyle>
          <a:p>
            <a:r>
              <a:rPr lang="en-US" dirty="0" smtClean="0"/>
              <a:t>Modules and Functions</a:t>
            </a:r>
            <a:endParaRPr lang="en-US" dirty="0"/>
          </a:p>
        </p:txBody>
      </p:sp>
      <p:sp>
        <p:nvSpPr>
          <p:cNvPr id="6" name="Slide Number Placeholder 5"/>
          <p:cNvSpPr>
            <a:spLocks noGrp="1"/>
          </p:cNvSpPr>
          <p:nvPr>
            <p:ph type="sldNum" sz="quarter" idx="4"/>
          </p:nvPr>
        </p:nvSpPr>
        <p:spPr>
          <a:xfrm>
            <a:off x="6934200" y="6553200"/>
            <a:ext cx="2133600" cy="24447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190CC846-20B3-454D-AF77-DE04E39CF884}" type="slidenum">
              <a:rPr lang="en-US" smtClean="0"/>
              <a:pPr/>
              <a:t>‹#›</a:t>
            </a:fld>
            <a:endParaRPr lang="en-US" dirty="0"/>
          </a:p>
        </p:txBody>
      </p:sp>
      <p:sp>
        <p:nvSpPr>
          <p:cNvPr id="8" name="Rectangle 7"/>
          <p:cNvSpPr/>
          <p:nvPr userDrawn="1"/>
        </p:nvSpPr>
        <p:spPr>
          <a:xfrm>
            <a:off x="0" y="0"/>
            <a:ext cx="1143000" cy="68580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1" descr="Logo_FPT_University_ngang"/>
          <p:cNvPicPr>
            <a:picLocks noChangeAspect="1" noChangeArrowheads="1"/>
          </p:cNvPicPr>
          <p:nvPr userDrawn="1"/>
        </p:nvPicPr>
        <p:blipFill>
          <a:blip r:embed="rId13" cstate="print"/>
          <a:srcRect/>
          <a:stretch>
            <a:fillRect/>
          </a:stretch>
        </p:blipFill>
        <p:spPr bwMode="auto">
          <a:xfrm>
            <a:off x="0" y="0"/>
            <a:ext cx="1162050" cy="323850"/>
          </a:xfrm>
          <a:prstGeom prst="rect">
            <a:avLst/>
          </a:prstGeom>
          <a:noFill/>
          <a:ln w="9525">
            <a:noFill/>
            <a:miter lim="800000"/>
            <a:headEnd/>
            <a:tailEnd/>
          </a:ln>
        </p:spPr>
      </p:pic>
      <p:sp>
        <p:nvSpPr>
          <p:cNvPr id="9" name="Rectangle 8"/>
          <p:cNvSpPr/>
          <p:nvPr userDrawn="1"/>
        </p:nvSpPr>
        <p:spPr>
          <a:xfrm>
            <a:off x="1143000" y="0"/>
            <a:ext cx="8001000" cy="3048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dirty="0" smtClean="0">
                <a:solidFill>
                  <a:srgbClr val="FF0000"/>
                </a:solidFill>
              </a:rPr>
              <a:t>Programming</a:t>
            </a:r>
            <a:r>
              <a:rPr lang="en-US" b="1" baseline="0" dirty="0" smtClean="0">
                <a:solidFill>
                  <a:srgbClr val="FF0000"/>
                </a:solidFill>
              </a:rPr>
              <a:t> Fundamentals using C</a:t>
            </a:r>
            <a:endParaRPr lang="en-US" b="1" dirty="0">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3600" b="1" kern="1200">
          <a:solidFill>
            <a:schemeClr val="tx1"/>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lang="en-US" dirty="0" smtClean="0">
                <a:solidFill>
                  <a:srgbClr val="0000FF"/>
                </a:solidFill>
              </a:rPr>
              <a:t>Slots 08-09-10</a:t>
            </a:r>
            <a:br>
              <a:rPr lang="en-US" dirty="0" smtClean="0">
                <a:solidFill>
                  <a:srgbClr val="0000FF"/>
                </a:solidFill>
              </a:rPr>
            </a:br>
            <a:r>
              <a:rPr lang="en-US" dirty="0" smtClean="0">
                <a:solidFill>
                  <a:srgbClr val="0000FF"/>
                </a:solidFill>
              </a:rPr>
              <a:t>Modules and Functions</a:t>
            </a:r>
            <a:endParaRPr lang="en-US" dirty="0">
              <a:solidFill>
                <a:srgbClr val="0000FF"/>
              </a:solidFill>
            </a:endParaRPr>
          </a:p>
        </p:txBody>
      </p:sp>
      <p:sp>
        <p:nvSpPr>
          <p:cNvPr id="3" name="Subtitle 2"/>
          <p:cNvSpPr>
            <a:spLocks noGrp="1"/>
          </p:cNvSpPr>
          <p:nvPr>
            <p:ph type="subTitle" idx="1"/>
          </p:nvPr>
        </p:nvSpPr>
        <p:spPr>
          <a:xfrm>
            <a:off x="1371600" y="3886200"/>
            <a:ext cx="6934200" cy="1752600"/>
          </a:xfrm>
        </p:spPr>
        <p:txBody>
          <a:bodyPr>
            <a:normAutofit/>
          </a:bodyPr>
          <a:lstStyle/>
          <a:p>
            <a:pPr algn="r"/>
            <a:r>
              <a:rPr lang="en-US" dirty="0" smtClean="0">
                <a:solidFill>
                  <a:schemeClr val="tx1"/>
                </a:solidFill>
              </a:rPr>
              <a:t>Modules - </a:t>
            </a:r>
          </a:p>
          <a:p>
            <a:pPr algn="r"/>
            <a:r>
              <a:rPr lang="en-US" dirty="0" smtClean="0">
                <a:solidFill>
                  <a:schemeClr val="tx1"/>
                </a:solidFill>
              </a:rPr>
              <a:t>C-Functions</a:t>
            </a:r>
          </a:p>
          <a:p>
            <a:pPr algn="r"/>
            <a:r>
              <a:rPr lang="en-US" dirty="0" smtClean="0">
                <a:solidFill>
                  <a:schemeClr val="tx1"/>
                </a:solidFill>
              </a:rPr>
              <a:t>Scope of a variable</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Module identifying: Hints</a:t>
            </a:r>
            <a:endParaRPr lang="en-US" dirty="0"/>
          </a:p>
        </p:txBody>
      </p:sp>
      <p:sp>
        <p:nvSpPr>
          <p:cNvPr id="3" name="Content Placeholder 2"/>
          <p:cNvSpPr>
            <a:spLocks noGrp="1"/>
          </p:cNvSpPr>
          <p:nvPr>
            <p:ph idx="1"/>
          </p:nvPr>
        </p:nvSpPr>
        <p:spPr>
          <a:xfrm>
            <a:off x="381000" y="1219200"/>
            <a:ext cx="8305800" cy="4906963"/>
          </a:xfrm>
        </p:spPr>
        <p:txBody>
          <a:bodyPr>
            <a:noAutofit/>
          </a:bodyPr>
          <a:lstStyle/>
          <a:p>
            <a:pPr algn="just">
              <a:buClr>
                <a:srgbClr val="0033CC"/>
              </a:buClr>
              <a:buFont typeface="Wingdings" pitchFamily="2" charset="2"/>
              <a:buNone/>
            </a:pPr>
            <a:r>
              <a:rPr lang="en-US" dirty="0"/>
              <a:t>In a structured design </a:t>
            </a:r>
          </a:p>
          <a:p>
            <a:pPr algn="just">
              <a:buClr>
                <a:srgbClr val="0033CC"/>
              </a:buClr>
            </a:pPr>
            <a:r>
              <a:rPr lang="en-US" dirty="0"/>
              <a:t>E</a:t>
            </a:r>
            <a:r>
              <a:rPr lang="en-US" dirty="0" smtClean="0"/>
              <a:t>ach </a:t>
            </a:r>
            <a:r>
              <a:rPr lang="en-US" dirty="0"/>
              <a:t>module has one entry point and one exit point, </a:t>
            </a:r>
          </a:p>
          <a:p>
            <a:pPr algn="just">
              <a:buClr>
                <a:srgbClr val="0033CC"/>
              </a:buClr>
            </a:pPr>
            <a:r>
              <a:rPr lang="en-US" dirty="0"/>
              <a:t>E</a:t>
            </a:r>
            <a:r>
              <a:rPr lang="en-US" dirty="0" smtClean="0"/>
              <a:t>ach </a:t>
            </a:r>
            <a:r>
              <a:rPr lang="en-US" dirty="0"/>
              <a:t>module is </a:t>
            </a:r>
            <a:r>
              <a:rPr lang="en-US" b="1" i="1" u="sng" dirty="0">
                <a:solidFill>
                  <a:srgbClr val="0000FF"/>
                </a:solidFill>
              </a:rPr>
              <a:t>highly </a:t>
            </a:r>
            <a:r>
              <a:rPr lang="en-US" b="1" i="1" u="sng" dirty="0" smtClean="0">
                <a:solidFill>
                  <a:srgbClr val="0000FF"/>
                </a:solidFill>
              </a:rPr>
              <a:t>cohesive</a:t>
            </a:r>
            <a:r>
              <a:rPr lang="en-US" dirty="0" smtClean="0">
                <a:solidFill>
                  <a:srgbClr val="0000FF"/>
                </a:solidFill>
              </a:rPr>
              <a:t> </a:t>
            </a:r>
            <a:r>
              <a:rPr lang="en-US" dirty="0"/>
              <a:t>(performs a single task – tính gắn kết cao ), </a:t>
            </a:r>
            <a:r>
              <a:rPr lang="en-US" b="1" dirty="0" smtClean="0">
                <a:solidFill>
                  <a:srgbClr val="0000FF"/>
                </a:solidFill>
              </a:rPr>
              <a:t>code of a module focuses to the determined purpose and some related modules are put in one file</a:t>
            </a:r>
            <a:r>
              <a:rPr lang="en-US" dirty="0" smtClean="0">
                <a:solidFill>
                  <a:srgbClr val="0000FF"/>
                </a:solidFill>
              </a:rPr>
              <a:t>.  </a:t>
            </a:r>
            <a:endParaRPr lang="en-US" dirty="0">
              <a:solidFill>
                <a:srgbClr val="0000FF"/>
              </a:solidFill>
            </a:endParaRPr>
          </a:p>
          <a:p>
            <a:pPr algn="just">
              <a:buClr>
                <a:srgbClr val="0033CC"/>
              </a:buClr>
            </a:pPr>
            <a:r>
              <a:rPr lang="en-US" dirty="0"/>
              <a:t>E</a:t>
            </a:r>
            <a:r>
              <a:rPr lang="en-US" dirty="0" smtClean="0"/>
              <a:t>ach </a:t>
            </a:r>
            <a:r>
              <a:rPr lang="en-US" dirty="0"/>
              <a:t>module exhibits </a:t>
            </a:r>
            <a:r>
              <a:rPr lang="en-US" b="1" i="1" u="sng" dirty="0">
                <a:solidFill>
                  <a:srgbClr val="009900"/>
                </a:solidFill>
              </a:rPr>
              <a:t>low coupling</a:t>
            </a:r>
            <a:r>
              <a:rPr lang="en-US" u="sng" dirty="0">
                <a:solidFill>
                  <a:srgbClr val="00B050"/>
                </a:solidFill>
              </a:rPr>
              <a:t> </a:t>
            </a:r>
            <a:r>
              <a:rPr lang="en-US" dirty="0"/>
              <a:t>(sự </a:t>
            </a:r>
            <a:r>
              <a:rPr lang="en-US" dirty="0" smtClean="0"/>
              <a:t>phụ thuộc thấp). </a:t>
            </a:r>
            <a:r>
              <a:rPr lang="en-US" b="1" dirty="0" smtClean="0">
                <a:solidFill>
                  <a:srgbClr val="009900"/>
                </a:solidFill>
              </a:rPr>
              <a:t>In the best case, modules are independent.</a:t>
            </a:r>
            <a:endParaRPr lang="en-US" b="1" dirty="0">
              <a:solidFill>
                <a:srgbClr val="009900"/>
              </a:solidFill>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xmlns="" val="3017359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identifying …</a:t>
            </a:r>
            <a:endParaRPr lang="en-US" dirty="0"/>
          </a:p>
        </p:txBody>
      </p:sp>
      <p:grpSp>
        <p:nvGrpSpPr>
          <p:cNvPr id="26" name="Group 25"/>
          <p:cNvGrpSpPr/>
          <p:nvPr/>
        </p:nvGrpSpPr>
        <p:grpSpPr>
          <a:xfrm>
            <a:off x="304800" y="1143000"/>
            <a:ext cx="8534400" cy="5257800"/>
            <a:chOff x="152400" y="1143000"/>
            <a:chExt cx="8534400" cy="5257800"/>
          </a:xfrm>
        </p:grpSpPr>
        <p:grpSp>
          <p:nvGrpSpPr>
            <p:cNvPr id="9" name="Group 8"/>
            <p:cNvGrpSpPr/>
            <p:nvPr/>
          </p:nvGrpSpPr>
          <p:grpSpPr>
            <a:xfrm>
              <a:off x="2209800" y="1143000"/>
              <a:ext cx="4419600" cy="5257800"/>
              <a:chOff x="1447800" y="1219200"/>
              <a:chExt cx="4419600" cy="4572000"/>
            </a:xfrm>
          </p:grpSpPr>
          <p:sp>
            <p:nvSpPr>
              <p:cNvPr id="5" name="Rectangle 4"/>
              <p:cNvSpPr/>
              <p:nvPr/>
            </p:nvSpPr>
            <p:spPr>
              <a:xfrm>
                <a:off x="1447800" y="1219200"/>
                <a:ext cx="4419600" cy="45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#include &lt;stdio.h&gt;</a:t>
                </a:r>
              </a:p>
              <a:p>
                <a:r>
                  <a:rPr lang="en-US" dirty="0" smtClean="0"/>
                  <a:t>int  n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a:t>
                </a:r>
                <a:endParaRPr lang="en-US" dirty="0"/>
              </a:p>
            </p:txBody>
          </p:sp>
          <p:sp>
            <p:nvSpPr>
              <p:cNvPr id="6" name="Rectangle 5"/>
              <p:cNvSpPr/>
              <p:nvPr/>
            </p:nvSpPr>
            <p:spPr>
              <a:xfrm>
                <a:off x="1524000" y="2057400"/>
                <a:ext cx="4191000" cy="990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Module for summing divisors of n</a:t>
                </a:r>
              </a:p>
              <a:p>
                <a:r>
                  <a:rPr lang="en-US" dirty="0" smtClean="0">
                    <a:solidFill>
                      <a:schemeClr val="tx1"/>
                    </a:solidFill>
                  </a:rPr>
                  <a:t>{  </a:t>
                </a:r>
                <a:r>
                  <a:rPr lang="en-US" b="1" i="1" dirty="0" smtClean="0">
                    <a:solidFill>
                      <a:srgbClr val="0000FF"/>
                    </a:solidFill>
                  </a:rPr>
                  <a:t>accept n</a:t>
                </a:r>
              </a:p>
              <a:p>
                <a:r>
                  <a:rPr lang="en-US" dirty="0" smtClean="0">
                    <a:solidFill>
                      <a:schemeClr val="tx1"/>
                    </a:solidFill>
                  </a:rPr>
                  <a:t>   sum of it’s divisors</a:t>
                </a:r>
              </a:p>
              <a:p>
                <a:r>
                  <a:rPr lang="en-US" dirty="0" smtClean="0">
                    <a:solidFill>
                      <a:schemeClr val="tx1"/>
                    </a:solidFill>
                  </a:rPr>
                  <a:t>} </a:t>
                </a:r>
                <a:endParaRPr lang="en-US" dirty="0">
                  <a:solidFill>
                    <a:schemeClr val="tx1"/>
                  </a:solidFill>
                </a:endParaRPr>
              </a:p>
            </p:txBody>
          </p:sp>
          <p:sp>
            <p:nvSpPr>
              <p:cNvPr id="7" name="Rectangle 6"/>
              <p:cNvSpPr/>
              <p:nvPr/>
            </p:nvSpPr>
            <p:spPr>
              <a:xfrm>
                <a:off x="1524000" y="3200400"/>
                <a:ext cx="4191000" cy="990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Module for printing out divisors of n</a:t>
                </a:r>
              </a:p>
              <a:p>
                <a:r>
                  <a:rPr lang="en-US" dirty="0" smtClean="0">
                    <a:solidFill>
                      <a:schemeClr val="tx1"/>
                    </a:solidFill>
                  </a:rPr>
                  <a:t>{  </a:t>
                </a:r>
                <a:r>
                  <a:rPr lang="en-US" b="1" i="1" dirty="0" smtClean="0">
                    <a:solidFill>
                      <a:srgbClr val="0000FF"/>
                    </a:solidFill>
                  </a:rPr>
                  <a:t>accept n</a:t>
                </a:r>
              </a:p>
              <a:p>
                <a:r>
                  <a:rPr lang="en-US" dirty="0" smtClean="0">
                    <a:solidFill>
                      <a:schemeClr val="tx1"/>
                    </a:solidFill>
                  </a:rPr>
                  <a:t>   Print out it’s divisors</a:t>
                </a:r>
              </a:p>
              <a:p>
                <a:r>
                  <a:rPr lang="en-US" dirty="0" smtClean="0">
                    <a:solidFill>
                      <a:schemeClr val="tx1"/>
                    </a:solidFill>
                  </a:rPr>
                  <a:t>} </a:t>
                </a:r>
                <a:endParaRPr lang="en-US" dirty="0">
                  <a:solidFill>
                    <a:schemeClr val="tx1"/>
                  </a:solidFill>
                </a:endParaRPr>
              </a:p>
            </p:txBody>
          </p:sp>
          <p:sp>
            <p:nvSpPr>
              <p:cNvPr id="8" name="Rectangle 7"/>
              <p:cNvSpPr/>
              <p:nvPr/>
            </p:nvSpPr>
            <p:spPr>
              <a:xfrm>
                <a:off x="1524000" y="4343400"/>
                <a:ext cx="4191000" cy="1295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int main ()</a:t>
                </a:r>
              </a:p>
              <a:p>
                <a:r>
                  <a:rPr lang="en-US" dirty="0" smtClean="0">
                    <a:solidFill>
                      <a:schemeClr val="tx1"/>
                    </a:solidFill>
                  </a:rPr>
                  <a:t>{   access  n</a:t>
                </a:r>
              </a:p>
              <a:p>
                <a:endParaRPr lang="en-US" dirty="0" smtClean="0">
                  <a:solidFill>
                    <a:schemeClr val="tx1"/>
                  </a:solidFill>
                </a:endParaRPr>
              </a:p>
              <a:p>
                <a:r>
                  <a:rPr lang="en-US" dirty="0" smtClean="0">
                    <a:solidFill>
                      <a:schemeClr val="tx1"/>
                    </a:solidFill>
                  </a:rPr>
                  <a:t>} </a:t>
                </a:r>
                <a:endParaRPr lang="en-US" dirty="0">
                  <a:solidFill>
                    <a:schemeClr val="tx1"/>
                  </a:solidFill>
                </a:endParaRPr>
              </a:p>
            </p:txBody>
          </p:sp>
        </p:grpSp>
        <p:sp>
          <p:nvSpPr>
            <p:cNvPr id="10" name="Rectangle 9"/>
            <p:cNvSpPr/>
            <p:nvPr/>
          </p:nvSpPr>
          <p:spPr>
            <a:xfrm>
              <a:off x="152400" y="2667000"/>
              <a:ext cx="1905000" cy="35052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u="sng" dirty="0" smtClean="0">
                  <a:solidFill>
                    <a:srgbClr val="FF0000"/>
                  </a:solidFill>
                </a:rPr>
                <a:t>Lowly cohesive</a:t>
              </a:r>
            </a:p>
            <a:p>
              <a:pPr algn="ctr"/>
              <a:r>
                <a:rPr lang="en-US" sz="2000" b="1" dirty="0" smtClean="0">
                  <a:solidFill>
                    <a:srgbClr val="0000FF"/>
                  </a:solidFill>
                </a:rPr>
                <a:t>An input operation in a processing module is not encouraged.</a:t>
              </a:r>
              <a:r>
                <a:rPr lang="en-US" sz="2000" dirty="0" smtClean="0">
                  <a:solidFill>
                    <a:schemeClr val="bg1"/>
                  </a:solidFill>
                </a:rPr>
                <a:t> </a:t>
              </a:r>
            </a:p>
            <a:p>
              <a:pPr algn="ctr"/>
              <a:r>
                <a:rPr lang="en-US" sz="2000" b="1" dirty="0" smtClean="0">
                  <a:solidFill>
                    <a:srgbClr val="FF0000"/>
                  </a:solidFill>
                  <a:sym typeface="Wingdings" pitchFamily="2" charset="2"/>
                </a:rPr>
                <a:t> All the code in a module focus to the purpose of the module</a:t>
              </a:r>
              <a:r>
                <a:rPr lang="en-US" sz="2000" dirty="0" smtClean="0">
                  <a:solidFill>
                    <a:schemeClr val="bg1"/>
                  </a:solidFill>
                </a:rPr>
                <a:t> </a:t>
              </a:r>
              <a:endParaRPr lang="en-US" sz="2000" dirty="0">
                <a:solidFill>
                  <a:schemeClr val="bg1"/>
                </a:solidFill>
              </a:endParaRPr>
            </a:p>
          </p:txBody>
        </p:sp>
        <p:cxnSp>
          <p:nvCxnSpPr>
            <p:cNvPr id="12" name="Straight Arrow Connector 11"/>
            <p:cNvCxnSpPr/>
            <p:nvPr/>
          </p:nvCxnSpPr>
          <p:spPr>
            <a:xfrm rot="5400000" flipH="1" flipV="1">
              <a:off x="2286794" y="2209800"/>
              <a:ext cx="608806" cy="7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V="1">
              <a:off x="1562100" y="2781300"/>
              <a:ext cx="1905000" cy="152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781800" y="2819400"/>
              <a:ext cx="1905000" cy="3352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u="sng" dirty="0" smtClean="0">
                  <a:solidFill>
                    <a:srgbClr val="FF0000"/>
                  </a:solidFill>
                </a:rPr>
                <a:t>High coupling</a:t>
              </a:r>
              <a:r>
                <a:rPr lang="en-US" sz="2000" dirty="0" smtClean="0">
                  <a:solidFill>
                    <a:srgbClr val="FF0000"/>
                  </a:solidFill>
                </a:rPr>
                <a:t> </a:t>
              </a:r>
              <a:r>
                <a:rPr lang="en-US" sz="2000" b="1" dirty="0" smtClean="0">
                  <a:solidFill>
                    <a:srgbClr val="0000FF"/>
                  </a:solidFill>
                </a:rPr>
                <a:t>Some modules access a common data is not encouraged. </a:t>
              </a:r>
            </a:p>
            <a:p>
              <a:pPr algn="ctr"/>
              <a:r>
                <a:rPr lang="en-US" sz="2000" b="1" dirty="0" smtClean="0">
                  <a:solidFill>
                    <a:srgbClr val="FF0000"/>
                  </a:solidFill>
                  <a:sym typeface="Wingdings" pitchFamily="2" charset="2"/>
                </a:rPr>
                <a:t> All modules should be self-contained (independent)</a:t>
              </a:r>
              <a:r>
                <a:rPr lang="en-US" sz="2000" b="1" dirty="0" smtClean="0">
                  <a:solidFill>
                    <a:srgbClr val="FF0000"/>
                  </a:solidFill>
                </a:rPr>
                <a:t> </a:t>
              </a:r>
              <a:endParaRPr lang="en-US" sz="2000" b="1" dirty="0">
                <a:solidFill>
                  <a:srgbClr val="FF0000"/>
                </a:solidFill>
              </a:endParaRPr>
            </a:p>
          </p:txBody>
        </p:sp>
        <p:cxnSp>
          <p:nvCxnSpPr>
            <p:cNvPr id="18" name="Straight Arrow Connector 17"/>
            <p:cNvCxnSpPr/>
            <p:nvPr/>
          </p:nvCxnSpPr>
          <p:spPr>
            <a:xfrm rot="16200000" flipV="1">
              <a:off x="1219200" y="3429000"/>
              <a:ext cx="33528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5" name="Slide Number Placeholder 14"/>
          <p:cNvSpPr>
            <a:spLocks noGrp="1"/>
          </p:cNvSpPr>
          <p:nvPr>
            <p:ph type="sldNum" sz="quarter" idx="12"/>
          </p:nvPr>
        </p:nvSpPr>
        <p:spPr/>
        <p:txBody>
          <a:bodyPr/>
          <a:lstStyle/>
          <a:p>
            <a:fld id="{190CC846-20B3-454D-AF77-DE04E39CF884}" type="slidenum">
              <a:rPr lang="en-US" smtClean="0"/>
              <a:pPr/>
              <a:t>11</a:t>
            </a:fld>
            <a:endParaRPr lang="en-US" dirty="0"/>
          </a:p>
        </p:txBody>
      </p:sp>
      <p:sp>
        <p:nvSpPr>
          <p:cNvPr id="16" name="Footer Placeholder 15"/>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xmlns="" val="30173597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924800" cy="563562"/>
          </a:xfrm>
        </p:spPr>
        <p:txBody>
          <a:bodyPr/>
          <a:lstStyle/>
          <a:p>
            <a:r>
              <a:rPr lang="en-US" dirty="0" smtClean="0"/>
              <a:t>Module identifying : Cohesion</a:t>
            </a:r>
            <a:endParaRPr lang="en-US" dirty="0"/>
          </a:p>
        </p:txBody>
      </p:sp>
      <p:sp>
        <p:nvSpPr>
          <p:cNvPr id="3" name="Content Placeholder 2"/>
          <p:cNvSpPr>
            <a:spLocks noGrp="1"/>
          </p:cNvSpPr>
          <p:nvPr>
            <p:ph idx="1"/>
          </p:nvPr>
        </p:nvSpPr>
        <p:spPr>
          <a:xfrm>
            <a:off x="228600" y="1143000"/>
            <a:ext cx="8763000" cy="4953000"/>
          </a:xfrm>
        </p:spPr>
        <p:txBody>
          <a:bodyPr>
            <a:noAutofit/>
          </a:bodyPr>
          <a:lstStyle/>
          <a:p>
            <a:pPr>
              <a:buClr>
                <a:srgbClr val="0033CC"/>
              </a:buClr>
            </a:pPr>
            <a:r>
              <a:rPr lang="en-US" sz="2600" dirty="0" smtClean="0"/>
              <a:t>Cohesion </a:t>
            </a:r>
            <a:r>
              <a:rPr lang="en-US" sz="2600" dirty="0"/>
              <a:t>is a </a:t>
            </a:r>
            <a:r>
              <a:rPr lang="en-US" sz="2600" b="1" u="sng" dirty="0"/>
              <a:t>measure of the focus</a:t>
            </a:r>
            <a:r>
              <a:rPr lang="en-US" sz="2600" b="1" dirty="0"/>
              <a:t> </a:t>
            </a:r>
            <a:r>
              <a:rPr lang="en-US" sz="2600" dirty="0"/>
              <a:t>within a module.  </a:t>
            </a:r>
          </a:p>
          <a:p>
            <a:pPr>
              <a:buClr>
                <a:srgbClr val="0033CC"/>
              </a:buClr>
            </a:pPr>
            <a:r>
              <a:rPr lang="en-US" sz="2600" dirty="0"/>
              <a:t>A module </a:t>
            </a:r>
            <a:r>
              <a:rPr lang="en-US" sz="2600" dirty="0" smtClean="0"/>
              <a:t>performs a single task  </a:t>
            </a:r>
            <a:r>
              <a:rPr lang="en-US" sz="2600" dirty="0" smtClean="0">
                <a:sym typeface="Wingdings" pitchFamily="2" charset="2"/>
              </a:rPr>
              <a:t> </a:t>
            </a:r>
            <a:r>
              <a:rPr lang="en-US" sz="2600" dirty="0" smtClean="0"/>
              <a:t>highly cohesive.</a:t>
            </a:r>
            <a:r>
              <a:rPr lang="en-US" sz="2600" dirty="0"/>
              <a:t> </a:t>
            </a:r>
          </a:p>
          <a:p>
            <a:pPr>
              <a:buClr>
                <a:srgbClr val="0033CC"/>
              </a:buClr>
            </a:pPr>
            <a:r>
              <a:rPr lang="en-US" sz="2600" dirty="0"/>
              <a:t>A module </a:t>
            </a:r>
            <a:r>
              <a:rPr lang="en-US" sz="2600" dirty="0" smtClean="0"/>
              <a:t>performs a collection of unrelated tasks  </a:t>
            </a:r>
            <a:r>
              <a:rPr lang="en-US" sz="2600" dirty="0" smtClean="0">
                <a:sym typeface="Wingdings" pitchFamily="2" charset="2"/>
              </a:rPr>
              <a:t> </a:t>
            </a:r>
            <a:r>
              <a:rPr lang="en-US" sz="2600" dirty="0" smtClean="0"/>
              <a:t>low cohesion.</a:t>
            </a:r>
            <a:r>
              <a:rPr lang="en-US" sz="2600" dirty="0"/>
              <a:t>  </a:t>
            </a:r>
          </a:p>
          <a:p>
            <a:pPr>
              <a:buClr>
                <a:srgbClr val="0033CC"/>
              </a:buClr>
            </a:pPr>
            <a:r>
              <a:rPr lang="en-US" sz="2600" dirty="0"/>
              <a:t>In designing a cohesive module, we ask whether a certain task belongs: </a:t>
            </a:r>
          </a:p>
          <a:p>
            <a:pPr lvl="1">
              <a:buClr>
                <a:srgbClr val="0033CC"/>
              </a:buClr>
            </a:pPr>
            <a:r>
              <a:rPr lang="en-US" sz="2600" dirty="0"/>
              <a:t>The reason to include it is that it is related to the other tasks in some particular manner.  </a:t>
            </a:r>
          </a:p>
          <a:p>
            <a:pPr lvl="1">
              <a:buClr>
                <a:srgbClr val="0033CC"/>
              </a:buClr>
            </a:pPr>
            <a:r>
              <a:rPr lang="en-US" sz="2600" dirty="0"/>
              <a:t>A reason to exclude it is that it is unrelated to the other tasks.</a:t>
            </a:r>
          </a:p>
          <a:p>
            <a:r>
              <a:rPr lang="en-US" sz="2600" b="1" i="1" dirty="0" smtClean="0">
                <a:solidFill>
                  <a:srgbClr val="0000FF"/>
                </a:solidFill>
              </a:rPr>
              <a:t>How to identify modules: If you still use a verb to describe a task then a module is identified.</a:t>
            </a:r>
            <a:endParaRPr lang="en-US" sz="2600" b="1" i="1" dirty="0">
              <a:solidFill>
                <a:srgbClr val="0000FF"/>
              </a:solidFill>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xmlns="" val="23573723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563562"/>
          </a:xfrm>
        </p:spPr>
        <p:txBody>
          <a:bodyPr/>
          <a:lstStyle/>
          <a:p>
            <a:r>
              <a:rPr lang="en-US" dirty="0" smtClean="0"/>
              <a:t>Module identifying :Degrees </a:t>
            </a:r>
            <a:r>
              <a:rPr lang="en-US" dirty="0"/>
              <a:t>of cohesion</a:t>
            </a:r>
          </a:p>
        </p:txBody>
      </p:sp>
      <p:sp>
        <p:nvSpPr>
          <p:cNvPr id="3" name="Content Placeholder 2"/>
          <p:cNvSpPr>
            <a:spLocks noGrp="1"/>
          </p:cNvSpPr>
          <p:nvPr>
            <p:ph idx="1"/>
          </p:nvPr>
        </p:nvSpPr>
        <p:spPr>
          <a:xfrm>
            <a:off x="228600" y="1143000"/>
            <a:ext cx="8534400" cy="4114800"/>
          </a:xfrm>
        </p:spPr>
        <p:txBody>
          <a:bodyPr>
            <a:noAutofit/>
          </a:bodyPr>
          <a:lstStyle/>
          <a:p>
            <a:pPr algn="just">
              <a:buClr>
                <a:srgbClr val="0033CC"/>
              </a:buClr>
            </a:pPr>
            <a:r>
              <a:rPr lang="en-US" b="1" dirty="0" smtClean="0"/>
              <a:t>Low </a:t>
            </a:r>
            <a:r>
              <a:rPr lang="en-US" b="1" dirty="0"/>
              <a:t>cohesion </a:t>
            </a:r>
            <a:r>
              <a:rPr lang="en-US" dirty="0"/>
              <a:t>– generally </a:t>
            </a:r>
            <a:r>
              <a:rPr lang="en-US" b="1" i="1" dirty="0">
                <a:solidFill>
                  <a:srgbClr val="FF0000"/>
                </a:solidFill>
              </a:rPr>
              <a:t>unacceptable </a:t>
            </a:r>
          </a:p>
          <a:p>
            <a:pPr lvl="1" algn="just"/>
            <a:r>
              <a:rPr lang="en-US" sz="2400" dirty="0"/>
              <a:t>"</a:t>
            </a:r>
            <a:r>
              <a:rPr lang="en-US" sz="2400" dirty="0" smtClean="0">
                <a:solidFill>
                  <a:srgbClr val="FF0000"/>
                </a:solidFill>
              </a:rPr>
              <a:t>coincidental</a:t>
            </a:r>
            <a:r>
              <a:rPr lang="en-US" sz="2400" i="1" dirty="0" smtClean="0">
                <a:solidFill>
                  <a:srgbClr val="FF0000"/>
                </a:solidFill>
              </a:rPr>
              <a:t>-trùng lặp</a:t>
            </a:r>
            <a:r>
              <a:rPr lang="en-US" sz="2400" dirty="0" smtClean="0"/>
              <a:t>" </a:t>
            </a:r>
            <a:r>
              <a:rPr lang="en-US" sz="2400" dirty="0"/>
              <a:t>- unrelated tasks </a:t>
            </a:r>
            <a:r>
              <a:rPr lang="en-US" sz="2400" dirty="0" smtClean="0">
                <a:sym typeface="Wingdings" pitchFamily="2" charset="2"/>
              </a:rPr>
              <a:t> This module is not enough small  Separate smaller tasks in this task. </a:t>
            </a:r>
            <a:endParaRPr lang="en-US" sz="2400" dirty="0"/>
          </a:p>
          <a:p>
            <a:pPr lvl="1" algn="just"/>
            <a:r>
              <a:rPr lang="en-US" sz="2400" dirty="0"/>
              <a:t>"</a:t>
            </a:r>
            <a:r>
              <a:rPr lang="en-US" sz="2400" dirty="0" smtClean="0">
                <a:solidFill>
                  <a:srgbClr val="0000FF"/>
                </a:solidFill>
              </a:rPr>
              <a:t>logical</a:t>
            </a:r>
            <a:r>
              <a:rPr lang="en-US" sz="2400" dirty="0" smtClean="0"/>
              <a:t>-</a:t>
            </a:r>
            <a:r>
              <a:rPr lang="en-US" sz="2400" i="1" dirty="0" smtClean="0"/>
              <a:t> gom những việc liên quan lại</a:t>
            </a:r>
            <a:r>
              <a:rPr lang="en-US" sz="2400" dirty="0" smtClean="0"/>
              <a:t>" – This module contains some related </a:t>
            </a:r>
            <a:r>
              <a:rPr lang="en-US" sz="2400" dirty="0"/>
              <a:t>tasks of which only one is performed - the module identifier suggests a choice </a:t>
            </a:r>
            <a:r>
              <a:rPr lang="en-US" sz="2400" dirty="0" smtClean="0">
                <a:sym typeface="Wingdings" pitchFamily="2" charset="2"/>
              </a:rPr>
              <a:t> </a:t>
            </a:r>
            <a:r>
              <a:rPr lang="en-US" sz="2400" dirty="0" smtClean="0">
                <a:solidFill>
                  <a:srgbClr val="0000FF"/>
                </a:solidFill>
                <a:sym typeface="Wingdings" pitchFamily="2" charset="2"/>
              </a:rPr>
              <a:t>Separate them into separate smaller module, each smaller module for a choice.</a:t>
            </a:r>
            <a:endParaRPr lang="en-US" sz="2400" dirty="0">
              <a:solidFill>
                <a:srgbClr val="0000FF"/>
              </a:solidFill>
            </a:endParaRPr>
          </a:p>
          <a:p>
            <a:pPr lvl="1" algn="just"/>
            <a:r>
              <a:rPr lang="en-US" sz="2400" dirty="0"/>
              <a:t>"</a:t>
            </a:r>
            <a:r>
              <a:rPr lang="en-US" sz="2400" dirty="0" smtClean="0"/>
              <a:t>temporal-</a:t>
            </a:r>
            <a:r>
              <a:rPr lang="en-US" sz="2400" i="1" dirty="0" smtClean="0"/>
              <a:t>tạm thời</a:t>
            </a:r>
            <a:r>
              <a:rPr lang="en-US" sz="2400" dirty="0" smtClean="0"/>
              <a:t>" </a:t>
            </a:r>
            <a:r>
              <a:rPr lang="en-US" sz="2400" dirty="0"/>
              <a:t>- </a:t>
            </a:r>
            <a:r>
              <a:rPr lang="en-US" sz="2400" dirty="0" smtClean="0"/>
              <a:t>multiple </a:t>
            </a:r>
            <a:r>
              <a:rPr lang="en-US" sz="2400" dirty="0"/>
              <a:t>logically unrelated tasks that are only temporally </a:t>
            </a:r>
            <a:r>
              <a:rPr lang="en-US" sz="2400" dirty="0" smtClean="0"/>
              <a:t>related </a:t>
            </a:r>
            <a:r>
              <a:rPr lang="en-US" sz="2400" dirty="0" smtClean="0">
                <a:sym typeface="Wingdings" pitchFamily="2" charset="2"/>
              </a:rPr>
              <a:t> </a:t>
            </a:r>
            <a:r>
              <a:rPr lang="en-US" sz="2400" dirty="0" smtClean="0">
                <a:solidFill>
                  <a:srgbClr val="0000FF"/>
                </a:solidFill>
                <a:sym typeface="Wingdings" pitchFamily="2" charset="2"/>
              </a:rPr>
              <a:t>Separate them into separate smaller module although they are temporal.</a:t>
            </a:r>
            <a:endParaRPr lang="en-US" sz="2400" dirty="0"/>
          </a:p>
          <a:p>
            <a:endParaRPr lang="en-US" sz="2400" b="1" dirty="0">
              <a:solidFill>
                <a:srgbClr val="FF0000"/>
              </a:solidFill>
            </a:endParaRPr>
          </a:p>
        </p:txBody>
      </p:sp>
      <p:sp>
        <p:nvSpPr>
          <p:cNvPr id="9" name="Rectangle 8"/>
          <p:cNvSpPr/>
          <p:nvPr/>
        </p:nvSpPr>
        <p:spPr>
          <a:xfrm>
            <a:off x="76200" y="5486400"/>
            <a:ext cx="3733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One module for two tasks:</a:t>
            </a:r>
          </a:p>
          <a:p>
            <a:r>
              <a:rPr lang="en-US" dirty="0" smtClean="0"/>
              <a:t>     - Sum divisors of the integer n</a:t>
            </a:r>
          </a:p>
          <a:p>
            <a:r>
              <a:rPr lang="en-US" dirty="0" smtClean="0"/>
              <a:t>     - Print out divisors of the integer n</a:t>
            </a:r>
            <a:endParaRPr lang="en-US" dirty="0"/>
          </a:p>
        </p:txBody>
      </p:sp>
      <p:cxnSp>
        <p:nvCxnSpPr>
          <p:cNvPr id="11" name="Straight Arrow Connector 10"/>
          <p:cNvCxnSpPr/>
          <p:nvPr/>
        </p:nvCxnSpPr>
        <p:spPr>
          <a:xfrm rot="5400000">
            <a:off x="-38100" y="3924300"/>
            <a:ext cx="2514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495800" y="5486400"/>
            <a:ext cx="4419600" cy="99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0000"/>
                </a:solidFill>
              </a:rPr>
              <a:t>In the case of the operation for summing of n is not used, this module can not be applied.  </a:t>
            </a:r>
            <a:endParaRPr lang="en-US" dirty="0">
              <a:solidFill>
                <a:srgbClr val="FF0000"/>
              </a:solidFill>
            </a:endParaRPr>
          </a:p>
        </p:txBody>
      </p:sp>
      <p:cxnSp>
        <p:nvCxnSpPr>
          <p:cNvPr id="14" name="Straight Arrow Connector 13"/>
          <p:cNvCxnSpPr>
            <a:stCxn id="9" idx="3"/>
            <a:endCxn id="12" idx="1"/>
          </p:cNvCxnSpPr>
          <p:nvPr/>
        </p:nvCxnSpPr>
        <p:spPr>
          <a:xfrm>
            <a:off x="3810000" y="59817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190CC846-20B3-454D-AF77-DE04E39CF884}" type="slidenum">
              <a:rPr lang="en-US" smtClean="0"/>
              <a:pPr/>
              <a:t>13</a:t>
            </a:fld>
            <a:endParaRPr lang="en-US" dirty="0"/>
          </a:p>
        </p:txBody>
      </p:sp>
      <p:sp>
        <p:nvSpPr>
          <p:cNvPr id="10" name="Footer Placeholder 9"/>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xmlns="" val="3227486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identifying : Degrees </a:t>
            </a:r>
            <a:r>
              <a:rPr lang="en-US" dirty="0"/>
              <a:t>of cohesion</a:t>
            </a:r>
          </a:p>
        </p:txBody>
      </p:sp>
      <p:sp>
        <p:nvSpPr>
          <p:cNvPr id="3" name="Content Placeholder 2"/>
          <p:cNvSpPr>
            <a:spLocks noGrp="1"/>
          </p:cNvSpPr>
          <p:nvPr>
            <p:ph idx="1"/>
          </p:nvPr>
        </p:nvSpPr>
        <p:spPr>
          <a:xfrm>
            <a:off x="533400" y="1981200"/>
            <a:ext cx="5943600" cy="4495800"/>
          </a:xfrm>
        </p:spPr>
        <p:txBody>
          <a:bodyPr>
            <a:noAutofit/>
          </a:bodyPr>
          <a:lstStyle/>
          <a:p>
            <a:pPr lvl="1" algn="just"/>
            <a:r>
              <a:rPr lang="en-US" sz="2400" dirty="0" smtClean="0"/>
              <a:t>"</a:t>
            </a:r>
            <a:r>
              <a:rPr lang="en-US" sz="2400" b="1" dirty="0">
                <a:solidFill>
                  <a:srgbClr val="FF0000"/>
                </a:solidFill>
              </a:rPr>
              <a:t>communicational</a:t>
            </a:r>
            <a:r>
              <a:rPr lang="en-US" sz="2400" dirty="0"/>
              <a:t>" - the tasks share the same data - all tasks are carried out each </a:t>
            </a:r>
            <a:r>
              <a:rPr lang="en-US" sz="2400" dirty="0" smtClean="0"/>
              <a:t>time.</a:t>
            </a:r>
            <a:endParaRPr lang="en-US" sz="2400" dirty="0"/>
          </a:p>
          <a:p>
            <a:pPr lvl="1" algn="just"/>
            <a:r>
              <a:rPr lang="en-US" sz="2400" dirty="0"/>
              <a:t>"</a:t>
            </a:r>
            <a:r>
              <a:rPr lang="en-US" sz="2400" b="1" dirty="0">
                <a:solidFill>
                  <a:srgbClr val="00B050"/>
                </a:solidFill>
              </a:rPr>
              <a:t>sequential</a:t>
            </a:r>
            <a:r>
              <a:rPr lang="en-US" sz="2400" dirty="0"/>
              <a:t>" - multiple tasks in a sequentially dependent relationship - output of one task serves as input to another task - the module identifier suggests an assembly line </a:t>
            </a:r>
          </a:p>
          <a:p>
            <a:pPr lvl="1" algn="just"/>
            <a:r>
              <a:rPr lang="en-US" sz="2400" dirty="0"/>
              <a:t>"</a:t>
            </a:r>
            <a:r>
              <a:rPr lang="en-US" sz="2400" b="1" dirty="0">
                <a:solidFill>
                  <a:srgbClr val="0000FF"/>
                </a:solidFill>
              </a:rPr>
              <a:t>functional</a:t>
            </a:r>
            <a:r>
              <a:rPr lang="en-US" sz="2400" dirty="0"/>
              <a:t>" - performs a single specific task - the module identifier suggests a precise verb phrase </a:t>
            </a:r>
          </a:p>
          <a:p>
            <a:endParaRPr lang="en-US" sz="2500" b="1" dirty="0">
              <a:solidFill>
                <a:srgbClr val="FF0000"/>
              </a:solidFill>
            </a:endParaRPr>
          </a:p>
        </p:txBody>
      </p:sp>
      <p:grpSp>
        <p:nvGrpSpPr>
          <p:cNvPr id="15" name="Group 14"/>
          <p:cNvGrpSpPr/>
          <p:nvPr/>
        </p:nvGrpSpPr>
        <p:grpSpPr>
          <a:xfrm>
            <a:off x="2819400" y="1981200"/>
            <a:ext cx="6172200" cy="3048000"/>
            <a:chOff x="2819400" y="1981200"/>
            <a:chExt cx="6172200" cy="3048000"/>
          </a:xfrm>
        </p:grpSpPr>
        <p:sp>
          <p:nvSpPr>
            <p:cNvPr id="9" name="Rectangle 8"/>
            <p:cNvSpPr/>
            <p:nvPr/>
          </p:nvSpPr>
          <p:spPr>
            <a:xfrm>
              <a:off x="6705600" y="1981200"/>
              <a:ext cx="22860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Some modules share the common data can be accepted if they perform their tasks sequentially. </a:t>
              </a:r>
              <a:endParaRPr lang="en-US" sz="2400" dirty="0"/>
            </a:p>
          </p:txBody>
        </p:sp>
        <p:cxnSp>
          <p:nvCxnSpPr>
            <p:cNvPr id="11" name="Straight Arrow Connector 10"/>
            <p:cNvCxnSpPr/>
            <p:nvPr/>
          </p:nvCxnSpPr>
          <p:spPr>
            <a:xfrm rot="10800000">
              <a:off x="2819400" y="1981200"/>
              <a:ext cx="3886200"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a:off x="2819400" y="5027611"/>
              <a:ext cx="3886200"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16" name="Content Placeholder 2"/>
          <p:cNvSpPr txBox="1">
            <a:spLocks/>
          </p:cNvSpPr>
          <p:nvPr/>
        </p:nvSpPr>
        <p:spPr>
          <a:xfrm>
            <a:off x="533400" y="1066800"/>
            <a:ext cx="8153400" cy="685800"/>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
                <a:srgbClr val="0033CC"/>
              </a:buClr>
              <a:buSzTx/>
              <a:buFont typeface="Arial" pitchFamily="34" charset="0"/>
              <a:buChar char="•"/>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High cohesion</a:t>
            </a: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 generally </a:t>
            </a:r>
            <a:r>
              <a:rPr kumimoji="0" lang="en-US" sz="3200" b="1"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acceptable </a:t>
            </a:r>
          </a:p>
        </p:txBody>
      </p:sp>
      <p:sp>
        <p:nvSpPr>
          <p:cNvPr id="10" name="Slide Number Placeholder 9"/>
          <p:cNvSpPr>
            <a:spLocks noGrp="1"/>
          </p:cNvSpPr>
          <p:nvPr>
            <p:ph type="sldNum" sz="quarter" idx="12"/>
          </p:nvPr>
        </p:nvSpPr>
        <p:spPr/>
        <p:txBody>
          <a:bodyPr/>
          <a:lstStyle/>
          <a:p>
            <a:fld id="{190CC846-20B3-454D-AF77-DE04E39CF884}" type="slidenum">
              <a:rPr lang="en-US" smtClean="0"/>
              <a:pPr/>
              <a:t>14</a:t>
            </a:fld>
            <a:endParaRPr lang="en-US" dirty="0"/>
          </a:p>
        </p:txBody>
      </p:sp>
      <p:sp>
        <p:nvSpPr>
          <p:cNvPr id="12" name="Footer Placeholder 11"/>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xmlns="" val="3227486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563562"/>
          </a:xfrm>
        </p:spPr>
        <p:txBody>
          <a:bodyPr/>
          <a:lstStyle/>
          <a:p>
            <a:r>
              <a:rPr lang="en-US" dirty="0" smtClean="0"/>
              <a:t>Module identifying : High Coupling  </a:t>
            </a:r>
            <a:endParaRPr lang="en-US" dirty="0"/>
          </a:p>
        </p:txBody>
      </p:sp>
      <p:sp>
        <p:nvSpPr>
          <p:cNvPr id="3" name="Content Placeholder 2"/>
          <p:cNvSpPr>
            <a:spLocks noGrp="1"/>
          </p:cNvSpPr>
          <p:nvPr>
            <p:ph idx="1"/>
          </p:nvPr>
        </p:nvSpPr>
        <p:spPr>
          <a:xfrm>
            <a:off x="228600" y="1600200"/>
            <a:ext cx="8763000" cy="4038600"/>
          </a:xfrm>
        </p:spPr>
        <p:txBody>
          <a:bodyPr>
            <a:noAutofit/>
          </a:bodyPr>
          <a:lstStyle/>
          <a:p>
            <a:pPr>
              <a:buClr>
                <a:srgbClr val="0033CC"/>
              </a:buClr>
            </a:pPr>
            <a:r>
              <a:rPr lang="en-US" sz="2800" b="1" dirty="0"/>
              <a:t>Coupling</a:t>
            </a:r>
            <a:r>
              <a:rPr lang="en-US" sz="2800" dirty="0"/>
              <a:t> is a measure of the </a:t>
            </a:r>
            <a:r>
              <a:rPr lang="en-US" sz="2800" b="1" i="1" u="sng" dirty="0"/>
              <a:t>degree of interrelatedness</a:t>
            </a:r>
            <a:r>
              <a:rPr lang="en-US" sz="2800" b="1" i="1" dirty="0"/>
              <a:t> </a:t>
            </a:r>
            <a:r>
              <a:rPr lang="en-US" sz="2800" dirty="0"/>
              <a:t>of a module to its referring module(s).  </a:t>
            </a:r>
          </a:p>
          <a:p>
            <a:pPr>
              <a:buClr>
                <a:srgbClr val="0033CC"/>
              </a:buClr>
            </a:pPr>
            <a:r>
              <a:rPr lang="en-US" sz="2800" dirty="0"/>
              <a:t>A module is low in coupling if it performs its tasks on its own.  </a:t>
            </a:r>
          </a:p>
          <a:p>
            <a:pPr>
              <a:buClr>
                <a:srgbClr val="0033CC"/>
              </a:buClr>
            </a:pPr>
            <a:r>
              <a:rPr lang="en-US" sz="2800" dirty="0"/>
              <a:t>A module is </a:t>
            </a:r>
            <a:r>
              <a:rPr lang="en-US" sz="2800" b="1" i="1" dirty="0">
                <a:solidFill>
                  <a:srgbClr val="FF0000"/>
                </a:solidFill>
              </a:rPr>
              <a:t>highly coupled</a:t>
            </a:r>
            <a:r>
              <a:rPr lang="en-US" sz="2800" b="1" i="1" dirty="0"/>
              <a:t> </a:t>
            </a:r>
            <a:r>
              <a:rPr lang="en-US" sz="2800" dirty="0"/>
              <a:t>if it shares that performance with some other module including the referring </a:t>
            </a:r>
            <a:r>
              <a:rPr lang="en-US" sz="2800" dirty="0" smtClean="0"/>
              <a:t>module (</a:t>
            </a:r>
            <a:r>
              <a:rPr lang="en-US" sz="2800" b="1" dirty="0" smtClean="0">
                <a:solidFill>
                  <a:srgbClr val="FF0000"/>
                </a:solidFill>
              </a:rPr>
              <a:t>It should not be used</a:t>
            </a:r>
            <a:r>
              <a:rPr lang="en-US" sz="2800" dirty="0" smtClean="0"/>
              <a:t> ).</a:t>
            </a:r>
            <a:r>
              <a:rPr lang="en-US" sz="2800" dirty="0"/>
              <a:t>  </a:t>
            </a:r>
          </a:p>
          <a:p>
            <a:pPr>
              <a:buClr>
                <a:srgbClr val="0033CC"/>
              </a:buClr>
            </a:pPr>
            <a:r>
              <a:rPr lang="en-US" sz="2800" dirty="0"/>
              <a:t>In designing for low coupling, we ask what kind of data to avoid passing to the module.</a:t>
            </a:r>
          </a:p>
          <a:p>
            <a:endParaRPr lang="en-US" sz="2800" dirty="0"/>
          </a:p>
        </p:txBody>
      </p:sp>
      <p:sp>
        <p:nvSpPr>
          <p:cNvPr id="4" name="Rectangle 3"/>
          <p:cNvSpPr/>
          <p:nvPr/>
        </p:nvSpPr>
        <p:spPr>
          <a:xfrm>
            <a:off x="5791200" y="838200"/>
            <a:ext cx="3352800" cy="523220"/>
          </a:xfrm>
          <a:prstGeom prst="rect">
            <a:avLst/>
          </a:prstGeom>
        </p:spPr>
        <p:txBody>
          <a:bodyPr wrap="square">
            <a:spAutoFit/>
          </a:bodyPr>
          <a:lstStyle/>
          <a:p>
            <a:pPr algn="ctr"/>
            <a:r>
              <a:rPr lang="en-US" sz="2800" b="1" dirty="0" smtClean="0">
                <a:solidFill>
                  <a:srgbClr val="FF0000"/>
                </a:solidFill>
              </a:rPr>
              <a:t> </a:t>
            </a:r>
            <a:r>
              <a:rPr lang="vi-VN" sz="2800" b="1" smtClean="0">
                <a:solidFill>
                  <a:srgbClr val="FF0000"/>
                </a:solidFill>
              </a:rPr>
              <a:t>It's not advisable</a:t>
            </a:r>
            <a:r>
              <a:rPr lang="en-US" sz="2800" b="1" dirty="0" smtClean="0">
                <a:solidFill>
                  <a:srgbClr val="FF0000"/>
                </a:solidFill>
              </a:rPr>
              <a:t>.</a:t>
            </a:r>
            <a:endParaRPr lang="vi-VN" sz="2800" b="1" smtClean="0">
              <a:solidFill>
                <a:srgbClr val="FF0000"/>
              </a:solidFill>
            </a:endParaRPr>
          </a:p>
        </p:txBody>
      </p:sp>
      <p:sp>
        <p:nvSpPr>
          <p:cNvPr id="5" name="Slide Number Placeholder 4"/>
          <p:cNvSpPr>
            <a:spLocks noGrp="1"/>
          </p:cNvSpPr>
          <p:nvPr>
            <p:ph type="sldNum" sz="quarter" idx="12"/>
          </p:nvPr>
        </p:nvSpPr>
        <p:spPr/>
        <p:txBody>
          <a:bodyPr/>
          <a:lstStyle/>
          <a:p>
            <a:fld id="{190CC846-20B3-454D-AF77-DE04E39CF884}" type="slidenum">
              <a:rPr lang="en-US" smtClean="0"/>
              <a:pPr/>
              <a:t>15</a:t>
            </a:fld>
            <a:endParaRPr lang="en-US" dirty="0"/>
          </a:p>
        </p:txBody>
      </p:sp>
      <p:sp>
        <p:nvSpPr>
          <p:cNvPr id="6" name="Footer Placeholder 5"/>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xmlns="" val="7704431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identifying : Coupling classification</a:t>
            </a:r>
            <a:endParaRPr lang="en-US" dirty="0"/>
          </a:p>
        </p:txBody>
      </p:sp>
      <p:sp>
        <p:nvSpPr>
          <p:cNvPr id="3" name="Content Placeholder 2"/>
          <p:cNvSpPr>
            <a:spLocks noGrp="1"/>
          </p:cNvSpPr>
          <p:nvPr>
            <p:ph idx="1"/>
          </p:nvPr>
        </p:nvSpPr>
        <p:spPr/>
        <p:txBody>
          <a:bodyPr>
            <a:noAutofit/>
          </a:bodyPr>
          <a:lstStyle/>
          <a:p>
            <a:pPr>
              <a:buClr>
                <a:srgbClr val="0033CC"/>
              </a:buClr>
            </a:pPr>
            <a:r>
              <a:rPr lang="en-US" dirty="0"/>
              <a:t>The data classifications include </a:t>
            </a:r>
          </a:p>
          <a:p>
            <a:pPr lvl="1"/>
            <a:r>
              <a:rPr lang="en-US" dirty="0"/>
              <a:t>"</a:t>
            </a:r>
            <a:r>
              <a:rPr lang="en-US" dirty="0">
                <a:solidFill>
                  <a:srgbClr val="0000FF"/>
                </a:solidFill>
              </a:rPr>
              <a:t>data</a:t>
            </a:r>
            <a:r>
              <a:rPr lang="en-US" dirty="0"/>
              <a:t>" - used by the module but not to control its execution </a:t>
            </a:r>
            <a:r>
              <a:rPr lang="en-US" dirty="0" smtClean="0">
                <a:sym typeface="Wingdings" pitchFamily="2" charset="2"/>
              </a:rPr>
              <a:t> </a:t>
            </a:r>
            <a:r>
              <a:rPr lang="en-US" b="1" i="1" dirty="0" smtClean="0">
                <a:sym typeface="Wingdings" pitchFamily="2" charset="2"/>
              </a:rPr>
              <a:t>Data in/dependant</a:t>
            </a:r>
            <a:endParaRPr lang="en-US" b="1" i="1" dirty="0"/>
          </a:p>
          <a:p>
            <a:pPr lvl="1"/>
            <a:r>
              <a:rPr lang="en-US" dirty="0"/>
              <a:t>"</a:t>
            </a:r>
            <a:r>
              <a:rPr lang="en-US" dirty="0">
                <a:solidFill>
                  <a:srgbClr val="0000FF"/>
                </a:solidFill>
              </a:rPr>
              <a:t>control</a:t>
            </a:r>
            <a:r>
              <a:rPr lang="en-US" dirty="0"/>
              <a:t>" - controls the execution of the module </a:t>
            </a:r>
            <a:r>
              <a:rPr lang="en-US" dirty="0" smtClean="0"/>
              <a:t> </a:t>
            </a:r>
            <a:r>
              <a:rPr lang="en-US" dirty="0" smtClean="0">
                <a:sym typeface="Wingdings" pitchFamily="2" charset="2"/>
              </a:rPr>
              <a:t> </a:t>
            </a:r>
            <a:r>
              <a:rPr lang="en-US" b="1" i="1" dirty="0" smtClean="0">
                <a:sym typeface="Wingdings" pitchFamily="2" charset="2"/>
              </a:rPr>
              <a:t>Control in/dependent</a:t>
            </a:r>
            <a:endParaRPr lang="en-US" b="1" i="1" dirty="0"/>
          </a:p>
          <a:p>
            <a:pPr lvl="1"/>
            <a:r>
              <a:rPr lang="en-US" dirty="0"/>
              <a:t>"</a:t>
            </a:r>
            <a:r>
              <a:rPr lang="en-US" dirty="0">
                <a:solidFill>
                  <a:srgbClr val="0000FF"/>
                </a:solidFill>
              </a:rPr>
              <a:t>external</a:t>
            </a:r>
            <a:r>
              <a:rPr lang="en-US" dirty="0"/>
              <a:t>" - part of an environment external to the module that controls its execution </a:t>
            </a:r>
          </a:p>
          <a:p>
            <a:pPr lvl="1"/>
            <a:r>
              <a:rPr lang="en-US" dirty="0"/>
              <a:t>"</a:t>
            </a:r>
            <a:r>
              <a:rPr lang="en-US" dirty="0">
                <a:solidFill>
                  <a:srgbClr val="0000FF"/>
                </a:solidFill>
              </a:rPr>
              <a:t>common</a:t>
            </a:r>
            <a:r>
              <a:rPr lang="en-US" dirty="0"/>
              <a:t>" - part of a global set of data </a:t>
            </a:r>
          </a:p>
          <a:p>
            <a:pPr lvl="1"/>
            <a:r>
              <a:rPr lang="en-US" dirty="0"/>
              <a:t>"</a:t>
            </a:r>
            <a:r>
              <a:rPr lang="en-US" dirty="0">
                <a:solidFill>
                  <a:srgbClr val="0000FF"/>
                </a:solidFill>
              </a:rPr>
              <a:t>content</a:t>
            </a:r>
            <a:r>
              <a:rPr lang="en-US" dirty="0"/>
              <a:t>" - accesses the internals of another module </a:t>
            </a:r>
          </a:p>
        </p:txBody>
      </p:sp>
      <p:cxnSp>
        <p:nvCxnSpPr>
          <p:cNvPr id="4" name="Straight Arrow Connector 3"/>
          <p:cNvCxnSpPr/>
          <p:nvPr/>
        </p:nvCxnSpPr>
        <p:spPr>
          <a:xfrm>
            <a:off x="838200" y="1619250"/>
            <a:ext cx="0" cy="363855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5" name="TextBox 4"/>
          <p:cNvSpPr txBox="1"/>
          <p:nvPr/>
        </p:nvSpPr>
        <p:spPr>
          <a:xfrm>
            <a:off x="209550" y="1828800"/>
            <a:ext cx="838200" cy="381000"/>
          </a:xfrm>
          <a:prstGeom prst="rect">
            <a:avLst/>
          </a:prstGeom>
          <a:noFill/>
          <a:ln>
            <a:noFill/>
          </a:ln>
        </p:spPr>
        <p:txBody>
          <a:bodyPr wrap="square" rtlCol="0">
            <a:spAutoFit/>
          </a:bodyPr>
          <a:lstStyle/>
          <a:p>
            <a:r>
              <a:rPr lang="en-US" b="1" dirty="0" smtClean="0">
                <a:solidFill>
                  <a:srgbClr val="FF0000"/>
                </a:solidFill>
              </a:rPr>
              <a:t>high</a:t>
            </a:r>
            <a:endParaRPr lang="en-US" b="1" dirty="0">
              <a:solidFill>
                <a:srgbClr val="FF0000"/>
              </a:solidFill>
            </a:endParaRPr>
          </a:p>
        </p:txBody>
      </p:sp>
      <p:sp>
        <p:nvSpPr>
          <p:cNvPr id="6" name="TextBox 5"/>
          <p:cNvSpPr txBox="1"/>
          <p:nvPr/>
        </p:nvSpPr>
        <p:spPr>
          <a:xfrm>
            <a:off x="228600" y="4876800"/>
            <a:ext cx="838200" cy="381000"/>
          </a:xfrm>
          <a:prstGeom prst="rect">
            <a:avLst/>
          </a:prstGeom>
          <a:noFill/>
          <a:ln>
            <a:noFill/>
          </a:ln>
        </p:spPr>
        <p:txBody>
          <a:bodyPr wrap="square" rtlCol="0">
            <a:spAutoFit/>
          </a:bodyPr>
          <a:lstStyle/>
          <a:p>
            <a:r>
              <a:rPr lang="en-US" b="1" dirty="0" smtClean="0">
                <a:solidFill>
                  <a:srgbClr val="FF0000"/>
                </a:solidFill>
              </a:rPr>
              <a:t>low</a:t>
            </a:r>
            <a:endParaRPr lang="en-US" b="1" dirty="0">
              <a:solidFill>
                <a:srgbClr val="FF0000"/>
              </a:solidFill>
            </a:endParaRPr>
          </a:p>
        </p:txBody>
      </p:sp>
      <p:sp>
        <p:nvSpPr>
          <p:cNvPr id="7" name="Slide Number Placeholder 6"/>
          <p:cNvSpPr>
            <a:spLocks noGrp="1"/>
          </p:cNvSpPr>
          <p:nvPr>
            <p:ph type="sldNum" sz="quarter" idx="12"/>
          </p:nvPr>
        </p:nvSpPr>
        <p:spPr/>
        <p:txBody>
          <a:bodyPr/>
          <a:lstStyle/>
          <a:p>
            <a:fld id="{190CC846-20B3-454D-AF77-DE04E39CF884}" type="slidenum">
              <a:rPr lang="en-US" smtClean="0"/>
              <a:pPr/>
              <a:t>16</a:t>
            </a:fld>
            <a:endParaRPr lang="en-US" dirty="0"/>
          </a:p>
        </p:txBody>
      </p:sp>
      <p:sp>
        <p:nvSpPr>
          <p:cNvPr id="8" name="Footer Placeholder 7"/>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xmlns="" val="9641239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identifying : How to create them?</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3600" b="1" i="1" dirty="0" smtClean="0">
                <a:solidFill>
                  <a:srgbClr val="0000FF"/>
                </a:solidFill>
              </a:rPr>
              <a:t>If you still use a verb to describe a task then a module is identified.</a:t>
            </a:r>
            <a:endParaRPr lang="en-US" sz="3500" b="1" dirty="0" smtClean="0"/>
          </a:p>
          <a:p>
            <a:pPr marL="0" indent="0">
              <a:buNone/>
            </a:pPr>
            <a:r>
              <a:rPr lang="en-US" sz="3500" b="1" dirty="0" smtClean="0"/>
              <a:t>In practice:</a:t>
            </a:r>
          </a:p>
          <a:p>
            <a:pPr lvl="1"/>
            <a:r>
              <a:rPr lang="en-US" sz="3000" dirty="0" smtClean="0"/>
              <a:t>list </a:t>
            </a:r>
            <a:r>
              <a:rPr lang="en-US" sz="3000" dirty="0"/>
              <a:t>all of the tasks </a:t>
            </a:r>
            <a:r>
              <a:rPr lang="en-US" sz="3000" dirty="0" smtClean="0"/>
              <a:t>(verbs) that </a:t>
            </a:r>
            <a:r>
              <a:rPr lang="en-US" sz="3000" dirty="0"/>
              <a:t>the program should perform to solve this problem </a:t>
            </a:r>
          </a:p>
          <a:p>
            <a:pPr lvl="1"/>
            <a:r>
              <a:rPr lang="en-US" sz="3000" dirty="0"/>
              <a:t>identify the </a:t>
            </a:r>
            <a:r>
              <a:rPr lang="en-US" sz="3000" dirty="0" smtClean="0"/>
              <a:t>modules (verbs) for </a:t>
            </a:r>
            <a:r>
              <a:rPr lang="en-US" sz="3000" dirty="0"/>
              <a:t>the problem structure </a:t>
            </a:r>
          </a:p>
          <a:p>
            <a:pPr lvl="1"/>
            <a:r>
              <a:rPr lang="en-US" sz="3000" dirty="0"/>
              <a:t>check that each module is </a:t>
            </a:r>
            <a:r>
              <a:rPr lang="en-US" sz="3000" b="1" i="1" dirty="0"/>
              <a:t>high in </a:t>
            </a:r>
            <a:r>
              <a:rPr lang="en-US" sz="3000" b="1" i="1" dirty="0" smtClean="0"/>
              <a:t>cohesion</a:t>
            </a:r>
            <a:r>
              <a:rPr lang="en-US" sz="3000" dirty="0" smtClean="0"/>
              <a:t> (</a:t>
            </a:r>
            <a:r>
              <a:rPr lang="en-US" sz="3000" b="1" i="1" dirty="0" smtClean="0">
                <a:solidFill>
                  <a:srgbClr val="0000FF"/>
                </a:solidFill>
              </a:rPr>
              <a:t>each basic task is a module</a:t>
            </a:r>
            <a:r>
              <a:rPr lang="en-US" sz="3000" dirty="0" smtClean="0"/>
              <a:t>)  </a:t>
            </a:r>
            <a:endParaRPr lang="en-US" sz="3000" dirty="0"/>
          </a:p>
          <a:p>
            <a:pPr lvl="1"/>
            <a:r>
              <a:rPr lang="en-US" sz="3000" dirty="0"/>
              <a:t>check that each module is </a:t>
            </a:r>
            <a:r>
              <a:rPr lang="en-US" sz="3000" b="1" i="1" dirty="0"/>
              <a:t>low in </a:t>
            </a:r>
            <a:r>
              <a:rPr lang="en-US" sz="3000" b="1" i="1" dirty="0" smtClean="0"/>
              <a:t>coupling</a:t>
            </a:r>
            <a:r>
              <a:rPr lang="en-US" sz="3000" dirty="0" smtClean="0"/>
              <a:t> (</a:t>
            </a:r>
            <a:r>
              <a:rPr lang="en-US" sz="3000" b="1" i="1" dirty="0" smtClean="0">
                <a:solidFill>
                  <a:srgbClr val="0000FF"/>
                </a:solidFill>
              </a:rPr>
              <a:t>modules are independent</a:t>
            </a:r>
            <a:r>
              <a:rPr lang="en-US" sz="3000" dirty="0" smtClean="0"/>
              <a:t>)</a:t>
            </a:r>
            <a:r>
              <a:rPr lang="en-US" dirty="0" smtClean="0"/>
              <a:t> </a:t>
            </a:r>
            <a:endParaRPr lang="en-US" dirty="0"/>
          </a:p>
          <a:p>
            <a:endParaRPr lang="en-US" b="1"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17</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C-Functions and Modules</a:t>
            </a:r>
            <a:endParaRPr lang="en-US" dirty="0"/>
          </a:p>
        </p:txBody>
      </p:sp>
      <p:sp>
        <p:nvSpPr>
          <p:cNvPr id="3" name="Content Placeholder 2"/>
          <p:cNvSpPr>
            <a:spLocks noGrp="1"/>
          </p:cNvSpPr>
          <p:nvPr>
            <p:ph idx="1"/>
          </p:nvPr>
        </p:nvSpPr>
        <p:spPr/>
        <p:txBody>
          <a:bodyPr>
            <a:normAutofit fontScale="92500" lnSpcReduction="20000"/>
          </a:bodyPr>
          <a:lstStyle/>
          <a:p>
            <a:pPr>
              <a:buClr>
                <a:srgbClr val="0033CC"/>
              </a:buClr>
            </a:pPr>
            <a:r>
              <a:rPr lang="en-US" b="1" i="1" dirty="0">
                <a:solidFill>
                  <a:srgbClr val="FF0000"/>
                </a:solidFill>
              </a:rPr>
              <a:t>In C, we represent a module by a function.</a:t>
            </a:r>
            <a:r>
              <a:rPr lang="en-US" dirty="0"/>
              <a:t>  </a:t>
            </a:r>
          </a:p>
          <a:p>
            <a:pPr>
              <a:buClr>
                <a:srgbClr val="0033CC"/>
              </a:buClr>
            </a:pPr>
            <a:r>
              <a:rPr lang="en-US" dirty="0"/>
              <a:t>A function may receive data and may return a value. </a:t>
            </a:r>
            <a:r>
              <a:rPr lang="en-US" dirty="0" smtClean="0"/>
              <a:t>Examples:</a:t>
            </a:r>
          </a:p>
          <a:p>
            <a:pPr lvl="1">
              <a:buClr>
                <a:srgbClr val="0033CC"/>
              </a:buClr>
            </a:pPr>
            <a:r>
              <a:rPr lang="en-US" dirty="0" smtClean="0">
                <a:solidFill>
                  <a:srgbClr val="0000FF"/>
                </a:solidFill>
              </a:rPr>
              <a:t>Print out divisors of the integer n </a:t>
            </a:r>
            <a:r>
              <a:rPr lang="en-US" dirty="0" smtClean="0">
                <a:solidFill>
                  <a:srgbClr val="0000FF"/>
                </a:solidFill>
                <a:sym typeface="Wingdings" pitchFamily="2" charset="2"/>
              </a:rPr>
              <a:t> n is data is accepted by the function and no value is returned. </a:t>
            </a:r>
          </a:p>
          <a:p>
            <a:pPr lvl="2">
              <a:buClr>
                <a:srgbClr val="0033CC"/>
              </a:buClr>
            </a:pPr>
            <a:r>
              <a:rPr lang="en-US" dirty="0" smtClean="0">
                <a:solidFill>
                  <a:srgbClr val="0000FF"/>
                </a:solidFill>
                <a:sym typeface="Wingdings" pitchFamily="2" charset="2"/>
              </a:rPr>
              <a:t>n =10  Print out values: 1, 2, 5 </a:t>
            </a:r>
          </a:p>
          <a:p>
            <a:pPr lvl="1">
              <a:buClr>
                <a:srgbClr val="0033CC"/>
              </a:buClr>
            </a:pPr>
            <a:r>
              <a:rPr lang="en-US" dirty="0" smtClean="0">
                <a:solidFill>
                  <a:srgbClr val="0000FF"/>
                </a:solidFill>
                <a:sym typeface="Wingdings" pitchFamily="2" charset="2"/>
              </a:rPr>
              <a:t>Sum of </a:t>
            </a:r>
            <a:r>
              <a:rPr lang="en-US" dirty="0" smtClean="0">
                <a:solidFill>
                  <a:srgbClr val="0000FF"/>
                </a:solidFill>
              </a:rPr>
              <a:t>divisors of the integer n </a:t>
            </a:r>
            <a:r>
              <a:rPr lang="en-US" dirty="0" smtClean="0">
                <a:solidFill>
                  <a:srgbClr val="0000FF"/>
                </a:solidFill>
                <a:sym typeface="Wingdings" pitchFamily="2" charset="2"/>
              </a:rPr>
              <a:t> n is data is accepted by the function and a value is returned. returned</a:t>
            </a:r>
          </a:p>
          <a:p>
            <a:pPr lvl="2">
              <a:buClr>
                <a:srgbClr val="0033CC"/>
              </a:buClr>
            </a:pPr>
            <a:r>
              <a:rPr lang="en-US" dirty="0" smtClean="0">
                <a:solidFill>
                  <a:srgbClr val="0000FF"/>
                </a:solidFill>
                <a:sym typeface="Wingdings" pitchFamily="2" charset="2"/>
              </a:rPr>
              <a:t>n =10  8 is the return value</a:t>
            </a:r>
            <a:endParaRPr lang="en-US" dirty="0">
              <a:solidFill>
                <a:srgbClr val="0000FF"/>
              </a:solidFill>
            </a:endParaRPr>
          </a:p>
          <a:p>
            <a:pPr>
              <a:buClr>
                <a:srgbClr val="0033CC"/>
              </a:buClr>
            </a:pPr>
            <a:r>
              <a:rPr lang="en-US" dirty="0"/>
              <a:t>The description of the internal logic of a function as the function's </a:t>
            </a:r>
            <a:r>
              <a:rPr lang="en-US" dirty="0" smtClean="0"/>
              <a:t>definition.</a:t>
            </a:r>
            <a:endParaRPr lang="en-US" dirty="0"/>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18</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Definitions: 4 parts</a:t>
            </a:r>
            <a:endParaRPr lang="en-US" dirty="0"/>
          </a:p>
        </p:txBody>
      </p:sp>
      <p:graphicFrame>
        <p:nvGraphicFramePr>
          <p:cNvPr id="4" name="Table 3"/>
          <p:cNvGraphicFramePr>
            <a:graphicFrameLocks noGrp="1"/>
          </p:cNvGraphicFramePr>
          <p:nvPr/>
        </p:nvGraphicFramePr>
        <p:xfrm>
          <a:off x="303415" y="1798320"/>
          <a:ext cx="8611985" cy="2011680"/>
        </p:xfrm>
        <a:graphic>
          <a:graphicData uri="http://schemas.openxmlformats.org/drawingml/2006/table">
            <a:tbl>
              <a:tblPr firstRow="1" bandRow="1">
                <a:tableStyleId>{5C22544A-7EE6-4342-B048-85BDC9FD1C3A}</a:tableStyleId>
              </a:tblPr>
              <a:tblGrid>
                <a:gridCol w="8611985"/>
              </a:tblGrid>
              <a:tr h="370840">
                <a:tc>
                  <a:txBody>
                    <a:bodyPr/>
                    <a:lstStyle/>
                    <a:p>
                      <a:r>
                        <a:rPr lang="en-US" sz="2400" b="1" dirty="0" smtClean="0"/>
                        <a:t>returnType    functionName</a:t>
                      </a:r>
                      <a:r>
                        <a:rPr lang="en-US" sz="2400" b="1" baseline="0" dirty="0" smtClean="0"/>
                        <a:t> (Type   param1, Type  param2, …)</a:t>
                      </a:r>
                      <a:endParaRPr lang="en-US" sz="2400" b="1" dirty="0"/>
                    </a:p>
                  </a:txBody>
                  <a:tcPr>
                    <a:solidFill>
                      <a:srgbClr val="006600"/>
                    </a:solidFill>
                  </a:tcPr>
                </a:tc>
              </a:tr>
              <a:tr h="370840">
                <a:tc>
                  <a:txBody>
                    <a:bodyPr/>
                    <a:lstStyle/>
                    <a:p>
                      <a:r>
                        <a:rPr lang="en-US" sz="2400" b="1" dirty="0" smtClean="0"/>
                        <a:t>{</a:t>
                      </a:r>
                    </a:p>
                    <a:p>
                      <a:r>
                        <a:rPr lang="en-US" sz="2400" b="1" dirty="0" smtClean="0"/>
                        <a:t>       &lt;code&gt;</a:t>
                      </a:r>
                    </a:p>
                    <a:p>
                      <a:r>
                        <a:rPr lang="en-US" sz="2400" b="1" dirty="0" smtClean="0"/>
                        <a:t>      [return value; ]</a:t>
                      </a:r>
                    </a:p>
                    <a:p>
                      <a:r>
                        <a:rPr lang="en-US" sz="2400" b="1" dirty="0" smtClean="0"/>
                        <a:t>}</a:t>
                      </a:r>
                      <a:endParaRPr lang="en-US" sz="2400" b="1" dirty="0"/>
                    </a:p>
                  </a:txBody>
                  <a:tcPr/>
                </a:tc>
              </a:tr>
            </a:tbl>
          </a:graphicData>
        </a:graphic>
      </p:graphicFrame>
      <p:sp>
        <p:nvSpPr>
          <p:cNvPr id="5" name="Rectangle 4"/>
          <p:cNvSpPr/>
          <p:nvPr/>
        </p:nvSpPr>
        <p:spPr>
          <a:xfrm>
            <a:off x="2957945" y="2331720"/>
            <a:ext cx="1537855" cy="14478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FF"/>
                </a:solidFill>
              </a:rPr>
              <a:t>Function body</a:t>
            </a:r>
            <a:endParaRPr lang="en-US" sz="2400" b="1" dirty="0">
              <a:solidFill>
                <a:srgbClr val="0000FF"/>
              </a:solidFill>
            </a:endParaRPr>
          </a:p>
        </p:txBody>
      </p:sp>
      <p:sp>
        <p:nvSpPr>
          <p:cNvPr id="6" name="Rectangle 5"/>
          <p:cNvSpPr/>
          <p:nvPr/>
        </p:nvSpPr>
        <p:spPr>
          <a:xfrm>
            <a:off x="304800" y="1264920"/>
            <a:ext cx="8534400" cy="4572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FF"/>
                </a:solidFill>
              </a:rPr>
              <a:t>Function header</a:t>
            </a:r>
            <a:endParaRPr lang="en-US" sz="2400" b="1" dirty="0">
              <a:solidFill>
                <a:srgbClr val="0000FF"/>
              </a:solidFill>
            </a:endParaRPr>
          </a:p>
        </p:txBody>
      </p:sp>
      <p:sp>
        <p:nvSpPr>
          <p:cNvPr id="8" name="Rectangle 7"/>
          <p:cNvSpPr/>
          <p:nvPr/>
        </p:nvSpPr>
        <p:spPr>
          <a:xfrm>
            <a:off x="381000" y="4343400"/>
            <a:ext cx="1295400" cy="21336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What is the result of the task</a:t>
            </a:r>
            <a:endParaRPr lang="en-US" sz="2400" b="1" dirty="0"/>
          </a:p>
        </p:txBody>
      </p:sp>
      <p:sp>
        <p:nvSpPr>
          <p:cNvPr id="9" name="Rectangle 8"/>
          <p:cNvSpPr/>
          <p:nvPr/>
        </p:nvSpPr>
        <p:spPr>
          <a:xfrm>
            <a:off x="2514600" y="4343400"/>
            <a:ext cx="1295400" cy="21336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What is the name of the task?</a:t>
            </a:r>
            <a:endParaRPr lang="en-US" sz="2400" b="1" dirty="0"/>
          </a:p>
        </p:txBody>
      </p:sp>
      <p:sp>
        <p:nvSpPr>
          <p:cNvPr id="10" name="Rectangle 9"/>
          <p:cNvSpPr/>
          <p:nvPr/>
        </p:nvSpPr>
        <p:spPr>
          <a:xfrm>
            <a:off x="4343400" y="4343400"/>
            <a:ext cx="1828800" cy="21336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To do this task, what are necessary data?</a:t>
            </a:r>
            <a:endParaRPr lang="en-US" sz="2400" b="1" dirty="0"/>
          </a:p>
        </p:txBody>
      </p:sp>
      <p:sp>
        <p:nvSpPr>
          <p:cNvPr id="11" name="Rectangle 10"/>
          <p:cNvSpPr/>
          <p:nvPr/>
        </p:nvSpPr>
        <p:spPr>
          <a:xfrm>
            <a:off x="6781800" y="4343400"/>
            <a:ext cx="1295400" cy="2133600"/>
          </a:xfrm>
          <a:prstGeom prst="rect">
            <a:avLst/>
          </a:prstGeom>
          <a:solidFill>
            <a:srgbClr val="99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How does this task do? </a:t>
            </a:r>
            <a:endParaRPr lang="en-US" sz="2400" b="1" dirty="0"/>
          </a:p>
        </p:txBody>
      </p:sp>
      <p:cxnSp>
        <p:nvCxnSpPr>
          <p:cNvPr id="13" name="Straight Arrow Connector 12"/>
          <p:cNvCxnSpPr>
            <a:stCxn id="8" idx="0"/>
          </p:cNvCxnSpPr>
          <p:nvPr/>
        </p:nvCxnSpPr>
        <p:spPr>
          <a:xfrm rot="16200000" flipV="1">
            <a:off x="-133350" y="3181350"/>
            <a:ext cx="2133600" cy="1905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0"/>
          </p:cNvCxnSpPr>
          <p:nvPr/>
        </p:nvCxnSpPr>
        <p:spPr>
          <a:xfrm rot="16200000" flipV="1">
            <a:off x="1847850" y="3028950"/>
            <a:ext cx="2209800" cy="4191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0"/>
          </p:cNvCxnSpPr>
          <p:nvPr/>
        </p:nvCxnSpPr>
        <p:spPr>
          <a:xfrm rot="5400000" flipH="1" flipV="1">
            <a:off x="4419600" y="2971800"/>
            <a:ext cx="2209800" cy="533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0"/>
          </p:cNvCxnSpPr>
          <p:nvPr/>
        </p:nvCxnSpPr>
        <p:spPr>
          <a:xfrm rot="16200000" flipV="1">
            <a:off x="5314950" y="2228850"/>
            <a:ext cx="990600" cy="32385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Slide Number Placeholder 15"/>
          <p:cNvSpPr>
            <a:spLocks noGrp="1"/>
          </p:cNvSpPr>
          <p:nvPr>
            <p:ph type="sldNum" sz="quarter" idx="12"/>
          </p:nvPr>
        </p:nvSpPr>
        <p:spPr/>
        <p:txBody>
          <a:bodyPr/>
          <a:lstStyle/>
          <a:p>
            <a:fld id="{190CC846-20B3-454D-AF77-DE04E39CF884}" type="slidenum">
              <a:rPr lang="en-US" smtClean="0"/>
              <a:pPr/>
              <a:t>19</a:t>
            </a:fld>
            <a:endParaRPr lang="en-US" dirty="0"/>
          </a:p>
        </p:txBody>
      </p:sp>
      <p:sp>
        <p:nvSpPr>
          <p:cNvPr id="18" name="Footer Placeholder 17"/>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xmlns="" val="6376403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a:bodyPr>
          <a:lstStyle/>
          <a:p>
            <a:r>
              <a:rPr lang="en-US" dirty="0" smtClean="0"/>
              <a:t>Naturally, people divide a complex job into some smaller and simpler jobs. Each sub-job is expressed using a verb.</a:t>
            </a:r>
          </a:p>
          <a:p>
            <a:r>
              <a:rPr lang="en-US" dirty="0" smtClean="0"/>
              <a:t>Similarly, a program can be rather complex.</a:t>
            </a:r>
          </a:p>
          <a:p>
            <a:r>
              <a:rPr lang="en-US" dirty="0" smtClean="0"/>
              <a:t>How to divide a program into simpler parts and how to use them?</a:t>
            </a:r>
          </a:p>
          <a:p>
            <a:pPr lvl="1">
              <a:lnSpc>
                <a:spcPct val="90000"/>
              </a:lnSpc>
            </a:pPr>
            <a:endParaRPr lang="en-US" dirty="0" smtClean="0"/>
          </a:p>
          <a:p>
            <a:pPr lvl="1">
              <a:lnSpc>
                <a:spcPct val="90000"/>
              </a:lnSpc>
            </a:pPr>
            <a:endParaRPr lang="en-US" dirty="0" smtClean="0"/>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syntax: Example</a:t>
            </a:r>
            <a:endParaRPr lang="en-US" dirty="0"/>
          </a:p>
        </p:txBody>
      </p:sp>
      <p:sp>
        <p:nvSpPr>
          <p:cNvPr id="3" name="Content Placeholder 2"/>
          <p:cNvSpPr>
            <a:spLocks noGrp="1"/>
          </p:cNvSpPr>
          <p:nvPr>
            <p:ph idx="1"/>
          </p:nvPr>
        </p:nvSpPr>
        <p:spPr>
          <a:xfrm>
            <a:off x="762000" y="2179637"/>
            <a:ext cx="7924800" cy="3001963"/>
          </a:xfrm>
        </p:spPr>
        <p:txBody>
          <a:bodyPr>
            <a:normAutofit/>
          </a:bodyPr>
          <a:lstStyle/>
          <a:p>
            <a:pPr marL="0" indent="0" algn="just">
              <a:buNone/>
            </a:pPr>
            <a:r>
              <a:rPr lang="en-US" b="1" dirty="0" smtClean="0"/>
              <a:t> </a:t>
            </a:r>
            <a:r>
              <a:rPr lang="en-US" b="1" dirty="0" smtClean="0">
                <a:solidFill>
                  <a:srgbClr val="FF0000"/>
                </a:solidFill>
              </a:rPr>
              <a:t>double</a:t>
            </a:r>
            <a:r>
              <a:rPr lang="en-US" b="1" dirty="0" smtClean="0"/>
              <a:t> </a:t>
            </a:r>
            <a:r>
              <a:rPr lang="en-US" b="1" dirty="0" smtClean="0">
                <a:solidFill>
                  <a:srgbClr val="006600"/>
                </a:solidFill>
              </a:rPr>
              <a:t>average</a:t>
            </a:r>
            <a:r>
              <a:rPr lang="en-US" b="1" dirty="0" smtClean="0"/>
              <a:t> </a:t>
            </a:r>
            <a:r>
              <a:rPr lang="en-US" b="1" dirty="0" smtClean="0">
                <a:solidFill>
                  <a:srgbClr val="0000FF"/>
                </a:solidFill>
              </a:rPr>
              <a:t>(int a, int b, int c)</a:t>
            </a:r>
          </a:p>
          <a:p>
            <a:pPr marL="0" indent="0" algn="just">
              <a:buNone/>
            </a:pPr>
            <a:r>
              <a:rPr lang="en-US" b="1" dirty="0" smtClean="0"/>
              <a:t>{       double result;</a:t>
            </a:r>
          </a:p>
          <a:p>
            <a:pPr marL="0" indent="0" algn="just">
              <a:buNone/>
            </a:pPr>
            <a:r>
              <a:rPr lang="en-US" b="1" dirty="0" smtClean="0"/>
              <a:t>         result = (a+b+c)/3. ;</a:t>
            </a:r>
          </a:p>
          <a:p>
            <a:pPr marL="0" indent="0" algn="just">
              <a:buNone/>
            </a:pPr>
            <a:r>
              <a:rPr lang="en-US" b="1" dirty="0" smtClean="0"/>
              <a:t>         return result; </a:t>
            </a:r>
          </a:p>
          <a:p>
            <a:pPr marL="0" indent="0" algn="just">
              <a:buNone/>
            </a:pPr>
            <a:r>
              <a:rPr lang="en-US" b="1" dirty="0" smtClean="0"/>
              <a:t>}</a:t>
            </a:r>
            <a:endParaRPr lang="en-US" b="1" dirty="0"/>
          </a:p>
        </p:txBody>
      </p:sp>
      <p:sp>
        <p:nvSpPr>
          <p:cNvPr id="4" name="TextBox 3"/>
          <p:cNvSpPr txBox="1"/>
          <p:nvPr/>
        </p:nvSpPr>
        <p:spPr>
          <a:xfrm>
            <a:off x="152400" y="1570037"/>
            <a:ext cx="2286000" cy="461665"/>
          </a:xfrm>
          <a:prstGeom prst="rect">
            <a:avLst/>
          </a:prstGeom>
          <a:solidFill>
            <a:srgbClr val="FF0000"/>
          </a:solidFill>
        </p:spPr>
        <p:txBody>
          <a:bodyPr wrap="square" rtlCol="0">
            <a:spAutoFit/>
          </a:bodyPr>
          <a:lstStyle/>
          <a:p>
            <a:r>
              <a:rPr lang="en-US" sz="2400" dirty="0">
                <a:solidFill>
                  <a:schemeClr val="bg1"/>
                </a:solidFill>
              </a:rPr>
              <a:t>r</a:t>
            </a:r>
            <a:r>
              <a:rPr lang="en-US" sz="2400" dirty="0" smtClean="0">
                <a:solidFill>
                  <a:schemeClr val="bg1"/>
                </a:solidFill>
              </a:rPr>
              <a:t>eturn DataType</a:t>
            </a:r>
            <a:endParaRPr lang="en-US" sz="2400" dirty="0">
              <a:solidFill>
                <a:schemeClr val="bg1"/>
              </a:solidFill>
            </a:endParaRPr>
          </a:p>
        </p:txBody>
      </p:sp>
      <p:sp>
        <p:nvSpPr>
          <p:cNvPr id="5" name="TextBox 4"/>
          <p:cNvSpPr txBox="1"/>
          <p:nvPr/>
        </p:nvSpPr>
        <p:spPr>
          <a:xfrm>
            <a:off x="2743200" y="1570037"/>
            <a:ext cx="2819400" cy="461665"/>
          </a:xfrm>
          <a:prstGeom prst="rect">
            <a:avLst/>
          </a:prstGeom>
          <a:solidFill>
            <a:srgbClr val="006600"/>
          </a:solidFill>
        </p:spPr>
        <p:txBody>
          <a:bodyPr wrap="square" rtlCol="0">
            <a:spAutoFit/>
          </a:bodyPr>
          <a:lstStyle/>
          <a:p>
            <a:pPr algn="ctr"/>
            <a:r>
              <a:rPr lang="en-US" sz="2400" dirty="0" smtClean="0">
                <a:solidFill>
                  <a:schemeClr val="bg1"/>
                </a:solidFill>
              </a:rPr>
              <a:t>Function Identifier</a:t>
            </a:r>
            <a:endParaRPr lang="en-US" sz="2400" dirty="0">
              <a:solidFill>
                <a:schemeClr val="bg1"/>
              </a:solidFill>
            </a:endParaRPr>
          </a:p>
        </p:txBody>
      </p:sp>
      <p:sp>
        <p:nvSpPr>
          <p:cNvPr id="6" name="TextBox 5"/>
          <p:cNvSpPr txBox="1"/>
          <p:nvPr/>
        </p:nvSpPr>
        <p:spPr>
          <a:xfrm>
            <a:off x="5867400" y="1570037"/>
            <a:ext cx="1600200" cy="461665"/>
          </a:xfrm>
          <a:prstGeom prst="rect">
            <a:avLst/>
          </a:prstGeom>
          <a:solidFill>
            <a:srgbClr val="0000FF"/>
          </a:solidFill>
        </p:spPr>
        <p:txBody>
          <a:bodyPr wrap="square" rtlCol="0">
            <a:spAutoFit/>
          </a:bodyPr>
          <a:lstStyle/>
          <a:p>
            <a:r>
              <a:rPr lang="en-US" sz="2400" dirty="0" smtClean="0">
                <a:solidFill>
                  <a:schemeClr val="bg1"/>
                </a:solidFill>
              </a:rPr>
              <a:t>Parameters</a:t>
            </a:r>
            <a:endParaRPr lang="en-US" sz="2400" dirty="0">
              <a:solidFill>
                <a:schemeClr val="bg1"/>
              </a:solidFill>
            </a:endParaRPr>
          </a:p>
        </p:txBody>
      </p:sp>
      <p:sp>
        <p:nvSpPr>
          <p:cNvPr id="9" name="TextBox 8"/>
          <p:cNvSpPr txBox="1"/>
          <p:nvPr/>
        </p:nvSpPr>
        <p:spPr>
          <a:xfrm>
            <a:off x="6629400" y="3124200"/>
            <a:ext cx="1981200" cy="1200329"/>
          </a:xfrm>
          <a:prstGeom prst="rect">
            <a:avLst/>
          </a:prstGeom>
          <a:solidFill>
            <a:srgbClr val="0000FF"/>
          </a:solidFill>
        </p:spPr>
        <p:txBody>
          <a:bodyPr wrap="square" rtlCol="0">
            <a:spAutoFit/>
          </a:bodyPr>
          <a:lstStyle/>
          <a:p>
            <a:pPr algn="ctr"/>
            <a:r>
              <a:rPr lang="en-US" sz="2400" dirty="0" smtClean="0">
                <a:solidFill>
                  <a:schemeClr val="bg1"/>
                </a:solidFill>
              </a:rPr>
              <a:t>Body:</a:t>
            </a:r>
          </a:p>
          <a:p>
            <a:pPr algn="ctr"/>
            <a:r>
              <a:rPr lang="en-US" sz="2400" dirty="0" smtClean="0">
                <a:solidFill>
                  <a:schemeClr val="bg1"/>
                </a:solidFill>
              </a:rPr>
              <a:t>Logical construct</a:t>
            </a:r>
            <a:endParaRPr lang="en-US" sz="2400" dirty="0">
              <a:solidFill>
                <a:schemeClr val="bg1"/>
              </a:solidFill>
            </a:endParaRPr>
          </a:p>
        </p:txBody>
      </p:sp>
      <p:cxnSp>
        <p:nvCxnSpPr>
          <p:cNvPr id="13" name="Straight Arrow Connector 12"/>
          <p:cNvCxnSpPr/>
          <p:nvPr/>
        </p:nvCxnSpPr>
        <p:spPr>
          <a:xfrm rot="5400000">
            <a:off x="2628900" y="2065337"/>
            <a:ext cx="381000" cy="1588"/>
          </a:xfrm>
          <a:prstGeom prst="straightConnector1">
            <a:avLst/>
          </a:prstGeom>
          <a:ln>
            <a:solidFill>
              <a:srgbClr val="009900"/>
            </a:solidFill>
            <a:tailEnd type="arrow"/>
          </a:ln>
        </p:spPr>
        <p:style>
          <a:lnRef idx="1">
            <a:schemeClr val="accent1"/>
          </a:lnRef>
          <a:fillRef idx="0">
            <a:schemeClr val="accent1"/>
          </a:fillRef>
          <a:effectRef idx="0">
            <a:schemeClr val="accent1"/>
          </a:effectRef>
          <a:fontRef idx="minor">
            <a:schemeClr val="tx1"/>
          </a:fontRef>
        </p:style>
      </p:cxnSp>
      <p:sp>
        <p:nvSpPr>
          <p:cNvPr id="29" name="Right Brace 28"/>
          <p:cNvSpPr/>
          <p:nvPr/>
        </p:nvSpPr>
        <p:spPr>
          <a:xfrm>
            <a:off x="4038600" y="2789237"/>
            <a:ext cx="2514600" cy="1752600"/>
          </a:xfrm>
          <a:prstGeom prst="rightBrace">
            <a:avLst>
              <a:gd name="adj1" fmla="val 9421"/>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Rectangle 13"/>
          <p:cNvSpPr/>
          <p:nvPr/>
        </p:nvSpPr>
        <p:spPr>
          <a:xfrm>
            <a:off x="381000" y="5334000"/>
            <a:ext cx="2286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smtClean="0"/>
              <a:t>Review: </a:t>
            </a:r>
          </a:p>
          <a:p>
            <a:r>
              <a:rPr lang="en-US" b="1" dirty="0" smtClean="0"/>
              <a:t>(a+b+c)/3 </a:t>
            </a:r>
            <a:r>
              <a:rPr lang="en-US" b="1" dirty="0" smtClean="0">
                <a:sym typeface="Wingdings" pitchFamily="2" charset="2"/>
              </a:rPr>
              <a:t>  integer</a:t>
            </a:r>
          </a:p>
        </p:txBody>
      </p:sp>
      <p:sp>
        <p:nvSpPr>
          <p:cNvPr id="15" name="Rectangle 14"/>
          <p:cNvSpPr/>
          <p:nvPr/>
        </p:nvSpPr>
        <p:spPr>
          <a:xfrm>
            <a:off x="2971800" y="5334000"/>
            <a:ext cx="2286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smtClean="0"/>
              <a:t>Review: </a:t>
            </a:r>
          </a:p>
          <a:p>
            <a:r>
              <a:rPr lang="en-US" b="1" dirty="0" smtClean="0">
                <a:sym typeface="Wingdings" pitchFamily="2" charset="2"/>
              </a:rPr>
              <a:t>(a+b+c)/3.0  double</a:t>
            </a:r>
            <a:endParaRPr lang="en-US" b="1" dirty="0"/>
          </a:p>
        </p:txBody>
      </p:sp>
      <p:sp>
        <p:nvSpPr>
          <p:cNvPr id="17" name="Rectangle 16"/>
          <p:cNvSpPr/>
          <p:nvPr/>
        </p:nvSpPr>
        <p:spPr>
          <a:xfrm>
            <a:off x="5715000" y="4876800"/>
            <a:ext cx="2667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smtClean="0"/>
              <a:t>Review</a:t>
            </a:r>
            <a:endParaRPr lang="en-US" dirty="0" smtClean="0"/>
          </a:p>
          <a:p>
            <a:r>
              <a:rPr lang="en-US" b="1" dirty="0" smtClean="0"/>
              <a:t>3.0 and 3. are the same</a:t>
            </a:r>
          </a:p>
          <a:p>
            <a:r>
              <a:rPr lang="en-US" dirty="0" smtClean="0"/>
              <a:t>3.3500 = 3.35</a:t>
            </a:r>
          </a:p>
          <a:p>
            <a:r>
              <a:rPr lang="en-US" dirty="0" smtClean="0"/>
              <a:t>3.30 = 3.3</a:t>
            </a:r>
          </a:p>
          <a:p>
            <a:r>
              <a:rPr lang="en-US" dirty="0" smtClean="0"/>
              <a:t>3.0 = 3.</a:t>
            </a:r>
            <a:endParaRPr lang="en-US" dirty="0"/>
          </a:p>
        </p:txBody>
      </p:sp>
      <p:sp>
        <p:nvSpPr>
          <p:cNvPr id="18" name="Slide Number Placeholder 17"/>
          <p:cNvSpPr>
            <a:spLocks noGrp="1"/>
          </p:cNvSpPr>
          <p:nvPr>
            <p:ph type="sldNum" sz="quarter" idx="12"/>
          </p:nvPr>
        </p:nvSpPr>
        <p:spPr/>
        <p:txBody>
          <a:bodyPr/>
          <a:lstStyle/>
          <a:p>
            <a:fld id="{190CC846-20B3-454D-AF77-DE04E39CF884}" type="slidenum">
              <a:rPr lang="en-US" smtClean="0"/>
              <a:pPr/>
              <a:t>20</a:t>
            </a:fld>
            <a:endParaRPr lang="en-US" dirty="0"/>
          </a:p>
        </p:txBody>
      </p:sp>
      <p:sp>
        <p:nvSpPr>
          <p:cNvPr id="19" name="Footer Placeholder 18"/>
          <p:cNvSpPr>
            <a:spLocks noGrp="1"/>
          </p:cNvSpPr>
          <p:nvPr>
            <p:ph type="ftr" sz="quarter" idx="11"/>
          </p:nvPr>
        </p:nvSpPr>
        <p:spPr/>
        <p:txBody>
          <a:bodyPr/>
          <a:lstStyle/>
          <a:p>
            <a:r>
              <a:rPr lang="en-US" dirty="0" smtClean="0"/>
              <a:t>Modules and Functions</a:t>
            </a:r>
            <a:endParaRPr lang="en-US" dirty="0"/>
          </a:p>
        </p:txBody>
      </p:sp>
      <p:cxnSp>
        <p:nvCxnSpPr>
          <p:cNvPr id="16" name="Straight Arrow Connector 15"/>
          <p:cNvCxnSpPr/>
          <p:nvPr/>
        </p:nvCxnSpPr>
        <p:spPr>
          <a:xfrm rot="5400000">
            <a:off x="1258094" y="2094706"/>
            <a:ext cx="3810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5828506" y="2094706"/>
            <a:ext cx="381000" cy="1588"/>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7836173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syntax: void function</a:t>
            </a:r>
            <a:endParaRPr lang="en-US" dirty="0"/>
          </a:p>
        </p:txBody>
      </p:sp>
      <p:sp>
        <p:nvSpPr>
          <p:cNvPr id="3" name="Content Placeholder 2"/>
          <p:cNvSpPr>
            <a:spLocks noGrp="1"/>
          </p:cNvSpPr>
          <p:nvPr>
            <p:ph idx="1"/>
          </p:nvPr>
        </p:nvSpPr>
        <p:spPr/>
        <p:txBody>
          <a:bodyPr/>
          <a:lstStyle/>
          <a:p>
            <a:pPr algn="just">
              <a:buClr>
                <a:srgbClr val="0033CC"/>
              </a:buClr>
            </a:pPr>
            <a:r>
              <a:rPr lang="en-US" dirty="0"/>
              <a:t>To identify a function that does not return any value, we specify </a:t>
            </a:r>
            <a:r>
              <a:rPr lang="en-US" b="1" dirty="0"/>
              <a:t>void</a:t>
            </a:r>
            <a:r>
              <a:rPr lang="en-US" dirty="0"/>
              <a:t> for the return data type and exclude any expression from the return statement:  </a:t>
            </a:r>
          </a:p>
          <a:p>
            <a:pPr algn="just">
              <a:buClr>
                <a:srgbClr val="0033CC"/>
              </a:buClr>
            </a:pPr>
            <a:r>
              <a:rPr lang="en-US" dirty="0"/>
              <a:t> Alternatively, we can omit the </a:t>
            </a:r>
            <a:r>
              <a:rPr lang="en-US" b="1" dirty="0"/>
              <a:t>return</a:t>
            </a:r>
            <a:r>
              <a:rPr lang="en-US" dirty="0"/>
              <a:t> statement altogether. </a:t>
            </a:r>
          </a:p>
          <a:p>
            <a:pPr algn="just">
              <a:buClr>
                <a:srgbClr val="0033CC"/>
              </a:buClr>
            </a:pPr>
            <a:r>
              <a:rPr lang="en-US" dirty="0"/>
              <a:t>A function that does not return a value is called a subroutine or procedure in other languages.</a:t>
            </a:r>
          </a:p>
          <a:p>
            <a:pPr algn="just"/>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xmlns="" val="28411853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void Function: Example</a:t>
            </a:r>
            <a:endParaRPr lang="en-US" dirty="0"/>
          </a:p>
        </p:txBody>
      </p:sp>
      <p:sp>
        <p:nvSpPr>
          <p:cNvPr id="3" name="Content Placeholder 2"/>
          <p:cNvSpPr>
            <a:spLocks noGrp="1"/>
          </p:cNvSpPr>
          <p:nvPr>
            <p:ph idx="1"/>
          </p:nvPr>
        </p:nvSpPr>
        <p:spPr>
          <a:xfrm>
            <a:off x="1371600" y="1219200"/>
            <a:ext cx="6172200" cy="3048000"/>
          </a:xfrm>
        </p:spPr>
        <p:txBody>
          <a:bodyPr>
            <a:normAutofit/>
          </a:bodyPr>
          <a:lstStyle/>
          <a:p>
            <a:pPr marL="0" indent="0" algn="just">
              <a:buNone/>
            </a:pPr>
            <a:r>
              <a:rPr lang="en-US" b="1" dirty="0" smtClean="0"/>
              <a:t> </a:t>
            </a:r>
            <a:r>
              <a:rPr lang="en-US" b="1" dirty="0" smtClean="0">
                <a:solidFill>
                  <a:srgbClr val="FF0000"/>
                </a:solidFill>
              </a:rPr>
              <a:t>void</a:t>
            </a:r>
            <a:r>
              <a:rPr lang="en-US" b="1" dirty="0" smtClean="0">
                <a:solidFill>
                  <a:srgbClr val="0000FF"/>
                </a:solidFill>
              </a:rPr>
              <a:t> printDivisors</a:t>
            </a:r>
            <a:r>
              <a:rPr lang="en-US" b="1" dirty="0" smtClean="0"/>
              <a:t> </a:t>
            </a:r>
            <a:r>
              <a:rPr lang="en-US" b="1" dirty="0" smtClean="0">
                <a:solidFill>
                  <a:srgbClr val="009900"/>
                </a:solidFill>
              </a:rPr>
              <a:t>(int n)</a:t>
            </a:r>
          </a:p>
          <a:p>
            <a:pPr marL="0" indent="0" algn="just">
              <a:buNone/>
            </a:pPr>
            <a:r>
              <a:rPr lang="en-US" b="1" dirty="0" smtClean="0"/>
              <a:t>{   int i;</a:t>
            </a:r>
          </a:p>
          <a:p>
            <a:pPr marL="0" indent="0" algn="just">
              <a:buNone/>
            </a:pPr>
            <a:r>
              <a:rPr lang="en-US" b="1" dirty="0" smtClean="0"/>
              <a:t>    for (i=1; i&lt;= n/2; i++)</a:t>
            </a:r>
          </a:p>
          <a:p>
            <a:pPr marL="0" indent="0" algn="just">
              <a:buNone/>
            </a:pPr>
            <a:r>
              <a:rPr lang="en-US" b="1" dirty="0" smtClean="0"/>
              <a:t>       if (n%i==0) printf(“%d, “, i); </a:t>
            </a:r>
          </a:p>
          <a:p>
            <a:pPr marL="0" indent="0" algn="just">
              <a:buNone/>
            </a:pPr>
            <a:r>
              <a:rPr lang="en-US" b="1" dirty="0" smtClean="0"/>
              <a:t>}</a:t>
            </a:r>
            <a:endParaRPr lang="en-US" b="1" dirty="0"/>
          </a:p>
        </p:txBody>
      </p:sp>
      <p:sp>
        <p:nvSpPr>
          <p:cNvPr id="4" name="Rectangle 3"/>
          <p:cNvSpPr/>
          <p:nvPr/>
        </p:nvSpPr>
        <p:spPr>
          <a:xfrm>
            <a:off x="533400" y="4343400"/>
            <a:ext cx="8001000" cy="1371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t>Cases in which void functions can be selected:</a:t>
            </a:r>
          </a:p>
          <a:p>
            <a:pPr>
              <a:buFontTx/>
              <a:buChar char="-"/>
            </a:pPr>
            <a:r>
              <a:rPr lang="en-US" sz="2000" dirty="0" smtClean="0"/>
              <a:t> If you do this task, you realize that no value is needed after this task done.</a:t>
            </a:r>
          </a:p>
          <a:p>
            <a:pPr>
              <a:buFontTx/>
              <a:buChar char="-"/>
            </a:pPr>
            <a:r>
              <a:rPr lang="en-US" sz="2000" dirty="0" smtClean="0"/>
              <a:t>  In the function body, the essential statements are printing data out. </a:t>
            </a:r>
            <a:endParaRPr lang="en-US" sz="2000"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22</a:t>
            </a:fld>
            <a:endParaRPr lang="en-US" dirty="0"/>
          </a:p>
        </p:txBody>
      </p:sp>
      <p:sp>
        <p:nvSpPr>
          <p:cNvPr id="6" name="Footer Placeholder 5"/>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xmlns="" val="27836173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itle 1"/>
          <p:cNvSpPr>
            <a:spLocks noGrp="1"/>
          </p:cNvSpPr>
          <p:nvPr>
            <p:ph type="title" idx="4294967295"/>
          </p:nvPr>
        </p:nvSpPr>
        <p:spPr/>
        <p:txBody>
          <a:bodyPr/>
          <a:lstStyle/>
          <a:p>
            <a:r>
              <a:rPr lang="en-US" dirty="0" smtClean="0">
                <a:solidFill>
                  <a:srgbClr val="0000FF"/>
                </a:solidFill>
              </a:rPr>
              <a:t>main function</a:t>
            </a:r>
          </a:p>
        </p:txBody>
      </p:sp>
      <p:sp>
        <p:nvSpPr>
          <p:cNvPr id="36869" name="Content Placeholder 2"/>
          <p:cNvSpPr>
            <a:spLocks noGrp="1"/>
          </p:cNvSpPr>
          <p:nvPr>
            <p:ph idx="4294967295"/>
          </p:nvPr>
        </p:nvSpPr>
        <p:spPr/>
        <p:txBody>
          <a:bodyPr>
            <a:normAutofit lnSpcReduction="10000"/>
          </a:bodyPr>
          <a:lstStyle/>
          <a:p>
            <a:pPr>
              <a:buClr>
                <a:srgbClr val="0033CC"/>
              </a:buClr>
            </a:pPr>
            <a:r>
              <a:rPr lang="en-US" sz="2800" dirty="0" smtClean="0"/>
              <a:t>The </a:t>
            </a:r>
            <a:r>
              <a:rPr lang="en-US" sz="2800" b="1" dirty="0" smtClean="0"/>
              <a:t>main()</a:t>
            </a:r>
            <a:r>
              <a:rPr lang="en-US" sz="2800" dirty="0" smtClean="0"/>
              <a:t> function is the function to which the operating system transfers control at the start of execution.  </a:t>
            </a:r>
          </a:p>
          <a:p>
            <a:pPr>
              <a:buClr>
                <a:srgbClr val="0033CC"/>
              </a:buClr>
            </a:pPr>
            <a:r>
              <a:rPr lang="en-US" sz="2800" b="1" dirty="0" smtClean="0"/>
              <a:t>main</a:t>
            </a:r>
            <a:r>
              <a:rPr lang="en-US" sz="2800" dirty="0" smtClean="0"/>
              <a:t> returns a value to the operating system upon completing execution.  </a:t>
            </a:r>
            <a:r>
              <a:rPr lang="en-US" dirty="0" smtClean="0"/>
              <a:t>C compilers assume an </a:t>
            </a:r>
            <a:r>
              <a:rPr lang="en-US" b="1" dirty="0" smtClean="0"/>
              <a:t>int</a:t>
            </a:r>
            <a:r>
              <a:rPr lang="en-US" dirty="0" smtClean="0"/>
              <a:t> where we don't provide a return data type.  </a:t>
            </a:r>
          </a:p>
          <a:p>
            <a:pPr>
              <a:buClr>
                <a:srgbClr val="0033CC"/>
              </a:buClr>
            </a:pPr>
            <a:r>
              <a:rPr lang="en-US" sz="2800" dirty="0" smtClean="0"/>
              <a:t>The operating system typically accepts a value of 0 as an indicator of success and may use this value to control subsequent execution of other programs.</a:t>
            </a:r>
          </a:p>
          <a:p>
            <a:pPr>
              <a:buClr>
                <a:srgbClr val="0033CC"/>
              </a:buClr>
            </a:pPr>
            <a:r>
              <a:rPr lang="en-US" sz="2800" b="1" i="1" dirty="0" smtClean="0">
                <a:solidFill>
                  <a:srgbClr val="0000FF"/>
                </a:solidFill>
              </a:rPr>
              <a:t>main() is the </a:t>
            </a:r>
            <a:r>
              <a:rPr lang="en-US" sz="2800" b="1" i="1" u="sng" dirty="0" smtClean="0">
                <a:solidFill>
                  <a:srgbClr val="0000FF"/>
                </a:solidFill>
              </a:rPr>
              <a:t>entry point </a:t>
            </a:r>
            <a:r>
              <a:rPr lang="en-US" sz="2800" b="1" i="1" dirty="0" smtClean="0">
                <a:solidFill>
                  <a:srgbClr val="0000FF"/>
                </a:solidFill>
              </a:rPr>
              <a:t>of a C- program</a:t>
            </a:r>
            <a:r>
              <a:rPr lang="en-US" sz="2800" dirty="0" smtClean="0"/>
              <a:t> </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23</a:t>
            </a:fld>
            <a:endParaRPr lang="en-US" dirty="0"/>
          </a:p>
        </p:txBody>
      </p:sp>
      <p:sp>
        <p:nvSpPr>
          <p:cNvPr id="7" name="Footer Placeholder 6"/>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xmlns="" val="95445539"/>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5-How to implement a function?</a:t>
            </a:r>
            <a:endParaRPr lang="en-US" dirty="0"/>
          </a:p>
        </p:txBody>
      </p:sp>
      <p:sp>
        <p:nvSpPr>
          <p:cNvPr id="3" name="Content Placeholder 2"/>
          <p:cNvSpPr>
            <a:spLocks noGrp="1"/>
          </p:cNvSpPr>
          <p:nvPr>
            <p:ph idx="1"/>
          </p:nvPr>
        </p:nvSpPr>
        <p:spPr/>
        <p:txBody>
          <a:bodyPr>
            <a:normAutofit/>
          </a:bodyPr>
          <a:lstStyle/>
          <a:p>
            <a:endParaRPr lang="en-US" dirty="0"/>
          </a:p>
        </p:txBody>
      </p:sp>
      <p:sp>
        <p:nvSpPr>
          <p:cNvPr id="4" name="Rectangle 6"/>
          <p:cNvSpPr>
            <a:spLocks noChangeArrowheads="1"/>
          </p:cNvSpPr>
          <p:nvPr/>
        </p:nvSpPr>
        <p:spPr bwMode="auto">
          <a:xfrm>
            <a:off x="1676400" y="3124200"/>
            <a:ext cx="2057400" cy="838200"/>
          </a:xfrm>
          <a:prstGeom prst="rect">
            <a:avLst/>
          </a:prstGeom>
          <a:solidFill>
            <a:srgbClr val="009900"/>
          </a:solidFill>
          <a:ln w="9525">
            <a:solidFill>
              <a:schemeClr val="bg1"/>
            </a:solidFill>
            <a:miter lim="800000"/>
            <a:headEnd/>
            <a:tailEnd/>
          </a:ln>
        </p:spPr>
        <p:txBody>
          <a:bodyPr wrap="none" anchor="ctr"/>
          <a:lstStyle/>
          <a:p>
            <a:pPr algn="ctr"/>
            <a:r>
              <a:rPr lang="en-US" sz="2400" b="1" u="sng" dirty="0">
                <a:solidFill>
                  <a:schemeClr val="bg1"/>
                </a:solidFill>
              </a:rPr>
              <a:t>int | long | ...</a:t>
            </a:r>
            <a:endParaRPr lang="en-US" sz="2400" b="1" dirty="0">
              <a:solidFill>
                <a:schemeClr val="bg1"/>
              </a:solidFill>
            </a:endParaRPr>
          </a:p>
          <a:p>
            <a:pPr algn="ctr"/>
            <a:r>
              <a:rPr lang="en-US" sz="2400" b="1" dirty="0">
                <a:solidFill>
                  <a:schemeClr val="bg1"/>
                </a:solidFill>
              </a:rPr>
              <a:t>void</a:t>
            </a:r>
            <a:endParaRPr lang="en-US" sz="2400" b="1" u="sng" dirty="0">
              <a:solidFill>
                <a:schemeClr val="bg1"/>
              </a:solidFill>
            </a:endParaRPr>
          </a:p>
        </p:txBody>
      </p:sp>
      <p:sp>
        <p:nvSpPr>
          <p:cNvPr id="5" name="Rectangle 7"/>
          <p:cNvSpPr>
            <a:spLocks noChangeArrowheads="1"/>
          </p:cNvSpPr>
          <p:nvPr/>
        </p:nvSpPr>
        <p:spPr bwMode="auto">
          <a:xfrm>
            <a:off x="304800" y="1219200"/>
            <a:ext cx="8382000" cy="609600"/>
          </a:xfrm>
          <a:prstGeom prst="rect">
            <a:avLst/>
          </a:prstGeom>
          <a:solidFill>
            <a:srgbClr val="66CCFF"/>
          </a:solidFill>
          <a:ln w="9525">
            <a:solidFill>
              <a:schemeClr val="tx1"/>
            </a:solidFill>
            <a:miter lim="800000"/>
            <a:headEnd/>
            <a:tailEnd/>
          </a:ln>
        </p:spPr>
        <p:txBody>
          <a:bodyPr wrap="none" anchor="ctr"/>
          <a:lstStyle/>
          <a:p>
            <a:pPr algn="ctr"/>
            <a:r>
              <a:rPr lang="en-US" sz="2400" b="1" dirty="0">
                <a:solidFill>
                  <a:schemeClr val="bg1"/>
                </a:solidFill>
              </a:rPr>
              <a:t>State the </a:t>
            </a:r>
            <a:r>
              <a:rPr lang="en-US" sz="2400" b="1" dirty="0" smtClean="0">
                <a:solidFill>
                  <a:schemeClr val="bg1"/>
                </a:solidFill>
              </a:rPr>
              <a:t>task </a:t>
            </a:r>
            <a:r>
              <a:rPr lang="en-US" sz="2400" b="1" dirty="0">
                <a:solidFill>
                  <a:schemeClr val="bg1"/>
                </a:solidFill>
              </a:rPr>
              <a:t>clearly: </a:t>
            </a:r>
            <a:r>
              <a:rPr lang="en-US" sz="2400" b="1" dirty="0">
                <a:solidFill>
                  <a:srgbClr val="FF0000"/>
                </a:solidFill>
              </a:rPr>
              <a:t>Verb</a:t>
            </a:r>
            <a:r>
              <a:rPr lang="en-US" sz="2400" b="1" dirty="0">
                <a:solidFill>
                  <a:schemeClr val="bg1"/>
                </a:solidFill>
              </a:rPr>
              <a:t>  +  </a:t>
            </a:r>
            <a:r>
              <a:rPr lang="en-US" sz="2400" b="1" dirty="0" smtClean="0">
                <a:solidFill>
                  <a:srgbClr val="FF00FF"/>
                </a:solidFill>
              </a:rPr>
              <a:t>nouns (Objects) </a:t>
            </a:r>
            <a:endParaRPr lang="en-US" sz="2400" b="1" dirty="0">
              <a:solidFill>
                <a:srgbClr val="FF00FF"/>
              </a:solidFill>
            </a:endParaRPr>
          </a:p>
        </p:txBody>
      </p:sp>
      <p:sp>
        <p:nvSpPr>
          <p:cNvPr id="6" name="Rectangle 8"/>
          <p:cNvSpPr>
            <a:spLocks noChangeArrowheads="1"/>
          </p:cNvSpPr>
          <p:nvPr/>
        </p:nvSpPr>
        <p:spPr bwMode="auto">
          <a:xfrm>
            <a:off x="3810000" y="3124200"/>
            <a:ext cx="5029200" cy="2133600"/>
          </a:xfrm>
          <a:prstGeom prst="rect">
            <a:avLst/>
          </a:prstGeom>
          <a:solidFill>
            <a:schemeClr val="bg2">
              <a:lumMod val="7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r>
              <a:rPr lang="en-US" sz="2000" b="1" dirty="0">
                <a:solidFill>
                  <a:srgbClr val="FF0000"/>
                </a:solidFill>
              </a:rPr>
              <a:t>FunctionName</a:t>
            </a:r>
            <a:r>
              <a:rPr lang="en-US" sz="2000" b="1" dirty="0"/>
              <a:t>( </a:t>
            </a:r>
            <a:r>
              <a:rPr lang="en-US" sz="2000" b="1" dirty="0">
                <a:solidFill>
                  <a:srgbClr val="CC0066"/>
                </a:solidFill>
              </a:rPr>
              <a:t>Type param1,  Type param2</a:t>
            </a:r>
            <a:r>
              <a:rPr lang="en-US" sz="2000" b="1" dirty="0"/>
              <a:t> )</a:t>
            </a:r>
          </a:p>
          <a:p>
            <a:r>
              <a:rPr lang="en-US" sz="2000" b="1" dirty="0"/>
              <a:t>{    </a:t>
            </a:r>
          </a:p>
          <a:p>
            <a:r>
              <a:rPr lang="en-US" sz="2000" b="1" dirty="0"/>
              <a:t>   </a:t>
            </a:r>
            <a:r>
              <a:rPr lang="en-US" sz="2000" b="1" dirty="0">
                <a:solidFill>
                  <a:srgbClr val="0000FF"/>
                </a:solidFill>
              </a:rPr>
              <a:t>&lt;steps of  processing&gt;</a:t>
            </a:r>
          </a:p>
          <a:p>
            <a:r>
              <a:rPr lang="en-US" sz="2000" b="1" dirty="0">
                <a:solidFill>
                  <a:srgbClr val="0000FF"/>
                </a:solidFill>
              </a:rPr>
              <a:t>   return [ Expression];</a:t>
            </a:r>
          </a:p>
          <a:p>
            <a:r>
              <a:rPr lang="en-US" sz="2000" b="1" dirty="0"/>
              <a:t>}</a:t>
            </a:r>
          </a:p>
        </p:txBody>
      </p:sp>
      <p:sp>
        <p:nvSpPr>
          <p:cNvPr id="7" name="Rectangle 9"/>
          <p:cNvSpPr>
            <a:spLocks noChangeArrowheads="1"/>
          </p:cNvSpPr>
          <p:nvPr/>
        </p:nvSpPr>
        <p:spPr bwMode="auto">
          <a:xfrm>
            <a:off x="304800" y="2057400"/>
            <a:ext cx="1295400" cy="1524000"/>
          </a:xfrm>
          <a:prstGeom prst="rect">
            <a:avLst/>
          </a:prstGeom>
          <a:solidFill>
            <a:srgbClr val="006600"/>
          </a:solidFill>
          <a:ln w="9525">
            <a:solidFill>
              <a:schemeClr val="tx1"/>
            </a:solidFill>
            <a:miter lim="800000"/>
            <a:headEnd/>
            <a:tailEnd/>
          </a:ln>
        </p:spPr>
        <p:txBody>
          <a:bodyPr wrap="none" anchor="ctr"/>
          <a:lstStyle/>
          <a:p>
            <a:pPr algn="ctr"/>
            <a:r>
              <a:rPr lang="en-US" b="1" u="sng" dirty="0">
                <a:solidFill>
                  <a:schemeClr val="bg1"/>
                </a:solidFill>
              </a:rPr>
              <a:t>Verbs:</a:t>
            </a:r>
          </a:p>
          <a:p>
            <a:pPr algn="ctr"/>
            <a:r>
              <a:rPr lang="en-US" b="1" dirty="0">
                <a:solidFill>
                  <a:schemeClr val="bg1"/>
                </a:solidFill>
              </a:rPr>
              <a:t>Find,</a:t>
            </a:r>
          </a:p>
          <a:p>
            <a:pPr algn="ctr"/>
            <a:r>
              <a:rPr lang="en-US" b="1" dirty="0">
                <a:solidFill>
                  <a:schemeClr val="bg1"/>
                </a:solidFill>
              </a:rPr>
              <a:t>Compute,</a:t>
            </a:r>
          </a:p>
          <a:p>
            <a:pPr algn="ctr"/>
            <a:r>
              <a:rPr lang="en-US" b="1" dirty="0">
                <a:solidFill>
                  <a:schemeClr val="bg1"/>
                </a:solidFill>
              </a:rPr>
              <a:t>Count,</a:t>
            </a:r>
          </a:p>
          <a:p>
            <a:pPr algn="ctr"/>
            <a:r>
              <a:rPr lang="en-US" b="1" dirty="0">
                <a:solidFill>
                  <a:schemeClr val="bg1"/>
                </a:solidFill>
              </a:rPr>
              <a:t>Check</a:t>
            </a:r>
          </a:p>
        </p:txBody>
      </p:sp>
      <p:sp>
        <p:nvSpPr>
          <p:cNvPr id="8" name="Rectangle 10"/>
          <p:cNvSpPr>
            <a:spLocks noChangeArrowheads="1"/>
          </p:cNvSpPr>
          <p:nvPr/>
        </p:nvSpPr>
        <p:spPr bwMode="auto">
          <a:xfrm>
            <a:off x="304800" y="3581400"/>
            <a:ext cx="1295400" cy="914400"/>
          </a:xfrm>
          <a:prstGeom prst="rect">
            <a:avLst/>
          </a:prstGeom>
          <a:solidFill>
            <a:srgbClr val="009900"/>
          </a:solidFill>
          <a:ln w="9525">
            <a:solidFill>
              <a:schemeClr val="tx1"/>
            </a:solidFill>
            <a:miter lim="800000"/>
            <a:headEnd/>
            <a:tailEnd/>
          </a:ln>
        </p:spPr>
        <p:txBody>
          <a:bodyPr wrap="none" anchor="ctr"/>
          <a:lstStyle/>
          <a:p>
            <a:pPr algn="ctr"/>
            <a:r>
              <a:rPr lang="en-US" sz="2000" b="1" dirty="0">
                <a:solidFill>
                  <a:schemeClr val="bg1"/>
                </a:solidFill>
              </a:rPr>
              <a:t>Others</a:t>
            </a:r>
          </a:p>
        </p:txBody>
      </p:sp>
      <p:sp>
        <p:nvSpPr>
          <p:cNvPr id="11" name="Rectangle 13"/>
          <p:cNvSpPr>
            <a:spLocks noChangeArrowheads="1"/>
          </p:cNvSpPr>
          <p:nvPr/>
        </p:nvSpPr>
        <p:spPr bwMode="auto">
          <a:xfrm>
            <a:off x="76200" y="4572000"/>
            <a:ext cx="3429000" cy="1524000"/>
          </a:xfrm>
          <a:prstGeom prst="rect">
            <a:avLst/>
          </a:prstGeom>
          <a:solidFill>
            <a:srgbClr val="0000FF"/>
          </a:solidFill>
          <a:ln w="9525">
            <a:solidFill>
              <a:schemeClr val="tx1"/>
            </a:solidFill>
            <a:miter lim="800000"/>
            <a:headEnd/>
            <a:tailEnd/>
          </a:ln>
        </p:spPr>
        <p:txBody>
          <a:bodyPr wrap="none" anchor="ctr"/>
          <a:lstStyle/>
          <a:p>
            <a:r>
              <a:rPr lang="en-US" b="1" dirty="0">
                <a:solidFill>
                  <a:schemeClr val="bg1"/>
                </a:solidFill>
              </a:rPr>
              <a:t>Give values to the parameters;</a:t>
            </a:r>
          </a:p>
          <a:p>
            <a:r>
              <a:rPr lang="en-US" b="1" dirty="0">
                <a:solidFill>
                  <a:schemeClr val="bg1"/>
                </a:solidFill>
              </a:rPr>
              <a:t>Carry out the work with yourself;</a:t>
            </a:r>
          </a:p>
          <a:p>
            <a:r>
              <a:rPr lang="en-US" b="1" dirty="0">
                <a:solidFill>
                  <a:schemeClr val="bg1"/>
                </a:solidFill>
              </a:rPr>
              <a:t>Write down steps;</a:t>
            </a:r>
          </a:p>
          <a:p>
            <a:r>
              <a:rPr lang="en-US" b="1" dirty="0">
                <a:solidFill>
                  <a:schemeClr val="bg1"/>
                </a:solidFill>
              </a:rPr>
              <a:t>Translate steps to C;</a:t>
            </a:r>
          </a:p>
        </p:txBody>
      </p:sp>
      <p:sp>
        <p:nvSpPr>
          <p:cNvPr id="13" name="Line 15"/>
          <p:cNvSpPr>
            <a:spLocks noChangeShapeType="1"/>
          </p:cNvSpPr>
          <p:nvPr/>
        </p:nvSpPr>
        <p:spPr bwMode="auto">
          <a:xfrm flipH="1">
            <a:off x="4602480" y="1676400"/>
            <a:ext cx="45719" cy="1752600"/>
          </a:xfrm>
          <a:prstGeom prst="line">
            <a:avLst/>
          </a:prstGeom>
          <a:noFill/>
          <a:ln w="28575">
            <a:solidFill>
              <a:srgbClr val="000099"/>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14" name="Line 16"/>
          <p:cNvSpPr>
            <a:spLocks noChangeShapeType="1"/>
          </p:cNvSpPr>
          <p:nvPr/>
        </p:nvSpPr>
        <p:spPr bwMode="auto">
          <a:xfrm>
            <a:off x="5791200" y="1676400"/>
            <a:ext cx="45719" cy="1676400"/>
          </a:xfrm>
          <a:prstGeom prst="line">
            <a:avLst/>
          </a:prstGeom>
          <a:noFill/>
          <a:ln w="28575">
            <a:solidFill>
              <a:srgbClr val="CC0066"/>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15" name="Line 17"/>
          <p:cNvSpPr>
            <a:spLocks noChangeShapeType="1"/>
          </p:cNvSpPr>
          <p:nvPr/>
        </p:nvSpPr>
        <p:spPr bwMode="auto">
          <a:xfrm>
            <a:off x="6019800" y="1752600"/>
            <a:ext cx="1219200" cy="1676400"/>
          </a:xfrm>
          <a:prstGeom prst="line">
            <a:avLst/>
          </a:prstGeom>
          <a:noFill/>
          <a:ln w="28575">
            <a:solidFill>
              <a:srgbClr val="CC0066"/>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16" name="Line 18"/>
          <p:cNvSpPr>
            <a:spLocks noChangeShapeType="1"/>
          </p:cNvSpPr>
          <p:nvPr/>
        </p:nvSpPr>
        <p:spPr bwMode="auto">
          <a:xfrm flipV="1">
            <a:off x="3505200" y="4648200"/>
            <a:ext cx="990600" cy="7620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cxnSp>
        <p:nvCxnSpPr>
          <p:cNvPr id="20" name="Straight Arrow Connector 19"/>
          <p:cNvCxnSpPr/>
          <p:nvPr/>
        </p:nvCxnSpPr>
        <p:spPr>
          <a:xfrm flipV="1">
            <a:off x="1371600" y="3810000"/>
            <a:ext cx="914400" cy="2286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3"/>
          </p:cNvCxnSpPr>
          <p:nvPr/>
        </p:nvCxnSpPr>
        <p:spPr>
          <a:xfrm>
            <a:off x="1600200" y="2819400"/>
            <a:ext cx="228600" cy="3810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657600" y="5334000"/>
            <a:ext cx="5257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 task is described clearly if the receiver does not need to ask any thing.</a:t>
            </a:r>
            <a:endParaRPr lang="en-US" sz="2400" dirty="0"/>
          </a:p>
        </p:txBody>
      </p:sp>
      <p:sp>
        <p:nvSpPr>
          <p:cNvPr id="17" name="Slide Number Placeholder 16"/>
          <p:cNvSpPr>
            <a:spLocks noGrp="1"/>
          </p:cNvSpPr>
          <p:nvPr>
            <p:ph type="sldNum" sz="quarter" idx="12"/>
          </p:nvPr>
        </p:nvSpPr>
        <p:spPr/>
        <p:txBody>
          <a:bodyPr/>
          <a:lstStyle/>
          <a:p>
            <a:fld id="{190CC846-20B3-454D-AF77-DE04E39CF884}" type="slidenum">
              <a:rPr lang="en-US" smtClean="0"/>
              <a:pPr/>
              <a:t>24</a:t>
            </a:fld>
            <a:endParaRPr lang="en-US" dirty="0"/>
          </a:p>
        </p:txBody>
      </p:sp>
      <p:sp>
        <p:nvSpPr>
          <p:cNvPr id="18" name="Footer Placeholder 17"/>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 some functions</a:t>
            </a:r>
            <a:endParaRPr lang="en-US" dirty="0"/>
          </a:p>
        </p:txBody>
      </p:sp>
      <p:pic>
        <p:nvPicPr>
          <p:cNvPr id="1028" name="Picture 4"/>
          <p:cNvPicPr>
            <a:picLocks noChangeAspect="1" noChangeArrowheads="1"/>
          </p:cNvPicPr>
          <p:nvPr/>
        </p:nvPicPr>
        <p:blipFill>
          <a:blip r:embed="rId2"/>
          <a:srcRect/>
          <a:stretch>
            <a:fillRect/>
          </a:stretch>
        </p:blipFill>
        <p:spPr bwMode="auto">
          <a:xfrm>
            <a:off x="152400" y="2057400"/>
            <a:ext cx="4724400" cy="3028950"/>
          </a:xfrm>
          <a:prstGeom prst="rect">
            <a:avLst/>
          </a:prstGeom>
          <a:noFill/>
          <a:ln w="9525">
            <a:noFill/>
            <a:miter lim="800000"/>
            <a:headEnd/>
            <a:tailEnd/>
          </a:ln>
          <a:effectLst/>
        </p:spPr>
      </p:pic>
      <p:sp>
        <p:nvSpPr>
          <p:cNvPr id="5" name="Rectangle 4"/>
          <p:cNvSpPr/>
          <p:nvPr/>
        </p:nvSpPr>
        <p:spPr>
          <a:xfrm>
            <a:off x="152400" y="1371600"/>
            <a:ext cx="4724400" cy="5334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This function contains a sub-task </a:t>
            </a:r>
            <a:r>
              <a:rPr lang="en-US" sz="2000" b="1" dirty="0" smtClean="0">
                <a:sym typeface="Wingdings" pitchFamily="2" charset="2"/>
              </a:rPr>
              <a:t> low cohesive.</a:t>
            </a:r>
            <a:endParaRPr lang="en-US" sz="2000" b="1" dirty="0"/>
          </a:p>
        </p:txBody>
      </p:sp>
      <p:sp>
        <p:nvSpPr>
          <p:cNvPr id="6" name="Rectangle 5"/>
          <p:cNvSpPr/>
          <p:nvPr/>
        </p:nvSpPr>
        <p:spPr>
          <a:xfrm>
            <a:off x="228600" y="5181600"/>
            <a:ext cx="4572000" cy="8382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This function accesses outside data </a:t>
            </a:r>
          </a:p>
          <a:p>
            <a:pPr algn="ctr"/>
            <a:r>
              <a:rPr lang="en-US" sz="2000" b="1" dirty="0" smtClean="0">
                <a:sym typeface="Wingdings" pitchFamily="2" charset="2"/>
              </a:rPr>
              <a:t>rather coupling</a:t>
            </a:r>
            <a:endParaRPr lang="en-US" sz="2000" b="1" dirty="0"/>
          </a:p>
        </p:txBody>
      </p:sp>
      <p:pic>
        <p:nvPicPr>
          <p:cNvPr id="1029" name="Picture 5"/>
          <p:cNvPicPr>
            <a:picLocks noChangeAspect="1" noChangeArrowheads="1"/>
          </p:cNvPicPr>
          <p:nvPr/>
        </p:nvPicPr>
        <p:blipFill>
          <a:blip r:embed="rId3"/>
          <a:srcRect/>
          <a:stretch>
            <a:fillRect/>
          </a:stretch>
        </p:blipFill>
        <p:spPr bwMode="auto">
          <a:xfrm>
            <a:off x="5181600" y="1914525"/>
            <a:ext cx="3762375" cy="2352675"/>
          </a:xfrm>
          <a:prstGeom prst="rect">
            <a:avLst/>
          </a:prstGeom>
          <a:noFill/>
          <a:ln w="9525">
            <a:noFill/>
            <a:miter lim="800000"/>
            <a:headEnd/>
            <a:tailEnd/>
          </a:ln>
          <a:effectLst/>
        </p:spPr>
      </p:pic>
      <p:cxnSp>
        <p:nvCxnSpPr>
          <p:cNvPr id="11" name="Straight Arrow Connector 10"/>
          <p:cNvCxnSpPr/>
          <p:nvPr/>
        </p:nvCxnSpPr>
        <p:spPr>
          <a:xfrm flipV="1">
            <a:off x="3276600" y="2895600"/>
            <a:ext cx="1905000" cy="15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352800" y="4038600"/>
            <a:ext cx="1828800" cy="685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172200" y="1381125"/>
            <a:ext cx="1752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Better</a:t>
            </a:r>
            <a:endParaRPr lang="en-US" sz="2400" b="1" dirty="0"/>
          </a:p>
        </p:txBody>
      </p:sp>
      <p:sp>
        <p:nvSpPr>
          <p:cNvPr id="20" name="Rectangle 19"/>
          <p:cNvSpPr/>
          <p:nvPr/>
        </p:nvSpPr>
        <p:spPr>
          <a:xfrm>
            <a:off x="4953000" y="4419600"/>
            <a:ext cx="4038600" cy="2133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rgbClr val="0000FF"/>
                </a:solidFill>
                <a:latin typeface="Times New Roman" pitchFamily="18" charset="0"/>
                <a:cs typeface="Times New Roman" pitchFamily="18" charset="0"/>
              </a:rPr>
              <a:t>Functions for testing will return 1 for true and 0 for false.</a:t>
            </a:r>
          </a:p>
          <a:p>
            <a:r>
              <a:rPr lang="en-US" sz="2000" b="1" dirty="0" smtClean="0">
                <a:solidFill>
                  <a:srgbClr val="C00000"/>
                </a:solidFill>
                <a:latin typeface="Times New Roman" pitchFamily="18" charset="0"/>
                <a:cs typeface="Times New Roman" pitchFamily="18" charset="0"/>
              </a:rPr>
              <a:t>Common algorithm in testing is checking all cases which cause FALSE. TRUE is accept when no case cause FALSE</a:t>
            </a:r>
            <a:endParaRPr lang="en-US" sz="2000" b="1" dirty="0">
              <a:solidFill>
                <a:srgbClr val="C00000"/>
              </a:solidFill>
              <a:latin typeface="Times New Roman" pitchFamily="18" charset="0"/>
              <a:cs typeface="Times New Roman" pitchFamily="18" charset="0"/>
            </a:endParaRPr>
          </a:p>
        </p:txBody>
      </p:sp>
      <p:cxnSp>
        <p:nvCxnSpPr>
          <p:cNvPr id="24" name="Straight Arrow Connector 23"/>
          <p:cNvCxnSpPr/>
          <p:nvPr/>
        </p:nvCxnSpPr>
        <p:spPr>
          <a:xfrm rot="5400000" flipH="1" flipV="1">
            <a:off x="5181600" y="3886200"/>
            <a:ext cx="2133600" cy="609600"/>
          </a:xfrm>
          <a:prstGeom prst="straightConnector1">
            <a:avLst/>
          </a:prstGeom>
          <a:ln>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25" name="Slide Number Placeholder 24"/>
          <p:cNvSpPr>
            <a:spLocks noGrp="1"/>
          </p:cNvSpPr>
          <p:nvPr>
            <p:ph type="sldNum" sz="quarter" idx="12"/>
          </p:nvPr>
        </p:nvSpPr>
        <p:spPr/>
        <p:txBody>
          <a:bodyPr/>
          <a:lstStyle/>
          <a:p>
            <a:fld id="{190CC846-20B3-454D-AF77-DE04E39CF884}" type="slidenum">
              <a:rPr lang="en-US" smtClean="0"/>
              <a:pPr/>
              <a:t>25</a:t>
            </a:fld>
            <a:endParaRPr lang="en-US" dirty="0"/>
          </a:p>
        </p:txBody>
      </p:sp>
      <p:sp>
        <p:nvSpPr>
          <p:cNvPr id="26" name="Footer Placeholder 25"/>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6-How to use a function?</a:t>
            </a:r>
            <a:endParaRPr lang="en-US" dirty="0"/>
          </a:p>
        </p:txBody>
      </p:sp>
      <p:sp>
        <p:nvSpPr>
          <p:cNvPr id="3" name="Content Placeholder 2"/>
          <p:cNvSpPr>
            <a:spLocks noGrp="1"/>
          </p:cNvSpPr>
          <p:nvPr>
            <p:ph idx="1"/>
          </p:nvPr>
        </p:nvSpPr>
        <p:spPr>
          <a:xfrm>
            <a:off x="762000" y="1143000"/>
            <a:ext cx="7924800" cy="2667000"/>
          </a:xfrm>
        </p:spPr>
        <p:txBody>
          <a:bodyPr>
            <a:normAutofit/>
          </a:bodyPr>
          <a:lstStyle/>
          <a:p>
            <a:pPr algn="just"/>
            <a:r>
              <a:rPr lang="en-US" dirty="0" smtClean="0"/>
              <a:t>In C, you </a:t>
            </a:r>
            <a:r>
              <a:rPr lang="en-US" dirty="0"/>
              <a:t>can </a:t>
            </a:r>
            <a:r>
              <a:rPr lang="en-US" dirty="0" smtClean="0"/>
              <a:t>use either </a:t>
            </a:r>
            <a:r>
              <a:rPr lang="en-US" dirty="0"/>
              <a:t>the built-in library functions or </a:t>
            </a:r>
            <a:r>
              <a:rPr lang="en-US" dirty="0" smtClean="0"/>
              <a:t>your </a:t>
            </a:r>
            <a:r>
              <a:rPr lang="en-US" dirty="0"/>
              <a:t>own functions. </a:t>
            </a:r>
            <a:endParaRPr lang="en-US" dirty="0" smtClean="0"/>
          </a:p>
          <a:p>
            <a:pPr algn="just"/>
            <a:r>
              <a:rPr lang="en-US" dirty="0" smtClean="0"/>
              <a:t>If you use the built-in library functions, your</a:t>
            </a:r>
            <a:r>
              <a:rPr lang="en-US" dirty="0"/>
              <a:t> program </a:t>
            </a:r>
            <a:r>
              <a:rPr lang="en-US" dirty="0" smtClean="0"/>
              <a:t>needs to begin </a:t>
            </a:r>
            <a:r>
              <a:rPr lang="en-US" dirty="0"/>
              <a:t>with the </a:t>
            </a:r>
            <a:r>
              <a:rPr lang="en-US" dirty="0" smtClean="0"/>
              <a:t>necessary </a:t>
            </a:r>
            <a:r>
              <a:rPr lang="en-US" dirty="0"/>
              <a:t>include file</a:t>
            </a:r>
            <a:r>
              <a:rPr lang="en-US" dirty="0" smtClean="0"/>
              <a:t>.</a:t>
            </a:r>
          </a:p>
        </p:txBody>
      </p:sp>
      <p:sp>
        <p:nvSpPr>
          <p:cNvPr id="15" name="Rectangle 14"/>
          <p:cNvSpPr/>
          <p:nvPr/>
        </p:nvSpPr>
        <p:spPr>
          <a:xfrm>
            <a:off x="533400" y="3962400"/>
            <a:ext cx="8077200" cy="8382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bg1"/>
                </a:solidFill>
              </a:rPr>
              <a:t>Syntax for using a function:</a:t>
            </a:r>
            <a:r>
              <a:rPr lang="en-US" sz="2400" b="1" i="1" dirty="0" smtClean="0">
                <a:solidFill>
                  <a:schemeClr val="bg1"/>
                </a:solidFill>
              </a:rPr>
              <a:t>      </a:t>
            </a:r>
            <a:r>
              <a:rPr lang="en-US" sz="2400" b="1" dirty="0" smtClean="0">
                <a:solidFill>
                  <a:schemeClr val="bg1"/>
                </a:solidFill>
              </a:rPr>
              <a:t>functionName (arg1, arg2,…);</a:t>
            </a:r>
            <a:endParaRPr lang="en-US" sz="2400" b="1" dirty="0">
              <a:solidFill>
                <a:schemeClr val="bg1"/>
              </a:solidFill>
            </a:endParaRPr>
          </a:p>
        </p:txBody>
      </p:sp>
      <p:sp>
        <p:nvSpPr>
          <p:cNvPr id="16" name="Rectangle 15"/>
          <p:cNvSpPr/>
          <p:nvPr/>
        </p:nvSpPr>
        <p:spPr>
          <a:xfrm>
            <a:off x="533400" y="4876800"/>
            <a:ext cx="8077200" cy="12192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i="1" dirty="0" smtClean="0">
                <a:solidFill>
                  <a:schemeClr val="bg1"/>
                </a:solidFill>
              </a:rPr>
              <a:t>Distinguish parameters and arguments</a:t>
            </a:r>
          </a:p>
          <a:p>
            <a:r>
              <a:rPr lang="en-US" sz="2400" b="1" i="1" u="sng" dirty="0" smtClean="0">
                <a:solidFill>
                  <a:schemeClr val="bg1"/>
                </a:solidFill>
              </a:rPr>
              <a:t>Parameters</a:t>
            </a:r>
            <a:r>
              <a:rPr lang="en-US" sz="2400" dirty="0" smtClean="0">
                <a:solidFill>
                  <a:schemeClr val="bg1"/>
                </a:solidFill>
              </a:rPr>
              <a:t>: names of data in function implementation</a:t>
            </a:r>
          </a:p>
          <a:p>
            <a:r>
              <a:rPr lang="en-US" sz="2400" b="1" i="1" u="sng" dirty="0" smtClean="0">
                <a:solidFill>
                  <a:schemeClr val="bg1"/>
                </a:solidFill>
              </a:rPr>
              <a:t>Arguments</a:t>
            </a:r>
            <a:r>
              <a:rPr lang="en-US" sz="2400" dirty="0" smtClean="0">
                <a:solidFill>
                  <a:schemeClr val="bg1"/>
                </a:solidFill>
              </a:rPr>
              <a:t>: data used when a function is called</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26</a:t>
            </a:fld>
            <a:endParaRPr lang="en-US" dirty="0"/>
          </a:p>
        </p:txBody>
      </p:sp>
      <p:sp>
        <p:nvSpPr>
          <p:cNvPr id="7" name="Footer Placeholder 6"/>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1</a:t>
            </a:r>
            <a:endParaRPr lang="en-US" dirty="0"/>
          </a:p>
        </p:txBody>
      </p:sp>
      <p:sp>
        <p:nvSpPr>
          <p:cNvPr id="3" name="Content Placeholder 2"/>
          <p:cNvSpPr>
            <a:spLocks noGrp="1"/>
          </p:cNvSpPr>
          <p:nvPr>
            <p:ph idx="1"/>
          </p:nvPr>
        </p:nvSpPr>
        <p:spPr>
          <a:xfrm>
            <a:off x="304800" y="1219201"/>
            <a:ext cx="8382000" cy="2133600"/>
          </a:xfrm>
        </p:spPr>
        <p:txBody>
          <a:bodyPr/>
          <a:lstStyle/>
          <a:p>
            <a:r>
              <a:rPr lang="en-US" dirty="0" smtClean="0"/>
              <a:t>Develop a program that will perform the following task in three times:</a:t>
            </a:r>
          </a:p>
          <a:p>
            <a:pPr lvl="1"/>
            <a:r>
              <a:rPr lang="en-US" dirty="0" smtClean="0"/>
              <a:t>Accept a positive integer.</a:t>
            </a:r>
          </a:p>
          <a:p>
            <a:pPr lvl="1"/>
            <a:r>
              <a:rPr lang="en-US" b="1" dirty="0" smtClean="0"/>
              <a:t>Print out it's divisors </a:t>
            </a:r>
            <a:r>
              <a:rPr lang="en-US" b="1" dirty="0" smtClean="0">
                <a:sym typeface="Wingdings" pitchFamily="2" charset="2"/>
              </a:rPr>
              <a:t>User-defined function.</a:t>
            </a:r>
            <a:endParaRPr lang="en-US" b="1" dirty="0"/>
          </a:p>
        </p:txBody>
      </p:sp>
      <p:sp>
        <p:nvSpPr>
          <p:cNvPr id="4" name="Rectangle 3"/>
          <p:cNvSpPr/>
          <p:nvPr/>
        </p:nvSpPr>
        <p:spPr>
          <a:xfrm>
            <a:off x="609600" y="3429000"/>
            <a:ext cx="8077200" cy="4572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u="sng" dirty="0" smtClean="0"/>
              <a:t>Print out divisors</a:t>
            </a:r>
            <a:r>
              <a:rPr lang="en-US" sz="2800" dirty="0" smtClean="0"/>
              <a:t> of the positive integer </a:t>
            </a:r>
            <a:r>
              <a:rPr lang="en-US" sz="2800" b="1" u="sng" dirty="0" smtClean="0"/>
              <a:t>n</a:t>
            </a:r>
            <a:endParaRPr lang="en-US" sz="2800" b="1" u="sng" dirty="0"/>
          </a:p>
        </p:txBody>
      </p:sp>
      <p:sp>
        <p:nvSpPr>
          <p:cNvPr id="5" name="Rectangle 4"/>
          <p:cNvSpPr/>
          <p:nvPr/>
        </p:nvSpPr>
        <p:spPr>
          <a:xfrm>
            <a:off x="228600" y="3962400"/>
            <a:ext cx="28956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n=10</a:t>
            </a:r>
          </a:p>
          <a:p>
            <a:r>
              <a:rPr lang="en-US" dirty="0" smtClean="0"/>
              <a:t>i=1 </a:t>
            </a:r>
            <a:r>
              <a:rPr lang="en-US" dirty="0" smtClean="0">
                <a:sym typeface="Wingdings" pitchFamily="2" charset="2"/>
              </a:rPr>
              <a:t> n%i  0  Print out i</a:t>
            </a:r>
          </a:p>
          <a:p>
            <a:r>
              <a:rPr lang="en-US" dirty="0" smtClean="0"/>
              <a:t>i=2 </a:t>
            </a:r>
            <a:r>
              <a:rPr lang="en-US" dirty="0" smtClean="0">
                <a:sym typeface="Wingdings" pitchFamily="2" charset="2"/>
              </a:rPr>
              <a:t> n%i  0  Print out i</a:t>
            </a:r>
          </a:p>
          <a:p>
            <a:r>
              <a:rPr lang="en-US" dirty="0" smtClean="0"/>
              <a:t>i=3 </a:t>
            </a:r>
            <a:r>
              <a:rPr lang="en-US" dirty="0" smtClean="0">
                <a:sym typeface="Wingdings" pitchFamily="2" charset="2"/>
              </a:rPr>
              <a:t> n%i  1</a:t>
            </a:r>
          </a:p>
          <a:p>
            <a:r>
              <a:rPr lang="en-US" dirty="0" smtClean="0"/>
              <a:t>i=4 </a:t>
            </a:r>
            <a:r>
              <a:rPr lang="en-US" dirty="0" smtClean="0">
                <a:sym typeface="Wingdings" pitchFamily="2" charset="2"/>
              </a:rPr>
              <a:t> n%i  2</a:t>
            </a:r>
          </a:p>
          <a:p>
            <a:r>
              <a:rPr lang="en-US" dirty="0" smtClean="0"/>
              <a:t>i=5</a:t>
            </a:r>
            <a:r>
              <a:rPr lang="en-US" dirty="0" smtClean="0">
                <a:sym typeface="Wingdings" pitchFamily="2" charset="2"/>
              </a:rPr>
              <a:t> n%i  0  Print out i</a:t>
            </a:r>
            <a:endParaRPr lang="en-US" dirty="0"/>
          </a:p>
        </p:txBody>
      </p:sp>
      <p:sp>
        <p:nvSpPr>
          <p:cNvPr id="6" name="Rectangle 5"/>
          <p:cNvSpPr/>
          <p:nvPr/>
        </p:nvSpPr>
        <p:spPr>
          <a:xfrm>
            <a:off x="228600" y="5791200"/>
            <a:ext cx="2895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For i=1 .. n/2</a:t>
            </a:r>
          </a:p>
          <a:p>
            <a:r>
              <a:rPr lang="en-US" dirty="0" smtClean="0"/>
              <a:t>    if (</a:t>
            </a:r>
            <a:r>
              <a:rPr lang="en-US" dirty="0" smtClean="0">
                <a:sym typeface="Wingdings" pitchFamily="2" charset="2"/>
              </a:rPr>
              <a:t>n%i ==0) Print out i;</a:t>
            </a:r>
          </a:p>
        </p:txBody>
      </p:sp>
      <p:sp>
        <p:nvSpPr>
          <p:cNvPr id="7" name="Rectangle 6"/>
          <p:cNvSpPr/>
          <p:nvPr/>
        </p:nvSpPr>
        <p:spPr>
          <a:xfrm>
            <a:off x="3581400" y="4114800"/>
            <a:ext cx="5181600" cy="22860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chemeClr val="bg1"/>
                </a:solidFill>
              </a:rPr>
              <a:t>void</a:t>
            </a:r>
            <a:r>
              <a:rPr lang="en-US" sz="2800" dirty="0" smtClean="0">
                <a:solidFill>
                  <a:schemeClr val="bg1"/>
                </a:solidFill>
              </a:rPr>
              <a:t>   </a:t>
            </a:r>
            <a:r>
              <a:rPr lang="en-US" sz="2800" b="1" dirty="0" smtClean="0">
                <a:solidFill>
                  <a:schemeClr val="bg1"/>
                </a:solidFill>
              </a:rPr>
              <a:t>printDivisors</a:t>
            </a:r>
            <a:r>
              <a:rPr lang="en-US" sz="2800" dirty="0" smtClean="0">
                <a:solidFill>
                  <a:schemeClr val="bg1"/>
                </a:solidFill>
              </a:rPr>
              <a:t> ( int </a:t>
            </a:r>
            <a:r>
              <a:rPr lang="en-US" sz="2800" b="1" u="sng" dirty="0" smtClean="0">
                <a:solidFill>
                  <a:schemeClr val="bg1"/>
                </a:solidFill>
              </a:rPr>
              <a:t>n</a:t>
            </a:r>
            <a:r>
              <a:rPr lang="en-US" sz="2800" dirty="0" smtClean="0">
                <a:solidFill>
                  <a:schemeClr val="bg1"/>
                </a:solidFill>
              </a:rPr>
              <a:t>)</a:t>
            </a:r>
          </a:p>
          <a:p>
            <a:r>
              <a:rPr lang="en-US" sz="2800" dirty="0" smtClean="0">
                <a:solidFill>
                  <a:schemeClr val="bg1"/>
                </a:solidFill>
              </a:rPr>
              <a:t>{   int i;</a:t>
            </a:r>
          </a:p>
          <a:p>
            <a:r>
              <a:rPr lang="en-US" sz="2800" dirty="0" smtClean="0">
                <a:solidFill>
                  <a:schemeClr val="bg1"/>
                </a:solidFill>
              </a:rPr>
              <a:t>    for ( i=1; i&lt;=n/2; i++)</a:t>
            </a:r>
          </a:p>
          <a:p>
            <a:r>
              <a:rPr lang="en-US" sz="2800" dirty="0" smtClean="0">
                <a:solidFill>
                  <a:schemeClr val="bg1"/>
                </a:solidFill>
              </a:rPr>
              <a:t>        if (n%i==0) printf ( “%d, “, i );</a:t>
            </a:r>
          </a:p>
          <a:p>
            <a:r>
              <a:rPr lang="en-US" sz="2800" dirty="0" smtClean="0">
                <a:solidFill>
                  <a:schemeClr val="bg1"/>
                </a:solidFill>
              </a:rPr>
              <a:t>}</a:t>
            </a:r>
            <a:endParaRPr lang="en-US" sz="2800" dirty="0">
              <a:solidFill>
                <a:schemeClr val="bg1"/>
              </a:solidFill>
            </a:endParaRPr>
          </a:p>
        </p:txBody>
      </p:sp>
      <p:cxnSp>
        <p:nvCxnSpPr>
          <p:cNvPr id="9" name="Straight Arrow Connector 8"/>
          <p:cNvCxnSpPr>
            <a:stCxn id="6" idx="3"/>
          </p:cNvCxnSpPr>
          <p:nvPr/>
        </p:nvCxnSpPr>
        <p:spPr>
          <a:xfrm flipV="1">
            <a:off x="3124200" y="5562600"/>
            <a:ext cx="1066800" cy="5334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190CC846-20B3-454D-AF77-DE04E39CF884}" type="slidenum">
              <a:rPr lang="en-US" smtClean="0"/>
              <a:pPr/>
              <a:t>27</a:t>
            </a:fld>
            <a:endParaRPr lang="en-US" dirty="0"/>
          </a:p>
        </p:txBody>
      </p:sp>
      <p:sp>
        <p:nvSpPr>
          <p:cNvPr id="11" name="Footer Placeholder 10"/>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srcRect/>
          <a:stretch>
            <a:fillRect/>
          </a:stretch>
        </p:blipFill>
        <p:spPr bwMode="auto">
          <a:xfrm>
            <a:off x="3886200" y="1219200"/>
            <a:ext cx="3705225" cy="5076825"/>
          </a:xfrm>
          <a:prstGeom prst="rect">
            <a:avLst/>
          </a:prstGeom>
          <a:noFill/>
          <a:ln w="9525">
            <a:noFill/>
            <a:miter lim="800000"/>
            <a:headEnd/>
            <a:tailEnd/>
          </a:ln>
          <a:effectLst/>
        </p:spPr>
      </p:pic>
      <p:sp>
        <p:nvSpPr>
          <p:cNvPr id="2" name="Title 1"/>
          <p:cNvSpPr>
            <a:spLocks noGrp="1"/>
          </p:cNvSpPr>
          <p:nvPr>
            <p:ph type="title"/>
          </p:nvPr>
        </p:nvSpPr>
        <p:spPr/>
        <p:txBody>
          <a:bodyPr/>
          <a:lstStyle/>
          <a:p>
            <a:pPr algn="r"/>
            <a:r>
              <a:rPr lang="en-US" dirty="0" smtClean="0"/>
              <a:t>Demonstration 1</a:t>
            </a:r>
            <a:endParaRPr lang="en-US" dirty="0"/>
          </a:p>
        </p:txBody>
      </p:sp>
      <p:pic>
        <p:nvPicPr>
          <p:cNvPr id="1028" name="Picture 4"/>
          <p:cNvPicPr>
            <a:picLocks noChangeAspect="1" noChangeArrowheads="1"/>
          </p:cNvPicPr>
          <p:nvPr/>
        </p:nvPicPr>
        <p:blipFill>
          <a:blip r:embed="rId3"/>
          <a:srcRect/>
          <a:stretch>
            <a:fillRect/>
          </a:stretch>
        </p:blipFill>
        <p:spPr bwMode="auto">
          <a:xfrm>
            <a:off x="76200" y="1143000"/>
            <a:ext cx="3743325" cy="4695825"/>
          </a:xfrm>
          <a:prstGeom prst="rect">
            <a:avLst/>
          </a:prstGeom>
          <a:noFill/>
          <a:ln w="9525">
            <a:noFill/>
            <a:miter lim="800000"/>
            <a:headEnd/>
            <a:tailEnd/>
          </a:ln>
          <a:effectLst/>
        </p:spPr>
      </p:pic>
      <p:sp>
        <p:nvSpPr>
          <p:cNvPr id="8" name="Rectangle 7"/>
          <p:cNvSpPr/>
          <p:nvPr/>
        </p:nvSpPr>
        <p:spPr>
          <a:xfrm>
            <a:off x="76200" y="6019800"/>
            <a:ext cx="3733800" cy="6096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What do you think if  the program will perform this task 20 times?</a:t>
            </a:r>
            <a:endParaRPr lang="en-US" dirty="0"/>
          </a:p>
        </p:txBody>
      </p:sp>
      <p:sp>
        <p:nvSpPr>
          <p:cNvPr id="9" name="Rectangle 8"/>
          <p:cNvSpPr/>
          <p:nvPr/>
        </p:nvSpPr>
        <p:spPr>
          <a:xfrm>
            <a:off x="228600" y="381000"/>
            <a:ext cx="4114800" cy="5334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A function can be re-used.</a:t>
            </a:r>
            <a:endParaRPr lang="en-US" sz="2800" b="1" dirty="0"/>
          </a:p>
        </p:txBody>
      </p:sp>
      <p:sp>
        <p:nvSpPr>
          <p:cNvPr id="10" name="Rectangle 9"/>
          <p:cNvSpPr/>
          <p:nvPr/>
        </p:nvSpPr>
        <p:spPr>
          <a:xfrm>
            <a:off x="7696200" y="1447800"/>
            <a:ext cx="1143000" cy="9906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Function Implementation</a:t>
            </a:r>
            <a:endParaRPr lang="en-US" dirty="0"/>
          </a:p>
        </p:txBody>
      </p:sp>
      <p:sp>
        <p:nvSpPr>
          <p:cNvPr id="11" name="Rectangle 10"/>
          <p:cNvSpPr/>
          <p:nvPr/>
        </p:nvSpPr>
        <p:spPr>
          <a:xfrm>
            <a:off x="7696200" y="3505200"/>
            <a:ext cx="1143000" cy="6858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Using function</a:t>
            </a:r>
            <a:endParaRPr lang="en-US" dirty="0"/>
          </a:p>
        </p:txBody>
      </p:sp>
      <p:cxnSp>
        <p:nvCxnSpPr>
          <p:cNvPr id="13" name="Straight Arrow Connector 12"/>
          <p:cNvCxnSpPr>
            <a:stCxn id="11" idx="1"/>
          </p:cNvCxnSpPr>
          <p:nvPr/>
        </p:nvCxnSpPr>
        <p:spPr>
          <a:xfrm rot="10800000" flipV="1">
            <a:off x="6096000" y="3848100"/>
            <a:ext cx="1600200" cy="800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1"/>
          </p:cNvCxnSpPr>
          <p:nvPr/>
        </p:nvCxnSpPr>
        <p:spPr>
          <a:xfrm rot="10800000">
            <a:off x="6096000" y="3429000"/>
            <a:ext cx="1600200" cy="41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1"/>
          </p:cNvCxnSpPr>
          <p:nvPr/>
        </p:nvCxnSpPr>
        <p:spPr>
          <a:xfrm rot="10800000" flipV="1">
            <a:off x="6096000" y="3848100"/>
            <a:ext cx="16002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629400" y="990600"/>
            <a:ext cx="12192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parameter</a:t>
            </a:r>
            <a:endParaRPr lang="en-US" dirty="0"/>
          </a:p>
        </p:txBody>
      </p:sp>
      <p:sp>
        <p:nvSpPr>
          <p:cNvPr id="23" name="Rectangle 22"/>
          <p:cNvSpPr/>
          <p:nvPr/>
        </p:nvSpPr>
        <p:spPr>
          <a:xfrm>
            <a:off x="6705600" y="2514600"/>
            <a:ext cx="12192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argument</a:t>
            </a:r>
            <a:endParaRPr lang="en-US" dirty="0"/>
          </a:p>
        </p:txBody>
      </p:sp>
      <p:cxnSp>
        <p:nvCxnSpPr>
          <p:cNvPr id="25" name="Straight Arrow Connector 24"/>
          <p:cNvCxnSpPr>
            <a:stCxn id="22" idx="1"/>
          </p:cNvCxnSpPr>
          <p:nvPr/>
        </p:nvCxnSpPr>
        <p:spPr>
          <a:xfrm rot="10800000" flipV="1">
            <a:off x="6400800" y="1143000"/>
            <a:ext cx="228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3" idx="1"/>
          </p:cNvCxnSpPr>
          <p:nvPr/>
        </p:nvCxnSpPr>
        <p:spPr>
          <a:xfrm rot="10800000" flipV="1">
            <a:off x="5867400" y="2667000"/>
            <a:ext cx="8382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p:txBody>
          <a:bodyPr/>
          <a:lstStyle/>
          <a:p>
            <a:fld id="{190CC846-20B3-454D-AF77-DE04E39CF884}" type="slidenum">
              <a:rPr lang="en-US" smtClean="0"/>
              <a:pPr/>
              <a:t>28</a:t>
            </a:fld>
            <a:endParaRPr lang="en-US" dirty="0"/>
          </a:p>
        </p:txBody>
      </p:sp>
      <p:sp>
        <p:nvSpPr>
          <p:cNvPr id="18" name="Footer Placeholder 17"/>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2</a:t>
            </a:r>
            <a:endParaRPr lang="en-US" dirty="0"/>
          </a:p>
        </p:txBody>
      </p:sp>
      <p:sp>
        <p:nvSpPr>
          <p:cNvPr id="3" name="Content Placeholder 2"/>
          <p:cNvSpPr>
            <a:spLocks noGrp="1"/>
          </p:cNvSpPr>
          <p:nvPr>
            <p:ph idx="1"/>
          </p:nvPr>
        </p:nvSpPr>
        <p:spPr>
          <a:xfrm>
            <a:off x="304800" y="1219201"/>
            <a:ext cx="8382000" cy="2133600"/>
          </a:xfrm>
        </p:spPr>
        <p:txBody>
          <a:bodyPr>
            <a:normAutofit/>
          </a:bodyPr>
          <a:lstStyle/>
          <a:p>
            <a:r>
              <a:rPr lang="en-US" dirty="0" smtClean="0"/>
              <a:t>Develop a program that will accept a positive integer then sum of it’s divisors is printed out.</a:t>
            </a:r>
            <a:endParaRPr lang="en-US" b="1" dirty="0"/>
          </a:p>
        </p:txBody>
      </p:sp>
      <p:sp>
        <p:nvSpPr>
          <p:cNvPr id="4" name="Rectangle 3"/>
          <p:cNvSpPr/>
          <p:nvPr/>
        </p:nvSpPr>
        <p:spPr>
          <a:xfrm>
            <a:off x="533400" y="2514600"/>
            <a:ext cx="8077200" cy="4572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u="sng" dirty="0" smtClean="0"/>
              <a:t>Sum of divisors</a:t>
            </a:r>
            <a:r>
              <a:rPr lang="en-US" sz="2800" dirty="0" smtClean="0"/>
              <a:t> of the positive integer </a:t>
            </a:r>
            <a:r>
              <a:rPr lang="en-US" sz="2800" b="1" u="sng" dirty="0" smtClean="0"/>
              <a:t>n</a:t>
            </a:r>
            <a:endParaRPr lang="en-US" sz="2800" b="1" u="sng" dirty="0"/>
          </a:p>
        </p:txBody>
      </p:sp>
      <p:sp>
        <p:nvSpPr>
          <p:cNvPr id="5" name="Rectangle 4"/>
          <p:cNvSpPr/>
          <p:nvPr/>
        </p:nvSpPr>
        <p:spPr>
          <a:xfrm>
            <a:off x="228600" y="3276600"/>
            <a:ext cx="28956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n=10, S=0</a:t>
            </a:r>
          </a:p>
          <a:p>
            <a:r>
              <a:rPr lang="en-US" dirty="0" smtClean="0"/>
              <a:t>i=1 </a:t>
            </a:r>
            <a:r>
              <a:rPr lang="en-US" dirty="0" smtClean="0">
                <a:sym typeface="Wingdings" pitchFamily="2" charset="2"/>
              </a:rPr>
              <a:t> n%i  0  S= 0+1 =1</a:t>
            </a:r>
          </a:p>
          <a:p>
            <a:r>
              <a:rPr lang="en-US" dirty="0" smtClean="0"/>
              <a:t>i=2 </a:t>
            </a:r>
            <a:r>
              <a:rPr lang="en-US" dirty="0" smtClean="0">
                <a:sym typeface="Wingdings" pitchFamily="2" charset="2"/>
              </a:rPr>
              <a:t> n%i  0  S=1+2=3</a:t>
            </a:r>
          </a:p>
          <a:p>
            <a:r>
              <a:rPr lang="en-US" dirty="0" smtClean="0"/>
              <a:t>i=3 </a:t>
            </a:r>
            <a:r>
              <a:rPr lang="en-US" dirty="0" smtClean="0">
                <a:sym typeface="Wingdings" pitchFamily="2" charset="2"/>
              </a:rPr>
              <a:t> n%i  1</a:t>
            </a:r>
          </a:p>
          <a:p>
            <a:r>
              <a:rPr lang="en-US" dirty="0" smtClean="0"/>
              <a:t>i=4 </a:t>
            </a:r>
            <a:r>
              <a:rPr lang="en-US" dirty="0" smtClean="0">
                <a:sym typeface="Wingdings" pitchFamily="2" charset="2"/>
              </a:rPr>
              <a:t> n%i  2</a:t>
            </a:r>
          </a:p>
          <a:p>
            <a:r>
              <a:rPr lang="en-US" dirty="0" smtClean="0"/>
              <a:t>i=5</a:t>
            </a:r>
            <a:r>
              <a:rPr lang="en-US" dirty="0" smtClean="0">
                <a:sym typeface="Wingdings" pitchFamily="2" charset="2"/>
              </a:rPr>
              <a:t> n%i  0  S= 3+5=8</a:t>
            </a:r>
            <a:endParaRPr lang="en-US" dirty="0"/>
          </a:p>
        </p:txBody>
      </p:sp>
      <p:sp>
        <p:nvSpPr>
          <p:cNvPr id="6" name="Rectangle 5"/>
          <p:cNvSpPr/>
          <p:nvPr/>
        </p:nvSpPr>
        <p:spPr>
          <a:xfrm>
            <a:off x="228600" y="5105400"/>
            <a:ext cx="28956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S=0;</a:t>
            </a:r>
          </a:p>
          <a:p>
            <a:r>
              <a:rPr lang="en-US" dirty="0" smtClean="0"/>
              <a:t>for i=1 .. n/2</a:t>
            </a:r>
          </a:p>
          <a:p>
            <a:r>
              <a:rPr lang="en-US" dirty="0" smtClean="0"/>
              <a:t>    if (</a:t>
            </a:r>
            <a:r>
              <a:rPr lang="en-US" dirty="0" smtClean="0">
                <a:sym typeface="Wingdings" pitchFamily="2" charset="2"/>
              </a:rPr>
              <a:t>n%i ==0)  S+=i;</a:t>
            </a:r>
          </a:p>
          <a:p>
            <a:r>
              <a:rPr lang="en-US" dirty="0" smtClean="0">
                <a:sym typeface="Wingdings" pitchFamily="2" charset="2"/>
              </a:rPr>
              <a:t>return S;</a:t>
            </a:r>
          </a:p>
        </p:txBody>
      </p:sp>
      <p:sp>
        <p:nvSpPr>
          <p:cNvPr id="7" name="Rectangle 6"/>
          <p:cNvSpPr/>
          <p:nvPr/>
        </p:nvSpPr>
        <p:spPr>
          <a:xfrm>
            <a:off x="3581400" y="3429000"/>
            <a:ext cx="5181600" cy="25146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chemeClr val="bg1"/>
                </a:solidFill>
              </a:rPr>
              <a:t>int</a:t>
            </a:r>
            <a:r>
              <a:rPr lang="en-US" sz="2800" dirty="0" smtClean="0">
                <a:solidFill>
                  <a:schemeClr val="bg1"/>
                </a:solidFill>
              </a:rPr>
              <a:t>   </a:t>
            </a:r>
            <a:r>
              <a:rPr lang="en-US" sz="2800" b="1" dirty="0" smtClean="0">
                <a:solidFill>
                  <a:schemeClr val="bg1"/>
                </a:solidFill>
              </a:rPr>
              <a:t>sumDivisors</a:t>
            </a:r>
            <a:r>
              <a:rPr lang="en-US" sz="2800" dirty="0" smtClean="0">
                <a:solidFill>
                  <a:schemeClr val="bg1"/>
                </a:solidFill>
              </a:rPr>
              <a:t> ( int </a:t>
            </a:r>
            <a:r>
              <a:rPr lang="en-US" sz="2800" b="1" u="sng" dirty="0" smtClean="0">
                <a:solidFill>
                  <a:schemeClr val="bg1"/>
                </a:solidFill>
              </a:rPr>
              <a:t>n</a:t>
            </a:r>
            <a:r>
              <a:rPr lang="en-US" sz="2800" dirty="0" smtClean="0">
                <a:solidFill>
                  <a:schemeClr val="bg1"/>
                </a:solidFill>
              </a:rPr>
              <a:t>)</a:t>
            </a:r>
          </a:p>
          <a:p>
            <a:r>
              <a:rPr lang="en-US" sz="2800" dirty="0" smtClean="0">
                <a:solidFill>
                  <a:schemeClr val="bg1"/>
                </a:solidFill>
              </a:rPr>
              <a:t>{   int  S=0, i;</a:t>
            </a:r>
          </a:p>
          <a:p>
            <a:r>
              <a:rPr lang="en-US" sz="2800" dirty="0" smtClean="0">
                <a:solidFill>
                  <a:schemeClr val="bg1"/>
                </a:solidFill>
              </a:rPr>
              <a:t>    for ( i=1; i&lt;=n/2; i++)</a:t>
            </a:r>
          </a:p>
          <a:p>
            <a:r>
              <a:rPr lang="en-US" sz="2800" dirty="0" smtClean="0">
                <a:solidFill>
                  <a:schemeClr val="bg1"/>
                </a:solidFill>
              </a:rPr>
              <a:t>        if (n%i==0) S +=i;</a:t>
            </a:r>
          </a:p>
          <a:p>
            <a:r>
              <a:rPr lang="en-US" sz="2800" dirty="0" smtClean="0">
                <a:solidFill>
                  <a:schemeClr val="bg1"/>
                </a:solidFill>
              </a:rPr>
              <a:t>     return S;</a:t>
            </a:r>
          </a:p>
          <a:p>
            <a:r>
              <a:rPr lang="en-US" sz="2800" dirty="0" smtClean="0">
                <a:solidFill>
                  <a:schemeClr val="bg1"/>
                </a:solidFill>
              </a:rPr>
              <a:t>}</a:t>
            </a:r>
            <a:endParaRPr lang="en-US" sz="2800" dirty="0">
              <a:solidFill>
                <a:schemeClr val="bg1"/>
              </a:solidFill>
            </a:endParaRPr>
          </a:p>
        </p:txBody>
      </p:sp>
      <p:cxnSp>
        <p:nvCxnSpPr>
          <p:cNvPr id="9" name="Straight Arrow Connector 8"/>
          <p:cNvCxnSpPr>
            <a:stCxn id="6" idx="3"/>
          </p:cNvCxnSpPr>
          <p:nvPr/>
        </p:nvCxnSpPr>
        <p:spPr>
          <a:xfrm flipV="1">
            <a:off x="3124200" y="4876800"/>
            <a:ext cx="1066800" cy="8763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190CC846-20B3-454D-AF77-DE04E39CF884}" type="slidenum">
              <a:rPr lang="en-US" smtClean="0"/>
              <a:pPr/>
              <a:t>29</a:t>
            </a:fld>
            <a:endParaRPr lang="en-US" dirty="0"/>
          </a:p>
        </p:txBody>
      </p:sp>
      <p:sp>
        <p:nvSpPr>
          <p:cNvPr id="11" name="Footer Placeholder 10"/>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solidFill>
                  <a:srgbClr val="002060"/>
                </a:solidFill>
              </a:rPr>
              <a:t>After studying this chapter, you should be able to: </a:t>
            </a:r>
          </a:p>
          <a:p>
            <a:r>
              <a:rPr lang="en-US" dirty="0" smtClean="0"/>
              <a:t>Define a C- module or C-function?</a:t>
            </a:r>
          </a:p>
          <a:p>
            <a:r>
              <a:rPr lang="en-US" dirty="0" smtClean="0"/>
              <a:t>Explain module’s characteristics</a:t>
            </a:r>
          </a:p>
          <a:p>
            <a:r>
              <a:rPr lang="en-US" dirty="0" smtClean="0"/>
              <a:t>Implement C functions</a:t>
            </a:r>
          </a:p>
          <a:p>
            <a:r>
              <a:rPr lang="en-US" dirty="0" smtClean="0"/>
              <a:t>Use functions?</a:t>
            </a:r>
          </a:p>
          <a:p>
            <a:r>
              <a:rPr lang="en-US" dirty="0" smtClean="0"/>
              <a:t>Differentiate build-in and user-defined functions</a:t>
            </a:r>
          </a:p>
          <a:p>
            <a:r>
              <a:rPr lang="en-US" dirty="0" smtClean="0"/>
              <a:t>Explain mechanism when a function is called</a:t>
            </a:r>
          </a:p>
          <a:p>
            <a:r>
              <a:rPr lang="en-US" dirty="0" smtClean="0"/>
              <a:t>Analyze a problem into functions</a:t>
            </a:r>
          </a:p>
          <a:p>
            <a:r>
              <a:rPr lang="en-US" dirty="0" smtClean="0"/>
              <a:t>Implement a program using functions</a:t>
            </a:r>
          </a:p>
          <a:p>
            <a:r>
              <a:rPr lang="en-US" dirty="0" smtClean="0"/>
              <a:t>Understand extent and scope of a variable</a:t>
            </a:r>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3</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2</a:t>
            </a:r>
            <a:endParaRPr lang="en-US" dirty="0"/>
          </a:p>
        </p:txBody>
      </p:sp>
      <p:pic>
        <p:nvPicPr>
          <p:cNvPr id="2050" name="Picture 2"/>
          <p:cNvPicPr>
            <a:picLocks noChangeAspect="1" noChangeArrowheads="1"/>
          </p:cNvPicPr>
          <p:nvPr/>
        </p:nvPicPr>
        <p:blipFill>
          <a:blip r:embed="rId2"/>
          <a:srcRect/>
          <a:stretch>
            <a:fillRect/>
          </a:stretch>
        </p:blipFill>
        <p:spPr bwMode="auto">
          <a:xfrm>
            <a:off x="1219200" y="1143000"/>
            <a:ext cx="4419600" cy="4750410"/>
          </a:xfrm>
          <a:prstGeom prst="rect">
            <a:avLst/>
          </a:prstGeom>
          <a:noFill/>
          <a:ln w="9525">
            <a:noFill/>
            <a:miter lim="800000"/>
            <a:headEnd/>
            <a:tailEnd/>
          </a:ln>
          <a:effectLst/>
        </p:spPr>
      </p:pic>
      <p:sp>
        <p:nvSpPr>
          <p:cNvPr id="17" name="Rectangle 16"/>
          <p:cNvSpPr/>
          <p:nvPr/>
        </p:nvSpPr>
        <p:spPr>
          <a:xfrm>
            <a:off x="5867400" y="1828800"/>
            <a:ext cx="2514600" cy="685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Code yourself</a:t>
            </a:r>
            <a:endParaRPr lang="en-US" sz="3200" b="1"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30</a:t>
            </a:fld>
            <a:endParaRPr lang="en-US" dirty="0"/>
          </a:p>
        </p:txBody>
      </p:sp>
      <p:sp>
        <p:nvSpPr>
          <p:cNvPr id="6" name="Footer Placeholder 5"/>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685800" y="1186546"/>
            <a:ext cx="7958424" cy="5366654"/>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Demonstration 3</a:t>
            </a:r>
            <a:endParaRPr lang="en-US" dirty="0"/>
          </a:p>
        </p:txBody>
      </p:sp>
      <p:sp>
        <p:nvSpPr>
          <p:cNvPr id="17" name="Rectangle 16"/>
          <p:cNvSpPr/>
          <p:nvPr/>
        </p:nvSpPr>
        <p:spPr>
          <a:xfrm>
            <a:off x="5257800" y="5638800"/>
            <a:ext cx="3200400" cy="9906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N=10 </a:t>
            </a:r>
            <a:r>
              <a:rPr lang="en-US" sz="2400" b="1" dirty="0" smtClean="0">
                <a:sym typeface="Wingdings" pitchFamily="2" charset="2"/>
              </a:rPr>
              <a:t> 1+2+5 = 8</a:t>
            </a:r>
          </a:p>
          <a:p>
            <a:pPr algn="ctr"/>
            <a:r>
              <a:rPr lang="en-US" sz="2400" b="1" dirty="0" smtClean="0">
                <a:sym typeface="Wingdings" pitchFamily="2" charset="2"/>
              </a:rPr>
              <a:t>7  Is printed out. WHY?</a:t>
            </a:r>
            <a:endParaRPr lang="en-US" sz="2400" b="1" dirty="0"/>
          </a:p>
        </p:txBody>
      </p:sp>
      <p:cxnSp>
        <p:nvCxnSpPr>
          <p:cNvPr id="7" name="Straight Arrow Connector 6"/>
          <p:cNvCxnSpPr>
            <a:stCxn id="17" idx="0"/>
          </p:cNvCxnSpPr>
          <p:nvPr/>
        </p:nvCxnSpPr>
        <p:spPr>
          <a:xfrm rot="16200000" flipV="1">
            <a:off x="3581400" y="2362200"/>
            <a:ext cx="2895600" cy="3657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343400" y="3276600"/>
            <a:ext cx="1828800" cy="3048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Error source.</a:t>
            </a:r>
            <a:endParaRPr lang="en-US" b="1" dirty="0"/>
          </a:p>
        </p:txBody>
      </p:sp>
      <p:sp>
        <p:nvSpPr>
          <p:cNvPr id="9" name="Rectangle 8"/>
          <p:cNvSpPr/>
          <p:nvPr/>
        </p:nvSpPr>
        <p:spPr>
          <a:xfrm>
            <a:off x="6019800" y="1219200"/>
            <a:ext cx="2743200" cy="18288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Functions help maintaining the code easier.</a:t>
            </a:r>
            <a:endParaRPr lang="en-US" sz="2800" b="1" dirty="0"/>
          </a:p>
        </p:txBody>
      </p:sp>
      <p:sp>
        <p:nvSpPr>
          <p:cNvPr id="10" name="Slide Number Placeholder 9"/>
          <p:cNvSpPr>
            <a:spLocks noGrp="1"/>
          </p:cNvSpPr>
          <p:nvPr>
            <p:ph type="sldNum" sz="quarter" idx="12"/>
          </p:nvPr>
        </p:nvSpPr>
        <p:spPr/>
        <p:txBody>
          <a:bodyPr/>
          <a:lstStyle/>
          <a:p>
            <a:fld id="{190CC846-20B3-454D-AF77-DE04E39CF884}" type="slidenum">
              <a:rPr lang="en-US" smtClean="0"/>
              <a:pPr/>
              <a:t>31</a:t>
            </a:fld>
            <a:endParaRPr lang="en-US" dirty="0"/>
          </a:p>
        </p:txBody>
      </p:sp>
      <p:sp>
        <p:nvSpPr>
          <p:cNvPr id="11" name="Footer Placeholder 10"/>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4</a:t>
            </a:r>
            <a:endParaRPr lang="en-US" dirty="0"/>
          </a:p>
        </p:txBody>
      </p:sp>
      <p:sp>
        <p:nvSpPr>
          <p:cNvPr id="3" name="Content Placeholder 2"/>
          <p:cNvSpPr>
            <a:spLocks noGrp="1"/>
          </p:cNvSpPr>
          <p:nvPr>
            <p:ph idx="1"/>
          </p:nvPr>
        </p:nvSpPr>
        <p:spPr>
          <a:xfrm>
            <a:off x="76200" y="1219201"/>
            <a:ext cx="8839200" cy="1219200"/>
          </a:xfrm>
        </p:spPr>
        <p:txBody>
          <a:bodyPr>
            <a:noAutofit/>
          </a:bodyPr>
          <a:lstStyle/>
          <a:p>
            <a:pPr marL="0" indent="0">
              <a:buNone/>
            </a:pPr>
            <a:r>
              <a:rPr lang="en-US" dirty="0" smtClean="0"/>
              <a:t>Develop a program that will accept 3 resistances of a paralleled circuit and their equivalent is printed out.</a:t>
            </a:r>
            <a:endParaRPr lang="en-US" b="1" dirty="0"/>
          </a:p>
        </p:txBody>
      </p:sp>
      <p:pic>
        <p:nvPicPr>
          <p:cNvPr id="3074" name="Picture 2"/>
          <p:cNvPicPr>
            <a:picLocks noChangeAspect="1" noChangeArrowheads="1"/>
          </p:cNvPicPr>
          <p:nvPr/>
        </p:nvPicPr>
        <p:blipFill>
          <a:blip r:embed="rId2"/>
          <a:srcRect/>
          <a:stretch>
            <a:fillRect/>
          </a:stretch>
        </p:blipFill>
        <p:spPr bwMode="auto">
          <a:xfrm>
            <a:off x="228600" y="2514600"/>
            <a:ext cx="6429375" cy="3190875"/>
          </a:xfrm>
          <a:prstGeom prst="rect">
            <a:avLst/>
          </a:prstGeom>
          <a:noFill/>
          <a:ln w="9525">
            <a:noFill/>
            <a:miter lim="800000"/>
            <a:headEnd/>
            <a:tailEnd/>
          </a:ln>
          <a:effectLst/>
        </p:spPr>
      </p:pic>
      <p:sp>
        <p:nvSpPr>
          <p:cNvPr id="10" name="Rectangle 9"/>
          <p:cNvSpPr/>
          <p:nvPr/>
        </p:nvSpPr>
        <p:spPr>
          <a:xfrm>
            <a:off x="3657600" y="2971800"/>
            <a:ext cx="4876800" cy="533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1/Z = 1/r1 + 1/r2 + 1/r3     </a:t>
            </a:r>
            <a:r>
              <a:rPr lang="en-US" sz="2400" b="1" dirty="0" smtClean="0">
                <a:sym typeface="Wingdings" pitchFamily="2" charset="2"/>
              </a:rPr>
              <a:t>  Z = . . .</a:t>
            </a:r>
            <a:endParaRPr lang="en-US" sz="2400" b="1"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32</a:t>
            </a:fld>
            <a:endParaRPr lang="en-US" dirty="0"/>
          </a:p>
        </p:txBody>
      </p:sp>
      <p:sp>
        <p:nvSpPr>
          <p:cNvPr id="7" name="Footer Placeholder 6"/>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563562"/>
          </a:xfrm>
        </p:spPr>
        <p:txBody>
          <a:bodyPr/>
          <a:lstStyle/>
          <a:p>
            <a:r>
              <a:rPr lang="en-US" dirty="0" smtClean="0"/>
              <a:t>Coercion When a Function is Called</a:t>
            </a:r>
            <a:endParaRPr lang="en-US" dirty="0"/>
          </a:p>
        </p:txBody>
      </p:sp>
      <p:sp>
        <p:nvSpPr>
          <p:cNvPr id="3" name="Content Placeholder 2"/>
          <p:cNvSpPr>
            <a:spLocks noGrp="1"/>
          </p:cNvSpPr>
          <p:nvPr>
            <p:ph idx="1"/>
          </p:nvPr>
        </p:nvSpPr>
        <p:spPr>
          <a:xfrm>
            <a:off x="304800" y="1295401"/>
            <a:ext cx="8229600" cy="1828799"/>
          </a:xfrm>
        </p:spPr>
        <p:txBody>
          <a:bodyPr>
            <a:normAutofit fontScale="85000" lnSpcReduction="20000"/>
          </a:bodyPr>
          <a:lstStyle/>
          <a:p>
            <a:pPr algn="just">
              <a:buClr>
                <a:srgbClr val="0033CC"/>
              </a:buClr>
            </a:pPr>
            <a:r>
              <a:rPr lang="en-US" dirty="0"/>
              <a:t>If there is a mismatch between the data type of an argument and the data type of the corresponding parameter, the compiler, wherever possible, </a:t>
            </a:r>
            <a:r>
              <a:rPr lang="en-US" dirty="0" smtClean="0"/>
              <a:t>coerces (sự ép kiểu) </a:t>
            </a:r>
            <a:r>
              <a:rPr lang="en-US" dirty="0"/>
              <a:t>the value of the argument into the data type of the parameter</a:t>
            </a:r>
            <a:r>
              <a:rPr lang="en-US" dirty="0" smtClean="0"/>
              <a:t>.</a:t>
            </a:r>
            <a:endParaRPr lang="en-US" dirty="0"/>
          </a:p>
        </p:txBody>
      </p:sp>
      <p:pic>
        <p:nvPicPr>
          <p:cNvPr id="5122" name="Picture 2"/>
          <p:cNvPicPr>
            <a:picLocks noChangeAspect="1" noChangeArrowheads="1"/>
          </p:cNvPicPr>
          <p:nvPr/>
        </p:nvPicPr>
        <p:blipFill>
          <a:blip r:embed="rId2"/>
          <a:srcRect/>
          <a:stretch>
            <a:fillRect/>
          </a:stretch>
        </p:blipFill>
        <p:spPr bwMode="auto">
          <a:xfrm>
            <a:off x="634620" y="3124200"/>
            <a:ext cx="7518780" cy="3352800"/>
          </a:xfrm>
          <a:prstGeom prst="rect">
            <a:avLst/>
          </a:prstGeom>
          <a:noFill/>
          <a:ln w="9525">
            <a:noFill/>
            <a:miter lim="800000"/>
            <a:headEnd/>
            <a:tailEnd/>
          </a:ln>
          <a:effectLst/>
        </p:spPr>
      </p:pic>
      <p:cxnSp>
        <p:nvCxnSpPr>
          <p:cNvPr id="6" name="Straight Arrow Connector 5"/>
          <p:cNvCxnSpPr/>
          <p:nvPr/>
        </p:nvCxnSpPr>
        <p:spPr>
          <a:xfrm rot="10800000">
            <a:off x="3581400" y="3657600"/>
            <a:ext cx="3810000" cy="1600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190CC846-20B3-454D-AF77-DE04E39CF884}" type="slidenum">
              <a:rPr lang="en-US" smtClean="0"/>
              <a:pPr/>
              <a:t>33</a:t>
            </a:fld>
            <a:endParaRPr lang="en-US" dirty="0"/>
          </a:p>
        </p:txBody>
      </p:sp>
      <p:sp>
        <p:nvSpPr>
          <p:cNvPr id="8" name="Footer Placeholder 7"/>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xmlns="" val="1369864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Prototypes</a:t>
            </a:r>
            <a:endParaRPr lang="en-US" dirty="0"/>
          </a:p>
        </p:txBody>
      </p:sp>
      <p:sp>
        <p:nvSpPr>
          <p:cNvPr id="3" name="Content Placeholder 2"/>
          <p:cNvSpPr>
            <a:spLocks noGrp="1"/>
          </p:cNvSpPr>
          <p:nvPr>
            <p:ph idx="1"/>
          </p:nvPr>
        </p:nvSpPr>
        <p:spPr>
          <a:xfrm>
            <a:off x="304800" y="914400"/>
            <a:ext cx="8458200" cy="5105400"/>
          </a:xfrm>
        </p:spPr>
        <p:txBody>
          <a:bodyPr>
            <a:noAutofit/>
          </a:bodyPr>
          <a:lstStyle/>
          <a:p>
            <a:pPr>
              <a:buClr>
                <a:srgbClr val="0033CC"/>
              </a:buClr>
            </a:pPr>
            <a:r>
              <a:rPr lang="en-US" sz="2800" dirty="0"/>
              <a:t>Function prototypes describe the form of a function without specifying the implementation </a:t>
            </a:r>
            <a:r>
              <a:rPr lang="en-US" sz="2800" dirty="0" smtClean="0"/>
              <a:t>details </a:t>
            </a:r>
            <a:r>
              <a:rPr lang="en-US" sz="2800" dirty="0" smtClean="0">
                <a:sym typeface="Wingdings" pitchFamily="2" charset="2"/>
              </a:rPr>
              <a:t> </a:t>
            </a:r>
            <a:r>
              <a:rPr lang="en-US" sz="2800" dirty="0" smtClean="0">
                <a:solidFill>
                  <a:srgbClr val="0000FF"/>
                </a:solidFill>
                <a:sym typeface="Wingdings" pitchFamily="2" charset="2"/>
              </a:rPr>
              <a:t>Function declaration is put at a place and it’s implementation is put at other.</a:t>
            </a:r>
            <a:r>
              <a:rPr lang="en-US" sz="2800" dirty="0" smtClean="0"/>
              <a:t> </a:t>
            </a:r>
            <a:endParaRPr lang="en-US" sz="2800" dirty="0"/>
          </a:p>
          <a:p>
            <a:pPr>
              <a:buClr>
                <a:srgbClr val="0033CC"/>
              </a:buClr>
            </a:pPr>
            <a:r>
              <a:rPr lang="en-US" sz="2800" dirty="0" smtClean="0"/>
              <a:t>When the program is compiled:</a:t>
            </a:r>
          </a:p>
          <a:p>
            <a:pPr lvl="1">
              <a:buClr>
                <a:srgbClr val="0033CC"/>
              </a:buClr>
            </a:pPr>
            <a:r>
              <a:rPr lang="en-US" sz="2400" dirty="0" smtClean="0"/>
              <a:t>Step 1: The compiler acknowledges this prototype  (return type, name, order of data types in parameters) and marks places where this function is used and continues the compile process.</a:t>
            </a:r>
          </a:p>
          <a:p>
            <a:pPr lvl="1">
              <a:buClr>
                <a:srgbClr val="0033CC"/>
              </a:buClr>
            </a:pPr>
            <a:r>
              <a:rPr lang="en-US" sz="2400" dirty="0" smtClean="0"/>
              <a:t>Step 2: If the function is detected, the compiler will update the marks in the previous step to create the program. Else, an error is thrown.</a:t>
            </a:r>
            <a:endParaRPr lang="en-US" sz="2800" dirty="0"/>
          </a:p>
        </p:txBody>
      </p:sp>
      <p:sp>
        <p:nvSpPr>
          <p:cNvPr id="4" name="Rectangle 3"/>
          <p:cNvSpPr/>
          <p:nvPr/>
        </p:nvSpPr>
        <p:spPr>
          <a:xfrm>
            <a:off x="304800" y="6019800"/>
            <a:ext cx="8610600" cy="6096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returnType  FuncName ( Type1 [ param1], Type2 [param2], . . . ) </a:t>
            </a:r>
            <a:r>
              <a:rPr lang="en-US" sz="2400" b="1" dirty="0" smtClean="0"/>
              <a:t>;</a:t>
            </a:r>
            <a:endParaRPr lang="en-US" sz="2400" b="1"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34</a:t>
            </a:fld>
            <a:endParaRPr lang="en-US" dirty="0"/>
          </a:p>
        </p:txBody>
      </p:sp>
      <p:sp>
        <p:nvSpPr>
          <p:cNvPr id="6" name="Footer Placeholder 5"/>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xmlns="" val="39193674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Prototypes…</a:t>
            </a:r>
            <a:endParaRPr lang="en-US" dirty="0"/>
          </a:p>
        </p:txBody>
      </p:sp>
      <p:pic>
        <p:nvPicPr>
          <p:cNvPr id="6146" name="Picture 2"/>
          <p:cNvPicPr>
            <a:picLocks noChangeAspect="1" noChangeArrowheads="1"/>
          </p:cNvPicPr>
          <p:nvPr/>
        </p:nvPicPr>
        <p:blipFill>
          <a:blip r:embed="rId2"/>
          <a:srcRect/>
          <a:stretch>
            <a:fillRect/>
          </a:stretch>
        </p:blipFill>
        <p:spPr bwMode="auto">
          <a:xfrm>
            <a:off x="228600" y="914400"/>
            <a:ext cx="4210050" cy="3705225"/>
          </a:xfrm>
          <a:prstGeom prst="rect">
            <a:avLst/>
          </a:prstGeom>
          <a:noFill/>
          <a:ln w="9525">
            <a:noFill/>
            <a:miter lim="800000"/>
            <a:headEnd/>
            <a:tailEnd/>
          </a:ln>
          <a:effectLst/>
        </p:spPr>
      </p:pic>
      <p:sp>
        <p:nvSpPr>
          <p:cNvPr id="7" name="Rectangle 6"/>
          <p:cNvSpPr/>
          <p:nvPr/>
        </p:nvSpPr>
        <p:spPr>
          <a:xfrm>
            <a:off x="76200" y="4724400"/>
            <a:ext cx="4572000" cy="12192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DEV C++ 4.9.9.2  compiler agrees user-defined functions which are implemented below the main function. Others, such as BorlandC++, do not.</a:t>
            </a:r>
            <a:endParaRPr lang="en-US" dirty="0"/>
          </a:p>
        </p:txBody>
      </p:sp>
      <p:pic>
        <p:nvPicPr>
          <p:cNvPr id="6147" name="Picture 3"/>
          <p:cNvPicPr>
            <a:picLocks noChangeAspect="1" noChangeArrowheads="1"/>
          </p:cNvPicPr>
          <p:nvPr/>
        </p:nvPicPr>
        <p:blipFill>
          <a:blip r:embed="rId3"/>
          <a:srcRect/>
          <a:stretch>
            <a:fillRect/>
          </a:stretch>
        </p:blipFill>
        <p:spPr bwMode="auto">
          <a:xfrm>
            <a:off x="4848225" y="1905000"/>
            <a:ext cx="4219575" cy="3657600"/>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6467475" y="1295400"/>
            <a:ext cx="2447925" cy="247650"/>
          </a:xfrm>
          <a:prstGeom prst="rect">
            <a:avLst/>
          </a:prstGeom>
          <a:noFill/>
          <a:ln w="9525">
            <a:noFill/>
            <a:miter lim="800000"/>
            <a:headEnd/>
            <a:tailEnd/>
          </a:ln>
          <a:effectLst/>
        </p:spPr>
      </p:pic>
      <p:sp>
        <p:nvSpPr>
          <p:cNvPr id="10" name="Rectangle 9"/>
          <p:cNvSpPr/>
          <p:nvPr/>
        </p:nvSpPr>
        <p:spPr>
          <a:xfrm>
            <a:off x="5562600" y="1295400"/>
            <a:ext cx="685800" cy="2286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a:t>
            </a:r>
            <a:endParaRPr lang="en-US" dirty="0"/>
          </a:p>
        </p:txBody>
      </p:sp>
      <p:cxnSp>
        <p:nvCxnSpPr>
          <p:cNvPr id="12" name="Straight Arrow Connector 11"/>
          <p:cNvCxnSpPr/>
          <p:nvPr/>
        </p:nvCxnSpPr>
        <p:spPr>
          <a:xfrm rot="5400000" flipH="1" flipV="1">
            <a:off x="6515100" y="18669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239000" y="1752600"/>
            <a:ext cx="1371600" cy="3048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Prototype</a:t>
            </a:r>
            <a:endParaRPr lang="en-US" dirty="0"/>
          </a:p>
        </p:txBody>
      </p:sp>
      <p:sp>
        <p:nvSpPr>
          <p:cNvPr id="14" name="Rectangle 13"/>
          <p:cNvSpPr/>
          <p:nvPr/>
        </p:nvSpPr>
        <p:spPr>
          <a:xfrm>
            <a:off x="228600" y="6019800"/>
            <a:ext cx="8763000" cy="6096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It isn't recommended to take specific characteristics of the specific compilers. Use standard rules for making your program compiled easily in all compilers</a:t>
            </a:r>
            <a:endParaRPr lang="en-US" sz="2000" dirty="0"/>
          </a:p>
        </p:txBody>
      </p:sp>
      <p:sp>
        <p:nvSpPr>
          <p:cNvPr id="11" name="Slide Number Placeholder 10"/>
          <p:cNvSpPr>
            <a:spLocks noGrp="1"/>
          </p:cNvSpPr>
          <p:nvPr>
            <p:ph type="sldNum" sz="quarter" idx="12"/>
          </p:nvPr>
        </p:nvSpPr>
        <p:spPr/>
        <p:txBody>
          <a:bodyPr/>
          <a:lstStyle/>
          <a:p>
            <a:fld id="{190CC846-20B3-454D-AF77-DE04E39CF884}" type="slidenum">
              <a:rPr lang="en-US" smtClean="0"/>
              <a:pPr/>
              <a:t>35</a:t>
            </a:fld>
            <a:endParaRPr lang="en-US" dirty="0"/>
          </a:p>
        </p:txBody>
      </p:sp>
      <p:sp>
        <p:nvSpPr>
          <p:cNvPr id="15" name="Footer Placeholder 14"/>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xmlns="" val="39193674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Prototypes…</a:t>
            </a:r>
            <a:endParaRPr lang="en-US" dirty="0"/>
          </a:p>
        </p:txBody>
      </p:sp>
      <p:pic>
        <p:nvPicPr>
          <p:cNvPr id="2051" name="Picture 3"/>
          <p:cNvPicPr>
            <a:picLocks noChangeAspect="1" noChangeArrowheads="1"/>
          </p:cNvPicPr>
          <p:nvPr/>
        </p:nvPicPr>
        <p:blipFill>
          <a:blip r:embed="rId2"/>
          <a:srcRect/>
          <a:stretch>
            <a:fillRect/>
          </a:stretch>
        </p:blipFill>
        <p:spPr bwMode="auto">
          <a:xfrm>
            <a:off x="304800" y="1143000"/>
            <a:ext cx="7757844" cy="5181600"/>
          </a:xfrm>
          <a:prstGeom prst="rect">
            <a:avLst/>
          </a:prstGeom>
          <a:noFill/>
          <a:ln w="9525">
            <a:noFill/>
            <a:miter lim="800000"/>
            <a:headEnd/>
            <a:tailEnd/>
          </a:ln>
          <a:effectLst/>
        </p:spPr>
      </p:pic>
      <p:sp>
        <p:nvSpPr>
          <p:cNvPr id="15" name="Rectangle 14"/>
          <p:cNvSpPr/>
          <p:nvPr/>
        </p:nvSpPr>
        <p:spPr>
          <a:xfrm>
            <a:off x="3810000" y="1752600"/>
            <a:ext cx="3962400" cy="3810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Prototype: Acknowledge it</a:t>
            </a:r>
            <a:endParaRPr lang="en-US" sz="2000" b="1" dirty="0"/>
          </a:p>
        </p:txBody>
      </p:sp>
      <p:sp>
        <p:nvSpPr>
          <p:cNvPr id="16" name="Rectangle 15"/>
          <p:cNvSpPr/>
          <p:nvPr/>
        </p:nvSpPr>
        <p:spPr>
          <a:xfrm>
            <a:off x="4419600" y="2971800"/>
            <a:ext cx="3429000" cy="3810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Use it. This position is marked.</a:t>
            </a:r>
            <a:endParaRPr lang="en-US" sz="2000" b="1" dirty="0"/>
          </a:p>
        </p:txBody>
      </p:sp>
      <p:sp>
        <p:nvSpPr>
          <p:cNvPr id="17" name="Rectangle 16"/>
          <p:cNvSpPr/>
          <p:nvPr/>
        </p:nvSpPr>
        <p:spPr>
          <a:xfrm>
            <a:off x="4038600" y="5562600"/>
            <a:ext cx="3962400" cy="9144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But it’s implementation is missed!</a:t>
            </a:r>
          </a:p>
          <a:p>
            <a:pPr algn="ctr"/>
            <a:r>
              <a:rPr lang="en-US" sz="2000" b="1" dirty="0" smtClean="0">
                <a:sym typeface="Wingdings" pitchFamily="2" charset="2"/>
              </a:rPr>
              <a:t> Can not update marks  Error</a:t>
            </a:r>
            <a:endParaRPr lang="en-US" sz="2000" b="1" dirty="0"/>
          </a:p>
        </p:txBody>
      </p:sp>
      <p:sp>
        <p:nvSpPr>
          <p:cNvPr id="18" name="Slide Number Placeholder 17"/>
          <p:cNvSpPr>
            <a:spLocks noGrp="1"/>
          </p:cNvSpPr>
          <p:nvPr>
            <p:ph type="sldNum" sz="quarter" idx="12"/>
          </p:nvPr>
        </p:nvSpPr>
        <p:spPr/>
        <p:txBody>
          <a:bodyPr/>
          <a:lstStyle/>
          <a:p>
            <a:fld id="{190CC846-20B3-454D-AF77-DE04E39CF884}" type="slidenum">
              <a:rPr lang="en-US" smtClean="0"/>
              <a:pPr/>
              <a:t>36</a:t>
            </a:fld>
            <a:endParaRPr lang="en-US" dirty="0"/>
          </a:p>
        </p:txBody>
      </p:sp>
      <p:sp>
        <p:nvSpPr>
          <p:cNvPr id="19" name="Footer Placeholder 18"/>
          <p:cNvSpPr>
            <a:spLocks noGrp="1"/>
          </p:cNvSpPr>
          <p:nvPr>
            <p:ph type="ftr" sz="quarter" idx="11"/>
          </p:nvPr>
        </p:nvSpPr>
        <p:spPr/>
        <p:txBody>
          <a:bodyPr/>
          <a:lstStyle/>
          <a:p>
            <a:r>
              <a:rPr lang="en-US" dirty="0" smtClean="0"/>
              <a:t>Modules and Functions</a:t>
            </a:r>
            <a:endParaRPr lang="en-US" dirty="0"/>
          </a:p>
        </p:txBody>
      </p:sp>
      <p:cxnSp>
        <p:nvCxnSpPr>
          <p:cNvPr id="22" name="Straight Arrow Connector 21"/>
          <p:cNvCxnSpPr/>
          <p:nvPr/>
        </p:nvCxnSpPr>
        <p:spPr>
          <a:xfrm rot="10800000" flipV="1">
            <a:off x="2895600" y="3200400"/>
            <a:ext cx="1447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9193674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#include Directive</a:t>
            </a:r>
            <a:endParaRPr lang="en-US" dirty="0"/>
          </a:p>
        </p:txBody>
      </p:sp>
      <p:sp>
        <p:nvSpPr>
          <p:cNvPr id="3" name="Content Placeholder 2"/>
          <p:cNvSpPr>
            <a:spLocks noGrp="1"/>
          </p:cNvSpPr>
          <p:nvPr>
            <p:ph idx="1"/>
          </p:nvPr>
        </p:nvSpPr>
        <p:spPr>
          <a:xfrm>
            <a:off x="228600" y="1219201"/>
            <a:ext cx="8458200" cy="2362199"/>
          </a:xfrm>
        </p:spPr>
        <p:txBody>
          <a:bodyPr>
            <a:noAutofit/>
          </a:bodyPr>
          <a:lstStyle/>
          <a:p>
            <a:pPr algn="just">
              <a:buClr>
                <a:srgbClr val="0033CC"/>
              </a:buClr>
            </a:pPr>
            <a:r>
              <a:rPr lang="en-US" sz="2800" dirty="0" smtClean="0">
                <a:latin typeface="Arial" charset="0"/>
                <a:cs typeface="Arial" charset="0"/>
              </a:rPr>
              <a:t>We </a:t>
            </a:r>
            <a:r>
              <a:rPr lang="en-US" sz="2800" dirty="0">
                <a:latin typeface="Arial" charset="0"/>
                <a:cs typeface="Arial" charset="0"/>
              </a:rPr>
              <a:t>use the </a:t>
            </a:r>
            <a:r>
              <a:rPr lang="en-US" sz="2800" b="1" dirty="0">
                <a:solidFill>
                  <a:srgbClr val="0000FF"/>
                </a:solidFill>
                <a:latin typeface="Arial" charset="0"/>
                <a:cs typeface="Arial" charset="0"/>
              </a:rPr>
              <a:t>#include</a:t>
            </a:r>
            <a:r>
              <a:rPr lang="en-US" sz="2800" dirty="0">
                <a:solidFill>
                  <a:srgbClr val="0000FF"/>
                </a:solidFill>
                <a:latin typeface="Arial" charset="0"/>
                <a:cs typeface="Arial" charset="0"/>
              </a:rPr>
              <a:t> </a:t>
            </a:r>
            <a:r>
              <a:rPr lang="en-US" sz="2800" dirty="0">
                <a:latin typeface="Arial" charset="0"/>
                <a:cs typeface="Arial" charset="0"/>
              </a:rPr>
              <a:t>directive to instruct the compiler to insert a copy of the header file into our source code.  </a:t>
            </a:r>
          </a:p>
          <a:p>
            <a:pPr algn="just">
              <a:buClr>
                <a:srgbClr val="0033CC"/>
              </a:buClr>
            </a:pPr>
            <a:r>
              <a:rPr lang="en-US" sz="2800" dirty="0">
                <a:latin typeface="Arial" charset="0"/>
                <a:cs typeface="Arial" charset="0"/>
              </a:rPr>
              <a:t>Syntax: </a:t>
            </a:r>
            <a:r>
              <a:rPr lang="en-US" sz="2800" dirty="0" smtClean="0">
                <a:latin typeface="Arial" charset="0"/>
                <a:cs typeface="Arial" charset="0"/>
              </a:rPr>
              <a:t>   </a:t>
            </a:r>
            <a:r>
              <a:rPr lang="en-US" sz="2400" dirty="0" smtClean="0">
                <a:solidFill>
                  <a:srgbClr val="CC3300"/>
                </a:solidFill>
                <a:latin typeface="Arial" charset="0"/>
                <a:cs typeface="Courier New" pitchFamily="49" charset="0"/>
              </a:rPr>
              <a:t>#</a:t>
            </a:r>
            <a:r>
              <a:rPr lang="en-US" sz="2400" dirty="0">
                <a:solidFill>
                  <a:srgbClr val="CC3300"/>
                </a:solidFill>
                <a:latin typeface="Arial" charset="0"/>
                <a:cs typeface="Courier New" pitchFamily="49" charset="0"/>
              </a:rPr>
              <a:t>include "filename" //in user directory</a:t>
            </a:r>
          </a:p>
          <a:p>
            <a:pPr lvl="1" algn="just">
              <a:buClr>
                <a:srgbClr val="0033CC"/>
              </a:buClr>
              <a:buFont typeface="Arial" charset="0"/>
              <a:buNone/>
            </a:pPr>
            <a:r>
              <a:rPr lang="en-US" sz="2400" dirty="0" smtClean="0">
                <a:solidFill>
                  <a:srgbClr val="CC3300"/>
                </a:solidFill>
                <a:latin typeface="Arial" charset="0"/>
                <a:cs typeface="Arial" charset="0"/>
              </a:rPr>
              <a:t>                  #</a:t>
            </a:r>
            <a:r>
              <a:rPr lang="en-US" sz="2400" dirty="0">
                <a:solidFill>
                  <a:srgbClr val="CC3300"/>
                </a:solidFill>
                <a:latin typeface="Arial" charset="0"/>
                <a:cs typeface="Arial" charset="0"/>
              </a:rPr>
              <a:t>include &lt;</a:t>
            </a:r>
            <a:r>
              <a:rPr lang="en-US" sz="2400" dirty="0" smtClean="0">
                <a:solidFill>
                  <a:srgbClr val="CC3300"/>
                </a:solidFill>
                <a:latin typeface="Arial" charset="0"/>
                <a:cs typeface="Arial" charset="0"/>
              </a:rPr>
              <a:t>filename</a:t>
            </a:r>
            <a:r>
              <a:rPr lang="en-US" sz="2400" dirty="0">
                <a:solidFill>
                  <a:srgbClr val="CC3300"/>
                </a:solidFill>
                <a:latin typeface="Arial" charset="0"/>
                <a:cs typeface="Arial" charset="0"/>
              </a:rPr>
              <a:t>&gt; // in system </a:t>
            </a:r>
            <a:r>
              <a:rPr lang="en-US" sz="2400" dirty="0" smtClean="0">
                <a:solidFill>
                  <a:srgbClr val="CC3300"/>
                </a:solidFill>
                <a:latin typeface="Arial" charset="0"/>
                <a:cs typeface="Arial" charset="0"/>
              </a:rPr>
              <a:t>directory</a:t>
            </a:r>
            <a:endParaRPr lang="en-US" sz="2400" dirty="0">
              <a:solidFill>
                <a:srgbClr val="CC3300"/>
              </a:solidFill>
              <a:latin typeface="Arial" charset="0"/>
              <a:cs typeface="Courier New" pitchFamily="49" charset="0"/>
            </a:endParaRPr>
          </a:p>
        </p:txBody>
      </p:sp>
      <p:pic>
        <p:nvPicPr>
          <p:cNvPr id="7170" name="Picture 2"/>
          <p:cNvPicPr>
            <a:picLocks noChangeAspect="1" noChangeArrowheads="1"/>
          </p:cNvPicPr>
          <p:nvPr/>
        </p:nvPicPr>
        <p:blipFill>
          <a:blip r:embed="rId2"/>
          <a:srcRect/>
          <a:stretch>
            <a:fillRect/>
          </a:stretch>
        </p:blipFill>
        <p:spPr bwMode="auto">
          <a:xfrm>
            <a:off x="3429000" y="3800475"/>
            <a:ext cx="5372100" cy="2676525"/>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228600" y="4419600"/>
            <a:ext cx="2981325" cy="1695450"/>
          </a:xfrm>
          <a:prstGeom prst="rect">
            <a:avLst/>
          </a:prstGeom>
          <a:noFill/>
          <a:ln w="9525">
            <a:noFill/>
            <a:miter lim="800000"/>
            <a:headEnd/>
            <a:tailEnd/>
          </a:ln>
          <a:effectLst/>
        </p:spPr>
      </p:pic>
      <p:cxnSp>
        <p:nvCxnSpPr>
          <p:cNvPr id="7" name="Straight Arrow Connector 6"/>
          <p:cNvCxnSpPr/>
          <p:nvPr/>
        </p:nvCxnSpPr>
        <p:spPr>
          <a:xfrm rot="10800000" flipV="1">
            <a:off x="1066800" y="4114800"/>
            <a:ext cx="23622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190CC846-20B3-454D-AF77-DE04E39CF884}" type="slidenum">
              <a:rPr lang="en-US" smtClean="0"/>
              <a:pPr/>
              <a:t>37</a:t>
            </a:fld>
            <a:endParaRPr lang="en-US" dirty="0"/>
          </a:p>
        </p:txBody>
      </p:sp>
      <p:sp>
        <p:nvSpPr>
          <p:cNvPr id="9" name="Footer Placeholder 8"/>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xmlns="" val="39871872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the isPrime(int) function</a:t>
            </a:r>
            <a:endParaRPr lang="en-US" dirty="0"/>
          </a:p>
        </p:txBody>
      </p:sp>
      <p:pic>
        <p:nvPicPr>
          <p:cNvPr id="7171" name="Picture 3"/>
          <p:cNvPicPr>
            <a:picLocks noChangeAspect="1" noChangeArrowheads="1"/>
          </p:cNvPicPr>
          <p:nvPr/>
        </p:nvPicPr>
        <p:blipFill>
          <a:blip r:embed="rId2"/>
          <a:srcRect/>
          <a:stretch>
            <a:fillRect/>
          </a:stretch>
        </p:blipFill>
        <p:spPr bwMode="auto">
          <a:xfrm>
            <a:off x="228600" y="914400"/>
            <a:ext cx="3876676" cy="2204626"/>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190CC846-20B3-454D-AF77-DE04E39CF884}" type="slidenum">
              <a:rPr lang="en-US" smtClean="0"/>
              <a:pPr/>
              <a:t>38</a:t>
            </a:fld>
            <a:endParaRPr lang="en-US" dirty="0"/>
          </a:p>
        </p:txBody>
      </p:sp>
      <p:sp>
        <p:nvSpPr>
          <p:cNvPr id="9" name="Footer Placeholder 8"/>
          <p:cNvSpPr>
            <a:spLocks noGrp="1"/>
          </p:cNvSpPr>
          <p:nvPr>
            <p:ph type="ftr" sz="quarter" idx="11"/>
          </p:nvPr>
        </p:nvSpPr>
        <p:spPr/>
        <p:txBody>
          <a:bodyPr/>
          <a:lstStyle/>
          <a:p>
            <a:r>
              <a:rPr lang="en-US" dirty="0" smtClean="0"/>
              <a:t>Modules and Functions</a:t>
            </a:r>
            <a:endParaRPr lang="en-US" dirty="0"/>
          </a:p>
        </p:txBody>
      </p:sp>
      <p:sp>
        <p:nvSpPr>
          <p:cNvPr id="11" name="Rectangle 10"/>
          <p:cNvSpPr/>
          <p:nvPr/>
        </p:nvSpPr>
        <p:spPr>
          <a:xfrm>
            <a:off x="5334000" y="1752600"/>
            <a:ext cx="3581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2 exit points </a:t>
            </a:r>
          </a:p>
          <a:p>
            <a:r>
              <a:rPr lang="en-US" sz="2400" dirty="0" smtClean="0">
                <a:sym typeface="Wingdings" pitchFamily="2" charset="2"/>
              </a:rPr>
              <a:t> It is not recommended.</a:t>
            </a:r>
          </a:p>
        </p:txBody>
      </p:sp>
      <p:sp>
        <p:nvSpPr>
          <p:cNvPr id="12" name="Content Placeholder 2"/>
          <p:cNvSpPr>
            <a:spLocks noGrp="1"/>
          </p:cNvSpPr>
          <p:nvPr>
            <p:ph idx="1"/>
          </p:nvPr>
        </p:nvSpPr>
        <p:spPr>
          <a:xfrm>
            <a:off x="4495800" y="2895600"/>
            <a:ext cx="4572000" cy="3352800"/>
          </a:xfrm>
          <a:solidFill>
            <a:schemeClr val="accent2">
              <a:lumMod val="40000"/>
              <a:lumOff val="60000"/>
            </a:schemeClr>
          </a:solidFill>
        </p:spPr>
        <p:txBody>
          <a:bodyPr>
            <a:normAutofit fontScale="85000" lnSpcReduction="20000"/>
          </a:bodyPr>
          <a:lstStyle/>
          <a:p>
            <a:r>
              <a:rPr lang="en-US" dirty="0" smtClean="0"/>
              <a:t>Structure of a program code should be organize in a manner so that it is </a:t>
            </a:r>
            <a:r>
              <a:rPr lang="en-US" dirty="0" smtClean="0">
                <a:solidFill>
                  <a:srgbClr val="0000FF"/>
                </a:solidFill>
              </a:rPr>
              <a:t>understandable, testable and readily modifiable</a:t>
            </a:r>
            <a:r>
              <a:rPr lang="en-US" dirty="0" smtClean="0"/>
              <a:t>.</a:t>
            </a:r>
          </a:p>
          <a:p>
            <a:pPr>
              <a:buNone/>
            </a:pPr>
            <a:r>
              <a:rPr lang="en-US" dirty="0" smtClean="0">
                <a:sym typeface="Wingdings" pitchFamily="2" charset="2"/>
              </a:rPr>
              <a:t>It c</a:t>
            </a:r>
            <a:r>
              <a:rPr lang="en-US" dirty="0" smtClean="0"/>
              <a:t>onsists of simple logical constructs, each of which has </a:t>
            </a:r>
            <a:r>
              <a:rPr lang="en-US" b="1" u="sng" dirty="0" smtClean="0"/>
              <a:t>one entry point and one exit point</a:t>
            </a:r>
            <a:r>
              <a:rPr lang="en-US" dirty="0" smtClean="0"/>
              <a:t>.</a:t>
            </a:r>
          </a:p>
        </p:txBody>
      </p:sp>
      <p:cxnSp>
        <p:nvCxnSpPr>
          <p:cNvPr id="21" name="Straight Arrow Connector 20"/>
          <p:cNvCxnSpPr/>
          <p:nvPr/>
        </p:nvCxnSpPr>
        <p:spPr>
          <a:xfrm>
            <a:off x="4038600" y="2438400"/>
            <a:ext cx="12954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133600" y="2743200"/>
            <a:ext cx="31242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3075" name="Picture 3"/>
          <p:cNvPicPr>
            <a:picLocks noChangeAspect="1" noChangeArrowheads="1"/>
          </p:cNvPicPr>
          <p:nvPr/>
        </p:nvPicPr>
        <p:blipFill>
          <a:blip r:embed="rId3"/>
          <a:srcRect/>
          <a:stretch>
            <a:fillRect/>
          </a:stretch>
        </p:blipFill>
        <p:spPr bwMode="auto">
          <a:xfrm>
            <a:off x="0" y="3276600"/>
            <a:ext cx="4724400" cy="1381125"/>
          </a:xfrm>
          <a:prstGeom prst="rect">
            <a:avLst/>
          </a:prstGeom>
          <a:noFill/>
          <a:ln w="9525">
            <a:noFill/>
            <a:miter lim="800000"/>
            <a:headEnd/>
            <a:tailEnd/>
          </a:ln>
          <a:effectLst/>
        </p:spPr>
      </p:pic>
      <p:cxnSp>
        <p:nvCxnSpPr>
          <p:cNvPr id="29" name="Straight Arrow Connector 28"/>
          <p:cNvCxnSpPr/>
          <p:nvPr/>
        </p:nvCxnSpPr>
        <p:spPr>
          <a:xfrm>
            <a:off x="2133600" y="4343400"/>
            <a:ext cx="2667000" cy="13716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9871872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#include Directive</a:t>
            </a:r>
            <a:endParaRPr lang="en-US" dirty="0"/>
          </a:p>
        </p:txBody>
      </p:sp>
      <p:sp>
        <p:nvSpPr>
          <p:cNvPr id="3" name="Content Placeholder 2"/>
          <p:cNvSpPr>
            <a:spLocks noGrp="1"/>
          </p:cNvSpPr>
          <p:nvPr>
            <p:ph idx="1"/>
          </p:nvPr>
        </p:nvSpPr>
        <p:spPr>
          <a:xfrm>
            <a:off x="228600" y="1219201"/>
            <a:ext cx="8458200" cy="685799"/>
          </a:xfrm>
        </p:spPr>
        <p:txBody>
          <a:bodyPr>
            <a:noAutofit/>
          </a:bodyPr>
          <a:lstStyle/>
          <a:p>
            <a:pPr algn="just">
              <a:buClr>
                <a:srgbClr val="0033CC"/>
              </a:buClr>
            </a:pPr>
            <a:r>
              <a:rPr lang="en-US" sz="2800" dirty="0" smtClean="0">
                <a:solidFill>
                  <a:srgbClr val="0000FF"/>
                </a:solidFill>
                <a:latin typeface="Arial" charset="0"/>
                <a:cs typeface="Arial" charset="0"/>
              </a:rPr>
              <a:t>System directory</a:t>
            </a:r>
            <a:r>
              <a:rPr lang="en-US" sz="2800" dirty="0" smtClean="0">
                <a:latin typeface="Arial" charset="0"/>
                <a:cs typeface="Arial" charset="0"/>
              </a:rPr>
              <a:t>: The </a:t>
            </a:r>
            <a:r>
              <a:rPr lang="en-US" sz="2800" b="1" i="1" u="sng" dirty="0" smtClean="0">
                <a:solidFill>
                  <a:srgbClr val="0000FF"/>
                </a:solidFill>
                <a:latin typeface="Arial" charset="0"/>
                <a:cs typeface="Arial" charset="0"/>
              </a:rPr>
              <a:t>include</a:t>
            </a:r>
            <a:r>
              <a:rPr lang="en-US" sz="2800" dirty="0" smtClean="0">
                <a:latin typeface="Arial" charset="0"/>
                <a:cs typeface="Arial" charset="0"/>
              </a:rPr>
              <a:t> directory of the select programming environment (such as Dev C++) </a:t>
            </a:r>
            <a:endParaRPr lang="en-US" sz="2400" dirty="0">
              <a:solidFill>
                <a:srgbClr val="CC3300"/>
              </a:solidFill>
              <a:latin typeface="Arial" charset="0"/>
              <a:cs typeface="Courier New" pitchFamily="49" charset="0"/>
            </a:endParaRPr>
          </a:p>
        </p:txBody>
      </p:sp>
      <p:pic>
        <p:nvPicPr>
          <p:cNvPr id="8194" name="Picture 2"/>
          <p:cNvPicPr>
            <a:picLocks noChangeAspect="1" noChangeArrowheads="1"/>
          </p:cNvPicPr>
          <p:nvPr/>
        </p:nvPicPr>
        <p:blipFill>
          <a:blip r:embed="rId2"/>
          <a:srcRect/>
          <a:stretch>
            <a:fillRect/>
          </a:stretch>
        </p:blipFill>
        <p:spPr bwMode="auto">
          <a:xfrm>
            <a:off x="146927" y="2971800"/>
            <a:ext cx="8850146" cy="19812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190CC846-20B3-454D-AF77-DE04E39CF884}" type="slidenum">
              <a:rPr lang="en-US" smtClean="0"/>
              <a:pPr/>
              <a:t>39</a:t>
            </a:fld>
            <a:endParaRPr lang="en-US" dirty="0"/>
          </a:p>
        </p:txBody>
      </p:sp>
      <p:sp>
        <p:nvSpPr>
          <p:cNvPr id="6" name="Footer Placeholder 5"/>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xmlns="" val="3987187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normAutofit/>
          </a:bodyPr>
          <a:lstStyle/>
          <a:p>
            <a:r>
              <a:rPr lang="en-US" b="1" dirty="0" smtClean="0"/>
              <a:t>Logic constructs</a:t>
            </a:r>
            <a:r>
              <a:rPr lang="en-US" dirty="0" smtClean="0"/>
              <a:t> = Statements can be used in a program.</a:t>
            </a:r>
          </a:p>
          <a:p>
            <a:pPr lvl="1">
              <a:lnSpc>
                <a:spcPct val="90000"/>
              </a:lnSpc>
            </a:pPr>
            <a:r>
              <a:rPr lang="en-US" i="1" dirty="0" smtClean="0"/>
              <a:t>3 Basic constructs</a:t>
            </a:r>
            <a:r>
              <a:rPr lang="en-US" dirty="0" smtClean="0"/>
              <a:t>: Sequence, selection constructs (if, if…else, ?:), Iteration constructs (for/ while/ do … while)</a:t>
            </a:r>
          </a:p>
          <a:p>
            <a:r>
              <a:rPr lang="en-US" b="1" dirty="0" smtClean="0"/>
              <a:t>Walkthrough</a:t>
            </a:r>
            <a:r>
              <a:rPr lang="en-US" dirty="0" smtClean="0"/>
              <a:t>: Code are executed by ourself, Tasks in a walkthrough: </a:t>
            </a:r>
            <a:r>
              <a:rPr lang="en-US" u="sng" dirty="0" smtClean="0"/>
              <a:t>a record of the changes</a:t>
            </a:r>
            <a:r>
              <a:rPr lang="en-US" dirty="0" smtClean="0"/>
              <a:t> that occur in the values of </a:t>
            </a:r>
            <a:r>
              <a:rPr lang="en-US" u="sng" dirty="0" smtClean="0"/>
              <a:t>program variables</a:t>
            </a:r>
            <a:r>
              <a:rPr lang="en-US" dirty="0" smtClean="0"/>
              <a:t> and  listing of the output, if any, produced by the program. </a:t>
            </a:r>
          </a:p>
          <a:p>
            <a:pPr lvl="1">
              <a:lnSpc>
                <a:spcPct val="90000"/>
              </a:lnSpc>
            </a:pPr>
            <a:endParaRPr lang="en-US" dirty="0" smtClean="0"/>
          </a:p>
          <a:p>
            <a:pPr lvl="1">
              <a:lnSpc>
                <a:spcPct val="90000"/>
              </a:lnSpc>
            </a:pPr>
            <a:endParaRPr lang="en-US" dirty="0" smtClean="0"/>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4</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a:t>
            </a:r>
            <a:endParaRPr lang="en-US" dirty="0"/>
          </a:p>
        </p:txBody>
      </p:sp>
      <p:sp>
        <p:nvSpPr>
          <p:cNvPr id="3" name="Content Placeholder 2"/>
          <p:cNvSpPr>
            <a:spLocks noGrp="1"/>
          </p:cNvSpPr>
          <p:nvPr>
            <p:ph idx="1"/>
          </p:nvPr>
        </p:nvSpPr>
        <p:spPr/>
        <p:txBody>
          <a:bodyPr>
            <a:noAutofit/>
          </a:bodyPr>
          <a:lstStyle/>
          <a:p>
            <a:pPr algn="just">
              <a:buClr>
                <a:srgbClr val="0033CC"/>
              </a:buClr>
            </a:pPr>
            <a:r>
              <a:rPr lang="en-US" sz="2800" dirty="0"/>
              <a:t>For style, we</a:t>
            </a:r>
          </a:p>
          <a:p>
            <a:pPr lvl="1" algn="just"/>
            <a:r>
              <a:rPr lang="en-US" dirty="0"/>
              <a:t>declare a prototype for each function definition </a:t>
            </a:r>
          </a:p>
          <a:p>
            <a:pPr lvl="1" algn="just"/>
            <a:r>
              <a:rPr lang="en-US" dirty="0"/>
              <a:t>specify the return data type in each function definition </a:t>
            </a:r>
          </a:p>
          <a:p>
            <a:pPr lvl="1" algn="just"/>
            <a:r>
              <a:rPr lang="en-US" dirty="0"/>
              <a:t>specify </a:t>
            </a:r>
            <a:r>
              <a:rPr lang="en-US" b="1" dirty="0"/>
              <a:t>void</a:t>
            </a:r>
            <a:r>
              <a:rPr lang="en-US" dirty="0"/>
              <a:t> for a function with no parameters </a:t>
            </a:r>
          </a:p>
          <a:p>
            <a:pPr lvl="1" algn="just"/>
            <a:r>
              <a:rPr lang="en-US" dirty="0"/>
              <a:t>avoid calling the </a:t>
            </a:r>
            <a:r>
              <a:rPr lang="en-US" b="1" dirty="0"/>
              <a:t>main</a:t>
            </a:r>
            <a:r>
              <a:rPr lang="en-US" dirty="0"/>
              <a:t> function recursively </a:t>
            </a:r>
          </a:p>
          <a:p>
            <a:pPr lvl="1" algn="just"/>
            <a:r>
              <a:rPr lang="en-US" dirty="0"/>
              <a:t>include parameter identifiers in the prototype declarations </a:t>
            </a:r>
          </a:p>
          <a:p>
            <a:pPr lvl="1" algn="just"/>
            <a:r>
              <a:rPr lang="en-US" dirty="0"/>
              <a:t>use generic comments and variables names so that we can use the function in a variety of applications without modifying its code </a:t>
            </a:r>
          </a:p>
          <a:p>
            <a:pPr algn="just"/>
            <a:endParaRPr lang="en-US" sz="2800"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40</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xmlns="" val="30107805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563562"/>
          </a:xfrm>
        </p:spPr>
        <p:txBody>
          <a:bodyPr/>
          <a:lstStyle/>
          <a:p>
            <a:r>
              <a:rPr lang="en-US" dirty="0" smtClean="0"/>
              <a:t>7-What happen when a function is called?</a:t>
            </a:r>
            <a:endParaRPr lang="en-US" dirty="0"/>
          </a:p>
        </p:txBody>
      </p:sp>
      <p:sp>
        <p:nvSpPr>
          <p:cNvPr id="3" name="Content Placeholder 2"/>
          <p:cNvSpPr>
            <a:spLocks noGrp="1"/>
          </p:cNvSpPr>
          <p:nvPr>
            <p:ph idx="1"/>
          </p:nvPr>
        </p:nvSpPr>
        <p:spPr>
          <a:xfrm>
            <a:off x="304800" y="1219200"/>
            <a:ext cx="8382000" cy="4906963"/>
          </a:xfrm>
        </p:spPr>
        <p:txBody>
          <a:bodyPr>
            <a:normAutofit/>
          </a:bodyPr>
          <a:lstStyle/>
          <a:p>
            <a:pPr algn="just">
              <a:buClr>
                <a:srgbClr val="0033CC"/>
              </a:buClr>
            </a:pPr>
            <a:r>
              <a:rPr lang="en-US" dirty="0"/>
              <a:t>We use function calls to transfer execution control to functions.  The syntax of a function call is </a:t>
            </a:r>
          </a:p>
          <a:p>
            <a:pPr algn="just">
              <a:buClr>
                <a:srgbClr val="0033CC"/>
              </a:buClr>
              <a:buFont typeface="Wingdings" pitchFamily="2" charset="2"/>
              <a:buNone/>
            </a:pPr>
            <a:r>
              <a:rPr lang="en-US" b="1" dirty="0">
                <a:solidFill>
                  <a:srgbClr val="CC3300"/>
                </a:solidFill>
              </a:rPr>
              <a:t>functionIdentifier (argument1,argument2,...);</a:t>
            </a:r>
            <a:r>
              <a:rPr lang="en-US" b="1" dirty="0"/>
              <a:t> </a:t>
            </a:r>
          </a:p>
          <a:p>
            <a:pPr algn="just">
              <a:buClr>
                <a:srgbClr val="0033CC"/>
              </a:buClr>
            </a:pPr>
            <a:r>
              <a:rPr lang="en-US" dirty="0"/>
              <a:t>Once a function finishes executing its own instructions, it returns control to the point immediately following the initiating </a:t>
            </a:r>
            <a:r>
              <a:rPr lang="en-US" dirty="0" smtClean="0"/>
              <a:t>call.</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41</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p:cNvPicPr>
            <a:picLocks noChangeAspect="1" noChangeArrowheads="1"/>
          </p:cNvPicPr>
          <p:nvPr/>
        </p:nvPicPr>
        <p:blipFill>
          <a:blip r:embed="rId3"/>
          <a:srcRect/>
          <a:stretch>
            <a:fillRect/>
          </a:stretch>
        </p:blipFill>
        <p:spPr bwMode="auto">
          <a:xfrm>
            <a:off x="76200" y="533400"/>
            <a:ext cx="6353175" cy="4619625"/>
          </a:xfrm>
          <a:prstGeom prst="rect">
            <a:avLst/>
          </a:prstGeom>
          <a:noFill/>
          <a:ln w="9525">
            <a:noFill/>
            <a:miter lim="800000"/>
            <a:headEnd/>
            <a:tailEnd/>
          </a:ln>
          <a:effectLst/>
        </p:spPr>
      </p:pic>
      <p:sp>
        <p:nvSpPr>
          <p:cNvPr id="2" name="Title 1"/>
          <p:cNvSpPr>
            <a:spLocks noGrp="1"/>
          </p:cNvSpPr>
          <p:nvPr>
            <p:ph type="title"/>
          </p:nvPr>
        </p:nvSpPr>
        <p:spPr>
          <a:xfrm>
            <a:off x="152400" y="76200"/>
            <a:ext cx="8839200" cy="563562"/>
          </a:xfrm>
        </p:spPr>
        <p:txBody>
          <a:bodyPr/>
          <a:lstStyle/>
          <a:p>
            <a:r>
              <a:rPr lang="en-US" dirty="0" smtClean="0"/>
              <a:t>Memory Map when a function is called.</a:t>
            </a:r>
            <a:endParaRPr lang="en-US" dirty="0"/>
          </a:p>
        </p:txBody>
      </p:sp>
      <p:sp>
        <p:nvSpPr>
          <p:cNvPr id="8" name="Rectangle 7"/>
          <p:cNvSpPr/>
          <p:nvPr/>
        </p:nvSpPr>
        <p:spPr>
          <a:xfrm>
            <a:off x="6934200" y="51816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2293612</a:t>
            </a:r>
            <a:endParaRPr lang="en-US" sz="1600" dirty="0"/>
          </a:p>
        </p:txBody>
      </p:sp>
      <p:sp>
        <p:nvSpPr>
          <p:cNvPr id="11" name="Rectangle 10"/>
          <p:cNvSpPr/>
          <p:nvPr/>
        </p:nvSpPr>
        <p:spPr>
          <a:xfrm>
            <a:off x="6934200" y="49530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2293616</a:t>
            </a:r>
            <a:endParaRPr lang="en-US" sz="1600" dirty="0"/>
          </a:p>
        </p:txBody>
      </p:sp>
      <p:sp>
        <p:nvSpPr>
          <p:cNvPr id="12" name="Rectangle 11"/>
          <p:cNvSpPr/>
          <p:nvPr/>
        </p:nvSpPr>
        <p:spPr>
          <a:xfrm>
            <a:off x="6934200" y="47244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2293620</a:t>
            </a:r>
            <a:endParaRPr lang="en-US" sz="1600" dirty="0"/>
          </a:p>
        </p:txBody>
      </p:sp>
      <p:sp>
        <p:nvSpPr>
          <p:cNvPr id="13" name="Rectangle 12"/>
          <p:cNvSpPr/>
          <p:nvPr/>
        </p:nvSpPr>
        <p:spPr>
          <a:xfrm>
            <a:off x="6934200" y="18288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4199199</a:t>
            </a:r>
            <a:endParaRPr lang="en-US" sz="1600" dirty="0"/>
          </a:p>
        </p:txBody>
      </p:sp>
      <p:sp>
        <p:nvSpPr>
          <p:cNvPr id="14" name="Rectangle 13"/>
          <p:cNvSpPr/>
          <p:nvPr/>
        </p:nvSpPr>
        <p:spPr>
          <a:xfrm>
            <a:off x="6934200" y="25146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4199056</a:t>
            </a:r>
            <a:endParaRPr lang="en-US" sz="1600" dirty="0"/>
          </a:p>
        </p:txBody>
      </p:sp>
      <p:sp>
        <p:nvSpPr>
          <p:cNvPr id="15" name="Rectangle 14"/>
          <p:cNvSpPr/>
          <p:nvPr/>
        </p:nvSpPr>
        <p:spPr>
          <a:xfrm>
            <a:off x="6934200" y="60198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2293568</a:t>
            </a:r>
            <a:endParaRPr lang="en-US" sz="1600" dirty="0"/>
          </a:p>
        </p:txBody>
      </p:sp>
      <p:sp>
        <p:nvSpPr>
          <p:cNvPr id="16" name="Rectangle 15"/>
          <p:cNvSpPr/>
          <p:nvPr/>
        </p:nvSpPr>
        <p:spPr>
          <a:xfrm>
            <a:off x="6934200" y="57912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2293572</a:t>
            </a:r>
            <a:endParaRPr lang="en-US" sz="1600" dirty="0"/>
          </a:p>
        </p:txBody>
      </p:sp>
      <p:sp>
        <p:nvSpPr>
          <p:cNvPr id="17" name="Rectangle 16"/>
          <p:cNvSpPr/>
          <p:nvPr/>
        </p:nvSpPr>
        <p:spPr>
          <a:xfrm>
            <a:off x="6934200" y="55626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2293576</a:t>
            </a:r>
            <a:endParaRPr lang="en-US" sz="1600" dirty="0"/>
          </a:p>
        </p:txBody>
      </p:sp>
      <p:sp>
        <p:nvSpPr>
          <p:cNvPr id="18" name="Rectangle 17"/>
          <p:cNvSpPr/>
          <p:nvPr/>
        </p:nvSpPr>
        <p:spPr>
          <a:xfrm>
            <a:off x="6934200" y="63246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2293552</a:t>
            </a:r>
            <a:endParaRPr lang="en-US" sz="1600" dirty="0"/>
          </a:p>
        </p:txBody>
      </p:sp>
      <p:sp>
        <p:nvSpPr>
          <p:cNvPr id="19" name="Rectangle 18"/>
          <p:cNvSpPr/>
          <p:nvPr/>
        </p:nvSpPr>
        <p:spPr>
          <a:xfrm>
            <a:off x="6934200" y="10668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4202496</a:t>
            </a:r>
            <a:endParaRPr lang="en-US" sz="1600" dirty="0"/>
          </a:p>
        </p:txBody>
      </p:sp>
      <p:sp>
        <p:nvSpPr>
          <p:cNvPr id="20" name="Rectangle 19"/>
          <p:cNvSpPr/>
          <p:nvPr/>
        </p:nvSpPr>
        <p:spPr>
          <a:xfrm>
            <a:off x="7924800" y="1066800"/>
            <a:ext cx="1066800" cy="228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MAXN=10</a:t>
            </a:r>
            <a:endParaRPr lang="en-US" sz="1600" dirty="0"/>
          </a:p>
        </p:txBody>
      </p:sp>
      <p:sp>
        <p:nvSpPr>
          <p:cNvPr id="21" name="Rectangle 20"/>
          <p:cNvSpPr/>
          <p:nvPr/>
        </p:nvSpPr>
        <p:spPr>
          <a:xfrm>
            <a:off x="7924800" y="47244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FF0000"/>
                </a:solidFill>
              </a:rPr>
              <a:t>a = 5</a:t>
            </a:r>
            <a:endParaRPr lang="en-US" sz="1600" b="1" dirty="0">
              <a:solidFill>
                <a:srgbClr val="FF0000"/>
              </a:solidFill>
            </a:endParaRPr>
          </a:p>
        </p:txBody>
      </p:sp>
      <p:sp>
        <p:nvSpPr>
          <p:cNvPr id="22" name="Rectangle 21"/>
          <p:cNvSpPr/>
          <p:nvPr/>
        </p:nvSpPr>
        <p:spPr>
          <a:xfrm>
            <a:off x="7924800" y="49530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00FF"/>
                </a:solidFill>
              </a:rPr>
              <a:t>b  = 5</a:t>
            </a:r>
            <a:r>
              <a:rPr lang="en-US" sz="1600" b="1" dirty="0" smtClean="0">
                <a:solidFill>
                  <a:schemeClr val="tx1"/>
                </a:solidFill>
              </a:rPr>
              <a:t> </a:t>
            </a:r>
            <a:endParaRPr lang="en-US" sz="1600" b="1" dirty="0">
              <a:solidFill>
                <a:schemeClr val="tx1"/>
              </a:solidFill>
            </a:endParaRPr>
          </a:p>
        </p:txBody>
      </p:sp>
      <p:sp>
        <p:nvSpPr>
          <p:cNvPr id="23" name="Rectangle 22"/>
          <p:cNvSpPr/>
          <p:nvPr/>
        </p:nvSpPr>
        <p:spPr>
          <a:xfrm>
            <a:off x="7924800" y="51816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FF00FF"/>
                </a:solidFill>
              </a:rPr>
              <a:t>c  = 8</a:t>
            </a:r>
            <a:r>
              <a:rPr lang="en-US" sz="1600" b="1" dirty="0" smtClean="0">
                <a:solidFill>
                  <a:srgbClr val="9900CC"/>
                </a:solidFill>
              </a:rPr>
              <a:t> </a:t>
            </a:r>
            <a:endParaRPr lang="en-US" sz="1600" b="1" dirty="0">
              <a:solidFill>
                <a:srgbClr val="9900CC"/>
              </a:solidFill>
            </a:endParaRPr>
          </a:p>
        </p:txBody>
      </p:sp>
      <p:sp>
        <p:nvSpPr>
          <p:cNvPr id="24" name="Rectangle 23"/>
          <p:cNvSpPr/>
          <p:nvPr/>
        </p:nvSpPr>
        <p:spPr>
          <a:xfrm>
            <a:off x="7924800" y="1447800"/>
            <a:ext cx="1066800" cy="609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Code of main()</a:t>
            </a:r>
            <a:endParaRPr lang="en-US" sz="1600" b="1" dirty="0"/>
          </a:p>
        </p:txBody>
      </p:sp>
      <p:sp>
        <p:nvSpPr>
          <p:cNvPr id="25" name="Rectangle 24"/>
          <p:cNvSpPr/>
          <p:nvPr/>
        </p:nvSpPr>
        <p:spPr>
          <a:xfrm>
            <a:off x="7924800" y="2133600"/>
            <a:ext cx="1066800" cy="609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Code of average()</a:t>
            </a:r>
            <a:endParaRPr lang="en-US" sz="1600" b="1" dirty="0"/>
          </a:p>
        </p:txBody>
      </p:sp>
      <p:sp>
        <p:nvSpPr>
          <p:cNvPr id="26" name="Rectangle 25"/>
          <p:cNvSpPr/>
          <p:nvPr/>
        </p:nvSpPr>
        <p:spPr>
          <a:xfrm>
            <a:off x="7924800" y="55626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FF00FF"/>
                </a:solidFill>
              </a:rPr>
              <a:t>c = 8</a:t>
            </a:r>
            <a:endParaRPr lang="en-US" sz="1600" b="1" dirty="0">
              <a:solidFill>
                <a:srgbClr val="FF00FF"/>
              </a:solidFill>
            </a:endParaRPr>
          </a:p>
        </p:txBody>
      </p:sp>
      <p:sp>
        <p:nvSpPr>
          <p:cNvPr id="27" name="Rectangle 26"/>
          <p:cNvSpPr/>
          <p:nvPr/>
        </p:nvSpPr>
        <p:spPr>
          <a:xfrm>
            <a:off x="7924800" y="57912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00FF"/>
                </a:solidFill>
              </a:rPr>
              <a:t>b  = 5</a:t>
            </a:r>
            <a:r>
              <a:rPr lang="en-US" sz="1600" b="1" dirty="0" smtClean="0">
                <a:solidFill>
                  <a:schemeClr val="tx1"/>
                </a:solidFill>
              </a:rPr>
              <a:t> </a:t>
            </a:r>
            <a:endParaRPr lang="en-US" sz="1600" b="1" dirty="0">
              <a:solidFill>
                <a:schemeClr val="tx1"/>
              </a:solidFill>
            </a:endParaRPr>
          </a:p>
        </p:txBody>
      </p:sp>
      <p:sp>
        <p:nvSpPr>
          <p:cNvPr id="28" name="Rectangle 27"/>
          <p:cNvSpPr/>
          <p:nvPr/>
        </p:nvSpPr>
        <p:spPr>
          <a:xfrm>
            <a:off x="7924800" y="60198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FF0000"/>
                </a:solidFill>
              </a:rPr>
              <a:t>a  = 5</a:t>
            </a:r>
            <a:endParaRPr lang="en-US" sz="1600" b="1" dirty="0">
              <a:solidFill>
                <a:srgbClr val="FF0000"/>
              </a:solidFill>
            </a:endParaRPr>
          </a:p>
        </p:txBody>
      </p:sp>
      <p:pic>
        <p:nvPicPr>
          <p:cNvPr id="3079" name="Picture 7"/>
          <p:cNvPicPr>
            <a:picLocks noChangeAspect="1" noChangeArrowheads="1"/>
          </p:cNvPicPr>
          <p:nvPr/>
        </p:nvPicPr>
        <p:blipFill>
          <a:blip r:embed="rId4"/>
          <a:srcRect/>
          <a:stretch>
            <a:fillRect/>
          </a:stretch>
        </p:blipFill>
        <p:spPr bwMode="auto">
          <a:xfrm>
            <a:off x="228600" y="4514850"/>
            <a:ext cx="5705060" cy="2343150"/>
          </a:xfrm>
          <a:prstGeom prst="rect">
            <a:avLst/>
          </a:prstGeom>
          <a:noFill/>
          <a:ln w="9525">
            <a:noFill/>
            <a:miter lim="800000"/>
            <a:headEnd/>
            <a:tailEnd/>
          </a:ln>
          <a:effectLst/>
        </p:spPr>
      </p:pic>
      <p:sp>
        <p:nvSpPr>
          <p:cNvPr id="31" name="Rectangle 30"/>
          <p:cNvSpPr/>
          <p:nvPr/>
        </p:nvSpPr>
        <p:spPr>
          <a:xfrm>
            <a:off x="7924800" y="63246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rPr>
              <a:t>t  = 6.0000</a:t>
            </a:r>
            <a:endParaRPr lang="en-US" sz="1600" b="1" dirty="0">
              <a:solidFill>
                <a:schemeClr val="tx1"/>
              </a:solidFill>
            </a:endParaRPr>
          </a:p>
        </p:txBody>
      </p:sp>
      <p:cxnSp>
        <p:nvCxnSpPr>
          <p:cNvPr id="33" name="Straight Connector 32"/>
          <p:cNvCxnSpPr/>
          <p:nvPr/>
        </p:nvCxnSpPr>
        <p:spPr>
          <a:xfrm rot="5400000">
            <a:off x="4952206" y="3656806"/>
            <a:ext cx="594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6019006" y="3656806"/>
            <a:ext cx="5943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7924800" y="2819400"/>
            <a:ext cx="1066800" cy="18288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00FF"/>
                </a:solidFill>
              </a:rPr>
              <a:t>HEAP</a:t>
            </a:r>
            <a:endParaRPr lang="en-US" sz="1600" b="1" dirty="0">
              <a:solidFill>
                <a:srgbClr val="0000FF"/>
              </a:solidFill>
            </a:endParaRPr>
          </a:p>
        </p:txBody>
      </p:sp>
      <p:sp>
        <p:nvSpPr>
          <p:cNvPr id="41" name="Rectangle 40"/>
          <p:cNvSpPr/>
          <p:nvPr/>
        </p:nvSpPr>
        <p:spPr>
          <a:xfrm>
            <a:off x="6248400" y="4648200"/>
            <a:ext cx="685800" cy="18288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FF"/>
                </a:solidFill>
              </a:rPr>
              <a:t>STACK</a:t>
            </a:r>
          </a:p>
          <a:p>
            <a:pPr algn="ctr"/>
            <a:r>
              <a:rPr lang="en-US" sz="1400" dirty="0" smtClean="0">
                <a:solidFill>
                  <a:srgbClr val="0000FF"/>
                </a:solidFill>
              </a:rPr>
              <a:t>segment</a:t>
            </a:r>
            <a:endParaRPr lang="en-US" sz="1400" dirty="0">
              <a:solidFill>
                <a:srgbClr val="0000FF"/>
              </a:solidFill>
            </a:endParaRPr>
          </a:p>
        </p:txBody>
      </p:sp>
      <p:cxnSp>
        <p:nvCxnSpPr>
          <p:cNvPr id="40" name="Straight Arrow Connector 39"/>
          <p:cNvCxnSpPr/>
          <p:nvPr/>
        </p:nvCxnSpPr>
        <p:spPr>
          <a:xfrm>
            <a:off x="2514600" y="2971800"/>
            <a:ext cx="4343400" cy="2057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6" idx="2"/>
          </p:cNvCxnSpPr>
          <p:nvPr/>
        </p:nvCxnSpPr>
        <p:spPr>
          <a:xfrm rot="5400000" flipH="1" flipV="1">
            <a:off x="8192095" y="5524302"/>
            <a:ext cx="533003" cy="794"/>
          </a:xfrm>
          <a:prstGeom prst="straightConnector1">
            <a:avLst/>
          </a:prstGeom>
          <a:ln w="28575">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flipH="1" flipV="1">
            <a:off x="8192294" y="5523706"/>
            <a:ext cx="838200" cy="1588"/>
          </a:xfrm>
          <a:prstGeom prst="straightConnector1">
            <a:avLst/>
          </a:prstGeom>
          <a:ln w="28575">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5400000" flipH="1" flipV="1">
            <a:off x="8191500" y="5524500"/>
            <a:ext cx="1295400" cy="1588"/>
          </a:xfrm>
          <a:prstGeom prst="straightConnector1">
            <a:avLst/>
          </a:prstGeom>
          <a:ln w="28575">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638800" y="1066800"/>
            <a:ext cx="12192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FF"/>
                </a:solidFill>
              </a:rPr>
              <a:t>Data segment</a:t>
            </a:r>
            <a:endParaRPr lang="en-US" sz="1400" dirty="0">
              <a:solidFill>
                <a:srgbClr val="0000FF"/>
              </a:solidFill>
            </a:endParaRPr>
          </a:p>
        </p:txBody>
      </p:sp>
      <p:sp>
        <p:nvSpPr>
          <p:cNvPr id="56" name="Rectangle 55"/>
          <p:cNvSpPr/>
          <p:nvPr/>
        </p:nvSpPr>
        <p:spPr>
          <a:xfrm>
            <a:off x="6019800" y="1371600"/>
            <a:ext cx="838200" cy="1371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FF"/>
                </a:solidFill>
              </a:rPr>
              <a:t>Code segment</a:t>
            </a:r>
            <a:endParaRPr lang="en-US" sz="1400" dirty="0">
              <a:solidFill>
                <a:srgbClr val="0000FF"/>
              </a:solidFill>
            </a:endParaRPr>
          </a:p>
        </p:txBody>
      </p:sp>
      <p:sp>
        <p:nvSpPr>
          <p:cNvPr id="57" name="Slide Number Placeholder 56"/>
          <p:cNvSpPr>
            <a:spLocks noGrp="1"/>
          </p:cNvSpPr>
          <p:nvPr>
            <p:ph type="sldNum" sz="quarter" idx="12"/>
          </p:nvPr>
        </p:nvSpPr>
        <p:spPr/>
        <p:txBody>
          <a:bodyPr/>
          <a:lstStyle/>
          <a:p>
            <a:fld id="{190CC846-20B3-454D-AF77-DE04E39CF884}" type="slidenum">
              <a:rPr lang="en-US" smtClean="0"/>
              <a:pPr/>
              <a:t>42</a:t>
            </a:fld>
            <a:endParaRPr lang="en-US" dirty="0"/>
          </a:p>
        </p:txBody>
      </p:sp>
      <p:sp>
        <p:nvSpPr>
          <p:cNvPr id="58" name="Footer Placeholder 57"/>
          <p:cNvSpPr>
            <a:spLocks noGrp="1"/>
          </p:cNvSpPr>
          <p:nvPr>
            <p:ph type="ftr" sz="quarter" idx="11"/>
          </p:nvPr>
        </p:nvSpPr>
        <p:spPr/>
        <p:txBody>
          <a:bodyPr/>
          <a:lstStyle/>
          <a:p>
            <a:r>
              <a:rPr lang="en-US" dirty="0" smtClean="0"/>
              <a:t>Modules and Functions</a:t>
            </a:r>
            <a:endParaRPr lang="en-US" dirty="0"/>
          </a:p>
        </p:txBody>
      </p:sp>
      <p:cxnSp>
        <p:nvCxnSpPr>
          <p:cNvPr id="38" name="Straight Arrow Connector 37"/>
          <p:cNvCxnSpPr/>
          <p:nvPr/>
        </p:nvCxnSpPr>
        <p:spPr>
          <a:xfrm rot="16200000" flipH="1">
            <a:off x="4229100" y="3162300"/>
            <a:ext cx="3886200" cy="1371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p:cNvPicPr>
            <a:picLocks noChangeAspect="1" noChangeArrowheads="1"/>
          </p:cNvPicPr>
          <p:nvPr/>
        </p:nvPicPr>
        <p:blipFill>
          <a:blip r:embed="rId3"/>
          <a:srcRect/>
          <a:stretch>
            <a:fillRect/>
          </a:stretch>
        </p:blipFill>
        <p:spPr bwMode="auto">
          <a:xfrm>
            <a:off x="76200" y="533400"/>
            <a:ext cx="6353175" cy="4619625"/>
          </a:xfrm>
          <a:prstGeom prst="rect">
            <a:avLst/>
          </a:prstGeom>
          <a:noFill/>
          <a:ln w="9525">
            <a:noFill/>
            <a:miter lim="800000"/>
            <a:headEnd/>
            <a:tailEnd/>
          </a:ln>
          <a:effectLst/>
        </p:spPr>
      </p:pic>
      <p:sp>
        <p:nvSpPr>
          <p:cNvPr id="2" name="Title 1"/>
          <p:cNvSpPr>
            <a:spLocks noGrp="1"/>
          </p:cNvSpPr>
          <p:nvPr>
            <p:ph type="title"/>
          </p:nvPr>
        </p:nvSpPr>
        <p:spPr>
          <a:xfrm>
            <a:off x="152400" y="76200"/>
            <a:ext cx="8839200" cy="563562"/>
          </a:xfrm>
        </p:spPr>
        <p:txBody>
          <a:bodyPr/>
          <a:lstStyle/>
          <a:p>
            <a:r>
              <a:rPr lang="en-US" dirty="0" smtClean="0"/>
              <a:t>Memory Map when a function is called.</a:t>
            </a:r>
            <a:endParaRPr lang="en-US" dirty="0"/>
          </a:p>
        </p:txBody>
      </p:sp>
      <p:sp>
        <p:nvSpPr>
          <p:cNvPr id="8" name="Rectangle 7"/>
          <p:cNvSpPr/>
          <p:nvPr/>
        </p:nvSpPr>
        <p:spPr>
          <a:xfrm>
            <a:off x="7086600" y="49530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2293612</a:t>
            </a:r>
            <a:endParaRPr lang="en-US" sz="1200" dirty="0"/>
          </a:p>
        </p:txBody>
      </p:sp>
      <p:sp>
        <p:nvSpPr>
          <p:cNvPr id="11" name="Rectangle 10"/>
          <p:cNvSpPr/>
          <p:nvPr/>
        </p:nvSpPr>
        <p:spPr>
          <a:xfrm>
            <a:off x="7086600" y="47244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2293616</a:t>
            </a:r>
            <a:endParaRPr lang="en-US" sz="1200" dirty="0"/>
          </a:p>
        </p:txBody>
      </p:sp>
      <p:sp>
        <p:nvSpPr>
          <p:cNvPr id="12" name="Rectangle 11"/>
          <p:cNvSpPr/>
          <p:nvPr/>
        </p:nvSpPr>
        <p:spPr>
          <a:xfrm>
            <a:off x="7086600" y="44958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2293620</a:t>
            </a:r>
            <a:endParaRPr lang="en-US" sz="1200" dirty="0"/>
          </a:p>
        </p:txBody>
      </p:sp>
      <p:sp>
        <p:nvSpPr>
          <p:cNvPr id="13" name="Rectangle 12"/>
          <p:cNvSpPr/>
          <p:nvPr/>
        </p:nvSpPr>
        <p:spPr>
          <a:xfrm>
            <a:off x="6934200" y="18288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4199199</a:t>
            </a:r>
            <a:endParaRPr lang="en-US" sz="1600" dirty="0"/>
          </a:p>
        </p:txBody>
      </p:sp>
      <p:sp>
        <p:nvSpPr>
          <p:cNvPr id="14" name="Rectangle 13"/>
          <p:cNvSpPr/>
          <p:nvPr/>
        </p:nvSpPr>
        <p:spPr>
          <a:xfrm>
            <a:off x="6934200" y="25146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4199056</a:t>
            </a:r>
            <a:endParaRPr lang="en-US" sz="1600" dirty="0"/>
          </a:p>
        </p:txBody>
      </p:sp>
      <p:sp>
        <p:nvSpPr>
          <p:cNvPr id="15" name="Rectangle 14"/>
          <p:cNvSpPr/>
          <p:nvPr/>
        </p:nvSpPr>
        <p:spPr>
          <a:xfrm>
            <a:off x="7086600" y="60198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2293568</a:t>
            </a:r>
            <a:endParaRPr lang="en-US" sz="1200" dirty="0"/>
          </a:p>
        </p:txBody>
      </p:sp>
      <p:sp>
        <p:nvSpPr>
          <p:cNvPr id="16" name="Rectangle 15"/>
          <p:cNvSpPr/>
          <p:nvPr/>
        </p:nvSpPr>
        <p:spPr>
          <a:xfrm>
            <a:off x="7086600" y="57912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2293572</a:t>
            </a:r>
            <a:endParaRPr lang="en-US" sz="1200" dirty="0"/>
          </a:p>
        </p:txBody>
      </p:sp>
      <p:sp>
        <p:nvSpPr>
          <p:cNvPr id="17" name="Rectangle 16"/>
          <p:cNvSpPr/>
          <p:nvPr/>
        </p:nvSpPr>
        <p:spPr>
          <a:xfrm>
            <a:off x="7086600" y="55626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2293576</a:t>
            </a:r>
            <a:endParaRPr lang="en-US" sz="1200" dirty="0"/>
          </a:p>
        </p:txBody>
      </p:sp>
      <p:sp>
        <p:nvSpPr>
          <p:cNvPr id="18" name="Rectangle 17"/>
          <p:cNvSpPr/>
          <p:nvPr/>
        </p:nvSpPr>
        <p:spPr>
          <a:xfrm>
            <a:off x="7086600" y="63246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2293552</a:t>
            </a:r>
            <a:endParaRPr lang="en-US" sz="1200" dirty="0"/>
          </a:p>
        </p:txBody>
      </p:sp>
      <p:sp>
        <p:nvSpPr>
          <p:cNvPr id="19" name="Rectangle 18"/>
          <p:cNvSpPr/>
          <p:nvPr/>
        </p:nvSpPr>
        <p:spPr>
          <a:xfrm>
            <a:off x="6934200" y="10668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4202496</a:t>
            </a:r>
            <a:endParaRPr lang="en-US" sz="1600" dirty="0"/>
          </a:p>
        </p:txBody>
      </p:sp>
      <p:sp>
        <p:nvSpPr>
          <p:cNvPr id="20" name="Rectangle 19"/>
          <p:cNvSpPr/>
          <p:nvPr/>
        </p:nvSpPr>
        <p:spPr>
          <a:xfrm>
            <a:off x="7924800" y="1066800"/>
            <a:ext cx="1066800" cy="228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MAXN=10</a:t>
            </a:r>
            <a:endParaRPr lang="en-US" sz="1600" dirty="0"/>
          </a:p>
        </p:txBody>
      </p:sp>
      <p:sp>
        <p:nvSpPr>
          <p:cNvPr id="21" name="Rectangle 20"/>
          <p:cNvSpPr/>
          <p:nvPr/>
        </p:nvSpPr>
        <p:spPr>
          <a:xfrm>
            <a:off x="7924800" y="44196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FF0000"/>
                </a:solidFill>
              </a:rPr>
              <a:t>a = 5</a:t>
            </a:r>
            <a:endParaRPr lang="en-US" sz="1600" b="1" dirty="0">
              <a:solidFill>
                <a:srgbClr val="FF0000"/>
              </a:solidFill>
            </a:endParaRPr>
          </a:p>
        </p:txBody>
      </p:sp>
      <p:sp>
        <p:nvSpPr>
          <p:cNvPr id="22" name="Rectangle 21"/>
          <p:cNvSpPr/>
          <p:nvPr/>
        </p:nvSpPr>
        <p:spPr>
          <a:xfrm>
            <a:off x="7924800" y="46482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00FF"/>
                </a:solidFill>
              </a:rPr>
              <a:t>b  = 5</a:t>
            </a:r>
            <a:r>
              <a:rPr lang="en-US" sz="1600" b="1" dirty="0" smtClean="0">
                <a:solidFill>
                  <a:schemeClr val="tx1"/>
                </a:solidFill>
              </a:rPr>
              <a:t> </a:t>
            </a:r>
            <a:endParaRPr lang="en-US" sz="1600" b="1" dirty="0">
              <a:solidFill>
                <a:schemeClr val="tx1"/>
              </a:solidFill>
            </a:endParaRPr>
          </a:p>
        </p:txBody>
      </p:sp>
      <p:sp>
        <p:nvSpPr>
          <p:cNvPr id="23" name="Rectangle 22"/>
          <p:cNvSpPr/>
          <p:nvPr/>
        </p:nvSpPr>
        <p:spPr>
          <a:xfrm>
            <a:off x="7924800" y="48768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FF00FF"/>
                </a:solidFill>
              </a:rPr>
              <a:t>c  = 8</a:t>
            </a:r>
            <a:r>
              <a:rPr lang="en-US" sz="1600" b="1" dirty="0" smtClean="0">
                <a:solidFill>
                  <a:srgbClr val="9900CC"/>
                </a:solidFill>
              </a:rPr>
              <a:t> </a:t>
            </a:r>
            <a:endParaRPr lang="en-US" sz="1600" b="1" dirty="0">
              <a:solidFill>
                <a:srgbClr val="9900CC"/>
              </a:solidFill>
            </a:endParaRPr>
          </a:p>
        </p:txBody>
      </p:sp>
      <p:sp>
        <p:nvSpPr>
          <p:cNvPr id="24" name="Rectangle 23"/>
          <p:cNvSpPr/>
          <p:nvPr/>
        </p:nvSpPr>
        <p:spPr>
          <a:xfrm>
            <a:off x="7924800" y="1447800"/>
            <a:ext cx="1066800" cy="609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Code of main()</a:t>
            </a:r>
            <a:endParaRPr lang="en-US" sz="1600" b="1" dirty="0"/>
          </a:p>
        </p:txBody>
      </p:sp>
      <p:sp>
        <p:nvSpPr>
          <p:cNvPr id="25" name="Rectangle 24"/>
          <p:cNvSpPr/>
          <p:nvPr/>
        </p:nvSpPr>
        <p:spPr>
          <a:xfrm>
            <a:off x="7924800" y="2133600"/>
            <a:ext cx="1066800" cy="609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Code of average()</a:t>
            </a:r>
            <a:endParaRPr lang="en-US" sz="1600" b="1" dirty="0"/>
          </a:p>
        </p:txBody>
      </p:sp>
      <p:sp>
        <p:nvSpPr>
          <p:cNvPr id="26" name="Rectangle 25"/>
          <p:cNvSpPr/>
          <p:nvPr/>
        </p:nvSpPr>
        <p:spPr>
          <a:xfrm>
            <a:off x="7924800" y="54864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FF00FF"/>
                </a:solidFill>
              </a:rPr>
              <a:t>c = 8</a:t>
            </a:r>
            <a:endParaRPr lang="en-US" sz="1600" b="1" dirty="0">
              <a:solidFill>
                <a:srgbClr val="FF00FF"/>
              </a:solidFill>
            </a:endParaRPr>
          </a:p>
        </p:txBody>
      </p:sp>
      <p:sp>
        <p:nvSpPr>
          <p:cNvPr id="27" name="Rectangle 26"/>
          <p:cNvSpPr/>
          <p:nvPr/>
        </p:nvSpPr>
        <p:spPr>
          <a:xfrm>
            <a:off x="7924800" y="57150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00FF"/>
                </a:solidFill>
              </a:rPr>
              <a:t>b  = 5</a:t>
            </a:r>
            <a:r>
              <a:rPr lang="en-US" sz="1600" b="1" dirty="0" smtClean="0">
                <a:solidFill>
                  <a:schemeClr val="tx1"/>
                </a:solidFill>
              </a:rPr>
              <a:t> </a:t>
            </a:r>
            <a:endParaRPr lang="en-US" sz="1600" b="1" dirty="0">
              <a:solidFill>
                <a:schemeClr val="tx1"/>
              </a:solidFill>
            </a:endParaRPr>
          </a:p>
        </p:txBody>
      </p:sp>
      <p:sp>
        <p:nvSpPr>
          <p:cNvPr id="28" name="Rectangle 27"/>
          <p:cNvSpPr/>
          <p:nvPr/>
        </p:nvSpPr>
        <p:spPr>
          <a:xfrm>
            <a:off x="7924800" y="59436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FF0000"/>
                </a:solidFill>
              </a:rPr>
              <a:t>a  = 5</a:t>
            </a:r>
            <a:endParaRPr lang="en-US" sz="1600" b="1" dirty="0">
              <a:solidFill>
                <a:srgbClr val="FF0000"/>
              </a:solidFill>
            </a:endParaRPr>
          </a:p>
        </p:txBody>
      </p:sp>
      <p:sp>
        <p:nvSpPr>
          <p:cNvPr id="31" name="Rectangle 30"/>
          <p:cNvSpPr/>
          <p:nvPr/>
        </p:nvSpPr>
        <p:spPr>
          <a:xfrm>
            <a:off x="7924800" y="62484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rPr>
              <a:t>t  = 6.0000</a:t>
            </a:r>
            <a:endParaRPr lang="en-US" sz="1600" b="1" dirty="0">
              <a:solidFill>
                <a:schemeClr val="tx1"/>
              </a:solidFill>
            </a:endParaRPr>
          </a:p>
        </p:txBody>
      </p:sp>
      <p:cxnSp>
        <p:nvCxnSpPr>
          <p:cNvPr id="33" name="Straight Connector 32"/>
          <p:cNvCxnSpPr/>
          <p:nvPr/>
        </p:nvCxnSpPr>
        <p:spPr>
          <a:xfrm rot="5400000">
            <a:off x="4952206" y="3656806"/>
            <a:ext cx="594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6019006" y="3656806"/>
            <a:ext cx="594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5400000" flipH="1" flipV="1">
            <a:off x="8138557" y="5348843"/>
            <a:ext cx="640080" cy="794"/>
          </a:xfrm>
          <a:prstGeom prst="straightConnector1">
            <a:avLst/>
          </a:prstGeom>
          <a:ln w="28575">
            <a:solidFill>
              <a:srgbClr val="9900CC"/>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flipH="1" flipV="1">
            <a:off x="8039894" y="5295900"/>
            <a:ext cx="1143000" cy="1588"/>
          </a:xfrm>
          <a:prstGeom prst="straightConnector1">
            <a:avLst/>
          </a:prstGeom>
          <a:ln w="28575">
            <a:solidFill>
              <a:srgbClr val="9900CC"/>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5400000" flipH="1" flipV="1">
            <a:off x="8038306" y="5295106"/>
            <a:ext cx="1600200" cy="1588"/>
          </a:xfrm>
          <a:prstGeom prst="straightConnector1">
            <a:avLst/>
          </a:prstGeom>
          <a:ln w="28575">
            <a:solidFill>
              <a:srgbClr val="9900CC"/>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638800" y="1066800"/>
            <a:ext cx="12192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FF"/>
                </a:solidFill>
              </a:rPr>
              <a:t>Data segment</a:t>
            </a:r>
            <a:endParaRPr lang="en-US" sz="1400" dirty="0">
              <a:solidFill>
                <a:srgbClr val="0000FF"/>
              </a:solidFill>
            </a:endParaRPr>
          </a:p>
        </p:txBody>
      </p:sp>
      <p:sp>
        <p:nvSpPr>
          <p:cNvPr id="56" name="Rectangle 55"/>
          <p:cNvSpPr/>
          <p:nvPr/>
        </p:nvSpPr>
        <p:spPr>
          <a:xfrm>
            <a:off x="6019800" y="1371600"/>
            <a:ext cx="838200" cy="1371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FF"/>
                </a:solidFill>
              </a:rPr>
              <a:t>Code segment</a:t>
            </a:r>
            <a:endParaRPr lang="en-US" sz="1400" dirty="0">
              <a:solidFill>
                <a:srgbClr val="0000FF"/>
              </a:solidFill>
            </a:endParaRPr>
          </a:p>
        </p:txBody>
      </p:sp>
      <p:sp>
        <p:nvSpPr>
          <p:cNvPr id="36" name="Rectangle 35"/>
          <p:cNvSpPr/>
          <p:nvPr/>
        </p:nvSpPr>
        <p:spPr>
          <a:xfrm>
            <a:off x="381000" y="4953000"/>
            <a:ext cx="6781800" cy="16764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u="sng" dirty="0" smtClean="0">
                <a:solidFill>
                  <a:srgbClr val="0000FF"/>
                </a:solidFill>
              </a:rPr>
              <a:t>Mechanism for Calling function in C</a:t>
            </a:r>
            <a:endParaRPr lang="en-US" sz="1600" i="1" u="sng" dirty="0" smtClean="0">
              <a:solidFill>
                <a:srgbClr val="0000FF"/>
              </a:solidFill>
            </a:endParaRPr>
          </a:p>
          <a:p>
            <a:r>
              <a:rPr lang="en-US" sz="1600" dirty="0" smtClean="0">
                <a:solidFill>
                  <a:srgbClr val="0000FF"/>
                </a:solidFill>
              </a:rPr>
              <a:t>1- Data of called function are allocated in the stack segment. </a:t>
            </a:r>
          </a:p>
          <a:p>
            <a:r>
              <a:rPr lang="en-US" sz="1600" dirty="0" smtClean="0">
                <a:solidFill>
                  <a:srgbClr val="0000FF"/>
                </a:solidFill>
              </a:rPr>
              <a:t>2- Copy values of arguments(calling function) to  parameters (called function).</a:t>
            </a:r>
          </a:p>
          <a:p>
            <a:r>
              <a:rPr lang="en-US" sz="1600" dirty="0" smtClean="0">
                <a:solidFill>
                  <a:srgbClr val="0000FF"/>
                </a:solidFill>
              </a:rPr>
              <a:t>3- Control is  moved to the called function and codes in the called function executes, result value of the called function is returned to the calling function  and  control is  moved to the calling function </a:t>
            </a:r>
          </a:p>
          <a:p>
            <a:r>
              <a:rPr lang="en-US" sz="1600" dirty="0" smtClean="0">
                <a:solidFill>
                  <a:srgbClr val="0000FF"/>
                </a:solidFill>
              </a:rPr>
              <a:t>4- Remaining codes  in the calling function execute.</a:t>
            </a:r>
          </a:p>
        </p:txBody>
      </p:sp>
      <p:sp>
        <p:nvSpPr>
          <p:cNvPr id="37" name="Oval 36"/>
          <p:cNvSpPr/>
          <p:nvPr/>
        </p:nvSpPr>
        <p:spPr>
          <a:xfrm>
            <a:off x="6019800" y="4648200"/>
            <a:ext cx="457200" cy="457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42" name="Straight Arrow Connector 41"/>
          <p:cNvCxnSpPr/>
          <p:nvPr/>
        </p:nvCxnSpPr>
        <p:spPr>
          <a:xfrm>
            <a:off x="5791200" y="4572000"/>
            <a:ext cx="2057400" cy="838200"/>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16200000" flipV="1">
            <a:off x="2895600" y="1447800"/>
            <a:ext cx="3200400" cy="2590800"/>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219200" y="2438400"/>
            <a:ext cx="2590800" cy="1905000"/>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10800000" flipV="1">
            <a:off x="1524000" y="4572000"/>
            <a:ext cx="2362200" cy="76200"/>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4572000" y="2362200"/>
            <a:ext cx="457200" cy="457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1" name="Oval 60"/>
          <p:cNvSpPr/>
          <p:nvPr/>
        </p:nvSpPr>
        <p:spPr>
          <a:xfrm>
            <a:off x="1600200" y="2286000"/>
            <a:ext cx="457200" cy="457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3" name="Oval 62"/>
          <p:cNvSpPr/>
          <p:nvPr/>
        </p:nvSpPr>
        <p:spPr>
          <a:xfrm>
            <a:off x="2514600" y="4572000"/>
            <a:ext cx="457200" cy="457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65" name="Slide Number Placeholder 64"/>
          <p:cNvSpPr>
            <a:spLocks noGrp="1"/>
          </p:cNvSpPr>
          <p:nvPr>
            <p:ph type="sldNum" sz="quarter" idx="12"/>
          </p:nvPr>
        </p:nvSpPr>
        <p:spPr/>
        <p:txBody>
          <a:bodyPr/>
          <a:lstStyle/>
          <a:p>
            <a:fld id="{190CC846-20B3-454D-AF77-DE04E39CF884}" type="slidenum">
              <a:rPr lang="en-US" smtClean="0"/>
              <a:pPr/>
              <a:t>43</a:t>
            </a:fld>
            <a:endParaRPr lang="en-US" dirty="0"/>
          </a:p>
        </p:txBody>
      </p:sp>
      <p:sp>
        <p:nvSpPr>
          <p:cNvPr id="66" name="Footer Placeholder 65"/>
          <p:cNvSpPr>
            <a:spLocks noGrp="1"/>
          </p:cNvSpPr>
          <p:nvPr>
            <p:ph type="ftr" sz="quarter" idx="11"/>
          </p:nvPr>
        </p:nvSpPr>
        <p:spPr/>
        <p:txBody>
          <a:bodyPr/>
          <a:lstStyle/>
          <a:p>
            <a:r>
              <a:rPr lang="en-US" dirty="0" smtClean="0"/>
              <a:t>Modules and Functions</a:t>
            </a:r>
            <a:endParaRPr lang="en-US" dirty="0"/>
          </a:p>
        </p:txBody>
      </p:sp>
      <p:sp>
        <p:nvSpPr>
          <p:cNvPr id="47" name="Oval 46"/>
          <p:cNvSpPr/>
          <p:nvPr/>
        </p:nvSpPr>
        <p:spPr>
          <a:xfrm>
            <a:off x="8534400" y="4953000"/>
            <a:ext cx="457200" cy="457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cxnSp>
        <p:nvCxnSpPr>
          <p:cNvPr id="52" name="Straight Arrow Connector 51"/>
          <p:cNvCxnSpPr/>
          <p:nvPr/>
        </p:nvCxnSpPr>
        <p:spPr>
          <a:xfrm rot="10800000">
            <a:off x="4114800" y="4495800"/>
            <a:ext cx="3657600" cy="1752600"/>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4648200" y="4572000"/>
            <a:ext cx="457200" cy="457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 by value</a:t>
            </a:r>
            <a:endParaRPr lang="en-US" dirty="0"/>
          </a:p>
        </p:txBody>
      </p:sp>
      <p:sp>
        <p:nvSpPr>
          <p:cNvPr id="3" name="Content Placeholder 2"/>
          <p:cNvSpPr>
            <a:spLocks noGrp="1"/>
          </p:cNvSpPr>
          <p:nvPr>
            <p:ph idx="1"/>
          </p:nvPr>
        </p:nvSpPr>
        <p:spPr>
          <a:xfrm>
            <a:off x="228600" y="1219200"/>
            <a:ext cx="8458200" cy="4906963"/>
          </a:xfrm>
        </p:spPr>
        <p:txBody>
          <a:bodyPr>
            <a:noAutofit/>
          </a:bodyPr>
          <a:lstStyle/>
          <a:p>
            <a:pPr algn="just">
              <a:buClr>
                <a:srgbClr val="0033CC"/>
              </a:buClr>
            </a:pPr>
            <a:r>
              <a:rPr lang="en-US" sz="2400" dirty="0" smtClean="0"/>
              <a:t>C-language uses the “pass by value” only when passing arguments to called functions.</a:t>
            </a:r>
          </a:p>
          <a:p>
            <a:pPr algn="just">
              <a:buClr>
                <a:srgbClr val="0033CC"/>
              </a:buClr>
            </a:pPr>
            <a:r>
              <a:rPr lang="en-US" sz="2400" dirty="0" smtClean="0"/>
              <a:t>The </a:t>
            </a:r>
            <a:r>
              <a:rPr lang="en-US" sz="2400" dirty="0"/>
              <a:t>function receives copies of the data supplied by the arguments in the function call (</a:t>
            </a:r>
            <a:r>
              <a:rPr lang="en-US" sz="2400" i="1" dirty="0"/>
              <a:t>the compiler allocates space for each parameter and initializes each parameter to the value of the corresponding argument in the function call</a:t>
            </a:r>
            <a:r>
              <a:rPr lang="en-US" sz="2400" dirty="0"/>
              <a:t>) </a:t>
            </a:r>
          </a:p>
          <a:p>
            <a:pPr algn="just">
              <a:buClr>
                <a:srgbClr val="0033CC"/>
              </a:buClr>
            </a:pPr>
            <a:r>
              <a:rPr lang="en-US" sz="2400" b="1" i="1" dirty="0" smtClean="0">
                <a:solidFill>
                  <a:srgbClr val="0000FF"/>
                </a:solidFill>
              </a:rPr>
              <a:t>So, </a:t>
            </a:r>
            <a:r>
              <a:rPr lang="en-US" sz="2400" b="1" i="1" dirty="0">
                <a:solidFill>
                  <a:srgbClr val="0000FF"/>
                </a:solidFill>
              </a:rPr>
              <a:t>anything passed into a function call is unchanged in the caller's scope when the function </a:t>
            </a:r>
            <a:r>
              <a:rPr lang="en-US" sz="2400" b="1" i="1" dirty="0" smtClean="0">
                <a:solidFill>
                  <a:srgbClr val="0000FF"/>
                </a:solidFill>
              </a:rPr>
              <a:t>returns </a:t>
            </a:r>
            <a:r>
              <a:rPr lang="en-US" sz="2400" b="1" i="1" dirty="0" smtClean="0">
                <a:solidFill>
                  <a:srgbClr val="0000FF"/>
                </a:solidFill>
                <a:sym typeface="Wingdings" pitchFamily="2" charset="2"/>
              </a:rPr>
              <a:t> </a:t>
            </a:r>
            <a:r>
              <a:rPr lang="en-US" sz="2400" dirty="0" smtClean="0">
                <a:solidFill>
                  <a:srgbClr val="FF0000"/>
                </a:solidFill>
              </a:rPr>
              <a:t>Parameters and arguments stored in different addresses </a:t>
            </a:r>
            <a:r>
              <a:rPr lang="en-US" sz="2400" dirty="0" smtClean="0">
                <a:solidFill>
                  <a:srgbClr val="FF0000"/>
                </a:solidFill>
                <a:sym typeface="Wingdings" pitchFamily="2" charset="2"/>
              </a:rPr>
              <a:t> Although they have the same names, they are still different.</a:t>
            </a:r>
            <a:r>
              <a:rPr lang="en-US" sz="2400" dirty="0" smtClean="0">
                <a:solidFill>
                  <a:srgbClr val="FF0000"/>
                </a:solidFill>
              </a:rPr>
              <a:t> </a:t>
            </a:r>
          </a:p>
          <a:p>
            <a:pPr algn="just">
              <a:buClr>
                <a:srgbClr val="0033CC"/>
              </a:buClr>
            </a:pPr>
            <a:r>
              <a:rPr lang="en-US" sz="2400" b="1" i="1" dirty="0" smtClean="0">
                <a:solidFill>
                  <a:srgbClr val="0000FF"/>
                </a:solidFill>
              </a:rPr>
              <a:t>When a called function completes it’s task, it’s memory block, allocated, is de-allocated.</a:t>
            </a:r>
            <a:endParaRPr lang="en-US" sz="2400" b="1" i="1" dirty="0">
              <a:solidFill>
                <a:srgbClr val="0000FF"/>
              </a:solidFill>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44</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xmlns="" val="27195103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3657600" cy="563562"/>
          </a:xfrm>
        </p:spPr>
        <p:txBody>
          <a:bodyPr/>
          <a:lstStyle/>
          <a:p>
            <a:pPr algn="l"/>
            <a:r>
              <a:rPr lang="en-US" dirty="0" smtClean="0"/>
              <a:t>In-class Exercise</a:t>
            </a:r>
            <a:endParaRPr lang="en-US" dirty="0"/>
          </a:p>
        </p:txBody>
      </p:sp>
      <p:sp>
        <p:nvSpPr>
          <p:cNvPr id="4" name="Rectangle 3"/>
          <p:cNvSpPr/>
          <p:nvPr/>
        </p:nvSpPr>
        <p:spPr>
          <a:xfrm>
            <a:off x="3429000" y="533400"/>
            <a:ext cx="5638800" cy="6186309"/>
          </a:xfrm>
          <a:prstGeom prst="rect">
            <a:avLst/>
          </a:prstGeom>
        </p:spPr>
        <p:txBody>
          <a:bodyPr wrap="square">
            <a:spAutoFit/>
          </a:bodyPr>
          <a:lstStyle/>
          <a:p>
            <a:r>
              <a:rPr lang="en-US" dirty="0" smtClean="0"/>
              <a:t>#include &lt;stdio.h&gt;</a:t>
            </a:r>
          </a:p>
          <a:p>
            <a:r>
              <a:rPr lang="en-US" dirty="0" smtClean="0"/>
              <a:t>void swap( int a, int b)</a:t>
            </a:r>
          </a:p>
          <a:p>
            <a:r>
              <a:rPr lang="en-US" dirty="0" smtClean="0"/>
              <a:t>{  int t;</a:t>
            </a:r>
          </a:p>
          <a:p>
            <a:r>
              <a:rPr lang="en-US" dirty="0" smtClean="0"/>
              <a:t>   printf("In swap, var. a, add.:%u, value:%d\n", &amp;a, a); </a:t>
            </a:r>
          </a:p>
          <a:p>
            <a:r>
              <a:rPr lang="en-US" dirty="0" smtClean="0"/>
              <a:t>   printf("In swap, var. b, add.:%u, value:%d\n", &amp;b, b); </a:t>
            </a:r>
          </a:p>
          <a:p>
            <a:r>
              <a:rPr lang="en-US" dirty="0" smtClean="0"/>
              <a:t>   printf("In swap, var. t, add.:%u, value:%d\n", &amp;t, t); </a:t>
            </a:r>
          </a:p>
          <a:p>
            <a:r>
              <a:rPr lang="en-US" dirty="0" smtClean="0"/>
              <a:t>   t = a;</a:t>
            </a:r>
          </a:p>
          <a:p>
            <a:r>
              <a:rPr lang="en-US" dirty="0" smtClean="0"/>
              <a:t>   a = b;</a:t>
            </a:r>
          </a:p>
          <a:p>
            <a:r>
              <a:rPr lang="en-US" dirty="0" smtClean="0"/>
              <a:t>   b = t;</a:t>
            </a:r>
          </a:p>
          <a:p>
            <a:r>
              <a:rPr lang="en-US" dirty="0" smtClean="0"/>
              <a:t>}</a:t>
            </a:r>
          </a:p>
          <a:p>
            <a:r>
              <a:rPr lang="en-US" dirty="0" smtClean="0"/>
              <a:t>int main()</a:t>
            </a:r>
          </a:p>
          <a:p>
            <a:r>
              <a:rPr lang="en-US" dirty="0" smtClean="0"/>
              <a:t>{  int x = 5, y = 7;</a:t>
            </a:r>
          </a:p>
          <a:p>
            <a:r>
              <a:rPr lang="en-US" dirty="0" smtClean="0"/>
              <a:t>   printf("In main, var. x, add.:%u, value:%d\n", &amp;x, x);</a:t>
            </a:r>
          </a:p>
          <a:p>
            <a:r>
              <a:rPr lang="en-US" dirty="0" smtClean="0"/>
              <a:t>   printf("In main, var. y, add.:%u, value:%d\n", &amp;y, y);</a:t>
            </a:r>
          </a:p>
          <a:p>
            <a:r>
              <a:rPr lang="en-US" dirty="0" smtClean="0"/>
              <a:t>   printf("Addr. of main(): %u\n", &amp;main);</a:t>
            </a:r>
          </a:p>
          <a:p>
            <a:r>
              <a:rPr lang="en-US" dirty="0" smtClean="0"/>
              <a:t>   printf("Addr. of swap(...): %u\n", &amp;swap);</a:t>
            </a:r>
          </a:p>
          <a:p>
            <a:r>
              <a:rPr lang="en-US" dirty="0" smtClean="0"/>
              <a:t>   swap (x, y);</a:t>
            </a:r>
          </a:p>
          <a:p>
            <a:r>
              <a:rPr lang="en-US" dirty="0" smtClean="0"/>
              <a:t>   printf("After swapping x and y\n");</a:t>
            </a:r>
          </a:p>
          <a:p>
            <a:r>
              <a:rPr lang="en-US" dirty="0" smtClean="0"/>
              <a:t>   printf("x=%d, y=%d\n", x, y);</a:t>
            </a:r>
          </a:p>
          <a:p>
            <a:r>
              <a:rPr lang="en-US" dirty="0" smtClean="0"/>
              <a:t>   getchar();</a:t>
            </a:r>
          </a:p>
          <a:p>
            <a:r>
              <a:rPr lang="en-US" dirty="0" smtClean="0"/>
              <a:t>   return 0;</a:t>
            </a:r>
          </a:p>
          <a:p>
            <a:r>
              <a:rPr lang="en-US" dirty="0" smtClean="0"/>
              <a:t>}</a:t>
            </a:r>
            <a:endParaRPr lang="en-US" dirty="0"/>
          </a:p>
        </p:txBody>
      </p:sp>
      <p:sp>
        <p:nvSpPr>
          <p:cNvPr id="5" name="Rectangle 4"/>
          <p:cNvSpPr/>
          <p:nvPr/>
        </p:nvSpPr>
        <p:spPr>
          <a:xfrm>
            <a:off x="228600" y="1447800"/>
            <a:ext cx="3048000" cy="33528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0000FF"/>
                </a:solidFill>
                <a:latin typeface="Times New Roman" pitchFamily="18" charset="0"/>
                <a:cs typeface="Times New Roman" pitchFamily="18" charset="0"/>
              </a:rPr>
              <a:t>A program for swapping two integers is implemented as this code.</a:t>
            </a:r>
          </a:p>
          <a:p>
            <a:endParaRPr lang="en-US" sz="2400" dirty="0" smtClean="0">
              <a:solidFill>
                <a:srgbClr val="0000FF"/>
              </a:solidFill>
              <a:latin typeface="Times New Roman" pitchFamily="18" charset="0"/>
              <a:cs typeface="Times New Roman" pitchFamily="18" charset="0"/>
            </a:endParaRPr>
          </a:p>
          <a:p>
            <a:r>
              <a:rPr lang="en-US" sz="2400" dirty="0" smtClean="0">
                <a:solidFill>
                  <a:srgbClr val="0000FF"/>
                </a:solidFill>
                <a:latin typeface="Times New Roman" pitchFamily="18" charset="0"/>
                <a:cs typeface="Times New Roman" pitchFamily="18" charset="0"/>
              </a:rPr>
              <a:t>Copy, paste, compile and run this program.</a:t>
            </a:r>
          </a:p>
          <a:p>
            <a:pPr>
              <a:buFontTx/>
              <a:buChar char="-"/>
            </a:pPr>
            <a:r>
              <a:rPr lang="en-US" sz="2400" dirty="0" smtClean="0">
                <a:solidFill>
                  <a:srgbClr val="0000FF"/>
                </a:solidFill>
                <a:latin typeface="Times New Roman" pitchFamily="18" charset="0"/>
                <a:cs typeface="Times New Roman" pitchFamily="18" charset="0"/>
              </a:rPr>
              <a:t> Draw memory map</a:t>
            </a:r>
          </a:p>
          <a:p>
            <a:pPr>
              <a:buFontTx/>
              <a:buChar char="-"/>
            </a:pPr>
            <a:r>
              <a:rPr lang="en-US" sz="2400" dirty="0" smtClean="0">
                <a:solidFill>
                  <a:srgbClr val="0000FF"/>
                </a:solidFill>
                <a:latin typeface="Times New Roman" pitchFamily="18" charset="0"/>
                <a:cs typeface="Times New Roman" pitchFamily="18" charset="0"/>
              </a:rPr>
              <a:t> Explain the result</a:t>
            </a:r>
            <a:endParaRPr lang="en-US" sz="2400" dirty="0">
              <a:solidFill>
                <a:srgbClr val="0000FF"/>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190CC846-20B3-454D-AF77-DE04E39CF884}" type="slidenum">
              <a:rPr lang="en-US" smtClean="0"/>
              <a:pPr/>
              <a:t>45</a:t>
            </a:fld>
            <a:endParaRPr lang="en-US" dirty="0"/>
          </a:p>
        </p:txBody>
      </p:sp>
      <p:sp>
        <p:nvSpPr>
          <p:cNvPr id="7" name="Footer Placeholder 6"/>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a:srcRect/>
          <a:stretch>
            <a:fillRect/>
          </a:stretch>
        </p:blipFill>
        <p:spPr bwMode="auto">
          <a:xfrm>
            <a:off x="76200" y="914400"/>
            <a:ext cx="5472702" cy="4686300"/>
          </a:xfrm>
          <a:prstGeom prst="rect">
            <a:avLst/>
          </a:prstGeom>
          <a:noFill/>
          <a:ln w="9525">
            <a:noFill/>
            <a:miter lim="800000"/>
            <a:headEnd/>
            <a:tailEnd/>
          </a:ln>
          <a:effectLst/>
        </p:spPr>
      </p:pic>
      <p:sp>
        <p:nvSpPr>
          <p:cNvPr id="24" name="Rectangle 23"/>
          <p:cNvSpPr/>
          <p:nvPr/>
        </p:nvSpPr>
        <p:spPr>
          <a:xfrm>
            <a:off x="4191000" y="1143000"/>
            <a:ext cx="2514600" cy="25908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When a return-value function executes, a memory block is  allocated to store the result of the function </a:t>
            </a:r>
            <a:endParaRPr lang="en-US" sz="2400" b="1" dirty="0">
              <a:solidFill>
                <a:schemeClr val="tx1"/>
              </a:solidFill>
            </a:endParaRPr>
          </a:p>
        </p:txBody>
      </p:sp>
      <p:sp>
        <p:nvSpPr>
          <p:cNvPr id="2" name="Title 1"/>
          <p:cNvSpPr>
            <a:spLocks noGrp="1"/>
          </p:cNvSpPr>
          <p:nvPr>
            <p:ph type="title"/>
          </p:nvPr>
        </p:nvSpPr>
        <p:spPr/>
        <p:txBody>
          <a:bodyPr/>
          <a:lstStyle/>
          <a:p>
            <a:r>
              <a:rPr lang="en-US" dirty="0" smtClean="0"/>
              <a:t>How does a return-function perform?</a:t>
            </a:r>
            <a:endParaRPr lang="en-US" dirty="0"/>
          </a:p>
        </p:txBody>
      </p:sp>
      <p:sp>
        <p:nvSpPr>
          <p:cNvPr id="5" name="Rectangle 4"/>
          <p:cNvSpPr/>
          <p:nvPr/>
        </p:nvSpPr>
        <p:spPr>
          <a:xfrm>
            <a:off x="7086600" y="42672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x=5</a:t>
            </a:r>
            <a:endParaRPr lang="en-US" sz="2400" b="1" dirty="0"/>
          </a:p>
        </p:txBody>
      </p:sp>
      <p:sp>
        <p:nvSpPr>
          <p:cNvPr id="6" name="Rectangle 5"/>
          <p:cNvSpPr/>
          <p:nvPr/>
        </p:nvSpPr>
        <p:spPr>
          <a:xfrm>
            <a:off x="7086600" y="46482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y=6</a:t>
            </a:r>
            <a:endParaRPr lang="en-US" sz="2400" b="1" dirty="0"/>
          </a:p>
        </p:txBody>
      </p:sp>
      <p:sp>
        <p:nvSpPr>
          <p:cNvPr id="7" name="Rectangle 6"/>
          <p:cNvSpPr/>
          <p:nvPr/>
        </p:nvSpPr>
        <p:spPr>
          <a:xfrm>
            <a:off x="7086600" y="50292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z</a:t>
            </a:r>
            <a:endParaRPr lang="en-US" sz="2400" b="1" dirty="0"/>
          </a:p>
        </p:txBody>
      </p:sp>
      <p:sp>
        <p:nvSpPr>
          <p:cNvPr id="8" name="Rectangle 7"/>
          <p:cNvSpPr/>
          <p:nvPr/>
        </p:nvSpPr>
        <p:spPr>
          <a:xfrm>
            <a:off x="7086600" y="19050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b=6</a:t>
            </a:r>
            <a:endParaRPr lang="en-US" sz="2400" b="1" dirty="0"/>
          </a:p>
        </p:txBody>
      </p:sp>
      <p:sp>
        <p:nvSpPr>
          <p:cNvPr id="9" name="Rectangle 8"/>
          <p:cNvSpPr/>
          <p:nvPr/>
        </p:nvSpPr>
        <p:spPr>
          <a:xfrm>
            <a:off x="7086600" y="22860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a=5</a:t>
            </a:r>
            <a:endParaRPr lang="en-US" sz="2400" b="1" dirty="0"/>
          </a:p>
        </p:txBody>
      </p:sp>
      <p:sp>
        <p:nvSpPr>
          <p:cNvPr id="10" name="Rectangle 9"/>
          <p:cNvSpPr/>
          <p:nvPr/>
        </p:nvSpPr>
        <p:spPr>
          <a:xfrm>
            <a:off x="7086600" y="30480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t=11 </a:t>
            </a:r>
            <a:endParaRPr lang="en-US" sz="2400" b="1" dirty="0"/>
          </a:p>
        </p:txBody>
      </p:sp>
      <p:sp>
        <p:nvSpPr>
          <p:cNvPr id="11" name="Rectangle 10"/>
          <p:cNvSpPr/>
          <p:nvPr/>
        </p:nvSpPr>
        <p:spPr>
          <a:xfrm>
            <a:off x="7086600" y="2667000"/>
            <a:ext cx="14478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rPr>
              <a:t>11</a:t>
            </a:r>
            <a:endParaRPr lang="en-US" sz="2400" b="1" dirty="0">
              <a:solidFill>
                <a:srgbClr val="FF0000"/>
              </a:solidFill>
            </a:endParaRPr>
          </a:p>
        </p:txBody>
      </p:sp>
      <p:cxnSp>
        <p:nvCxnSpPr>
          <p:cNvPr id="13" name="Straight Arrow Connector 12"/>
          <p:cNvCxnSpPr/>
          <p:nvPr/>
        </p:nvCxnSpPr>
        <p:spPr>
          <a:xfrm rot="5400000" flipH="1" flipV="1">
            <a:off x="6134894" y="3467100"/>
            <a:ext cx="20574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flipH="1" flipV="1">
            <a:off x="5943997" y="3428603"/>
            <a:ext cx="2743200" cy="7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7943850" y="3028950"/>
            <a:ext cx="4191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7200106" y="4000500"/>
            <a:ext cx="23622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1" idx="1"/>
          </p:cNvCxnSpPr>
          <p:nvPr/>
        </p:nvCxnSpPr>
        <p:spPr>
          <a:xfrm>
            <a:off x="685800" y="1524000"/>
            <a:ext cx="6400800" cy="13335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7086600" y="3733800"/>
            <a:ext cx="381000" cy="381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8" name="Oval 27"/>
          <p:cNvSpPr/>
          <p:nvPr/>
        </p:nvSpPr>
        <p:spPr>
          <a:xfrm>
            <a:off x="8153400" y="2362200"/>
            <a:ext cx="381000" cy="381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30" name="Oval 29"/>
          <p:cNvSpPr/>
          <p:nvPr/>
        </p:nvSpPr>
        <p:spPr>
          <a:xfrm>
            <a:off x="8382000" y="3733800"/>
            <a:ext cx="381000" cy="381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33" name="Rectangle 32"/>
          <p:cNvSpPr/>
          <p:nvPr/>
        </p:nvSpPr>
        <p:spPr>
          <a:xfrm>
            <a:off x="2590800" y="5562600"/>
            <a:ext cx="5943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Tx/>
              <a:buChar char="-"/>
            </a:pPr>
            <a:r>
              <a:rPr lang="en-US" sz="2000" dirty="0" smtClean="0"/>
              <a:t> Copy arguments to function’s parameters</a:t>
            </a:r>
          </a:p>
          <a:p>
            <a:pPr>
              <a:buFontTx/>
              <a:buChar char="-"/>
            </a:pPr>
            <a:r>
              <a:rPr lang="en-US" sz="2000" dirty="0" smtClean="0"/>
              <a:t> Code of the function executes to determine the result</a:t>
            </a:r>
          </a:p>
          <a:p>
            <a:pPr>
              <a:buFontTx/>
              <a:buChar char="-"/>
            </a:pPr>
            <a:r>
              <a:rPr lang="en-US" sz="2000" dirty="0" smtClean="0"/>
              <a:t> Copy the return value to the calling function</a:t>
            </a:r>
            <a:endParaRPr lang="en-US" sz="2000" dirty="0"/>
          </a:p>
        </p:txBody>
      </p:sp>
      <p:sp>
        <p:nvSpPr>
          <p:cNvPr id="34" name="Oval 33"/>
          <p:cNvSpPr/>
          <p:nvPr/>
        </p:nvSpPr>
        <p:spPr>
          <a:xfrm>
            <a:off x="2133600" y="5486400"/>
            <a:ext cx="381000" cy="381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5" name="Oval 34"/>
          <p:cNvSpPr/>
          <p:nvPr/>
        </p:nvSpPr>
        <p:spPr>
          <a:xfrm>
            <a:off x="2133600" y="5867400"/>
            <a:ext cx="381000" cy="381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36" name="Oval 35"/>
          <p:cNvSpPr/>
          <p:nvPr/>
        </p:nvSpPr>
        <p:spPr>
          <a:xfrm>
            <a:off x="2133600" y="6248400"/>
            <a:ext cx="381000" cy="381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37" name="Slide Number Placeholder 36"/>
          <p:cNvSpPr>
            <a:spLocks noGrp="1"/>
          </p:cNvSpPr>
          <p:nvPr>
            <p:ph type="sldNum" sz="quarter" idx="12"/>
          </p:nvPr>
        </p:nvSpPr>
        <p:spPr/>
        <p:txBody>
          <a:bodyPr/>
          <a:lstStyle/>
          <a:p>
            <a:fld id="{190CC846-20B3-454D-AF77-DE04E39CF884}" type="slidenum">
              <a:rPr lang="en-US" smtClean="0"/>
              <a:pPr/>
              <a:t>46</a:t>
            </a:fld>
            <a:endParaRPr lang="en-US" dirty="0"/>
          </a:p>
        </p:txBody>
      </p:sp>
      <p:sp>
        <p:nvSpPr>
          <p:cNvPr id="38" name="Footer Placeholder 37"/>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8-Analyse a program to functions</a:t>
            </a:r>
            <a:endParaRPr lang="en-US" dirty="0"/>
          </a:p>
        </p:txBody>
      </p:sp>
      <p:sp>
        <p:nvSpPr>
          <p:cNvPr id="4" name="Rectangle 5"/>
          <p:cNvSpPr>
            <a:spLocks noChangeArrowheads="1"/>
          </p:cNvSpPr>
          <p:nvPr/>
        </p:nvSpPr>
        <p:spPr bwMode="auto">
          <a:xfrm>
            <a:off x="0" y="3048000"/>
            <a:ext cx="1676400" cy="457200"/>
          </a:xfrm>
          <a:prstGeom prst="rect">
            <a:avLst/>
          </a:prstGeom>
          <a:solidFill>
            <a:srgbClr val="FF0000"/>
          </a:solidFill>
          <a:ln w="9525">
            <a:solidFill>
              <a:srgbClr val="FF0000"/>
            </a:solidFill>
            <a:miter lim="800000"/>
            <a:headEnd/>
            <a:tailEnd/>
          </a:ln>
        </p:spPr>
        <p:txBody>
          <a:bodyPr wrap="none" anchor="ctr"/>
          <a:lstStyle/>
          <a:p>
            <a:pPr algn="ctr"/>
            <a:r>
              <a:rPr lang="en-US" sz="2400" b="1" dirty="0" smtClean="0">
                <a:solidFill>
                  <a:schemeClr val="bg1"/>
                </a:solidFill>
              </a:rPr>
              <a:t>Problem</a:t>
            </a:r>
            <a:endParaRPr lang="en-US" sz="2400" b="1" dirty="0">
              <a:solidFill>
                <a:schemeClr val="bg1"/>
              </a:solidFill>
            </a:endParaRPr>
          </a:p>
        </p:txBody>
      </p:sp>
      <p:sp>
        <p:nvSpPr>
          <p:cNvPr id="5" name="Oval 6"/>
          <p:cNvSpPr>
            <a:spLocks noChangeArrowheads="1"/>
          </p:cNvSpPr>
          <p:nvPr/>
        </p:nvSpPr>
        <p:spPr bwMode="auto">
          <a:xfrm>
            <a:off x="228600" y="1447800"/>
            <a:ext cx="1295400" cy="1066800"/>
          </a:xfrm>
          <a:prstGeom prst="ellipse">
            <a:avLst/>
          </a:prstGeom>
          <a:solidFill>
            <a:srgbClr val="00FF00"/>
          </a:solidFill>
          <a:ln w="9525">
            <a:solidFill>
              <a:schemeClr val="tx1"/>
            </a:solidFill>
            <a:round/>
            <a:headEnd/>
            <a:tailEnd/>
          </a:ln>
        </p:spPr>
        <p:txBody>
          <a:bodyPr wrap="none" anchor="ctr"/>
          <a:lstStyle/>
          <a:p>
            <a:pPr algn="ctr"/>
            <a:r>
              <a:rPr lang="en-US" sz="2000" b="1" dirty="0" smtClean="0"/>
              <a:t>Pick</a:t>
            </a:r>
          </a:p>
          <a:p>
            <a:pPr algn="ctr"/>
            <a:r>
              <a:rPr lang="en-US" sz="2000" b="1" dirty="0" smtClean="0"/>
              <a:t>nouns</a:t>
            </a:r>
            <a:endParaRPr lang="en-US" sz="2000" b="1" dirty="0"/>
          </a:p>
        </p:txBody>
      </p:sp>
      <p:sp>
        <p:nvSpPr>
          <p:cNvPr id="6" name="Rectangle 7"/>
          <p:cNvSpPr>
            <a:spLocks noChangeArrowheads="1"/>
          </p:cNvSpPr>
          <p:nvPr/>
        </p:nvSpPr>
        <p:spPr bwMode="auto">
          <a:xfrm>
            <a:off x="1905000" y="1676400"/>
            <a:ext cx="1905000" cy="609600"/>
          </a:xfrm>
          <a:prstGeom prst="rect">
            <a:avLst/>
          </a:prstGeom>
          <a:solidFill>
            <a:srgbClr val="99FFCC"/>
          </a:solidFill>
          <a:ln w="9525">
            <a:noFill/>
            <a:miter lim="800000"/>
            <a:headEnd/>
            <a:tailEnd/>
          </a:ln>
        </p:spPr>
        <p:txBody>
          <a:bodyPr wrap="none" anchor="ctr"/>
          <a:lstStyle/>
          <a:p>
            <a:pPr algn="ctr"/>
            <a:r>
              <a:rPr lang="en-US" b="1" dirty="0" smtClean="0">
                <a:solidFill>
                  <a:srgbClr val="CC0066"/>
                </a:solidFill>
              </a:rPr>
              <a:t>Variables </a:t>
            </a:r>
            <a:r>
              <a:rPr lang="en-US" b="1" dirty="0">
                <a:solidFill>
                  <a:srgbClr val="CC0066"/>
                </a:solidFill>
              </a:rPr>
              <a:t>a, b, c</a:t>
            </a:r>
          </a:p>
          <a:p>
            <a:pPr algn="ctr"/>
            <a:r>
              <a:rPr lang="en-US" b="1" dirty="0" smtClean="0"/>
              <a:t>(Suitable types)</a:t>
            </a:r>
            <a:endParaRPr lang="en-US" b="1" dirty="0"/>
          </a:p>
        </p:txBody>
      </p:sp>
      <p:sp>
        <p:nvSpPr>
          <p:cNvPr id="7" name="Oval 8"/>
          <p:cNvSpPr>
            <a:spLocks noChangeArrowheads="1"/>
          </p:cNvSpPr>
          <p:nvPr/>
        </p:nvSpPr>
        <p:spPr bwMode="auto">
          <a:xfrm>
            <a:off x="0" y="3810000"/>
            <a:ext cx="1676400" cy="2209800"/>
          </a:xfrm>
          <a:prstGeom prst="ellipse">
            <a:avLst/>
          </a:prstGeom>
          <a:solidFill>
            <a:srgbClr val="00FF00"/>
          </a:solidFill>
          <a:ln w="9525">
            <a:solidFill>
              <a:schemeClr val="tx1"/>
            </a:solidFill>
            <a:round/>
            <a:headEnd/>
            <a:tailEnd/>
          </a:ln>
        </p:spPr>
        <p:txBody>
          <a:bodyPr wrap="none" anchor="ctr"/>
          <a:lstStyle/>
          <a:p>
            <a:pPr algn="ctr"/>
            <a:r>
              <a:rPr lang="en-US" b="1" dirty="0" smtClean="0">
                <a:latin typeface="Times New Roman" pitchFamily="18" charset="0"/>
                <a:cs typeface="Times New Roman" pitchFamily="18" charset="0"/>
              </a:rPr>
              <a:t>Re-order </a:t>
            </a:r>
          </a:p>
          <a:p>
            <a:pPr algn="ctr"/>
            <a:r>
              <a:rPr lang="en-US" b="1" dirty="0" smtClean="0">
                <a:latin typeface="Times New Roman" pitchFamily="18" charset="0"/>
                <a:cs typeface="Times New Roman" pitchFamily="18" charset="0"/>
              </a:rPr>
              <a:t>requirements</a:t>
            </a:r>
          </a:p>
          <a:p>
            <a:pPr algn="ctr"/>
            <a:r>
              <a:rPr lang="en-US" b="1" dirty="0" smtClean="0">
                <a:latin typeface="Times New Roman" pitchFamily="18" charset="0"/>
                <a:cs typeface="Times New Roman" pitchFamily="18" charset="0"/>
              </a:rPr>
              <a:t>to get </a:t>
            </a:r>
          </a:p>
          <a:p>
            <a:pPr algn="ctr"/>
            <a:r>
              <a:rPr lang="en-US" b="1" dirty="0" smtClean="0">
                <a:latin typeface="Times New Roman" pitchFamily="18" charset="0"/>
                <a:cs typeface="Times New Roman" pitchFamily="18" charset="0"/>
              </a:rPr>
              <a:t>a logical</a:t>
            </a:r>
          </a:p>
          <a:p>
            <a:pPr algn="ctr"/>
            <a:r>
              <a:rPr lang="en-US" b="1" dirty="0" smtClean="0">
                <a:latin typeface="Times New Roman" pitchFamily="18" charset="0"/>
                <a:cs typeface="Times New Roman" pitchFamily="18" charset="0"/>
              </a:rPr>
              <a:t>order</a:t>
            </a:r>
          </a:p>
          <a:p>
            <a:pPr algn="ctr"/>
            <a:r>
              <a:rPr lang="en-US" b="1" u="sng" dirty="0" smtClean="0">
                <a:latin typeface="Times New Roman" pitchFamily="18" charset="0"/>
                <a:cs typeface="Times New Roman" pitchFamily="18" charset="0"/>
                <a:sym typeface="Wingdings" pitchFamily="2" charset="2"/>
              </a:rPr>
              <a:t>(Algorithm)</a:t>
            </a:r>
            <a:endParaRPr lang="en-US" b="1" u="sng" dirty="0">
              <a:latin typeface="Times New Roman" pitchFamily="18" charset="0"/>
              <a:cs typeface="Times New Roman" pitchFamily="18" charset="0"/>
            </a:endParaRPr>
          </a:p>
        </p:txBody>
      </p:sp>
      <p:sp>
        <p:nvSpPr>
          <p:cNvPr id="8" name="Rectangle 9"/>
          <p:cNvSpPr>
            <a:spLocks noChangeArrowheads="1"/>
          </p:cNvSpPr>
          <p:nvPr/>
        </p:nvSpPr>
        <p:spPr bwMode="auto">
          <a:xfrm>
            <a:off x="1905000" y="3200400"/>
            <a:ext cx="3048000" cy="2057400"/>
          </a:xfrm>
          <a:prstGeom prst="rect">
            <a:avLst/>
          </a:prstGeom>
          <a:solidFill>
            <a:srgbClr val="99FFCC"/>
          </a:solidFill>
          <a:ln w="9525">
            <a:solidFill>
              <a:schemeClr val="accent2">
                <a:lumMod val="20000"/>
                <a:lumOff val="80000"/>
              </a:schemeClr>
            </a:solidFill>
            <a:miter lim="800000"/>
            <a:headEnd/>
            <a:tailEnd/>
          </a:ln>
        </p:spPr>
        <p:txBody>
          <a:bodyPr wrap="none" anchor="ctr"/>
          <a:lstStyle/>
          <a:p>
            <a:r>
              <a:rPr lang="en-US" sz="2000" b="1" dirty="0" smtClean="0">
                <a:latin typeface="Arial" pitchFamily="34" charset="0"/>
                <a:cs typeface="Arial" pitchFamily="34" charset="0"/>
              </a:rPr>
              <a:t>Begin</a:t>
            </a:r>
            <a:endParaRPr lang="en-US" sz="2000" b="1" dirty="0">
              <a:latin typeface="Arial" pitchFamily="34" charset="0"/>
              <a:cs typeface="Arial" pitchFamily="34" charset="0"/>
            </a:endParaRPr>
          </a:p>
          <a:p>
            <a:r>
              <a:rPr lang="en-US" sz="2000" b="1" dirty="0" smtClean="0">
                <a:solidFill>
                  <a:srgbClr val="FF0000"/>
                </a:solidFill>
                <a:latin typeface="Arial" pitchFamily="34" charset="0"/>
                <a:cs typeface="Arial" pitchFamily="34" charset="0"/>
              </a:rPr>
              <a:t>Verb1  a </a:t>
            </a:r>
            <a:r>
              <a:rPr lang="en-US" sz="2000" b="1" dirty="0" smtClean="0">
                <a:latin typeface="Arial" pitchFamily="34" charset="0"/>
                <a:cs typeface="Arial" pitchFamily="34" charset="0"/>
              </a:rPr>
              <a:t>; </a:t>
            </a:r>
            <a:r>
              <a:rPr lang="en-US" sz="2000" b="1" dirty="0">
                <a:latin typeface="Arial" pitchFamily="34" charset="0"/>
                <a:cs typeface="Arial" pitchFamily="34" charset="0"/>
              </a:rPr>
              <a:t>// </a:t>
            </a:r>
            <a:r>
              <a:rPr lang="en-US" sz="2000" b="1" dirty="0" smtClean="0">
                <a:latin typeface="Arial" pitchFamily="34" charset="0"/>
                <a:cs typeface="Arial" pitchFamily="34" charset="0"/>
              </a:rPr>
              <a:t>complex</a:t>
            </a:r>
            <a:endParaRPr lang="en-US" sz="2000" b="1" dirty="0">
              <a:latin typeface="Arial" pitchFamily="34" charset="0"/>
              <a:cs typeface="Arial" pitchFamily="34" charset="0"/>
            </a:endParaRPr>
          </a:p>
          <a:p>
            <a:r>
              <a:rPr lang="en-US" sz="2000" b="1" dirty="0" smtClean="0">
                <a:solidFill>
                  <a:srgbClr val="000099"/>
                </a:solidFill>
                <a:latin typeface="Arial" pitchFamily="34" charset="0"/>
                <a:cs typeface="Arial" pitchFamily="34" charset="0"/>
              </a:rPr>
              <a:t>Verb 2 b</a:t>
            </a:r>
            <a:r>
              <a:rPr lang="en-US" sz="2000" b="1" dirty="0">
                <a:latin typeface="Arial" pitchFamily="34" charset="0"/>
                <a:cs typeface="Arial" pitchFamily="34" charset="0"/>
              </a:rPr>
              <a:t>; // </a:t>
            </a:r>
            <a:r>
              <a:rPr lang="en-US" sz="2000" b="1" dirty="0" smtClean="0">
                <a:latin typeface="Arial" pitchFamily="34" charset="0"/>
                <a:cs typeface="Arial" pitchFamily="34" charset="0"/>
              </a:rPr>
              <a:t> complex</a:t>
            </a:r>
            <a:endParaRPr lang="en-US" sz="2000" b="1" dirty="0">
              <a:latin typeface="Arial" pitchFamily="34" charset="0"/>
              <a:cs typeface="Arial" pitchFamily="34" charset="0"/>
            </a:endParaRPr>
          </a:p>
          <a:p>
            <a:r>
              <a:rPr lang="en-US" sz="2000" b="1" dirty="0" smtClean="0">
                <a:latin typeface="Arial" pitchFamily="34" charset="0"/>
                <a:cs typeface="Arial" pitchFamily="34" charset="0"/>
              </a:rPr>
              <a:t>Verb 3  c</a:t>
            </a:r>
            <a:r>
              <a:rPr lang="en-US" sz="2000" b="1" dirty="0">
                <a:latin typeface="Arial" pitchFamily="34" charset="0"/>
                <a:cs typeface="Arial" pitchFamily="34" charset="0"/>
              </a:rPr>
              <a:t>; // </a:t>
            </a:r>
            <a:r>
              <a:rPr lang="en-US" sz="2000" b="1" dirty="0" smtClean="0">
                <a:latin typeface="Arial" pitchFamily="34" charset="0"/>
                <a:cs typeface="Arial" pitchFamily="34" charset="0"/>
              </a:rPr>
              <a:t>Simple</a:t>
            </a:r>
            <a:endParaRPr lang="en-US" sz="2000" b="1" dirty="0">
              <a:latin typeface="Arial" pitchFamily="34" charset="0"/>
              <a:cs typeface="Arial" pitchFamily="34" charset="0"/>
            </a:endParaRPr>
          </a:p>
          <a:p>
            <a:r>
              <a:rPr lang="en-US" sz="2000" b="1" dirty="0">
                <a:latin typeface="Arial" pitchFamily="34" charset="0"/>
                <a:cs typeface="Arial" pitchFamily="34" charset="0"/>
              </a:rPr>
              <a:t>...</a:t>
            </a:r>
          </a:p>
          <a:p>
            <a:r>
              <a:rPr lang="en-US" sz="2000" b="1" dirty="0" smtClean="0">
                <a:latin typeface="Arial" pitchFamily="34" charset="0"/>
                <a:cs typeface="Arial" pitchFamily="34" charset="0"/>
              </a:rPr>
              <a:t>End.</a:t>
            </a:r>
            <a:endParaRPr lang="en-US" sz="2000" b="1" dirty="0">
              <a:latin typeface="Arial" pitchFamily="34" charset="0"/>
              <a:cs typeface="Arial" pitchFamily="34" charset="0"/>
            </a:endParaRPr>
          </a:p>
        </p:txBody>
      </p:sp>
      <p:sp>
        <p:nvSpPr>
          <p:cNvPr id="9" name="Text Box 10"/>
          <p:cNvSpPr txBox="1">
            <a:spLocks noChangeArrowheads="1"/>
          </p:cNvSpPr>
          <p:nvPr/>
        </p:nvSpPr>
        <p:spPr bwMode="auto">
          <a:xfrm>
            <a:off x="5410200" y="1232386"/>
            <a:ext cx="3276600" cy="4939814"/>
          </a:xfrm>
          <a:prstGeom prst="rect">
            <a:avLst/>
          </a:prstGeom>
          <a:solidFill>
            <a:srgbClr val="99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dirty="0" smtClean="0"/>
              <a:t>// library functions</a:t>
            </a:r>
          </a:p>
          <a:p>
            <a:pPr eaLnBrk="1" hangingPunct="1">
              <a:spcBef>
                <a:spcPct val="50000"/>
              </a:spcBef>
            </a:pPr>
            <a:r>
              <a:rPr lang="en-US" b="1" dirty="0" smtClean="0"/>
              <a:t>#</a:t>
            </a:r>
            <a:r>
              <a:rPr lang="en-US" b="1" dirty="0"/>
              <a:t>include &lt;stdio.h</a:t>
            </a:r>
            <a:r>
              <a:rPr lang="en-US" b="1" dirty="0" smtClean="0"/>
              <a:t>&gt;</a:t>
            </a:r>
            <a:endParaRPr lang="en-US" b="1" dirty="0"/>
          </a:p>
          <a:p>
            <a:pPr eaLnBrk="1" hangingPunct="1">
              <a:spcBef>
                <a:spcPct val="50000"/>
              </a:spcBef>
            </a:pPr>
            <a:r>
              <a:rPr lang="en-US" b="1" dirty="0">
                <a:solidFill>
                  <a:srgbClr val="FF0000"/>
                </a:solidFill>
              </a:rPr>
              <a:t>void </a:t>
            </a:r>
            <a:r>
              <a:rPr lang="en-US" b="1" dirty="0" smtClean="0">
                <a:solidFill>
                  <a:srgbClr val="FF0000"/>
                </a:solidFill>
              </a:rPr>
              <a:t>verb1 </a:t>
            </a:r>
            <a:r>
              <a:rPr lang="en-US" b="1" dirty="0">
                <a:solidFill>
                  <a:srgbClr val="FF0000"/>
                </a:solidFill>
              </a:rPr>
              <a:t>( Type a)</a:t>
            </a:r>
          </a:p>
          <a:p>
            <a:pPr eaLnBrk="1" hangingPunct="1">
              <a:spcBef>
                <a:spcPct val="50000"/>
              </a:spcBef>
            </a:pPr>
            <a:r>
              <a:rPr lang="en-US" b="1" dirty="0"/>
              <a:t>{    }</a:t>
            </a:r>
          </a:p>
          <a:p>
            <a:pPr eaLnBrk="1" hangingPunct="1">
              <a:spcBef>
                <a:spcPct val="50000"/>
              </a:spcBef>
            </a:pPr>
            <a:r>
              <a:rPr lang="en-US" b="1" dirty="0">
                <a:solidFill>
                  <a:srgbClr val="000099"/>
                </a:solidFill>
              </a:rPr>
              <a:t>int </a:t>
            </a:r>
            <a:r>
              <a:rPr lang="en-US" b="1" dirty="0" smtClean="0">
                <a:solidFill>
                  <a:srgbClr val="000099"/>
                </a:solidFill>
              </a:rPr>
              <a:t>verb2(Type </a:t>
            </a:r>
            <a:r>
              <a:rPr lang="en-US" b="1" dirty="0">
                <a:solidFill>
                  <a:srgbClr val="000099"/>
                </a:solidFill>
              </a:rPr>
              <a:t>b)</a:t>
            </a:r>
          </a:p>
          <a:p>
            <a:pPr eaLnBrk="1" hangingPunct="1">
              <a:spcBef>
                <a:spcPct val="50000"/>
              </a:spcBef>
            </a:pPr>
            <a:r>
              <a:rPr lang="en-US" b="1" dirty="0"/>
              <a:t>{  ......  return 3*b; }</a:t>
            </a:r>
          </a:p>
          <a:p>
            <a:pPr eaLnBrk="1" hangingPunct="1">
              <a:spcBef>
                <a:spcPct val="50000"/>
              </a:spcBef>
            </a:pPr>
            <a:r>
              <a:rPr lang="en-US" b="1" dirty="0" smtClean="0"/>
              <a:t>int </a:t>
            </a:r>
            <a:r>
              <a:rPr lang="en-US" b="1" dirty="0"/>
              <a:t>main()</a:t>
            </a:r>
          </a:p>
          <a:p>
            <a:pPr eaLnBrk="1" hangingPunct="1">
              <a:spcBef>
                <a:spcPct val="50000"/>
              </a:spcBef>
            </a:pPr>
            <a:r>
              <a:rPr lang="en-US" b="1" dirty="0"/>
              <a:t>{   </a:t>
            </a:r>
            <a:r>
              <a:rPr lang="en-US" b="1" dirty="0">
                <a:solidFill>
                  <a:srgbClr val="CC0066"/>
                </a:solidFill>
              </a:rPr>
              <a:t>int a, b, c;</a:t>
            </a:r>
          </a:p>
          <a:p>
            <a:pPr eaLnBrk="1" hangingPunct="1">
              <a:spcBef>
                <a:spcPct val="50000"/>
              </a:spcBef>
            </a:pPr>
            <a:r>
              <a:rPr lang="en-US" b="1" dirty="0"/>
              <a:t>    </a:t>
            </a:r>
            <a:r>
              <a:rPr lang="en-US" b="1" dirty="0" smtClean="0">
                <a:solidFill>
                  <a:srgbClr val="FF0000"/>
                </a:solidFill>
              </a:rPr>
              <a:t>verb1(a</a:t>
            </a:r>
            <a:r>
              <a:rPr lang="en-US" b="1" dirty="0">
                <a:solidFill>
                  <a:srgbClr val="FF0000"/>
                </a:solidFill>
              </a:rPr>
              <a:t>);</a:t>
            </a:r>
            <a:r>
              <a:rPr lang="en-US" b="1" dirty="0"/>
              <a:t> </a:t>
            </a:r>
            <a:r>
              <a:rPr lang="en-US" b="1" dirty="0">
                <a:solidFill>
                  <a:srgbClr val="FF0000"/>
                </a:solidFill>
              </a:rPr>
              <a:t>// gọi hàm</a:t>
            </a:r>
          </a:p>
          <a:p>
            <a:pPr eaLnBrk="1" hangingPunct="1">
              <a:spcBef>
                <a:spcPct val="50000"/>
              </a:spcBef>
            </a:pPr>
            <a:r>
              <a:rPr lang="en-US" b="1" dirty="0"/>
              <a:t>    printf(“%d\n”, </a:t>
            </a:r>
            <a:r>
              <a:rPr lang="en-US" b="1" dirty="0" smtClean="0">
                <a:solidFill>
                  <a:srgbClr val="000099"/>
                </a:solidFill>
              </a:rPr>
              <a:t>verb2(b</a:t>
            </a:r>
            <a:r>
              <a:rPr lang="en-US" b="1" dirty="0">
                <a:solidFill>
                  <a:srgbClr val="000099"/>
                </a:solidFill>
              </a:rPr>
              <a:t>) </a:t>
            </a:r>
            <a:r>
              <a:rPr lang="en-US" b="1" dirty="0"/>
              <a:t>); </a:t>
            </a:r>
          </a:p>
          <a:p>
            <a:pPr eaLnBrk="1" hangingPunct="1">
              <a:spcBef>
                <a:spcPct val="50000"/>
              </a:spcBef>
            </a:pPr>
            <a:r>
              <a:rPr lang="en-US" b="1" dirty="0"/>
              <a:t>   </a:t>
            </a:r>
            <a:r>
              <a:rPr lang="en-US" b="1" dirty="0" smtClean="0"/>
              <a:t>&lt;suitable statements&gt;</a:t>
            </a:r>
            <a:endParaRPr lang="en-US" b="1" dirty="0"/>
          </a:p>
          <a:p>
            <a:pPr eaLnBrk="1" hangingPunct="1">
              <a:spcBef>
                <a:spcPct val="50000"/>
              </a:spcBef>
            </a:pPr>
            <a:r>
              <a:rPr lang="en-US" b="1" dirty="0" smtClean="0"/>
              <a:t>}</a:t>
            </a:r>
            <a:endParaRPr lang="en-US" b="1" dirty="0"/>
          </a:p>
        </p:txBody>
      </p:sp>
      <p:sp>
        <p:nvSpPr>
          <p:cNvPr id="10" name="Line 11"/>
          <p:cNvSpPr>
            <a:spLocks noChangeShapeType="1"/>
          </p:cNvSpPr>
          <p:nvPr/>
        </p:nvSpPr>
        <p:spPr bwMode="auto">
          <a:xfrm>
            <a:off x="3810000" y="1981200"/>
            <a:ext cx="1905000" cy="2209800"/>
          </a:xfrm>
          <a:prstGeom prst="line">
            <a:avLst/>
          </a:prstGeom>
          <a:noFill/>
          <a:ln w="28575">
            <a:solidFill>
              <a:srgbClr val="CC0066"/>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11" name="Line 12"/>
          <p:cNvSpPr>
            <a:spLocks noChangeShapeType="1"/>
          </p:cNvSpPr>
          <p:nvPr/>
        </p:nvSpPr>
        <p:spPr bwMode="auto">
          <a:xfrm flipV="1">
            <a:off x="4419600" y="2286000"/>
            <a:ext cx="1066800" cy="1371600"/>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12" name="Line 13"/>
          <p:cNvSpPr>
            <a:spLocks noChangeShapeType="1"/>
          </p:cNvSpPr>
          <p:nvPr/>
        </p:nvSpPr>
        <p:spPr bwMode="auto">
          <a:xfrm flipV="1">
            <a:off x="4495800" y="3124200"/>
            <a:ext cx="914400" cy="990600"/>
          </a:xfrm>
          <a:prstGeom prst="line">
            <a:avLst/>
          </a:prstGeom>
          <a:noFill/>
          <a:ln w="28575">
            <a:solidFill>
              <a:srgbClr val="000099"/>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13" name="Line 14"/>
          <p:cNvSpPr>
            <a:spLocks noChangeShapeType="1"/>
          </p:cNvSpPr>
          <p:nvPr/>
        </p:nvSpPr>
        <p:spPr bwMode="auto">
          <a:xfrm>
            <a:off x="4267200" y="4495800"/>
            <a:ext cx="1371600" cy="914400"/>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14" name="Line 15"/>
          <p:cNvSpPr>
            <a:spLocks noChangeShapeType="1"/>
          </p:cNvSpPr>
          <p:nvPr/>
        </p:nvSpPr>
        <p:spPr bwMode="auto">
          <a:xfrm flipV="1">
            <a:off x="914400" y="2514600"/>
            <a:ext cx="0" cy="533400"/>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15" name="Line 16"/>
          <p:cNvSpPr>
            <a:spLocks noChangeShapeType="1"/>
          </p:cNvSpPr>
          <p:nvPr/>
        </p:nvSpPr>
        <p:spPr bwMode="auto">
          <a:xfrm>
            <a:off x="914400" y="3505200"/>
            <a:ext cx="0" cy="304800"/>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16" name="Line 17"/>
          <p:cNvSpPr>
            <a:spLocks noChangeShapeType="1"/>
          </p:cNvSpPr>
          <p:nvPr/>
        </p:nvSpPr>
        <p:spPr bwMode="auto">
          <a:xfrm>
            <a:off x="1524000" y="1981200"/>
            <a:ext cx="381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17" name="Line 18"/>
          <p:cNvSpPr>
            <a:spLocks noChangeShapeType="1"/>
          </p:cNvSpPr>
          <p:nvPr/>
        </p:nvSpPr>
        <p:spPr bwMode="auto">
          <a:xfrm>
            <a:off x="1524000" y="5029200"/>
            <a:ext cx="381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18" name="Line 20"/>
          <p:cNvSpPr>
            <a:spLocks noChangeShapeType="1"/>
          </p:cNvSpPr>
          <p:nvPr/>
        </p:nvSpPr>
        <p:spPr bwMode="auto">
          <a:xfrm flipH="1">
            <a:off x="6934200" y="2438400"/>
            <a:ext cx="304800" cy="205740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19" name="Line 21"/>
          <p:cNvSpPr>
            <a:spLocks noChangeShapeType="1"/>
          </p:cNvSpPr>
          <p:nvPr/>
        </p:nvSpPr>
        <p:spPr bwMode="auto">
          <a:xfrm>
            <a:off x="6629400" y="3200400"/>
            <a:ext cx="990600" cy="1752600"/>
          </a:xfrm>
          <a:prstGeom prst="line">
            <a:avLst/>
          </a:prstGeom>
          <a:noFill/>
          <a:ln w="9525">
            <a:solidFill>
              <a:srgbClr val="000099"/>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20" name="Rectangle 22"/>
          <p:cNvSpPr>
            <a:spLocks noChangeArrowheads="1"/>
          </p:cNvSpPr>
          <p:nvPr/>
        </p:nvSpPr>
        <p:spPr bwMode="auto">
          <a:xfrm>
            <a:off x="1905000" y="5334000"/>
            <a:ext cx="3048000" cy="1143000"/>
          </a:xfrm>
          <a:prstGeom prst="rect">
            <a:avLst/>
          </a:prstGeom>
          <a:solidFill>
            <a:srgbClr val="FF0000"/>
          </a:solidFill>
          <a:ln w="9525">
            <a:noFill/>
            <a:miter lim="800000"/>
            <a:headEnd/>
            <a:tailEnd/>
          </a:ln>
        </p:spPr>
        <p:txBody>
          <a:bodyPr wrap="none" anchor="ctr"/>
          <a:lstStyle/>
          <a:p>
            <a:pPr algn="ctr"/>
            <a:r>
              <a:rPr lang="en-US" sz="2400" b="1" u="sng" dirty="0" smtClean="0">
                <a:solidFill>
                  <a:schemeClr val="bg1"/>
                </a:solidFill>
              </a:rPr>
              <a:t>Simple task: </a:t>
            </a:r>
            <a:endParaRPr lang="en-US" sz="2400" b="1" u="sng" dirty="0">
              <a:solidFill>
                <a:schemeClr val="bg1"/>
              </a:solidFill>
            </a:endParaRPr>
          </a:p>
          <a:p>
            <a:pPr algn="ctr"/>
            <a:r>
              <a:rPr lang="en-US" b="1" dirty="0" smtClean="0">
                <a:solidFill>
                  <a:schemeClr val="bg1"/>
                </a:solidFill>
              </a:rPr>
              <a:t>Input/Output simple variables</a:t>
            </a:r>
          </a:p>
          <a:p>
            <a:pPr algn="ctr"/>
            <a:r>
              <a:rPr lang="en-US" b="1" dirty="0" smtClean="0">
                <a:solidFill>
                  <a:schemeClr val="bg1"/>
                </a:solidFill>
                <a:sym typeface="Wingdings" pitchFamily="2" charset="2"/>
              </a:rPr>
              <a:t> Use library functions</a:t>
            </a:r>
            <a:endParaRPr lang="en-US" b="1" dirty="0">
              <a:solidFill>
                <a:schemeClr val="bg1"/>
              </a:solidFill>
            </a:endParaRPr>
          </a:p>
        </p:txBody>
      </p:sp>
      <p:sp>
        <p:nvSpPr>
          <p:cNvPr id="21" name="Slide Number Placeholder 20"/>
          <p:cNvSpPr>
            <a:spLocks noGrp="1"/>
          </p:cNvSpPr>
          <p:nvPr>
            <p:ph type="sldNum" sz="quarter" idx="12"/>
          </p:nvPr>
        </p:nvSpPr>
        <p:spPr/>
        <p:txBody>
          <a:bodyPr/>
          <a:lstStyle/>
          <a:p>
            <a:fld id="{190CC846-20B3-454D-AF77-DE04E39CF884}" type="slidenum">
              <a:rPr lang="en-US" smtClean="0"/>
              <a:pPr/>
              <a:t>47</a:t>
            </a:fld>
            <a:endParaRPr lang="en-US" dirty="0"/>
          </a:p>
        </p:txBody>
      </p:sp>
      <p:sp>
        <p:nvSpPr>
          <p:cNvPr id="22" name="Footer Placeholder 21"/>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Implement a program using functions</a:t>
            </a:r>
            <a:endParaRPr lang="en-US" dirty="0"/>
          </a:p>
        </p:txBody>
      </p:sp>
      <p:sp>
        <p:nvSpPr>
          <p:cNvPr id="3" name="Content Placeholder 2"/>
          <p:cNvSpPr>
            <a:spLocks noGrp="1"/>
          </p:cNvSpPr>
          <p:nvPr>
            <p:ph idx="1"/>
          </p:nvPr>
        </p:nvSpPr>
        <p:spPr>
          <a:xfrm>
            <a:off x="762000" y="1219201"/>
            <a:ext cx="7924800" cy="1219200"/>
          </a:xfrm>
        </p:spPr>
        <p:txBody>
          <a:bodyPr>
            <a:normAutofit/>
          </a:bodyPr>
          <a:lstStyle/>
          <a:p>
            <a:pPr marL="0" indent="0">
              <a:buNone/>
            </a:pPr>
            <a:r>
              <a:rPr lang="en-US" b="1" dirty="0" smtClean="0"/>
              <a:t>Develop a program that will print out the n first primes.</a:t>
            </a:r>
            <a:endParaRPr lang="en-US" sz="2400" b="1" i="1" u="sng" dirty="0" smtClean="0"/>
          </a:p>
          <a:p>
            <a:pPr marL="0" indent="0">
              <a:buNone/>
            </a:pPr>
            <a:endParaRPr lang="en-US" sz="2400" b="1" i="1" u="sng" dirty="0"/>
          </a:p>
        </p:txBody>
      </p:sp>
      <p:sp>
        <p:nvSpPr>
          <p:cNvPr id="5" name="Rectangle 4"/>
          <p:cNvSpPr/>
          <p:nvPr/>
        </p:nvSpPr>
        <p:spPr>
          <a:xfrm>
            <a:off x="381000" y="2590800"/>
            <a:ext cx="39624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u="sng" dirty="0" smtClean="0"/>
              <a:t>Analysis</a:t>
            </a:r>
            <a:endParaRPr lang="en-US" sz="2000" dirty="0" smtClean="0"/>
          </a:p>
          <a:p>
            <a:pPr>
              <a:buFontTx/>
              <a:buChar char="-"/>
            </a:pPr>
            <a:r>
              <a:rPr lang="en-US" sz="2000" dirty="0" smtClean="0"/>
              <a:t>Nouns:  the integer n </a:t>
            </a:r>
            <a:r>
              <a:rPr lang="en-US" sz="2000" dirty="0" smtClean="0">
                <a:sym typeface="Wingdings" pitchFamily="2" charset="2"/>
              </a:rPr>
              <a:t> int n</a:t>
            </a:r>
          </a:p>
          <a:p>
            <a:pPr>
              <a:buFontTx/>
              <a:buChar char="-"/>
            </a:pPr>
            <a:r>
              <a:rPr lang="en-US" sz="2000" dirty="0" smtClean="0">
                <a:sym typeface="Wingdings" pitchFamily="2" charset="2"/>
              </a:rPr>
              <a:t> Verbs:</a:t>
            </a:r>
          </a:p>
          <a:p>
            <a:r>
              <a:rPr lang="en-US" sz="2000" dirty="0" smtClean="0">
                <a:sym typeface="Wingdings" pitchFamily="2" charset="2"/>
              </a:rPr>
              <a:t>     - Begin</a:t>
            </a:r>
          </a:p>
          <a:p>
            <a:r>
              <a:rPr lang="en-US" sz="2000" dirty="0" smtClean="0">
                <a:sym typeface="Wingdings" pitchFamily="2" charset="2"/>
              </a:rPr>
              <a:t>     - Accept n  simple</a:t>
            </a:r>
          </a:p>
          <a:p>
            <a:r>
              <a:rPr lang="en-US" sz="2000" dirty="0" smtClean="0">
                <a:sym typeface="Wingdings" pitchFamily="2" charset="2"/>
              </a:rPr>
              <a:t>     - Print n first primes  function</a:t>
            </a:r>
          </a:p>
          <a:p>
            <a:r>
              <a:rPr lang="en-US" sz="2000" dirty="0" smtClean="0">
                <a:sym typeface="Wingdings" pitchFamily="2" charset="2"/>
              </a:rPr>
              <a:t>     - End. </a:t>
            </a:r>
            <a:endParaRPr lang="en-US" sz="2000" dirty="0"/>
          </a:p>
        </p:txBody>
      </p:sp>
      <p:sp>
        <p:nvSpPr>
          <p:cNvPr id="6" name="Rectangle 5"/>
          <p:cNvSpPr/>
          <p:nvPr/>
        </p:nvSpPr>
        <p:spPr>
          <a:xfrm>
            <a:off x="4648200" y="2590800"/>
            <a:ext cx="4191000"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u="sng" dirty="0" smtClean="0"/>
              <a:t>Analysis</a:t>
            </a:r>
            <a:endParaRPr lang="en-US" sz="2000" dirty="0" smtClean="0"/>
          </a:p>
          <a:p>
            <a:r>
              <a:rPr lang="en-US" sz="2000" dirty="0" smtClean="0"/>
              <a:t>Function print_n_Primes (</a:t>
            </a:r>
            <a:r>
              <a:rPr lang="en-US" sz="2000" dirty="0" smtClean="0">
                <a:sym typeface="Wingdings" pitchFamily="2" charset="2"/>
              </a:rPr>
              <a:t>int n) </a:t>
            </a:r>
          </a:p>
          <a:p>
            <a:r>
              <a:rPr lang="en-US" sz="2000" dirty="0" smtClean="0">
                <a:sym typeface="Wingdings" pitchFamily="2" charset="2"/>
              </a:rPr>
              <a:t>     int count = 0;</a:t>
            </a:r>
          </a:p>
          <a:p>
            <a:r>
              <a:rPr lang="en-US" sz="2000" dirty="0" smtClean="0">
                <a:sym typeface="Wingdings" pitchFamily="2" charset="2"/>
              </a:rPr>
              <a:t>     int value = 2;</a:t>
            </a:r>
          </a:p>
          <a:p>
            <a:r>
              <a:rPr lang="en-US" sz="2000" dirty="0" smtClean="0">
                <a:sym typeface="Wingdings" pitchFamily="2" charset="2"/>
              </a:rPr>
              <a:t>     while (count &lt;n)</a:t>
            </a:r>
          </a:p>
          <a:p>
            <a:r>
              <a:rPr lang="en-US" sz="2000" dirty="0" smtClean="0">
                <a:sym typeface="Wingdings" pitchFamily="2" charset="2"/>
              </a:rPr>
              <a:t>       {  if ( value is a prime  function</a:t>
            </a:r>
          </a:p>
          <a:p>
            <a:r>
              <a:rPr lang="en-US" sz="2000" dirty="0" smtClean="0">
                <a:sym typeface="Wingdings" pitchFamily="2" charset="2"/>
              </a:rPr>
              <a:t>            { count = count +1;</a:t>
            </a:r>
          </a:p>
          <a:p>
            <a:r>
              <a:rPr lang="en-US" sz="2000" dirty="0" smtClean="0">
                <a:sym typeface="Wingdings" pitchFamily="2" charset="2"/>
              </a:rPr>
              <a:t>               print out value;  simple</a:t>
            </a:r>
          </a:p>
          <a:p>
            <a:r>
              <a:rPr lang="en-US" sz="2000" dirty="0" smtClean="0">
                <a:sym typeface="Wingdings" pitchFamily="2" charset="2"/>
              </a:rPr>
              <a:t>            }</a:t>
            </a:r>
          </a:p>
          <a:p>
            <a:r>
              <a:rPr lang="en-US" sz="2000" dirty="0" smtClean="0">
                <a:sym typeface="Wingdings" pitchFamily="2" charset="2"/>
              </a:rPr>
              <a:t>            value = value +1;</a:t>
            </a:r>
          </a:p>
          <a:p>
            <a:r>
              <a:rPr lang="en-US" sz="2000" dirty="0" smtClean="0">
                <a:sym typeface="Wingdings" pitchFamily="2" charset="2"/>
              </a:rPr>
              <a:t>       }</a:t>
            </a:r>
          </a:p>
        </p:txBody>
      </p:sp>
      <p:sp>
        <p:nvSpPr>
          <p:cNvPr id="7" name="Slide Number Placeholder 6"/>
          <p:cNvSpPr>
            <a:spLocks noGrp="1"/>
          </p:cNvSpPr>
          <p:nvPr>
            <p:ph type="sldNum" sz="quarter" idx="12"/>
          </p:nvPr>
        </p:nvSpPr>
        <p:spPr/>
        <p:txBody>
          <a:bodyPr/>
          <a:lstStyle/>
          <a:p>
            <a:fld id="{190CC846-20B3-454D-AF77-DE04E39CF884}" type="slidenum">
              <a:rPr lang="en-US" smtClean="0"/>
              <a:pPr/>
              <a:t>48</a:t>
            </a:fld>
            <a:endParaRPr lang="en-US" dirty="0"/>
          </a:p>
        </p:txBody>
      </p:sp>
      <p:sp>
        <p:nvSpPr>
          <p:cNvPr id="8" name="Footer Placeholder 7"/>
          <p:cNvSpPr>
            <a:spLocks noGrp="1"/>
          </p:cNvSpPr>
          <p:nvPr>
            <p:ph type="ftr" sz="quarter" idx="11"/>
          </p:nvPr>
        </p:nvSpPr>
        <p:spPr/>
        <p:txBody>
          <a:bodyPr/>
          <a:lstStyle/>
          <a:p>
            <a:r>
              <a:rPr lang="en-US" dirty="0" smtClean="0"/>
              <a:t>Modules and Functions</a:t>
            </a:r>
            <a:endParaRPr lang="en-US" dirty="0"/>
          </a:p>
        </p:txBody>
      </p:sp>
      <p:sp>
        <p:nvSpPr>
          <p:cNvPr id="9" name="Rectangle 8"/>
          <p:cNvSpPr/>
          <p:nvPr/>
        </p:nvSpPr>
        <p:spPr>
          <a:xfrm>
            <a:off x="381000" y="5410200"/>
            <a:ext cx="2971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Input: n=5</a:t>
            </a:r>
          </a:p>
          <a:p>
            <a:r>
              <a:rPr lang="en-US" dirty="0" smtClean="0"/>
              <a:t>Output: 2, 3, 5, 7, 11</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590800" cy="2697162"/>
          </a:xfrm>
        </p:spPr>
        <p:txBody>
          <a:bodyPr/>
          <a:lstStyle/>
          <a:p>
            <a:r>
              <a:rPr lang="en-US" dirty="0" smtClean="0"/>
              <a:t>Implement a program using functions …</a:t>
            </a:r>
            <a:endParaRPr lang="en-US" dirty="0"/>
          </a:p>
        </p:txBody>
      </p:sp>
      <p:sp>
        <p:nvSpPr>
          <p:cNvPr id="3" name="Content Placeholder 2"/>
          <p:cNvSpPr>
            <a:spLocks noGrp="1"/>
          </p:cNvSpPr>
          <p:nvPr>
            <p:ph idx="1"/>
          </p:nvPr>
        </p:nvSpPr>
        <p:spPr>
          <a:xfrm>
            <a:off x="228600" y="4114800"/>
            <a:ext cx="2667000" cy="2362200"/>
          </a:xfrm>
        </p:spPr>
        <p:txBody>
          <a:bodyPr>
            <a:normAutofit/>
          </a:bodyPr>
          <a:lstStyle/>
          <a:p>
            <a:pPr marL="0" indent="0">
              <a:buNone/>
            </a:pPr>
            <a:r>
              <a:rPr lang="en-US" sz="2800" dirty="0" smtClean="0"/>
              <a:t>Develop a program that will print out </a:t>
            </a:r>
            <a:r>
              <a:rPr lang="en-US" sz="2800" b="1" u="sng" dirty="0" smtClean="0"/>
              <a:t>n</a:t>
            </a:r>
            <a:r>
              <a:rPr lang="en-US" sz="2800" dirty="0" smtClean="0"/>
              <a:t> first primes.</a:t>
            </a:r>
          </a:p>
          <a:p>
            <a:pPr marL="0" indent="0">
              <a:buNone/>
            </a:pPr>
            <a:r>
              <a:rPr lang="en-US" sz="2800" dirty="0" smtClean="0"/>
              <a:t> </a:t>
            </a:r>
            <a:r>
              <a:rPr lang="en-US" sz="2800" dirty="0" smtClean="0">
                <a:solidFill>
                  <a:srgbClr val="FF0000"/>
                </a:solidFill>
              </a:rPr>
              <a:t>Implement it</a:t>
            </a:r>
            <a:r>
              <a:rPr lang="en-US" sz="2800" dirty="0" smtClean="0"/>
              <a:t>.</a:t>
            </a:r>
            <a:endParaRPr lang="en-US" sz="2000" i="1" u="sng" dirty="0" smtClean="0"/>
          </a:p>
          <a:p>
            <a:pPr marL="0" indent="0">
              <a:buNone/>
            </a:pPr>
            <a:endParaRPr lang="en-US" sz="2000" i="1" u="sng" dirty="0"/>
          </a:p>
        </p:txBody>
      </p:sp>
      <p:sp>
        <p:nvSpPr>
          <p:cNvPr id="10" name="Slide Number Placeholder 9"/>
          <p:cNvSpPr>
            <a:spLocks noGrp="1"/>
          </p:cNvSpPr>
          <p:nvPr>
            <p:ph type="sldNum" sz="quarter" idx="12"/>
          </p:nvPr>
        </p:nvSpPr>
        <p:spPr/>
        <p:txBody>
          <a:bodyPr/>
          <a:lstStyle/>
          <a:p>
            <a:fld id="{190CC846-20B3-454D-AF77-DE04E39CF884}" type="slidenum">
              <a:rPr lang="en-US" smtClean="0"/>
              <a:pPr/>
              <a:t>49</a:t>
            </a:fld>
            <a:endParaRPr lang="en-US" dirty="0"/>
          </a:p>
        </p:txBody>
      </p:sp>
      <p:sp>
        <p:nvSpPr>
          <p:cNvPr id="11" name="Footer Placeholder 10"/>
          <p:cNvSpPr>
            <a:spLocks noGrp="1"/>
          </p:cNvSpPr>
          <p:nvPr>
            <p:ph type="ftr" sz="quarter" idx="11"/>
          </p:nvPr>
        </p:nvSpPr>
        <p:spPr/>
        <p:txBody>
          <a:bodyPr/>
          <a:lstStyle/>
          <a:p>
            <a:r>
              <a:rPr lang="en-US" dirty="0" smtClean="0"/>
              <a:t>Modules and Functions</a:t>
            </a:r>
            <a:endParaRPr lang="en-US" dirty="0"/>
          </a:p>
        </p:txBody>
      </p:sp>
      <p:grpSp>
        <p:nvGrpSpPr>
          <p:cNvPr id="8" name="Group 7"/>
          <p:cNvGrpSpPr/>
          <p:nvPr/>
        </p:nvGrpSpPr>
        <p:grpSpPr>
          <a:xfrm>
            <a:off x="2971800" y="381000"/>
            <a:ext cx="6143624" cy="6172200"/>
            <a:chOff x="3324225" y="1066800"/>
            <a:chExt cx="5743575" cy="5715000"/>
          </a:xfrm>
        </p:grpSpPr>
        <p:pic>
          <p:nvPicPr>
            <p:cNvPr id="4100" name="Picture 4"/>
            <p:cNvPicPr>
              <a:picLocks noChangeAspect="1" noChangeArrowheads="1"/>
            </p:cNvPicPr>
            <p:nvPr/>
          </p:nvPicPr>
          <p:blipFill>
            <a:blip r:embed="rId2"/>
            <a:srcRect/>
            <a:stretch>
              <a:fillRect/>
            </a:stretch>
          </p:blipFill>
          <p:spPr bwMode="auto">
            <a:xfrm>
              <a:off x="3324225" y="1066800"/>
              <a:ext cx="5743575" cy="57150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429000" y="1295401"/>
              <a:ext cx="4876800" cy="1295399"/>
            </a:xfrm>
            <a:prstGeom prst="rect">
              <a:avLst/>
            </a:prstGeom>
            <a:noFill/>
            <a:ln w="9525">
              <a:noFill/>
              <a:miter lim="800000"/>
              <a:headEnd/>
              <a:tailEnd/>
            </a:ln>
            <a:effectLst/>
          </p:spPr>
        </p:pic>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What is a module?</a:t>
            </a:r>
          </a:p>
          <a:p>
            <a:r>
              <a:rPr lang="en-US" dirty="0" smtClean="0"/>
              <a:t>Characteristics of  modules</a:t>
            </a:r>
          </a:p>
          <a:p>
            <a:r>
              <a:rPr lang="en-US" dirty="0" smtClean="0"/>
              <a:t>Hints for module identifying</a:t>
            </a:r>
          </a:p>
          <a:p>
            <a:r>
              <a:rPr lang="en-US" dirty="0" smtClean="0"/>
              <a:t>C-Functions and Modules</a:t>
            </a:r>
          </a:p>
          <a:p>
            <a:r>
              <a:rPr lang="en-US" dirty="0" smtClean="0"/>
              <a:t>How to Implement a function?</a:t>
            </a:r>
          </a:p>
          <a:p>
            <a:r>
              <a:rPr lang="en-US" dirty="0" smtClean="0"/>
              <a:t>How to use a function?</a:t>
            </a:r>
          </a:p>
          <a:p>
            <a:r>
              <a:rPr lang="en-US" dirty="0" smtClean="0"/>
              <a:t>What happen when a function is called?</a:t>
            </a:r>
          </a:p>
          <a:p>
            <a:r>
              <a:rPr lang="en-US" dirty="0" smtClean="0"/>
              <a:t>How to analyze a problem into functions?</a:t>
            </a:r>
          </a:p>
          <a:p>
            <a:r>
              <a:rPr lang="en-US" dirty="0" smtClean="0"/>
              <a:t>Implement a program using functions</a:t>
            </a:r>
          </a:p>
          <a:p>
            <a:r>
              <a:rPr lang="en-US" dirty="0" smtClean="0"/>
              <a:t>Extent and Scope of a variable</a:t>
            </a:r>
          </a:p>
          <a:p>
            <a:r>
              <a:rPr lang="en-US" dirty="0" smtClean="0"/>
              <a:t>Walkthroughs with Functions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5</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 a program using functions …</a:t>
            </a:r>
            <a:endParaRPr lang="en-US" dirty="0"/>
          </a:p>
        </p:txBody>
      </p:sp>
      <p:sp>
        <p:nvSpPr>
          <p:cNvPr id="3" name="Content Placeholder 2"/>
          <p:cNvSpPr>
            <a:spLocks noGrp="1"/>
          </p:cNvSpPr>
          <p:nvPr>
            <p:ph idx="1"/>
          </p:nvPr>
        </p:nvSpPr>
        <p:spPr>
          <a:xfrm>
            <a:off x="762000" y="1219201"/>
            <a:ext cx="7924800" cy="1219200"/>
          </a:xfrm>
        </p:spPr>
        <p:txBody>
          <a:bodyPr>
            <a:normAutofit fontScale="92500" lnSpcReduction="20000"/>
          </a:bodyPr>
          <a:lstStyle/>
          <a:p>
            <a:pPr marL="0" indent="0">
              <a:buNone/>
            </a:pPr>
            <a:r>
              <a:rPr lang="en-US" b="1" dirty="0" smtClean="0"/>
              <a:t>Develop a program that will accept two positive integers then print out the greatest common divisor and the least common multiple of them.</a:t>
            </a:r>
            <a:endParaRPr lang="en-US" sz="2400" b="1" i="1" u="sng" dirty="0" smtClean="0"/>
          </a:p>
          <a:p>
            <a:pPr marL="0" indent="0">
              <a:buNone/>
            </a:pPr>
            <a:endParaRPr lang="en-US" sz="2400" b="1" i="1" u="sng" dirty="0"/>
          </a:p>
        </p:txBody>
      </p:sp>
      <p:sp>
        <p:nvSpPr>
          <p:cNvPr id="5" name="Rectangle 4"/>
          <p:cNvSpPr/>
          <p:nvPr/>
        </p:nvSpPr>
        <p:spPr>
          <a:xfrm>
            <a:off x="838200" y="2590800"/>
            <a:ext cx="7924800"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u="sng" dirty="0" smtClean="0"/>
              <a:t>Analysis</a:t>
            </a:r>
            <a:endParaRPr lang="en-US" sz="2000" dirty="0" smtClean="0"/>
          </a:p>
          <a:p>
            <a:pPr>
              <a:buFontTx/>
              <a:buChar char="-"/>
            </a:pPr>
            <a:r>
              <a:rPr lang="en-US" sz="2000" dirty="0" smtClean="0"/>
              <a:t>Nouns:  2 integers </a:t>
            </a:r>
            <a:r>
              <a:rPr lang="en-US" sz="2000" dirty="0" smtClean="0">
                <a:sym typeface="Wingdings" pitchFamily="2" charset="2"/>
              </a:rPr>
              <a:t> int m,n</a:t>
            </a:r>
          </a:p>
          <a:p>
            <a:r>
              <a:rPr lang="en-US" sz="2000" dirty="0" smtClean="0">
                <a:sym typeface="Wingdings" pitchFamily="2" charset="2"/>
              </a:rPr>
              <a:t>                The greatest common divisor  int G</a:t>
            </a:r>
          </a:p>
          <a:p>
            <a:r>
              <a:rPr lang="en-US" sz="2000" dirty="0" smtClean="0">
                <a:sym typeface="Wingdings" pitchFamily="2" charset="2"/>
              </a:rPr>
              <a:t>                The least common multiple   int L</a:t>
            </a:r>
          </a:p>
          <a:p>
            <a:pPr>
              <a:buFontTx/>
              <a:buChar char="-"/>
            </a:pPr>
            <a:r>
              <a:rPr lang="en-US" sz="2000" dirty="0" smtClean="0">
                <a:sym typeface="Wingdings" pitchFamily="2" charset="2"/>
              </a:rPr>
              <a:t> Verbs:</a:t>
            </a:r>
          </a:p>
          <a:p>
            <a:r>
              <a:rPr lang="en-US" sz="2000" dirty="0" smtClean="0">
                <a:sym typeface="Wingdings" pitchFamily="2" charset="2"/>
              </a:rPr>
              <a:t>     - Begin</a:t>
            </a:r>
          </a:p>
          <a:p>
            <a:r>
              <a:rPr lang="en-US" sz="2000" dirty="0" smtClean="0">
                <a:sym typeface="Wingdings" pitchFamily="2" charset="2"/>
              </a:rPr>
              <a:t>     - Accept m, n  simple</a:t>
            </a:r>
          </a:p>
          <a:p>
            <a:r>
              <a:rPr lang="en-US" sz="2000" dirty="0" smtClean="0">
                <a:sym typeface="Wingdings" pitchFamily="2" charset="2"/>
              </a:rPr>
              <a:t>     -  G= Calculate the greatest common  divisor of m,n  function </a:t>
            </a:r>
            <a:r>
              <a:rPr lang="en-US" sz="2000" b="1" u="sng" dirty="0" smtClean="0">
                <a:sym typeface="Wingdings" pitchFamily="2" charset="2"/>
              </a:rPr>
              <a:t>gcd</a:t>
            </a:r>
          </a:p>
          <a:p>
            <a:r>
              <a:rPr lang="en-US" sz="2000" dirty="0" smtClean="0">
                <a:sym typeface="Wingdings" pitchFamily="2" charset="2"/>
              </a:rPr>
              <a:t>     -  L = Calculate the least common  multiple of m,n  function </a:t>
            </a:r>
            <a:r>
              <a:rPr lang="en-US" sz="2000" b="1" u="sng" dirty="0" smtClean="0">
                <a:sym typeface="Wingdings" pitchFamily="2" charset="2"/>
              </a:rPr>
              <a:t>lcm</a:t>
            </a:r>
            <a:endParaRPr lang="en-US" sz="2000" u="sng" dirty="0" smtClean="0">
              <a:sym typeface="Wingdings" pitchFamily="2" charset="2"/>
            </a:endParaRPr>
          </a:p>
          <a:p>
            <a:r>
              <a:rPr lang="en-US" sz="2000" dirty="0" smtClean="0">
                <a:sym typeface="Wingdings" pitchFamily="2" charset="2"/>
              </a:rPr>
              <a:t>     - Print out G, L  simple</a:t>
            </a:r>
          </a:p>
          <a:p>
            <a:r>
              <a:rPr lang="en-US" sz="2000" dirty="0" smtClean="0">
                <a:sym typeface="Wingdings" pitchFamily="2" charset="2"/>
              </a:rPr>
              <a:t>     - End. </a:t>
            </a:r>
            <a:endParaRPr lang="en-US" sz="2000" dirty="0" smtClean="0"/>
          </a:p>
          <a:p>
            <a:endParaRPr lang="en-US" sz="2000"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50</a:t>
            </a:fld>
            <a:endParaRPr lang="en-US" dirty="0"/>
          </a:p>
        </p:txBody>
      </p:sp>
      <p:sp>
        <p:nvSpPr>
          <p:cNvPr id="8" name="Footer Placeholder 7"/>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 a program using functions …</a:t>
            </a:r>
            <a:endParaRPr lang="en-US" dirty="0"/>
          </a:p>
        </p:txBody>
      </p:sp>
      <p:graphicFrame>
        <p:nvGraphicFramePr>
          <p:cNvPr id="7" name="Table 6"/>
          <p:cNvGraphicFramePr>
            <a:graphicFrameLocks noGrp="1"/>
          </p:cNvGraphicFramePr>
          <p:nvPr/>
        </p:nvGraphicFramePr>
        <p:xfrm>
          <a:off x="6172200" y="1295400"/>
          <a:ext cx="2514600" cy="3505200"/>
        </p:xfrm>
        <a:graphic>
          <a:graphicData uri="http://schemas.openxmlformats.org/drawingml/2006/table">
            <a:tbl>
              <a:tblPr firstRow="1" bandRow="1">
                <a:tableStyleId>{5C22544A-7EE6-4342-B048-85BDC9FD1C3A}</a:tableStyleId>
              </a:tblPr>
              <a:tblGrid>
                <a:gridCol w="1257300"/>
                <a:gridCol w="1257300"/>
              </a:tblGrid>
              <a:tr h="370840">
                <a:tc>
                  <a:txBody>
                    <a:bodyPr/>
                    <a:lstStyle/>
                    <a:p>
                      <a:r>
                        <a:rPr lang="en-US" b="1" dirty="0" smtClean="0"/>
                        <a:t>value1</a:t>
                      </a:r>
                      <a:endParaRPr lang="en-US" b="1" dirty="0"/>
                    </a:p>
                  </a:txBody>
                  <a:tcPr/>
                </a:tc>
                <a:tc>
                  <a:txBody>
                    <a:bodyPr/>
                    <a:lstStyle/>
                    <a:p>
                      <a:r>
                        <a:rPr lang="en-US" b="1" dirty="0" smtClean="0"/>
                        <a:t>value2</a:t>
                      </a:r>
                      <a:endParaRPr lang="en-US" b="1" dirty="0"/>
                    </a:p>
                  </a:txBody>
                  <a:tcPr/>
                </a:tc>
              </a:tr>
              <a:tr h="370840">
                <a:tc>
                  <a:txBody>
                    <a:bodyPr/>
                    <a:lstStyle/>
                    <a:p>
                      <a:r>
                        <a:rPr lang="en-US" b="1" dirty="0" smtClean="0"/>
                        <a:t>14</a:t>
                      </a:r>
                      <a:endParaRPr lang="en-US" b="1" dirty="0"/>
                    </a:p>
                  </a:txBody>
                  <a:tcPr/>
                </a:tc>
                <a:tc>
                  <a:txBody>
                    <a:bodyPr/>
                    <a:lstStyle/>
                    <a:p>
                      <a:r>
                        <a:rPr lang="en-US" b="1" dirty="0" smtClean="0"/>
                        <a:t>62</a:t>
                      </a:r>
                      <a:endParaRPr lang="en-US" b="1" dirty="0"/>
                    </a:p>
                  </a:txBody>
                  <a:tcPr/>
                </a:tc>
              </a:tr>
              <a:tr h="370840">
                <a:tc>
                  <a:txBody>
                    <a:bodyPr/>
                    <a:lstStyle/>
                    <a:p>
                      <a:endParaRPr lang="en-US" b="1" dirty="0"/>
                    </a:p>
                  </a:txBody>
                  <a:tcPr/>
                </a:tc>
                <a:tc>
                  <a:txBody>
                    <a:bodyPr/>
                    <a:lstStyle/>
                    <a:p>
                      <a:r>
                        <a:rPr lang="en-US" b="1" dirty="0" smtClean="0"/>
                        <a:t>62-14 = 48</a:t>
                      </a:r>
                      <a:endParaRPr lang="en-US" b="1" dirty="0"/>
                    </a:p>
                  </a:txBody>
                  <a:tcPr/>
                </a:tc>
              </a:tr>
              <a:tr h="370840">
                <a:tc>
                  <a:txBody>
                    <a:bodyPr/>
                    <a:lstStyle/>
                    <a:p>
                      <a:endParaRPr lang="en-US" b="1" dirty="0"/>
                    </a:p>
                  </a:txBody>
                  <a:tcPr/>
                </a:tc>
                <a:tc>
                  <a:txBody>
                    <a:bodyPr/>
                    <a:lstStyle/>
                    <a:p>
                      <a:r>
                        <a:rPr lang="en-US" b="1" dirty="0" smtClean="0"/>
                        <a:t>48-14 = 34</a:t>
                      </a:r>
                      <a:endParaRPr lang="en-US" b="1" dirty="0"/>
                    </a:p>
                  </a:txBody>
                  <a:tcPr/>
                </a:tc>
              </a:tr>
              <a:tr h="370840">
                <a:tc>
                  <a:txBody>
                    <a:bodyPr/>
                    <a:lstStyle/>
                    <a:p>
                      <a:endParaRPr lang="en-US" b="1" dirty="0"/>
                    </a:p>
                  </a:txBody>
                  <a:tcPr/>
                </a:tc>
                <a:tc>
                  <a:txBody>
                    <a:bodyPr/>
                    <a:lstStyle/>
                    <a:p>
                      <a:r>
                        <a:rPr lang="en-US" b="1" dirty="0" smtClean="0"/>
                        <a:t>34-14 = 20</a:t>
                      </a:r>
                      <a:endParaRPr lang="en-US" b="1" dirty="0"/>
                    </a:p>
                  </a:txBody>
                  <a:tcPr/>
                </a:tc>
              </a:tr>
              <a:tr h="370840">
                <a:tc>
                  <a:txBody>
                    <a:bodyPr/>
                    <a:lstStyle/>
                    <a:p>
                      <a:endParaRPr lang="en-US" b="1" dirty="0"/>
                    </a:p>
                  </a:txBody>
                  <a:tcPr/>
                </a:tc>
                <a:tc>
                  <a:txBody>
                    <a:bodyPr/>
                    <a:lstStyle/>
                    <a:p>
                      <a:r>
                        <a:rPr lang="en-US" b="1" dirty="0" smtClean="0"/>
                        <a:t>20 -14 = 6</a:t>
                      </a:r>
                      <a:endParaRPr lang="en-US" b="1" dirty="0"/>
                    </a:p>
                  </a:txBody>
                  <a:tcPr/>
                </a:tc>
              </a:tr>
              <a:tr h="370840">
                <a:tc>
                  <a:txBody>
                    <a:bodyPr/>
                    <a:lstStyle/>
                    <a:p>
                      <a:r>
                        <a:rPr lang="en-US" b="1" dirty="0" smtClean="0"/>
                        <a:t>14-6</a:t>
                      </a:r>
                      <a:r>
                        <a:rPr lang="en-US" b="1" baseline="0" dirty="0" smtClean="0"/>
                        <a:t> = 8</a:t>
                      </a:r>
                    </a:p>
                    <a:p>
                      <a:r>
                        <a:rPr lang="en-US" b="1" baseline="0" dirty="0" smtClean="0"/>
                        <a:t>8-6=2</a:t>
                      </a:r>
                      <a:endParaRPr lang="en-US" b="1" dirty="0"/>
                    </a:p>
                  </a:txBody>
                  <a:tcPr/>
                </a:tc>
                <a:tc>
                  <a:txBody>
                    <a:bodyPr/>
                    <a:lstStyle/>
                    <a:p>
                      <a:endParaRPr lang="en-US" b="1" dirty="0"/>
                    </a:p>
                  </a:txBody>
                  <a:tcPr/>
                </a:tc>
              </a:tr>
              <a:tr h="370840">
                <a:tc>
                  <a:txBody>
                    <a:bodyPr/>
                    <a:lstStyle/>
                    <a:p>
                      <a:endParaRPr lang="en-US" b="1" dirty="0"/>
                    </a:p>
                  </a:txBody>
                  <a:tcPr/>
                </a:tc>
                <a:tc>
                  <a:txBody>
                    <a:bodyPr/>
                    <a:lstStyle/>
                    <a:p>
                      <a:r>
                        <a:rPr lang="en-US" b="1" dirty="0" smtClean="0"/>
                        <a:t>6-2</a:t>
                      </a:r>
                      <a:r>
                        <a:rPr lang="en-US" b="1" baseline="0" dirty="0" smtClean="0"/>
                        <a:t> =  4</a:t>
                      </a:r>
                    </a:p>
                    <a:p>
                      <a:r>
                        <a:rPr lang="en-US" b="1" baseline="0" dirty="0" smtClean="0"/>
                        <a:t>4-2=   2</a:t>
                      </a:r>
                      <a:endParaRPr lang="en-US" b="1" dirty="0"/>
                    </a:p>
                  </a:txBody>
                  <a:tcPr/>
                </a:tc>
              </a:tr>
            </a:tbl>
          </a:graphicData>
        </a:graphic>
      </p:graphicFrame>
      <p:pic>
        <p:nvPicPr>
          <p:cNvPr id="5123" name="Picture 3"/>
          <p:cNvPicPr>
            <a:picLocks noChangeAspect="1" noChangeArrowheads="1"/>
          </p:cNvPicPr>
          <p:nvPr/>
        </p:nvPicPr>
        <p:blipFill>
          <a:blip r:embed="rId2"/>
          <a:srcRect/>
          <a:stretch>
            <a:fillRect/>
          </a:stretch>
        </p:blipFill>
        <p:spPr bwMode="auto">
          <a:xfrm>
            <a:off x="110474" y="838200"/>
            <a:ext cx="5528326" cy="5905500"/>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4800600" y="4953000"/>
            <a:ext cx="4111476" cy="657226"/>
          </a:xfrm>
          <a:prstGeom prst="rect">
            <a:avLst/>
          </a:prstGeom>
          <a:noFill/>
          <a:ln w="9525">
            <a:noFill/>
            <a:miter lim="800000"/>
            <a:headEnd/>
            <a:tailEnd/>
          </a:ln>
          <a:effectLst/>
        </p:spPr>
      </p:pic>
      <p:cxnSp>
        <p:nvCxnSpPr>
          <p:cNvPr id="9" name="Straight Arrow Connector 8"/>
          <p:cNvCxnSpPr/>
          <p:nvPr/>
        </p:nvCxnSpPr>
        <p:spPr>
          <a:xfrm>
            <a:off x="5029200" y="1981200"/>
            <a:ext cx="9906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p:txBody>
          <a:bodyPr/>
          <a:lstStyle/>
          <a:p>
            <a:fld id="{190CC846-20B3-454D-AF77-DE04E39CF884}" type="slidenum">
              <a:rPr lang="en-US" smtClean="0"/>
              <a:pPr/>
              <a:t>51</a:t>
            </a:fld>
            <a:endParaRPr lang="en-US" dirty="0"/>
          </a:p>
        </p:txBody>
      </p:sp>
      <p:sp>
        <p:nvSpPr>
          <p:cNvPr id="15" name="Footer Placeholder 1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Extent and Scope of a variable</a:t>
            </a:r>
            <a:endParaRPr lang="en-US" dirty="0"/>
          </a:p>
        </p:txBody>
      </p:sp>
      <p:sp>
        <p:nvSpPr>
          <p:cNvPr id="3" name="Content Placeholder 2"/>
          <p:cNvSpPr>
            <a:spLocks noGrp="1"/>
          </p:cNvSpPr>
          <p:nvPr>
            <p:ph idx="1"/>
          </p:nvPr>
        </p:nvSpPr>
        <p:spPr>
          <a:xfrm>
            <a:off x="381000" y="1143000"/>
            <a:ext cx="8534400" cy="5029200"/>
          </a:xfrm>
        </p:spPr>
        <p:txBody>
          <a:bodyPr>
            <a:noAutofit/>
          </a:bodyPr>
          <a:lstStyle/>
          <a:p>
            <a:pPr>
              <a:buClr>
                <a:schemeClr val="tx1"/>
              </a:buClr>
              <a:buFontTx/>
              <a:buChar char="•"/>
            </a:pPr>
            <a:r>
              <a:rPr lang="en-US" sz="2400" i="1" dirty="0" smtClean="0">
                <a:solidFill>
                  <a:srgbClr val="0000FF"/>
                </a:solidFill>
                <a:latin typeface="Arial" charset="0"/>
                <a:cs typeface="Arial" charset="0"/>
              </a:rPr>
              <a:t>Extent of a variable</a:t>
            </a:r>
            <a:r>
              <a:rPr lang="en-US" sz="2400" dirty="0" smtClean="0">
                <a:latin typeface="Arial" charset="0"/>
                <a:cs typeface="Arial" charset="0"/>
              </a:rPr>
              <a:t>: </a:t>
            </a:r>
            <a:r>
              <a:rPr lang="en-US" sz="1400" dirty="0" smtClean="0">
                <a:latin typeface="Arial" charset="0"/>
                <a:cs typeface="Arial" charset="0"/>
              </a:rPr>
              <a:t>(tuổi thọ)</a:t>
            </a:r>
            <a:r>
              <a:rPr lang="en-US" sz="2400" dirty="0" smtClean="0">
                <a:latin typeface="Arial" charset="0"/>
                <a:cs typeface="Arial" charset="0"/>
              </a:rPr>
              <a:t> Duration begins at the time the memory of this variable is allocated to the time this block is de-allocated.</a:t>
            </a:r>
          </a:p>
          <a:p>
            <a:pPr>
              <a:buClr>
                <a:schemeClr val="tx1"/>
              </a:buClr>
              <a:buFontTx/>
              <a:buChar char="•"/>
            </a:pPr>
            <a:r>
              <a:rPr lang="en-US" sz="2400" i="1" dirty="0" smtClean="0">
                <a:solidFill>
                  <a:srgbClr val="0000FF"/>
                </a:solidFill>
                <a:latin typeface="Arial" charset="0"/>
                <a:cs typeface="Arial" charset="0"/>
              </a:rPr>
              <a:t>Scope of a variable</a:t>
            </a:r>
            <a:r>
              <a:rPr lang="en-US" sz="2400" dirty="0" smtClean="0">
                <a:latin typeface="Arial" charset="0"/>
                <a:cs typeface="Arial" charset="0"/>
              </a:rPr>
              <a:t>: </a:t>
            </a:r>
            <a:r>
              <a:rPr lang="en-US" sz="1400" dirty="0" smtClean="0">
                <a:latin typeface="Arial" charset="0"/>
                <a:cs typeface="Arial" charset="0"/>
              </a:rPr>
              <a:t>(tầm vực)</a:t>
            </a:r>
            <a:r>
              <a:rPr lang="en-US" sz="2400" dirty="0" smtClean="0">
                <a:latin typeface="Arial" charset="0"/>
                <a:cs typeface="Arial" charset="0"/>
              </a:rPr>
              <a:t> The code block between the line which this variable is declared and the close brace of this block. In it’s scope, the variable is visible ( means that accessing to this variable is valid). </a:t>
            </a:r>
          </a:p>
          <a:p>
            <a:pPr>
              <a:buClr>
                <a:schemeClr val="tx1"/>
              </a:buClr>
              <a:buFontTx/>
              <a:buChar char="•"/>
            </a:pPr>
            <a:r>
              <a:rPr lang="en-US" sz="2400" i="1" dirty="0" smtClean="0">
                <a:solidFill>
                  <a:srgbClr val="0000FF"/>
                </a:solidFill>
                <a:latin typeface="Arial" charset="0"/>
                <a:cs typeface="Arial" charset="0"/>
              </a:rPr>
              <a:t>Global Variables</a:t>
            </a:r>
            <a:r>
              <a:rPr lang="en-US" sz="2400" dirty="0" smtClean="0">
                <a:latin typeface="Arial" charset="0"/>
                <a:cs typeface="Arial" charset="0"/>
              </a:rPr>
              <a:t>: </a:t>
            </a:r>
            <a:r>
              <a:rPr lang="en-US" sz="1400" dirty="0" smtClean="0">
                <a:latin typeface="Arial" charset="0"/>
                <a:cs typeface="Arial" charset="0"/>
              </a:rPr>
              <a:t>(biến toàn cục)</a:t>
            </a:r>
            <a:r>
              <a:rPr lang="en-US" sz="2400" dirty="0" smtClean="0">
                <a:latin typeface="Arial" charset="0"/>
                <a:cs typeface="Arial" charset="0"/>
              </a:rPr>
              <a:t> Variables declared outside of all functions </a:t>
            </a:r>
            <a:r>
              <a:rPr lang="en-US" sz="2400" dirty="0" smtClean="0">
                <a:latin typeface="Arial" charset="0"/>
                <a:cs typeface="Arial" charset="0"/>
                <a:sym typeface="Wingdings" pitchFamily="2" charset="2"/>
              </a:rPr>
              <a:t> They are stored in the data segment. If possible, do not use global variables because they can cause high coupling in functions.</a:t>
            </a:r>
            <a:endParaRPr lang="en-US" sz="2400" dirty="0" smtClean="0">
              <a:latin typeface="Arial" charset="0"/>
              <a:cs typeface="Arial" charset="0"/>
            </a:endParaRPr>
          </a:p>
          <a:p>
            <a:pPr>
              <a:buClr>
                <a:schemeClr val="tx1"/>
              </a:buClr>
              <a:buFontTx/>
              <a:buChar char="•"/>
            </a:pPr>
            <a:r>
              <a:rPr lang="en-US" sz="2400" i="1" dirty="0" smtClean="0">
                <a:solidFill>
                  <a:srgbClr val="0000FF"/>
                </a:solidFill>
                <a:latin typeface="Arial" charset="0"/>
                <a:cs typeface="Arial" charset="0"/>
              </a:rPr>
              <a:t>Local Variables</a:t>
            </a:r>
            <a:r>
              <a:rPr lang="en-US" sz="2400" dirty="0" smtClean="0">
                <a:latin typeface="Arial" charset="0"/>
                <a:cs typeface="Arial" charset="0"/>
              </a:rPr>
              <a:t>: </a:t>
            </a:r>
            <a:r>
              <a:rPr lang="en-US" sz="1400" dirty="0" smtClean="0">
                <a:latin typeface="Arial" charset="0"/>
                <a:cs typeface="Arial" charset="0"/>
              </a:rPr>
              <a:t>(biến cục bộ)</a:t>
            </a:r>
            <a:r>
              <a:rPr lang="en-US" sz="2000" dirty="0" smtClean="0">
                <a:latin typeface="Arial" charset="0"/>
                <a:cs typeface="Arial" charset="0"/>
              </a:rPr>
              <a:t> </a:t>
            </a:r>
            <a:r>
              <a:rPr lang="en-US" sz="2400" dirty="0" smtClean="0">
                <a:latin typeface="Arial" charset="0"/>
                <a:cs typeface="Arial" charset="0"/>
              </a:rPr>
              <a:t>Variables declared inside a function </a:t>
            </a:r>
            <a:r>
              <a:rPr lang="en-US" sz="2400" dirty="0" smtClean="0">
                <a:latin typeface="Arial" charset="0"/>
                <a:cs typeface="Arial" charset="0"/>
                <a:sym typeface="Wingdings" pitchFamily="2" charset="2"/>
              </a:rPr>
              <a:t> They are stored in the stack segment.</a:t>
            </a:r>
            <a:endParaRPr lang="en-US" sz="2400" dirty="0">
              <a:latin typeface="Arial" charset="0"/>
              <a:cs typeface="Arial"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52</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Extent of Variables: Time-View</a:t>
            </a:r>
            <a:endParaRPr lang="en-US" dirty="0"/>
          </a:p>
        </p:txBody>
      </p:sp>
      <p:pic>
        <p:nvPicPr>
          <p:cNvPr id="6146" name="Picture 2"/>
          <p:cNvPicPr>
            <a:picLocks noChangeAspect="1" noChangeArrowheads="1"/>
          </p:cNvPicPr>
          <p:nvPr/>
        </p:nvPicPr>
        <p:blipFill>
          <a:blip r:embed="rId2"/>
          <a:srcRect/>
          <a:stretch>
            <a:fillRect/>
          </a:stretch>
        </p:blipFill>
        <p:spPr bwMode="auto">
          <a:xfrm>
            <a:off x="2196062" y="1200150"/>
            <a:ext cx="6795538" cy="4286250"/>
          </a:xfrm>
          <a:prstGeom prst="rect">
            <a:avLst/>
          </a:prstGeom>
          <a:noFill/>
          <a:ln w="9525">
            <a:noFill/>
            <a:miter lim="800000"/>
            <a:headEnd/>
            <a:tailEnd/>
          </a:ln>
          <a:effectLst/>
        </p:spPr>
      </p:pic>
      <p:sp>
        <p:nvSpPr>
          <p:cNvPr id="6" name="Rectangle 5"/>
          <p:cNvSpPr/>
          <p:nvPr/>
        </p:nvSpPr>
        <p:spPr>
          <a:xfrm>
            <a:off x="228600" y="914400"/>
            <a:ext cx="12954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Program terminates</a:t>
            </a:r>
            <a:endParaRPr lang="en-US" b="1" dirty="0">
              <a:solidFill>
                <a:srgbClr val="FF0000"/>
              </a:solidFill>
            </a:endParaRPr>
          </a:p>
        </p:txBody>
      </p:sp>
      <p:sp>
        <p:nvSpPr>
          <p:cNvPr id="7" name="Rectangle 6"/>
          <p:cNvSpPr/>
          <p:nvPr/>
        </p:nvSpPr>
        <p:spPr>
          <a:xfrm>
            <a:off x="228600" y="5029200"/>
            <a:ext cx="1295400" cy="533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Program</a:t>
            </a:r>
          </a:p>
          <a:p>
            <a:pPr algn="ctr"/>
            <a:r>
              <a:rPr lang="en-US" b="1" dirty="0" smtClean="0"/>
              <a:t>Starts</a:t>
            </a:r>
            <a:endParaRPr lang="en-US" b="1" dirty="0"/>
          </a:p>
        </p:txBody>
      </p:sp>
      <p:sp>
        <p:nvSpPr>
          <p:cNvPr id="8" name="Rectangle 7"/>
          <p:cNvSpPr/>
          <p:nvPr/>
        </p:nvSpPr>
        <p:spPr>
          <a:xfrm>
            <a:off x="685800" y="1447800"/>
            <a:ext cx="228600" cy="3581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a:solidFill>
                <a:srgbClr val="FF0000"/>
              </a:solidFill>
            </a:endParaRPr>
          </a:p>
        </p:txBody>
      </p:sp>
      <p:sp>
        <p:nvSpPr>
          <p:cNvPr id="9" name="Rectangle 8"/>
          <p:cNvSpPr/>
          <p:nvPr/>
        </p:nvSpPr>
        <p:spPr>
          <a:xfrm>
            <a:off x="990600" y="2895600"/>
            <a:ext cx="457200" cy="6858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rgbClr val="FF0000"/>
              </a:solidFill>
            </a:endParaRPr>
          </a:p>
          <a:p>
            <a:pPr algn="ctr"/>
            <a:r>
              <a:rPr lang="en-US" b="1" dirty="0" smtClean="0">
                <a:solidFill>
                  <a:srgbClr val="FF0000"/>
                </a:solidFill>
              </a:rPr>
              <a:t>r</a:t>
            </a:r>
            <a:endParaRPr lang="en-US" b="1" dirty="0">
              <a:solidFill>
                <a:srgbClr val="FF0000"/>
              </a:solidFill>
            </a:endParaRPr>
          </a:p>
        </p:txBody>
      </p:sp>
      <p:sp>
        <p:nvSpPr>
          <p:cNvPr id="10" name="Rectangle 9"/>
          <p:cNvSpPr/>
          <p:nvPr/>
        </p:nvSpPr>
        <p:spPr>
          <a:xfrm>
            <a:off x="990600" y="2133600"/>
            <a:ext cx="457200" cy="7620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rx</a:t>
            </a:r>
          </a:p>
          <a:p>
            <a:pPr algn="ctr"/>
            <a:r>
              <a:rPr lang="en-US" b="1" dirty="0" smtClean="0">
                <a:solidFill>
                  <a:srgbClr val="FF0000"/>
                </a:solidFill>
              </a:rPr>
              <a:t>ry</a:t>
            </a:r>
            <a:endParaRPr lang="en-US" b="1" dirty="0">
              <a:solidFill>
                <a:srgbClr val="FF0000"/>
              </a:solidFill>
            </a:endParaRPr>
          </a:p>
        </p:txBody>
      </p:sp>
      <p:cxnSp>
        <p:nvCxnSpPr>
          <p:cNvPr id="12" name="Straight Arrow Connector 11"/>
          <p:cNvCxnSpPr/>
          <p:nvPr/>
        </p:nvCxnSpPr>
        <p:spPr>
          <a:xfrm rot="5400000" flipH="1" flipV="1">
            <a:off x="-1334294" y="3238500"/>
            <a:ext cx="35814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flipV="1">
            <a:off x="762000" y="1676400"/>
            <a:ext cx="2362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9" idx="3"/>
          </p:cNvCxnSpPr>
          <p:nvPr/>
        </p:nvCxnSpPr>
        <p:spPr>
          <a:xfrm rot="10800000">
            <a:off x="1447800" y="3238500"/>
            <a:ext cx="5105400" cy="647700"/>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0" idx="3"/>
          </p:cNvCxnSpPr>
          <p:nvPr/>
        </p:nvCxnSpPr>
        <p:spPr>
          <a:xfrm rot="10800000">
            <a:off x="1447800" y="2514600"/>
            <a:ext cx="5334000" cy="1600200"/>
          </a:xfrm>
          <a:prstGeom prst="straightConnector1">
            <a:avLst/>
          </a:prstGeom>
          <a:ln w="28575">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Slide Number Placeholder 18"/>
          <p:cNvSpPr>
            <a:spLocks noGrp="1"/>
          </p:cNvSpPr>
          <p:nvPr>
            <p:ph type="sldNum" sz="quarter" idx="12"/>
          </p:nvPr>
        </p:nvSpPr>
        <p:spPr/>
        <p:txBody>
          <a:bodyPr/>
          <a:lstStyle/>
          <a:p>
            <a:fld id="{190CC846-20B3-454D-AF77-DE04E39CF884}" type="slidenum">
              <a:rPr lang="en-US" smtClean="0"/>
              <a:pPr/>
              <a:t>53</a:t>
            </a:fld>
            <a:endParaRPr lang="en-US" dirty="0"/>
          </a:p>
        </p:txBody>
      </p:sp>
      <p:sp>
        <p:nvSpPr>
          <p:cNvPr id="20" name="Footer Placeholder 19"/>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xmlns="" val="428407603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Variables: Code-View</a:t>
            </a:r>
            <a:endParaRPr lang="en-US" dirty="0"/>
          </a:p>
        </p:txBody>
      </p:sp>
      <p:pic>
        <p:nvPicPr>
          <p:cNvPr id="3" name="Picture 2"/>
          <p:cNvPicPr>
            <a:picLocks noChangeAspect="1" noChangeArrowheads="1"/>
          </p:cNvPicPr>
          <p:nvPr/>
        </p:nvPicPr>
        <p:blipFill>
          <a:blip r:embed="rId2"/>
          <a:srcRect/>
          <a:stretch>
            <a:fillRect/>
          </a:stretch>
        </p:blipFill>
        <p:spPr bwMode="auto">
          <a:xfrm>
            <a:off x="249062" y="923924"/>
            <a:ext cx="5465938" cy="5857876"/>
          </a:xfrm>
          <a:prstGeom prst="rect">
            <a:avLst/>
          </a:prstGeom>
          <a:noFill/>
          <a:ln w="9525">
            <a:noFill/>
            <a:miter lim="800000"/>
            <a:headEnd/>
            <a:tailEnd/>
          </a:ln>
          <a:effectLst/>
        </p:spPr>
      </p:pic>
      <p:sp>
        <p:nvSpPr>
          <p:cNvPr id="17" name="Rectangle 16"/>
          <p:cNvSpPr/>
          <p:nvPr/>
        </p:nvSpPr>
        <p:spPr>
          <a:xfrm>
            <a:off x="5791200" y="1143000"/>
            <a:ext cx="2971800" cy="1447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Local variables of the function </a:t>
            </a:r>
            <a:r>
              <a:rPr lang="en-US" b="1" dirty="0" smtClean="0"/>
              <a:t>gcd</a:t>
            </a:r>
            <a:r>
              <a:rPr lang="en-US" dirty="0" smtClean="0"/>
              <a:t> include:  memory containing return value (int), value1, value2</a:t>
            </a:r>
            <a:endParaRPr lang="en-US" dirty="0"/>
          </a:p>
        </p:txBody>
      </p:sp>
      <p:sp>
        <p:nvSpPr>
          <p:cNvPr id="18" name="Rectangle 17"/>
          <p:cNvSpPr/>
          <p:nvPr/>
        </p:nvSpPr>
        <p:spPr>
          <a:xfrm>
            <a:off x="5791200" y="2819400"/>
            <a:ext cx="3352800" cy="9144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Local variables of the function </a:t>
            </a:r>
            <a:r>
              <a:rPr lang="en-US" b="1" dirty="0" smtClean="0"/>
              <a:t>lcm</a:t>
            </a:r>
            <a:r>
              <a:rPr lang="en-US" dirty="0" smtClean="0"/>
              <a:t> include:  memory containing return value (int), value1, value2</a:t>
            </a:r>
            <a:endParaRPr lang="en-US" dirty="0"/>
          </a:p>
        </p:txBody>
      </p:sp>
      <p:sp>
        <p:nvSpPr>
          <p:cNvPr id="19" name="Rectangle 18"/>
          <p:cNvSpPr/>
          <p:nvPr/>
        </p:nvSpPr>
        <p:spPr>
          <a:xfrm>
            <a:off x="5791200" y="3810000"/>
            <a:ext cx="1676400" cy="2819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Local variables of the function </a:t>
            </a:r>
            <a:r>
              <a:rPr lang="en-US" b="1" dirty="0" smtClean="0"/>
              <a:t>main</a:t>
            </a:r>
            <a:r>
              <a:rPr lang="en-US" dirty="0" smtClean="0"/>
              <a:t> include:  memory containing return value (int), m., n, L, G</a:t>
            </a:r>
            <a:endParaRPr lang="en-US" dirty="0"/>
          </a:p>
        </p:txBody>
      </p:sp>
      <p:sp>
        <p:nvSpPr>
          <p:cNvPr id="20" name="Slide Number Placeholder 19"/>
          <p:cNvSpPr>
            <a:spLocks noGrp="1"/>
          </p:cNvSpPr>
          <p:nvPr>
            <p:ph type="sldNum" sz="quarter" idx="12"/>
          </p:nvPr>
        </p:nvSpPr>
        <p:spPr/>
        <p:txBody>
          <a:bodyPr/>
          <a:lstStyle/>
          <a:p>
            <a:fld id="{190CC846-20B3-454D-AF77-DE04E39CF884}" type="slidenum">
              <a:rPr lang="en-US" smtClean="0"/>
              <a:pPr/>
              <a:t>54</a:t>
            </a:fld>
            <a:endParaRPr lang="en-US" dirty="0"/>
          </a:p>
        </p:txBody>
      </p:sp>
      <p:sp>
        <p:nvSpPr>
          <p:cNvPr id="21" name="Footer Placeholder 20"/>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xmlns="" val="30706933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Variables: Code-View</a:t>
            </a:r>
            <a:endParaRPr lang="en-US" dirty="0"/>
          </a:p>
        </p:txBody>
      </p:sp>
      <p:grpSp>
        <p:nvGrpSpPr>
          <p:cNvPr id="16" name="Group 15"/>
          <p:cNvGrpSpPr/>
          <p:nvPr/>
        </p:nvGrpSpPr>
        <p:grpSpPr>
          <a:xfrm>
            <a:off x="914400" y="1066800"/>
            <a:ext cx="7239000" cy="5257800"/>
            <a:chOff x="228600" y="1066800"/>
            <a:chExt cx="7239000" cy="5257800"/>
          </a:xfrm>
        </p:grpSpPr>
        <p:pic>
          <p:nvPicPr>
            <p:cNvPr id="8194" name="Picture 2"/>
            <p:cNvPicPr>
              <a:picLocks noChangeAspect="1" noChangeArrowheads="1"/>
            </p:cNvPicPr>
            <p:nvPr/>
          </p:nvPicPr>
          <p:blipFill>
            <a:blip r:embed="rId2"/>
            <a:srcRect/>
            <a:stretch>
              <a:fillRect/>
            </a:stretch>
          </p:blipFill>
          <p:spPr bwMode="auto">
            <a:xfrm>
              <a:off x="804984" y="1066800"/>
              <a:ext cx="5447324" cy="5181600"/>
            </a:xfrm>
            <a:prstGeom prst="rect">
              <a:avLst/>
            </a:prstGeom>
            <a:noFill/>
            <a:ln w="9525">
              <a:noFill/>
              <a:miter lim="800000"/>
              <a:headEnd/>
              <a:tailEnd/>
            </a:ln>
            <a:effectLst/>
          </p:spPr>
        </p:pic>
        <p:sp>
          <p:nvSpPr>
            <p:cNvPr id="8" name="Rectangle 7"/>
            <p:cNvSpPr/>
            <p:nvPr/>
          </p:nvSpPr>
          <p:spPr>
            <a:xfrm>
              <a:off x="228600" y="1676400"/>
              <a:ext cx="7239000" cy="4648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81000" y="1905000"/>
              <a:ext cx="6096000" cy="24384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609600" y="2209800"/>
              <a:ext cx="5715000" cy="2133600"/>
            </a:xfrm>
            <a:prstGeom prst="rect">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1143000" y="2971800"/>
              <a:ext cx="5029200" cy="1371600"/>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553200" y="1447800"/>
              <a:ext cx="8382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maxN</a:t>
              </a:r>
              <a:endParaRPr lang="en-US" b="1" dirty="0">
                <a:solidFill>
                  <a:srgbClr val="FF0000"/>
                </a:solidFill>
              </a:endParaRPr>
            </a:p>
          </p:txBody>
        </p:sp>
        <p:sp>
          <p:nvSpPr>
            <p:cNvPr id="13" name="Rectangle 12"/>
            <p:cNvSpPr/>
            <p:nvPr/>
          </p:nvSpPr>
          <p:spPr>
            <a:xfrm>
              <a:off x="5105400" y="1828800"/>
              <a:ext cx="8382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a, b</a:t>
              </a:r>
              <a:endParaRPr lang="en-US" b="1" dirty="0">
                <a:solidFill>
                  <a:srgbClr val="FF0000"/>
                </a:solidFill>
              </a:endParaRPr>
            </a:p>
          </p:txBody>
        </p:sp>
        <p:sp>
          <p:nvSpPr>
            <p:cNvPr id="14" name="Rectangle 13"/>
            <p:cNvSpPr/>
            <p:nvPr/>
          </p:nvSpPr>
          <p:spPr>
            <a:xfrm>
              <a:off x="5105400" y="2133600"/>
              <a:ext cx="8382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k</a:t>
              </a:r>
              <a:endParaRPr lang="en-US" b="1" dirty="0">
                <a:solidFill>
                  <a:srgbClr val="FF0000"/>
                </a:solidFill>
              </a:endParaRPr>
            </a:p>
          </p:txBody>
        </p:sp>
        <p:sp>
          <p:nvSpPr>
            <p:cNvPr id="15" name="Rectangle 14"/>
            <p:cNvSpPr/>
            <p:nvPr/>
          </p:nvSpPr>
          <p:spPr>
            <a:xfrm>
              <a:off x="5105400" y="2895600"/>
              <a:ext cx="8382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t</a:t>
              </a:r>
              <a:endParaRPr lang="en-US" b="1" dirty="0">
                <a:solidFill>
                  <a:srgbClr val="FF0000"/>
                </a:solidFill>
              </a:endParaRPr>
            </a:p>
          </p:txBody>
        </p:sp>
      </p:grpSp>
      <p:sp>
        <p:nvSpPr>
          <p:cNvPr id="20" name="Slide Number Placeholder 19"/>
          <p:cNvSpPr>
            <a:spLocks noGrp="1"/>
          </p:cNvSpPr>
          <p:nvPr>
            <p:ph type="sldNum" sz="quarter" idx="12"/>
          </p:nvPr>
        </p:nvSpPr>
        <p:spPr/>
        <p:txBody>
          <a:bodyPr/>
          <a:lstStyle/>
          <a:p>
            <a:fld id="{190CC846-20B3-454D-AF77-DE04E39CF884}" type="slidenum">
              <a:rPr lang="en-US" smtClean="0"/>
              <a:pPr/>
              <a:t>55</a:t>
            </a:fld>
            <a:endParaRPr lang="en-US" dirty="0"/>
          </a:p>
        </p:txBody>
      </p:sp>
      <p:sp>
        <p:nvSpPr>
          <p:cNvPr id="21" name="Footer Placeholder 20"/>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xmlns="" val="307069332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563562"/>
          </a:xfrm>
        </p:spPr>
        <p:txBody>
          <a:bodyPr/>
          <a:lstStyle/>
          <a:p>
            <a:r>
              <a:rPr lang="en-US" dirty="0" smtClean="0"/>
              <a:t>Extent and Scope of a variable: Visibility</a:t>
            </a:r>
            <a:endParaRPr lang="en-US" dirty="0"/>
          </a:p>
        </p:txBody>
      </p:sp>
      <p:pic>
        <p:nvPicPr>
          <p:cNvPr id="10242" name="Picture 2"/>
          <p:cNvPicPr>
            <a:picLocks noChangeAspect="1" noChangeArrowheads="1"/>
          </p:cNvPicPr>
          <p:nvPr/>
        </p:nvPicPr>
        <p:blipFill>
          <a:blip r:embed="rId2"/>
          <a:srcRect/>
          <a:stretch>
            <a:fillRect/>
          </a:stretch>
        </p:blipFill>
        <p:spPr bwMode="auto">
          <a:xfrm>
            <a:off x="381000" y="1304925"/>
            <a:ext cx="8105775" cy="3571875"/>
          </a:xfrm>
          <a:prstGeom prst="rect">
            <a:avLst/>
          </a:prstGeom>
          <a:noFill/>
          <a:ln w="9525">
            <a:noFill/>
            <a:miter lim="800000"/>
            <a:headEnd/>
            <a:tailEnd/>
          </a:ln>
          <a:effectLst/>
        </p:spPr>
      </p:pic>
      <p:sp>
        <p:nvSpPr>
          <p:cNvPr id="5" name="Rectangle 4"/>
          <p:cNvSpPr/>
          <p:nvPr/>
        </p:nvSpPr>
        <p:spPr>
          <a:xfrm>
            <a:off x="381000" y="5029200"/>
            <a:ext cx="8077200" cy="13716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Two variables have the same name (input) but they are different because the inner variable has the narrower scope than the outer variable </a:t>
            </a:r>
            <a:r>
              <a:rPr lang="en-US" sz="2400" dirty="0" smtClean="0">
                <a:sym typeface="Wingdings" pitchFamily="2" charset="2"/>
              </a:rPr>
              <a:t> </a:t>
            </a:r>
            <a:r>
              <a:rPr lang="en-US" sz="2400" b="1" u="sng" dirty="0" smtClean="0">
                <a:sym typeface="Wingdings" pitchFamily="2" charset="2"/>
              </a:rPr>
              <a:t>RULE:  Local first, Global later</a:t>
            </a:r>
            <a:endParaRPr lang="en-US" sz="2400" b="1" u="sng" dirty="0"/>
          </a:p>
        </p:txBody>
      </p:sp>
      <p:cxnSp>
        <p:nvCxnSpPr>
          <p:cNvPr id="7" name="Straight Arrow Connector 6"/>
          <p:cNvCxnSpPr/>
          <p:nvPr/>
        </p:nvCxnSpPr>
        <p:spPr>
          <a:xfrm rot="5400000" flipH="1" flipV="1">
            <a:off x="3276600" y="4191000"/>
            <a:ext cx="2209800" cy="1295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590800" y="3276600"/>
            <a:ext cx="22860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190CC846-20B3-454D-AF77-DE04E39CF884}" type="slidenum">
              <a:rPr lang="en-US" smtClean="0"/>
              <a:pPr/>
              <a:t>56</a:t>
            </a:fld>
            <a:endParaRPr lang="en-US" dirty="0"/>
          </a:p>
        </p:txBody>
      </p:sp>
      <p:sp>
        <p:nvSpPr>
          <p:cNvPr id="12" name="Footer Placeholder 11"/>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249362"/>
          </a:xfrm>
        </p:spPr>
        <p:txBody>
          <a:bodyPr/>
          <a:lstStyle/>
          <a:p>
            <a:r>
              <a:rPr lang="en-US" dirty="0" smtClean="0"/>
              <a:t>Extent and Scope of a variable: Visibility</a:t>
            </a:r>
            <a:br>
              <a:rPr lang="en-US" dirty="0" smtClean="0"/>
            </a:br>
            <a:r>
              <a:rPr lang="en-US" dirty="0" smtClean="0"/>
              <a:t>Values in non-initialized variables</a:t>
            </a:r>
            <a:endParaRPr lang="en-US" dirty="0"/>
          </a:p>
        </p:txBody>
      </p:sp>
      <p:sp>
        <p:nvSpPr>
          <p:cNvPr id="11" name="Slide Number Placeholder 10"/>
          <p:cNvSpPr>
            <a:spLocks noGrp="1"/>
          </p:cNvSpPr>
          <p:nvPr>
            <p:ph type="sldNum" sz="quarter" idx="12"/>
          </p:nvPr>
        </p:nvSpPr>
        <p:spPr/>
        <p:txBody>
          <a:bodyPr/>
          <a:lstStyle/>
          <a:p>
            <a:fld id="{190CC846-20B3-454D-AF77-DE04E39CF884}" type="slidenum">
              <a:rPr lang="en-US" smtClean="0"/>
              <a:pPr/>
              <a:t>57</a:t>
            </a:fld>
            <a:endParaRPr lang="en-US" dirty="0"/>
          </a:p>
        </p:txBody>
      </p:sp>
      <p:sp>
        <p:nvSpPr>
          <p:cNvPr id="12" name="Footer Placeholder 11"/>
          <p:cNvSpPr>
            <a:spLocks noGrp="1"/>
          </p:cNvSpPr>
          <p:nvPr>
            <p:ph type="ftr" sz="quarter" idx="11"/>
          </p:nvPr>
        </p:nvSpPr>
        <p:spPr/>
        <p:txBody>
          <a:bodyPr/>
          <a:lstStyle/>
          <a:p>
            <a:r>
              <a:rPr lang="en-US" dirty="0" smtClean="0"/>
              <a:t>Modules and Functions</a:t>
            </a:r>
            <a:endParaRPr lang="en-US" dirty="0"/>
          </a:p>
        </p:txBody>
      </p:sp>
      <p:pic>
        <p:nvPicPr>
          <p:cNvPr id="9" name="Picture 6"/>
          <p:cNvPicPr>
            <a:picLocks noChangeAspect="1" noChangeArrowheads="1"/>
          </p:cNvPicPr>
          <p:nvPr/>
        </p:nvPicPr>
        <p:blipFill>
          <a:blip r:embed="rId2"/>
          <a:srcRect/>
          <a:stretch>
            <a:fillRect/>
          </a:stretch>
        </p:blipFill>
        <p:spPr bwMode="auto">
          <a:xfrm>
            <a:off x="131194" y="2171700"/>
            <a:ext cx="4517006" cy="2705100"/>
          </a:xfrm>
          <a:prstGeom prst="rect">
            <a:avLst/>
          </a:prstGeom>
          <a:noFill/>
          <a:ln w="9525">
            <a:noFill/>
            <a:miter lim="800000"/>
            <a:headEnd/>
            <a:tailEnd/>
          </a:ln>
          <a:effectLst/>
        </p:spPr>
      </p:pic>
      <p:sp>
        <p:nvSpPr>
          <p:cNvPr id="10" name="Rectangle 9"/>
          <p:cNvSpPr/>
          <p:nvPr/>
        </p:nvSpPr>
        <p:spPr>
          <a:xfrm>
            <a:off x="4800600" y="1752600"/>
            <a:ext cx="4114800" cy="403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Clearing  all memory blocks of a program before the program is loaded may spend a significant time. So, the mechanism is usually used is clearing the data segment only, but the stack segment is not. As a result, if variables are not initialized, a global variable is 0 but a local variable contains a non predictable value.</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a:t>
            </a:r>
            <a:r>
              <a:rPr lang="en-US" dirty="0" smtClean="0">
                <a:latin typeface="Arial" charset="0"/>
                <a:cs typeface="Arial" charset="0"/>
              </a:rPr>
              <a:t>Walkthroughs with Functions </a:t>
            </a:r>
            <a:endParaRPr lang="en-US" dirty="0"/>
          </a:p>
        </p:txBody>
      </p:sp>
      <p:sp>
        <p:nvSpPr>
          <p:cNvPr id="3" name="Content Placeholder 2"/>
          <p:cNvSpPr>
            <a:spLocks noGrp="1"/>
          </p:cNvSpPr>
          <p:nvPr>
            <p:ph idx="1"/>
          </p:nvPr>
        </p:nvSpPr>
        <p:spPr>
          <a:xfrm>
            <a:off x="152400" y="1219201"/>
            <a:ext cx="8610600" cy="1600200"/>
          </a:xfrm>
        </p:spPr>
        <p:txBody>
          <a:bodyPr/>
          <a:lstStyle/>
          <a:p>
            <a:r>
              <a:rPr lang="en-US" dirty="0" smtClean="0"/>
              <a:t>Given the following function and a case of using it. What is the value of the variable </a:t>
            </a:r>
            <a:r>
              <a:rPr lang="en-US" b="1" i="1" dirty="0" smtClean="0"/>
              <a:t>t</a:t>
            </a:r>
            <a:r>
              <a:rPr lang="en-US" dirty="0" smtClean="0"/>
              <a:t> when the function terminates?</a:t>
            </a:r>
            <a:endParaRPr lang="en-US" dirty="0"/>
          </a:p>
        </p:txBody>
      </p:sp>
      <p:sp>
        <p:nvSpPr>
          <p:cNvPr id="4" name="Rectangle 3"/>
          <p:cNvSpPr/>
          <p:nvPr/>
        </p:nvSpPr>
        <p:spPr>
          <a:xfrm>
            <a:off x="533400" y="2895600"/>
            <a:ext cx="3048000" cy="1569660"/>
          </a:xfrm>
          <a:prstGeom prst="rect">
            <a:avLst/>
          </a:prstGeom>
          <a:solidFill>
            <a:srgbClr val="99FFCC"/>
          </a:solidFill>
        </p:spPr>
        <p:txBody>
          <a:bodyPr wrap="square">
            <a:spAutoFit/>
          </a:bodyPr>
          <a:lstStyle/>
          <a:p>
            <a:r>
              <a:rPr lang="en-US" sz="2400" b="1" dirty="0" smtClean="0"/>
              <a:t>int f( int a, int b, int c)</a:t>
            </a:r>
          </a:p>
          <a:p>
            <a:r>
              <a:rPr lang="en-US" sz="2400" b="1" dirty="0" smtClean="0"/>
              <a:t>{  int t= 2*(a+b-c)/5;</a:t>
            </a:r>
          </a:p>
          <a:p>
            <a:r>
              <a:rPr lang="en-US" sz="2400" b="1" dirty="0" smtClean="0"/>
              <a:t>   return t;</a:t>
            </a:r>
          </a:p>
          <a:p>
            <a:r>
              <a:rPr lang="en-US" sz="2400" b="1" dirty="0" smtClean="0"/>
              <a:t>}</a:t>
            </a:r>
            <a:endParaRPr lang="en-US" sz="2400" b="1" dirty="0"/>
          </a:p>
        </p:txBody>
      </p:sp>
      <p:sp>
        <p:nvSpPr>
          <p:cNvPr id="5" name="Rectangle 4"/>
          <p:cNvSpPr/>
          <p:nvPr/>
        </p:nvSpPr>
        <p:spPr>
          <a:xfrm>
            <a:off x="609600" y="4648200"/>
            <a:ext cx="2971800" cy="830997"/>
          </a:xfrm>
          <a:prstGeom prst="rect">
            <a:avLst/>
          </a:prstGeom>
          <a:solidFill>
            <a:srgbClr val="0000FF"/>
          </a:solidFill>
        </p:spPr>
        <p:txBody>
          <a:bodyPr wrap="square">
            <a:spAutoFit/>
          </a:bodyPr>
          <a:lstStyle/>
          <a:p>
            <a:r>
              <a:rPr lang="en-US" sz="2400" b="1" dirty="0" smtClean="0">
                <a:solidFill>
                  <a:schemeClr val="bg1"/>
                </a:solidFill>
              </a:rPr>
              <a:t>int x = 5, y= 6, z= 7;</a:t>
            </a:r>
          </a:p>
          <a:p>
            <a:r>
              <a:rPr lang="en-US" sz="2400" b="1" dirty="0" smtClean="0">
                <a:solidFill>
                  <a:schemeClr val="bg1"/>
                </a:solidFill>
              </a:rPr>
              <a:t>int t = 3*f(y,x,z);</a:t>
            </a:r>
            <a:endParaRPr lang="en-US" sz="2400" b="1" dirty="0">
              <a:solidFill>
                <a:schemeClr val="bg1"/>
              </a:solidFill>
            </a:endParaRPr>
          </a:p>
        </p:txBody>
      </p:sp>
      <p:graphicFrame>
        <p:nvGraphicFramePr>
          <p:cNvPr id="6" name="Table 5"/>
          <p:cNvGraphicFramePr>
            <a:graphicFrameLocks noGrp="1"/>
          </p:cNvGraphicFramePr>
          <p:nvPr/>
        </p:nvGraphicFramePr>
        <p:xfrm>
          <a:off x="4343399" y="3002280"/>
          <a:ext cx="4572000" cy="1371600"/>
        </p:xfrm>
        <a:graphic>
          <a:graphicData uri="http://schemas.openxmlformats.org/drawingml/2006/table">
            <a:tbl>
              <a:tblPr firstRow="1" bandRow="1">
                <a:tableStyleId>{5C22544A-7EE6-4342-B048-85BDC9FD1C3A}</a:tableStyleId>
              </a:tblPr>
              <a:tblGrid>
                <a:gridCol w="788276"/>
                <a:gridCol w="709448"/>
                <a:gridCol w="709448"/>
                <a:gridCol w="2364828"/>
              </a:tblGrid>
              <a:tr h="370840">
                <a:tc>
                  <a:txBody>
                    <a:bodyPr/>
                    <a:lstStyle/>
                    <a:p>
                      <a:r>
                        <a:rPr lang="en-US" sz="2400" dirty="0" smtClean="0"/>
                        <a:t>y=6</a:t>
                      </a:r>
                      <a:endParaRPr lang="en-US" sz="2400" dirty="0"/>
                    </a:p>
                  </a:txBody>
                  <a:tcPr/>
                </a:tc>
                <a:tc>
                  <a:txBody>
                    <a:bodyPr/>
                    <a:lstStyle/>
                    <a:p>
                      <a:r>
                        <a:rPr lang="en-US" sz="2400" dirty="0" smtClean="0"/>
                        <a:t>x=5</a:t>
                      </a:r>
                      <a:endParaRPr lang="en-US" sz="2400" dirty="0"/>
                    </a:p>
                  </a:txBody>
                  <a:tcPr/>
                </a:tc>
                <a:tc>
                  <a:txBody>
                    <a:bodyPr/>
                    <a:lstStyle/>
                    <a:p>
                      <a:r>
                        <a:rPr lang="en-US" sz="2400" dirty="0" smtClean="0"/>
                        <a:t>z=7</a:t>
                      </a:r>
                      <a:endParaRPr lang="en-US" sz="2400" dirty="0"/>
                    </a:p>
                  </a:txBody>
                  <a:tcPr/>
                </a:tc>
                <a:tc>
                  <a:txBody>
                    <a:bodyPr/>
                    <a:lstStyle/>
                    <a:p>
                      <a:r>
                        <a:rPr lang="en-US" sz="2400" dirty="0" smtClean="0"/>
                        <a:t> f(a,b,c)</a:t>
                      </a:r>
                      <a:endParaRPr lang="en-US" sz="2400" dirty="0"/>
                    </a:p>
                  </a:txBody>
                  <a:tcPr/>
                </a:tc>
              </a:tr>
              <a:tr h="370840">
                <a:tc>
                  <a:txBody>
                    <a:bodyPr/>
                    <a:lstStyle/>
                    <a:p>
                      <a:r>
                        <a:rPr lang="en-US" sz="2400" dirty="0" smtClean="0"/>
                        <a:t>a</a:t>
                      </a:r>
                      <a:endParaRPr lang="en-US" sz="2400" dirty="0"/>
                    </a:p>
                  </a:txBody>
                  <a:tcPr/>
                </a:tc>
                <a:tc>
                  <a:txBody>
                    <a:bodyPr/>
                    <a:lstStyle/>
                    <a:p>
                      <a:r>
                        <a:rPr lang="en-US" sz="2400" dirty="0" smtClean="0"/>
                        <a:t>b</a:t>
                      </a:r>
                      <a:endParaRPr lang="en-US" sz="2400" dirty="0"/>
                    </a:p>
                  </a:txBody>
                  <a:tcPr/>
                </a:tc>
                <a:tc>
                  <a:txBody>
                    <a:bodyPr/>
                    <a:lstStyle/>
                    <a:p>
                      <a:r>
                        <a:rPr lang="en-US" sz="2400" dirty="0" smtClean="0"/>
                        <a:t>c</a:t>
                      </a:r>
                      <a:endParaRPr lang="en-US" sz="2400" dirty="0"/>
                    </a:p>
                  </a:txBody>
                  <a:tcPr/>
                </a:tc>
                <a:tc>
                  <a:txBody>
                    <a:bodyPr/>
                    <a:lstStyle/>
                    <a:p>
                      <a:r>
                        <a:rPr lang="en-US" sz="2400" dirty="0" smtClean="0"/>
                        <a:t>t</a:t>
                      </a:r>
                      <a:endParaRPr lang="en-US" sz="2400" dirty="0"/>
                    </a:p>
                  </a:txBody>
                  <a:tcPr/>
                </a:tc>
              </a:tr>
              <a:tr h="370840">
                <a:tc>
                  <a:txBody>
                    <a:bodyPr/>
                    <a:lstStyle/>
                    <a:p>
                      <a:r>
                        <a:rPr lang="en-US" sz="2400" dirty="0" smtClean="0"/>
                        <a:t>6</a:t>
                      </a:r>
                      <a:endParaRPr lang="en-US" sz="2400" dirty="0"/>
                    </a:p>
                  </a:txBody>
                  <a:tcPr/>
                </a:tc>
                <a:tc>
                  <a:txBody>
                    <a:bodyPr/>
                    <a:lstStyle/>
                    <a:p>
                      <a:r>
                        <a:rPr lang="en-US" sz="2400" dirty="0" smtClean="0"/>
                        <a:t>5</a:t>
                      </a:r>
                      <a:endParaRPr lang="en-US" sz="2400" dirty="0"/>
                    </a:p>
                  </a:txBody>
                  <a:tcPr/>
                </a:tc>
                <a:tc>
                  <a:txBody>
                    <a:bodyPr/>
                    <a:lstStyle/>
                    <a:p>
                      <a:r>
                        <a:rPr lang="en-US" sz="2400" dirty="0" smtClean="0"/>
                        <a:t>7</a:t>
                      </a:r>
                      <a:endParaRPr lang="en-US" sz="2400" dirty="0"/>
                    </a:p>
                  </a:txBody>
                  <a:tcPr/>
                </a:tc>
                <a:tc>
                  <a:txBody>
                    <a:bodyPr/>
                    <a:lstStyle/>
                    <a:p>
                      <a:r>
                        <a:rPr lang="en-US" sz="2400" dirty="0" smtClean="0"/>
                        <a:t>2*(6+5-7)/5 =1</a:t>
                      </a:r>
                      <a:endParaRPr lang="en-US" sz="2400" dirty="0"/>
                    </a:p>
                  </a:txBody>
                  <a:tcPr/>
                </a:tc>
              </a:tr>
            </a:tbl>
          </a:graphicData>
        </a:graphic>
      </p:graphicFrame>
      <p:sp>
        <p:nvSpPr>
          <p:cNvPr id="7" name="Rectangle 6"/>
          <p:cNvSpPr/>
          <p:nvPr/>
        </p:nvSpPr>
        <p:spPr>
          <a:xfrm>
            <a:off x="5181600" y="4800600"/>
            <a:ext cx="3048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t =  3*f(…) = 3*1 = 3</a:t>
            </a:r>
            <a:endParaRPr lang="en-US" sz="2400" b="1" dirty="0"/>
          </a:p>
        </p:txBody>
      </p:sp>
      <p:cxnSp>
        <p:nvCxnSpPr>
          <p:cNvPr id="9" name="Straight Arrow Connector 8"/>
          <p:cNvCxnSpPr>
            <a:stCxn id="5" idx="3"/>
            <a:endCxn id="7" idx="1"/>
          </p:cNvCxnSpPr>
          <p:nvPr/>
        </p:nvCxnSpPr>
        <p:spPr>
          <a:xfrm>
            <a:off x="3581400" y="5063699"/>
            <a:ext cx="1600200" cy="36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flipV="1">
            <a:off x="7467600" y="4267200"/>
            <a:ext cx="838200"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Slide Number Placeholder 14"/>
          <p:cNvSpPr>
            <a:spLocks noGrp="1"/>
          </p:cNvSpPr>
          <p:nvPr>
            <p:ph type="sldNum" sz="quarter" idx="12"/>
          </p:nvPr>
        </p:nvSpPr>
        <p:spPr/>
        <p:txBody>
          <a:bodyPr/>
          <a:lstStyle/>
          <a:p>
            <a:fld id="{190CC846-20B3-454D-AF77-DE04E39CF884}" type="slidenum">
              <a:rPr lang="en-US" smtClean="0"/>
              <a:pPr/>
              <a:t>58</a:t>
            </a:fld>
            <a:endParaRPr lang="en-US" dirty="0"/>
          </a:p>
        </p:txBody>
      </p:sp>
      <p:sp>
        <p:nvSpPr>
          <p:cNvPr id="16" name="Footer Placeholder 15"/>
          <p:cNvSpPr>
            <a:spLocks noGrp="1"/>
          </p:cNvSpPr>
          <p:nvPr>
            <p:ph type="ftr" sz="quarter" idx="11"/>
          </p:nvPr>
        </p:nvSpPr>
        <p:spPr/>
        <p:txBody>
          <a:bodyPr/>
          <a:lstStyle/>
          <a:p>
            <a:r>
              <a:rPr lang="en-US" dirty="0" smtClean="0"/>
              <a:t>Modules and Functions</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228600" y="914400"/>
            <a:ext cx="8610600" cy="4648201"/>
          </a:xfrm>
        </p:spPr>
        <p:txBody>
          <a:bodyPr>
            <a:noAutofit/>
          </a:bodyPr>
          <a:lstStyle/>
          <a:p>
            <a:r>
              <a:rPr lang="en-US" sz="2400" dirty="0" smtClean="0"/>
              <a:t>Module: A portion of a program that carries out a specific function and may be used alone or combined with other </a:t>
            </a:r>
            <a:r>
              <a:rPr lang="en-US" sz="2400" b="1" dirty="0" smtClean="0"/>
              <a:t>modules</a:t>
            </a:r>
            <a:r>
              <a:rPr lang="en-US" sz="2400" dirty="0" smtClean="0"/>
              <a:t> to create a program.</a:t>
            </a:r>
          </a:p>
          <a:p>
            <a:r>
              <a:rPr lang="en-US" sz="2400" dirty="0" smtClean="0"/>
              <a:t>Advantages of modules: It is easy to upgrade and it can be re-used</a:t>
            </a:r>
          </a:p>
          <a:p>
            <a:r>
              <a:rPr lang="en-US" sz="2400" dirty="0" smtClean="0"/>
              <a:t>C-function is a module</a:t>
            </a:r>
          </a:p>
          <a:p>
            <a:r>
              <a:rPr lang="en-US" sz="2400" dirty="0" smtClean="0"/>
              <a:t>A function is highly cohesive if all it’s statements focus to the same purpose</a:t>
            </a:r>
          </a:p>
          <a:p>
            <a:r>
              <a:rPr lang="en-US" sz="2400" dirty="0" smtClean="0"/>
              <a:t>Parameters make a function low coupling</a:t>
            </a:r>
          </a:p>
          <a:p>
            <a:r>
              <a:rPr lang="en-US" sz="2400" dirty="0" smtClean="0"/>
              <a:t>4 parts of a function: Return type, function name, parameters, body</a:t>
            </a:r>
          </a:p>
          <a:p>
            <a:r>
              <a:rPr lang="en-US" sz="2400" dirty="0" smtClean="0"/>
              <a:t>Syntax for a function:  </a:t>
            </a:r>
          </a:p>
          <a:p>
            <a:pPr marL="1425575" lvl="1">
              <a:buNone/>
            </a:pPr>
            <a:r>
              <a:rPr lang="en-US" sz="2000" dirty="0" smtClean="0">
                <a:solidFill>
                  <a:srgbClr val="0000FF"/>
                </a:solidFill>
              </a:rPr>
              <a:t>returnType functionName ( Type param1, Type param2, …)</a:t>
            </a:r>
          </a:p>
          <a:p>
            <a:pPr marL="1425575" lvl="1">
              <a:buNone/>
            </a:pPr>
            <a:r>
              <a:rPr lang="en-US" sz="2000" dirty="0" smtClean="0">
                <a:solidFill>
                  <a:srgbClr val="0000FF"/>
                </a:solidFill>
              </a:rPr>
              <a:t>{  &lt;&lt;statements&gt;</a:t>
            </a:r>
          </a:p>
          <a:p>
            <a:pPr marL="1425575" lvl="1">
              <a:buNone/>
            </a:pPr>
            <a:r>
              <a:rPr lang="en-US" sz="2000" dirty="0" smtClean="0">
                <a:solidFill>
                  <a:srgbClr val="0000FF"/>
                </a:solidFill>
              </a:rPr>
              <a:t>} </a:t>
            </a:r>
          </a:p>
        </p:txBody>
      </p:sp>
      <p:sp>
        <p:nvSpPr>
          <p:cNvPr id="4" name="Footer Placeholder 3"/>
          <p:cNvSpPr>
            <a:spLocks noGrp="1"/>
          </p:cNvSpPr>
          <p:nvPr>
            <p:ph type="ftr" sz="quarter" idx="11"/>
          </p:nvPr>
        </p:nvSpPr>
        <p:spPr/>
        <p:txBody>
          <a:bodyPr/>
          <a:lstStyle/>
          <a:p>
            <a:r>
              <a:rPr lang="en-US" dirty="0" smtClean="0"/>
              <a:t>Modules and Functions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59</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1-What is a Module?</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(Software)A portion of a program that carries out a specific small function and may be used alone or combined with other </a:t>
            </a:r>
            <a:r>
              <a:rPr lang="en-US" b="1" dirty="0" smtClean="0"/>
              <a:t>modules</a:t>
            </a:r>
            <a:r>
              <a:rPr lang="en-US" dirty="0" smtClean="0"/>
              <a:t> to create a program.</a:t>
            </a:r>
          </a:p>
          <a:p>
            <a:pPr algn="just"/>
            <a:r>
              <a:rPr lang="en-US" b="1" dirty="0" smtClean="0"/>
              <a:t>Natural thinking: </a:t>
            </a:r>
            <a:r>
              <a:rPr lang="en-US" dirty="0" smtClean="0"/>
              <a:t>A large task is divided into some smaller tasks.</a:t>
            </a:r>
          </a:p>
          <a:p>
            <a:pPr algn="just"/>
            <a:r>
              <a:rPr lang="en-US" b="1" i="1" dirty="0" smtClean="0"/>
              <a:t>To cook rice:</a:t>
            </a:r>
          </a:p>
          <a:p>
            <a:pPr marL="465138" lvl="1" indent="-7938" algn="just">
              <a:buNone/>
            </a:pPr>
            <a:r>
              <a:rPr lang="en-US" dirty="0" smtClean="0"/>
              <a:t>(1) Clean the pot  (2) Measure rice (3) Washing rice (4) add water (5) Boil (6) Keep hot 10 minutes.</a:t>
            </a:r>
          </a:p>
          <a:p>
            <a:pPr lvl="1" algn="just"/>
            <a:endParaRPr lang="en-US" dirty="0" smtClean="0"/>
          </a:p>
        </p:txBody>
      </p:sp>
      <p:sp>
        <p:nvSpPr>
          <p:cNvPr id="4" name="Slide Number Placeholder 3"/>
          <p:cNvSpPr>
            <a:spLocks noGrp="1"/>
          </p:cNvSpPr>
          <p:nvPr>
            <p:ph type="sldNum" sz="quarter" idx="12"/>
          </p:nvPr>
        </p:nvSpPr>
        <p:spPr/>
        <p:txBody>
          <a:bodyPr/>
          <a:lstStyle/>
          <a:p>
            <a:fld id="{190CC846-20B3-454D-AF77-DE04E39CF884}" type="slidenum">
              <a:rPr lang="en-US" smtClean="0"/>
              <a:pPr/>
              <a:t>6</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228600" y="1066800"/>
            <a:ext cx="8610600" cy="5410199"/>
          </a:xfrm>
        </p:spPr>
        <p:txBody>
          <a:bodyPr>
            <a:noAutofit/>
          </a:bodyPr>
          <a:lstStyle/>
          <a:p>
            <a:r>
              <a:rPr lang="en-US" sz="2400" dirty="0" smtClean="0"/>
              <a:t>Steps for implementing a function:</a:t>
            </a:r>
          </a:p>
          <a:p>
            <a:pPr lvl="1"/>
            <a:r>
              <a:rPr lang="en-US" sz="1800" dirty="0" smtClean="0"/>
              <a:t>State the task clearly,  verb is function name, nouns are parameters</a:t>
            </a:r>
          </a:p>
          <a:p>
            <a:pPr lvl="1"/>
            <a:r>
              <a:rPr lang="en-US" sz="1800" dirty="0" smtClean="0"/>
              <a:t>Verb as find, search, calculate, count, check </a:t>
            </a:r>
            <a:r>
              <a:rPr lang="en-US" sz="1800" dirty="0" smtClean="0">
                <a:sym typeface="Wingdings"/>
              </a:rPr>
              <a:t></a:t>
            </a:r>
            <a:r>
              <a:rPr lang="en-US" sz="1800" dirty="0" smtClean="0"/>
              <a:t> return value function will return value. Other verbs: void function</a:t>
            </a:r>
          </a:p>
          <a:p>
            <a:pPr lvl="1"/>
            <a:r>
              <a:rPr lang="en-US" sz="1800" dirty="0" smtClean="0"/>
              <a:t>Give parameters specific values, do the work manually, write down steps done, translate steps to C statement</a:t>
            </a:r>
          </a:p>
          <a:p>
            <a:r>
              <a:rPr lang="en-US" sz="2400" dirty="0" smtClean="0"/>
              <a:t>Simple tasks: input/output some single value </a:t>
            </a:r>
            <a:r>
              <a:rPr lang="en-US" sz="2400" dirty="0" smtClean="0">
                <a:sym typeface="Wingdings"/>
              </a:rPr>
              <a:t></a:t>
            </a:r>
            <a:r>
              <a:rPr lang="en-US" sz="2400" dirty="0" smtClean="0"/>
              <a:t> Basic task </a:t>
            </a:r>
            <a:r>
              <a:rPr lang="en-US" sz="2400" dirty="0" smtClean="0">
                <a:sym typeface="Wingdings"/>
              </a:rPr>
              <a:t></a:t>
            </a:r>
            <a:r>
              <a:rPr lang="en-US" sz="2400" dirty="0" smtClean="0"/>
              <a:t> Library functions</a:t>
            </a:r>
          </a:p>
          <a:p>
            <a:r>
              <a:rPr lang="en-US" sz="2400" dirty="0" smtClean="0"/>
              <a:t>C-language uses the pass-by-value in passing parameters </a:t>
            </a:r>
            <a:r>
              <a:rPr lang="en-US" sz="2400" dirty="0" smtClean="0">
                <a:sym typeface="Wingdings"/>
              </a:rPr>
              <a:t></a:t>
            </a:r>
            <a:r>
              <a:rPr lang="en-US" sz="2400" dirty="0" smtClean="0"/>
              <a:t> The called function can not modify this arguments.</a:t>
            </a:r>
          </a:p>
          <a:p>
            <a:r>
              <a:rPr lang="en-US" sz="2400" dirty="0" smtClean="0"/>
              <a:t>Simple tasks: input/output some single values </a:t>
            </a:r>
            <a:r>
              <a:rPr lang="en-US" sz="2400" dirty="0" smtClean="0">
                <a:sym typeface="Wingdings"/>
              </a:rPr>
              <a:t></a:t>
            </a:r>
            <a:r>
              <a:rPr lang="en-US" sz="2400" dirty="0" smtClean="0"/>
              <a:t> Basic tasks </a:t>
            </a:r>
            <a:r>
              <a:rPr lang="en-US" sz="2400" dirty="0" smtClean="0">
                <a:sym typeface="Wingdings"/>
              </a:rPr>
              <a:t></a:t>
            </a:r>
            <a:r>
              <a:rPr lang="en-US" sz="2400" dirty="0" smtClean="0"/>
              <a:t> Library functions</a:t>
            </a:r>
          </a:p>
          <a:p>
            <a:r>
              <a:rPr lang="en-US" sz="2400" dirty="0" smtClean="0"/>
              <a:t>C-language uses the pass-by-value in passing parameters </a:t>
            </a:r>
            <a:r>
              <a:rPr lang="en-US" sz="2400" dirty="0" smtClean="0">
                <a:sym typeface="Wingdings"/>
              </a:rPr>
              <a:t></a:t>
            </a:r>
            <a:r>
              <a:rPr lang="en-US" sz="2400" dirty="0" smtClean="0"/>
              <a:t> The called function can not modify it’s arguments.</a:t>
            </a:r>
          </a:p>
        </p:txBody>
      </p:sp>
      <p:sp>
        <p:nvSpPr>
          <p:cNvPr id="4" name="Footer Placeholder 3"/>
          <p:cNvSpPr>
            <a:spLocks noGrp="1"/>
          </p:cNvSpPr>
          <p:nvPr>
            <p:ph type="ftr" sz="quarter" idx="11"/>
          </p:nvPr>
        </p:nvSpPr>
        <p:spPr/>
        <p:txBody>
          <a:bodyPr/>
          <a:lstStyle/>
          <a:p>
            <a:r>
              <a:rPr lang="en-US" dirty="0" smtClean="0"/>
              <a:t>Modules and Functions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76200" y="914400"/>
            <a:ext cx="8915400" cy="5410200"/>
          </a:xfrm>
        </p:spPr>
        <p:txBody>
          <a:bodyPr>
            <a:noAutofit/>
          </a:bodyPr>
          <a:lstStyle/>
          <a:p>
            <a:r>
              <a:rPr lang="en-US" sz="2400" dirty="0" smtClean="0"/>
              <a:t>Function prototype is a function declaration but it’s implementation is put at another place.</a:t>
            </a:r>
          </a:p>
          <a:p>
            <a:r>
              <a:rPr lang="en-US" sz="2400" dirty="0" smtClean="0"/>
              <a:t>Syntax for a function prototype: </a:t>
            </a:r>
          </a:p>
          <a:p>
            <a:pPr>
              <a:buNone/>
            </a:pPr>
            <a:r>
              <a:rPr lang="en-US" sz="2400" dirty="0" smtClean="0"/>
              <a:t>               </a:t>
            </a:r>
            <a:r>
              <a:rPr lang="en-US" sz="2400" dirty="0" smtClean="0">
                <a:solidFill>
                  <a:srgbClr val="0000FF"/>
                </a:solidFill>
              </a:rPr>
              <a:t>returnType functionName ( parameterType,,,,)</a:t>
            </a:r>
          </a:p>
          <a:p>
            <a:r>
              <a:rPr lang="en-US" sz="2400" dirty="0" smtClean="0"/>
              <a:t>Compiler will compile a program containing function prototype in three: </a:t>
            </a:r>
            <a:r>
              <a:rPr lang="en-US" sz="2400" b="1" u="sng" dirty="0" smtClean="0"/>
              <a:t>Step 1</a:t>
            </a:r>
            <a:r>
              <a:rPr lang="en-US" sz="2400" dirty="0" smtClean="0"/>
              <a:t>: Acknowledges the function template and marks places where this function is called and </a:t>
            </a:r>
            <a:r>
              <a:rPr lang="en-US" sz="2400" b="1" u="sng" dirty="0" smtClean="0"/>
              <a:t>step 2</a:t>
            </a:r>
            <a:r>
              <a:rPr lang="en-US" sz="2400" dirty="0" smtClean="0"/>
              <a:t>, update marks with function implementation if it is detected.</a:t>
            </a:r>
          </a:p>
          <a:p>
            <a:r>
              <a:rPr lang="en-US" sz="2400" dirty="0" smtClean="0"/>
              <a:t>Use a system library function: </a:t>
            </a:r>
            <a:r>
              <a:rPr lang="en-US" sz="2400" dirty="0" smtClean="0">
                <a:solidFill>
                  <a:srgbClr val="0000FF"/>
                </a:solidFill>
              </a:rPr>
              <a:t>#include&lt;file.h&gt;</a:t>
            </a:r>
          </a:p>
          <a:p>
            <a:r>
              <a:rPr lang="en-US" sz="2400" dirty="0" smtClean="0"/>
              <a:t>Use </a:t>
            </a:r>
            <a:r>
              <a:rPr lang="en-US" sz="2400" b="1" dirty="0" smtClean="0"/>
              <a:t>user-defined function in outside file</a:t>
            </a:r>
            <a:r>
              <a:rPr lang="en-US" sz="2400" dirty="0" smtClean="0"/>
              <a:t>: </a:t>
            </a:r>
            <a:r>
              <a:rPr lang="en-US" sz="2400" dirty="0" smtClean="0">
                <a:solidFill>
                  <a:srgbClr val="0000FF"/>
                </a:solidFill>
              </a:rPr>
              <a:t>#include “filename”</a:t>
            </a:r>
          </a:p>
          <a:p>
            <a:r>
              <a:rPr lang="en-US" sz="2400" dirty="0" smtClean="0"/>
              <a:t>Extent of a variable begins at the time this variable is allocated memory to the time this memory is de-allocated.</a:t>
            </a:r>
          </a:p>
          <a:p>
            <a:r>
              <a:rPr lang="en-US" sz="2400" dirty="0" smtClean="0"/>
              <a:t>Scope of a variable begins at the line in which this variable is declared to the closing brace containing it.</a:t>
            </a:r>
          </a:p>
        </p:txBody>
      </p:sp>
      <p:sp>
        <p:nvSpPr>
          <p:cNvPr id="4" name="Footer Placeholder 3"/>
          <p:cNvSpPr>
            <a:spLocks noGrp="1"/>
          </p:cNvSpPr>
          <p:nvPr>
            <p:ph type="ftr" sz="quarter" idx="11"/>
          </p:nvPr>
        </p:nvSpPr>
        <p:spPr/>
        <p:txBody>
          <a:bodyPr/>
          <a:lstStyle/>
          <a:p>
            <a:r>
              <a:rPr lang="en-US" dirty="0" smtClean="0"/>
              <a:t>Modules and Functions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61</a:t>
            </a:fld>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52800"/>
            <a:ext cx="7924800" cy="563562"/>
          </a:xfrm>
        </p:spPr>
        <p:txBody>
          <a:bodyPr>
            <a:noAutofit/>
          </a:bodyPr>
          <a:lstStyle/>
          <a:p>
            <a:r>
              <a:rPr lang="en-US" dirty="0" smtClean="0">
                <a:solidFill>
                  <a:srgbClr val="0000FF"/>
                </a:solidFill>
              </a:rPr>
              <a:t>Thank you</a:t>
            </a:r>
            <a:endParaRPr lang="en-US" dirty="0">
              <a:solidFill>
                <a:srgbClr val="0000FF"/>
              </a:solidFill>
            </a:endParaRP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62</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xmlns="" val="79015971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smtClean="0">
                <a:latin typeface="Arial" charset="0"/>
                <a:cs typeface="Arial" charset="0"/>
              </a:rPr>
              <a:t>Exercises</a:t>
            </a:r>
          </a:p>
        </p:txBody>
      </p:sp>
      <p:sp>
        <p:nvSpPr>
          <p:cNvPr id="51203" name="Content Placeholder 2"/>
          <p:cNvSpPr>
            <a:spLocks noGrp="1"/>
          </p:cNvSpPr>
          <p:nvPr>
            <p:ph idx="1"/>
          </p:nvPr>
        </p:nvSpPr>
        <p:spPr>
          <a:xfrm>
            <a:off x="0" y="1066800"/>
            <a:ext cx="5715000" cy="5334000"/>
          </a:xfrm>
        </p:spPr>
        <p:txBody>
          <a:bodyPr>
            <a:noAutofit/>
          </a:bodyPr>
          <a:lstStyle/>
          <a:p>
            <a:pPr marL="58738" indent="-58738">
              <a:buNone/>
            </a:pPr>
            <a:r>
              <a:rPr lang="en-US" sz="2000" b="1" dirty="0" smtClean="0">
                <a:latin typeface="Arial" charset="0"/>
                <a:cs typeface="Arial" charset="0"/>
              </a:rPr>
              <a:t>Write a C program that will accept a non-negative integer then print out whether this number is power of 2 or not.</a:t>
            </a:r>
          </a:p>
          <a:p>
            <a:pPr>
              <a:buNone/>
            </a:pPr>
            <a:r>
              <a:rPr lang="en-US" sz="2000" b="1" i="1" u="sng" dirty="0" smtClean="0">
                <a:latin typeface="Arial" charset="0"/>
                <a:cs typeface="Arial" charset="0"/>
              </a:rPr>
              <a:t>Analysis</a:t>
            </a:r>
          </a:p>
          <a:p>
            <a:r>
              <a:rPr lang="en-US" sz="2000" dirty="0" smtClean="0">
                <a:latin typeface="Arial" charset="0"/>
                <a:cs typeface="Arial" charset="0"/>
              </a:rPr>
              <a:t>Variable: long n;</a:t>
            </a:r>
          </a:p>
          <a:p>
            <a:r>
              <a:rPr lang="en-US" sz="2000" dirty="0" smtClean="0">
                <a:latin typeface="Arial" charset="0"/>
                <a:cs typeface="Arial" charset="0"/>
              </a:rPr>
              <a:t>Operation: Check a long integer n whether it is power of 2 or not ( named isPower2 )</a:t>
            </a:r>
          </a:p>
          <a:p>
            <a:pPr>
              <a:buFont typeface="Wingdings" pitchFamily="2" charset="2"/>
              <a:buNone/>
            </a:pPr>
            <a:r>
              <a:rPr lang="en-US" sz="2000" dirty="0" smtClean="0">
                <a:solidFill>
                  <a:srgbClr val="0000FF"/>
                </a:solidFill>
                <a:latin typeface="Arial" charset="0"/>
                <a:cs typeface="Arial" charset="0"/>
              </a:rPr>
              <a:t>            return ((n &amp; (n-1))==0);</a:t>
            </a:r>
          </a:p>
          <a:p>
            <a:r>
              <a:rPr lang="en-US" sz="2000" dirty="0" smtClean="0">
                <a:latin typeface="Arial" charset="0"/>
                <a:cs typeface="Arial" charset="0"/>
              </a:rPr>
              <a:t>main function:</a:t>
            </a:r>
          </a:p>
          <a:p>
            <a:pPr lvl="1">
              <a:buFont typeface="Arial" charset="0"/>
              <a:buNone/>
            </a:pPr>
            <a:r>
              <a:rPr lang="en-US" sz="1800" dirty="0" smtClean="0">
                <a:latin typeface="Arial" charset="0"/>
                <a:cs typeface="Arial" charset="0"/>
              </a:rPr>
              <a:t>Do  </a:t>
            </a:r>
          </a:p>
          <a:p>
            <a:pPr lvl="1">
              <a:buFont typeface="Arial" charset="0"/>
              <a:buNone/>
            </a:pPr>
            <a:r>
              <a:rPr lang="en-US" sz="1800" dirty="0" smtClean="0">
                <a:latin typeface="Arial" charset="0"/>
                <a:cs typeface="Arial" charset="0"/>
              </a:rPr>
              <a:t>    accept n;</a:t>
            </a:r>
          </a:p>
          <a:p>
            <a:pPr lvl="1">
              <a:buFont typeface="Arial" charset="0"/>
              <a:buNone/>
            </a:pPr>
            <a:r>
              <a:rPr lang="en-US" sz="1800" dirty="0" smtClean="0">
                <a:latin typeface="Arial" charset="0"/>
                <a:cs typeface="Arial" charset="0"/>
              </a:rPr>
              <a:t>While (n&lt;=0)</a:t>
            </a:r>
          </a:p>
          <a:p>
            <a:pPr lvl="1">
              <a:buFont typeface="Arial" charset="0"/>
              <a:buNone/>
            </a:pPr>
            <a:r>
              <a:rPr lang="en-US" sz="1800" dirty="0" smtClean="0">
                <a:latin typeface="Arial" charset="0"/>
                <a:cs typeface="Arial" charset="0"/>
              </a:rPr>
              <a:t>if  (isPower2(n)==1) Print out “ It is power of 2”</a:t>
            </a:r>
          </a:p>
          <a:p>
            <a:pPr lvl="1">
              <a:buFont typeface="Arial" charset="0"/>
              <a:buNone/>
            </a:pPr>
            <a:r>
              <a:rPr lang="en-US" sz="1800" dirty="0" smtClean="0">
                <a:latin typeface="Arial" charset="0"/>
                <a:cs typeface="Arial" charset="0"/>
              </a:rPr>
              <a:t>else  print out “ It is not power of 2”</a:t>
            </a:r>
          </a:p>
          <a:p>
            <a:pPr>
              <a:buFont typeface="Wingdings" pitchFamily="2" charset="2"/>
              <a:buNone/>
            </a:pPr>
            <a:r>
              <a:rPr lang="en-US" sz="2000" dirty="0" smtClean="0">
                <a:latin typeface="Arial" charset="0"/>
                <a:cs typeface="Arial" charset="0"/>
              </a:rPr>
              <a:t> </a:t>
            </a:r>
          </a:p>
        </p:txBody>
      </p:sp>
      <p:graphicFrame>
        <p:nvGraphicFramePr>
          <p:cNvPr id="6" name="Table 5"/>
          <p:cNvGraphicFramePr>
            <a:graphicFrameLocks noGrp="1"/>
          </p:cNvGraphicFramePr>
          <p:nvPr/>
        </p:nvGraphicFramePr>
        <p:xfrm>
          <a:off x="6019800" y="1143000"/>
          <a:ext cx="2895600" cy="4942840"/>
        </p:xfrm>
        <a:graphic>
          <a:graphicData uri="http://schemas.openxmlformats.org/drawingml/2006/table">
            <a:tbl>
              <a:tblPr firstRow="1" bandRow="1">
                <a:tableStyleId>{5C22544A-7EE6-4342-B048-85BDC9FD1C3A}</a:tableStyleId>
              </a:tblPr>
              <a:tblGrid>
                <a:gridCol w="457200"/>
                <a:gridCol w="1219200"/>
                <a:gridCol w="1219200"/>
              </a:tblGrid>
              <a:tr h="370840">
                <a:tc>
                  <a:txBody>
                    <a:bodyPr/>
                    <a:lstStyle/>
                    <a:p>
                      <a:r>
                        <a:rPr lang="en-US" dirty="0" smtClean="0">
                          <a:latin typeface="Arial" pitchFamily="34" charset="0"/>
                          <a:cs typeface="Arial" pitchFamily="34" charset="0"/>
                        </a:rPr>
                        <a:t>n</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n binary</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n&amp;(n-1)</a:t>
                      </a:r>
                      <a:endParaRPr lang="en-US" dirty="0">
                        <a:latin typeface="Arial" pitchFamily="34" charset="0"/>
                        <a:cs typeface="Arial" pitchFamily="34" charset="0"/>
                      </a:endParaRPr>
                    </a:p>
                  </a:txBody>
                  <a:tcPr/>
                </a:tc>
              </a:tr>
              <a:tr h="370840">
                <a:tc>
                  <a:txBody>
                    <a:bodyPr/>
                    <a:lstStyle/>
                    <a:p>
                      <a:r>
                        <a:rPr lang="en-US" dirty="0" smtClean="0"/>
                        <a:t>1</a:t>
                      </a:r>
                      <a:endParaRPr lang="en-US" dirty="0"/>
                    </a:p>
                  </a:txBody>
                  <a:tcPr/>
                </a:tc>
                <a:tc>
                  <a:txBody>
                    <a:bodyPr/>
                    <a:lstStyle/>
                    <a:p>
                      <a:r>
                        <a:rPr lang="en-US" dirty="0" smtClean="0"/>
                        <a:t>0000 0001</a:t>
                      </a:r>
                      <a:endParaRPr lang="en-US" dirty="0"/>
                    </a:p>
                  </a:txBody>
                  <a:tcPr/>
                </a:tc>
                <a:tc>
                  <a:txBody>
                    <a:bodyPr/>
                    <a:lstStyle/>
                    <a:p>
                      <a:r>
                        <a:rPr lang="en-US" dirty="0" smtClean="0"/>
                        <a:t>0000 000</a:t>
                      </a:r>
                      <a:r>
                        <a:rPr lang="en-US" b="1" dirty="0" smtClean="0">
                          <a:solidFill>
                            <a:srgbClr val="FF0000"/>
                          </a:solidFill>
                        </a:rPr>
                        <a:t>1</a:t>
                      </a:r>
                    </a:p>
                    <a:p>
                      <a:r>
                        <a:rPr lang="en-US" u="sng" dirty="0" smtClean="0"/>
                        <a:t>0000 0000</a:t>
                      </a:r>
                    </a:p>
                    <a:p>
                      <a:r>
                        <a:rPr lang="en-US" u="none" dirty="0" smtClean="0"/>
                        <a:t>0000 0000</a:t>
                      </a:r>
                      <a:endParaRPr lang="en-US" u="none" dirty="0"/>
                    </a:p>
                  </a:txBody>
                  <a:tcPr/>
                </a:tc>
              </a:tr>
              <a:tr h="370840">
                <a:tc>
                  <a:txBody>
                    <a:bodyPr/>
                    <a:lstStyle/>
                    <a:p>
                      <a:r>
                        <a:rPr lang="en-US" dirty="0" smtClean="0"/>
                        <a:t>2</a:t>
                      </a:r>
                      <a:endParaRPr lang="en-US" dirty="0"/>
                    </a:p>
                  </a:txBody>
                  <a:tcPr/>
                </a:tc>
                <a:tc>
                  <a:txBody>
                    <a:bodyPr/>
                    <a:lstStyle/>
                    <a:p>
                      <a:r>
                        <a:rPr lang="en-US" dirty="0" smtClean="0"/>
                        <a:t>0000 0010</a:t>
                      </a:r>
                      <a:endParaRPr lang="en-US" dirty="0"/>
                    </a:p>
                  </a:txBody>
                  <a:tcPr/>
                </a:tc>
                <a:tc>
                  <a:txBody>
                    <a:bodyPr/>
                    <a:lstStyle/>
                    <a:p>
                      <a:r>
                        <a:rPr lang="en-US" dirty="0" smtClean="0"/>
                        <a:t>0000 00</a:t>
                      </a:r>
                      <a:r>
                        <a:rPr lang="en-US" b="1" dirty="0" smtClean="0">
                          <a:solidFill>
                            <a:srgbClr val="FF0000"/>
                          </a:solidFill>
                        </a:rPr>
                        <a:t>1</a:t>
                      </a:r>
                      <a:r>
                        <a:rPr lang="en-US" b="1" dirty="0" smtClean="0">
                          <a:solidFill>
                            <a:srgbClr val="0000FF"/>
                          </a:solidFill>
                        </a:rPr>
                        <a:t>0</a:t>
                      </a:r>
                    </a:p>
                    <a:p>
                      <a:r>
                        <a:rPr lang="en-US" u="sng" dirty="0" smtClean="0"/>
                        <a:t>0000 000</a:t>
                      </a:r>
                      <a:r>
                        <a:rPr lang="en-US" b="1" u="sng" dirty="0" smtClean="0">
                          <a:solidFill>
                            <a:srgbClr val="0000FF"/>
                          </a:solidFill>
                        </a:rPr>
                        <a:t>1</a:t>
                      </a:r>
                      <a:endParaRPr lang="en-US" b="1" u="none" dirty="0" smtClean="0">
                        <a:solidFill>
                          <a:srgbClr val="0000FF"/>
                        </a:solidFill>
                      </a:endParaRPr>
                    </a:p>
                    <a:p>
                      <a:r>
                        <a:rPr lang="en-US" u="none" dirty="0" smtClean="0"/>
                        <a:t>0000 0000</a:t>
                      </a:r>
                      <a:endParaRPr lang="en-US" u="sng" dirty="0"/>
                    </a:p>
                  </a:txBody>
                  <a:tcPr/>
                </a:tc>
              </a:tr>
              <a:tr h="370840">
                <a:tc>
                  <a:txBody>
                    <a:bodyPr/>
                    <a:lstStyle/>
                    <a:p>
                      <a:r>
                        <a:rPr lang="en-US" dirty="0" smtClean="0"/>
                        <a:t>4</a:t>
                      </a:r>
                      <a:endParaRPr lang="en-US" dirty="0"/>
                    </a:p>
                  </a:txBody>
                  <a:tcPr/>
                </a:tc>
                <a:tc>
                  <a:txBody>
                    <a:bodyPr/>
                    <a:lstStyle/>
                    <a:p>
                      <a:r>
                        <a:rPr lang="en-US" dirty="0" smtClean="0"/>
                        <a:t>0000 0100</a:t>
                      </a:r>
                      <a:endParaRPr lang="en-US" dirty="0"/>
                    </a:p>
                  </a:txBody>
                  <a:tcPr/>
                </a:tc>
                <a:tc>
                  <a:txBody>
                    <a:bodyPr/>
                    <a:lstStyle/>
                    <a:p>
                      <a:r>
                        <a:rPr lang="en-US" dirty="0" smtClean="0"/>
                        <a:t>0000 0</a:t>
                      </a:r>
                      <a:r>
                        <a:rPr lang="en-US" b="1" dirty="0" smtClean="0">
                          <a:solidFill>
                            <a:srgbClr val="FF0000"/>
                          </a:solidFill>
                        </a:rPr>
                        <a:t>1</a:t>
                      </a:r>
                      <a:r>
                        <a:rPr lang="en-US" b="1" dirty="0" smtClean="0">
                          <a:solidFill>
                            <a:srgbClr val="0000FF"/>
                          </a:solidFill>
                        </a:rPr>
                        <a:t>00</a:t>
                      </a:r>
                    </a:p>
                    <a:p>
                      <a:r>
                        <a:rPr lang="en-US" u="sng" dirty="0" smtClean="0"/>
                        <a:t>0000 00</a:t>
                      </a:r>
                      <a:r>
                        <a:rPr lang="en-US" b="1" u="sng" dirty="0" smtClean="0">
                          <a:solidFill>
                            <a:srgbClr val="0000FF"/>
                          </a:solidFill>
                        </a:rPr>
                        <a:t>11</a:t>
                      </a:r>
                      <a:endParaRPr lang="en-US" b="1" u="none" dirty="0" smtClean="0">
                        <a:solidFill>
                          <a:srgbClr val="0000FF"/>
                        </a:solidFill>
                      </a:endParaRPr>
                    </a:p>
                    <a:p>
                      <a:r>
                        <a:rPr lang="en-US" dirty="0" smtClean="0"/>
                        <a:t>0000 0000</a:t>
                      </a:r>
                      <a:endParaRPr lang="en-US" b="1" u="sng" dirty="0">
                        <a:solidFill>
                          <a:srgbClr val="0000FF"/>
                        </a:solidFill>
                      </a:endParaRPr>
                    </a:p>
                  </a:txBody>
                  <a:tcPr/>
                </a:tc>
              </a:tr>
              <a:tr h="370840">
                <a:tc>
                  <a:txBody>
                    <a:bodyPr/>
                    <a:lstStyle/>
                    <a:p>
                      <a:r>
                        <a:rPr lang="en-US" dirty="0" smtClean="0"/>
                        <a:t>8</a:t>
                      </a:r>
                      <a:endParaRPr lang="en-US" dirty="0"/>
                    </a:p>
                  </a:txBody>
                  <a:tcPr/>
                </a:tc>
                <a:tc>
                  <a:txBody>
                    <a:bodyPr/>
                    <a:lstStyle/>
                    <a:p>
                      <a:r>
                        <a:rPr lang="en-US" dirty="0" smtClean="0"/>
                        <a:t>0000 1000</a:t>
                      </a:r>
                      <a:endParaRPr lang="en-US" dirty="0"/>
                    </a:p>
                  </a:txBody>
                  <a:tcPr/>
                </a:tc>
                <a:tc>
                  <a:txBody>
                    <a:bodyPr/>
                    <a:lstStyle/>
                    <a:p>
                      <a:r>
                        <a:rPr lang="en-US" dirty="0" smtClean="0"/>
                        <a:t>0000 </a:t>
                      </a:r>
                      <a:r>
                        <a:rPr lang="en-US" b="1" dirty="0" smtClean="0">
                          <a:solidFill>
                            <a:srgbClr val="FF0000"/>
                          </a:solidFill>
                        </a:rPr>
                        <a:t>1</a:t>
                      </a:r>
                      <a:r>
                        <a:rPr lang="en-US" b="1" dirty="0" smtClean="0">
                          <a:solidFill>
                            <a:srgbClr val="0000FF"/>
                          </a:solidFill>
                        </a:rPr>
                        <a:t>000</a:t>
                      </a:r>
                    </a:p>
                    <a:p>
                      <a:r>
                        <a:rPr lang="en-US" u="sng" dirty="0" smtClean="0"/>
                        <a:t>0000 0</a:t>
                      </a:r>
                      <a:r>
                        <a:rPr lang="en-US" b="1" u="sng" dirty="0" smtClean="0">
                          <a:solidFill>
                            <a:srgbClr val="0000FF"/>
                          </a:solidFill>
                        </a:rPr>
                        <a:t>111</a:t>
                      </a:r>
                    </a:p>
                    <a:p>
                      <a:r>
                        <a:rPr lang="en-US" dirty="0" smtClean="0"/>
                        <a:t>0000</a:t>
                      </a:r>
                      <a:r>
                        <a:rPr lang="en-US" baseline="0" dirty="0" smtClean="0"/>
                        <a:t> 0000</a:t>
                      </a:r>
                      <a:endParaRPr lang="en-US" dirty="0"/>
                    </a:p>
                  </a:txBody>
                  <a:tcPr/>
                </a:tc>
              </a:tr>
              <a:tr h="370840">
                <a:tc>
                  <a:txBody>
                    <a:bodyPr/>
                    <a:lstStyle/>
                    <a:p>
                      <a:r>
                        <a:rPr lang="en-US" dirty="0" smtClean="0"/>
                        <a:t>16</a:t>
                      </a:r>
                      <a:endParaRPr lang="en-US" dirty="0"/>
                    </a:p>
                  </a:txBody>
                  <a:tcPr/>
                </a:tc>
                <a:tc>
                  <a:txBody>
                    <a:bodyPr/>
                    <a:lstStyle/>
                    <a:p>
                      <a:r>
                        <a:rPr lang="en-US" dirty="0" smtClean="0"/>
                        <a:t>0001</a:t>
                      </a:r>
                      <a:r>
                        <a:rPr lang="en-US" baseline="0" dirty="0" smtClean="0"/>
                        <a:t> 0000</a:t>
                      </a:r>
                      <a:endParaRPr lang="en-US" dirty="0"/>
                    </a:p>
                  </a:txBody>
                  <a:tcPr/>
                </a:tc>
                <a:tc>
                  <a:txBody>
                    <a:bodyPr/>
                    <a:lstStyle/>
                    <a:p>
                      <a:r>
                        <a:rPr lang="en-US" dirty="0" smtClean="0"/>
                        <a:t>000</a:t>
                      </a:r>
                      <a:r>
                        <a:rPr lang="en-US" dirty="0" smtClean="0">
                          <a:solidFill>
                            <a:srgbClr val="FF0000"/>
                          </a:solidFill>
                        </a:rPr>
                        <a:t>1</a:t>
                      </a:r>
                      <a:r>
                        <a:rPr lang="en-US" baseline="0" dirty="0" smtClean="0"/>
                        <a:t> </a:t>
                      </a:r>
                      <a:r>
                        <a:rPr lang="en-US" b="1" baseline="0" dirty="0" smtClean="0">
                          <a:solidFill>
                            <a:srgbClr val="0000FF"/>
                          </a:solidFill>
                        </a:rPr>
                        <a:t>0000</a:t>
                      </a:r>
                    </a:p>
                    <a:p>
                      <a:r>
                        <a:rPr lang="en-US" u="sng" baseline="0" dirty="0" smtClean="0"/>
                        <a:t>0000 </a:t>
                      </a:r>
                      <a:r>
                        <a:rPr lang="en-US" b="1" u="sng" baseline="0" dirty="0" smtClean="0">
                          <a:solidFill>
                            <a:srgbClr val="0000FF"/>
                          </a:solidFill>
                        </a:rPr>
                        <a:t>1111</a:t>
                      </a:r>
                    </a:p>
                    <a:p>
                      <a:r>
                        <a:rPr lang="en-US" baseline="0" dirty="0" smtClean="0"/>
                        <a:t>0000 0000</a:t>
                      </a:r>
                      <a:endParaRPr lang="en-US" dirty="0"/>
                    </a:p>
                  </a:txBody>
                  <a:tcPr/>
                </a:tc>
              </a:tr>
            </a:tbl>
          </a:graphicData>
        </a:graphic>
      </p:graphicFrame>
      <p:sp>
        <p:nvSpPr>
          <p:cNvPr id="7" name="Slide Number Placeholder 6"/>
          <p:cNvSpPr>
            <a:spLocks noGrp="1"/>
          </p:cNvSpPr>
          <p:nvPr>
            <p:ph type="sldNum" sz="quarter" idx="12"/>
          </p:nvPr>
        </p:nvSpPr>
        <p:spPr/>
        <p:txBody>
          <a:bodyPr/>
          <a:lstStyle/>
          <a:p>
            <a:fld id="{190CC846-20B3-454D-AF77-DE04E39CF884}" type="slidenum">
              <a:rPr lang="en-US" smtClean="0"/>
              <a:pPr/>
              <a:t>63</a:t>
            </a:fld>
            <a:endParaRPr lang="en-US" dirty="0"/>
          </a:p>
        </p:txBody>
      </p:sp>
      <p:sp>
        <p:nvSpPr>
          <p:cNvPr id="8" name="Footer Placeholder 7"/>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xmlns="" val="1337890495"/>
      </p:ext>
    </p:extLst>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dirty="0" smtClean="0">
                <a:latin typeface="Arial" charset="0"/>
                <a:cs typeface="Arial" charset="0"/>
              </a:rPr>
              <a:t>Exercises</a:t>
            </a:r>
          </a:p>
        </p:txBody>
      </p:sp>
      <p:sp>
        <p:nvSpPr>
          <p:cNvPr id="52227" name="Content Placeholder 2"/>
          <p:cNvSpPr>
            <a:spLocks noGrp="1"/>
          </p:cNvSpPr>
          <p:nvPr>
            <p:ph idx="1"/>
          </p:nvPr>
        </p:nvSpPr>
        <p:spPr>
          <a:xfrm>
            <a:off x="457200" y="1295400"/>
            <a:ext cx="8229600" cy="4830763"/>
          </a:xfrm>
        </p:spPr>
        <p:txBody>
          <a:bodyPr/>
          <a:lstStyle/>
          <a:p>
            <a:r>
              <a:rPr lang="en-US" sz="2000" dirty="0" smtClean="0">
                <a:latin typeface="Arial" charset="0"/>
                <a:cs typeface="Arial" charset="0"/>
              </a:rPr>
              <a:t>Write a C program that will</a:t>
            </a:r>
          </a:p>
          <a:p>
            <a:pPr lvl="1"/>
            <a:r>
              <a:rPr lang="en-US" sz="2000" dirty="0" smtClean="0">
                <a:latin typeface="Arial" charset="0"/>
                <a:cs typeface="Arial" charset="0"/>
              </a:rPr>
              <a:t>Accept 3 integers m, d, y that represent a date.</a:t>
            </a:r>
          </a:p>
          <a:p>
            <a:pPr lvl="1"/>
            <a:r>
              <a:rPr lang="en-US" sz="2000" dirty="0" smtClean="0">
                <a:latin typeface="Arial" charset="0"/>
                <a:cs typeface="Arial" charset="0"/>
              </a:rPr>
              <a:t>Print out they are valid or not.</a:t>
            </a:r>
          </a:p>
          <a:p>
            <a:pPr lvl="1"/>
            <a:r>
              <a:rPr lang="en-US" sz="2000" dirty="0" smtClean="0">
                <a:latin typeface="Arial" charset="0"/>
                <a:cs typeface="Arial" charset="0"/>
              </a:rPr>
              <a:t>Attention: </a:t>
            </a:r>
          </a:p>
          <a:p>
            <a:pPr lvl="2"/>
            <a:r>
              <a:rPr lang="en-US" sz="1600" dirty="0" smtClean="0">
                <a:latin typeface="Arial" charset="0"/>
                <a:cs typeface="Arial" charset="0"/>
              </a:rPr>
              <a:t>The February in a leap year will have 29 days. </a:t>
            </a:r>
          </a:p>
          <a:p>
            <a:pPr lvl="2"/>
            <a:r>
              <a:rPr lang="en-US" sz="1600" dirty="0" smtClean="0">
                <a:latin typeface="Arial" charset="0"/>
                <a:cs typeface="Arial" charset="0"/>
              </a:rPr>
              <a:t>If Y is a leap year then  (Y%4==0 &amp;&amp; Y%400 !=0) || (Y%100==0)</a:t>
            </a:r>
          </a:p>
          <a:p>
            <a:r>
              <a:rPr lang="en-US" sz="2400" dirty="0" smtClean="0">
                <a:latin typeface="Arial" charset="0"/>
                <a:cs typeface="Arial" charset="0"/>
              </a:rPr>
              <a:t>Write a C-program </a:t>
            </a:r>
          </a:p>
          <a:p>
            <a:endParaRPr lang="en-US" sz="2000" dirty="0" smtClean="0">
              <a:latin typeface="Arial" charset="0"/>
              <a:cs typeface="Arial" charset="0"/>
            </a:endParaRPr>
          </a:p>
        </p:txBody>
      </p:sp>
      <p:sp>
        <p:nvSpPr>
          <p:cNvPr id="6" name="Slide Number Placeholder 5"/>
          <p:cNvSpPr>
            <a:spLocks noGrp="1"/>
          </p:cNvSpPr>
          <p:nvPr>
            <p:ph type="sldNum" sz="quarter" idx="12"/>
          </p:nvPr>
        </p:nvSpPr>
        <p:spPr/>
        <p:txBody>
          <a:bodyPr/>
          <a:lstStyle/>
          <a:p>
            <a:fld id="{190CC846-20B3-454D-AF77-DE04E39CF884}" type="slidenum">
              <a:rPr lang="en-US" smtClean="0"/>
              <a:pPr/>
              <a:t>64</a:t>
            </a:fld>
            <a:endParaRPr lang="en-US" dirty="0"/>
          </a:p>
        </p:txBody>
      </p:sp>
      <p:sp>
        <p:nvSpPr>
          <p:cNvPr id="7" name="Footer Placeholder 6"/>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xmlns="" val="4068641418"/>
      </p:ext>
    </p:extLst>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0" y="381000"/>
            <a:ext cx="4067176" cy="6093820"/>
          </a:xfrm>
          <a:prstGeom prst="rect">
            <a:avLst/>
          </a:prstGeom>
          <a:noFill/>
          <a:ln w="9525">
            <a:noFill/>
            <a:miter lim="800000"/>
            <a:headEnd/>
            <a:tailEnd/>
          </a:ln>
          <a:effectLst/>
        </p:spPr>
      </p:pic>
      <p:sp>
        <p:nvSpPr>
          <p:cNvPr id="2" name="Title 1"/>
          <p:cNvSpPr>
            <a:spLocks noGrp="1"/>
          </p:cNvSpPr>
          <p:nvPr>
            <p:ph type="title"/>
          </p:nvPr>
        </p:nvSpPr>
        <p:spPr>
          <a:xfrm>
            <a:off x="3581400" y="274638"/>
            <a:ext cx="5562600" cy="1096962"/>
          </a:xfrm>
        </p:spPr>
        <p:txBody>
          <a:bodyPr/>
          <a:lstStyle/>
          <a:p>
            <a:r>
              <a:rPr lang="en-US" dirty="0" smtClean="0"/>
              <a:t>Program using menu</a:t>
            </a:r>
            <a:br>
              <a:rPr lang="en-US" dirty="0" smtClean="0"/>
            </a:br>
            <a:r>
              <a:rPr lang="en-US" dirty="0" smtClean="0"/>
              <a:t>for some tasks</a:t>
            </a:r>
            <a:endParaRPr lang="en-US" dirty="0"/>
          </a:p>
        </p:txBody>
      </p:sp>
      <p:sp>
        <p:nvSpPr>
          <p:cNvPr id="4" name="Footer Placeholder 3"/>
          <p:cNvSpPr>
            <a:spLocks noGrp="1"/>
          </p:cNvSpPr>
          <p:nvPr>
            <p:ph type="ftr" sz="quarter" idx="11"/>
          </p:nvPr>
        </p:nvSpPr>
        <p:spPr/>
        <p:txBody>
          <a:bodyPr/>
          <a:lstStyle/>
          <a:p>
            <a:r>
              <a:rPr lang="en-US" dirty="0" smtClean="0"/>
              <a:t>Modules and Functions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65</a:t>
            </a:fld>
            <a:endParaRPr lang="en-US" dirty="0"/>
          </a:p>
        </p:txBody>
      </p:sp>
      <p:sp>
        <p:nvSpPr>
          <p:cNvPr id="8" name="Rectangle 7"/>
          <p:cNvSpPr/>
          <p:nvPr/>
        </p:nvSpPr>
        <p:spPr>
          <a:xfrm>
            <a:off x="4267200" y="1828800"/>
            <a:ext cx="4572000" cy="3962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chemeClr val="tx1"/>
                </a:solidFill>
                <a:latin typeface="Times New Roman" pitchFamily="18" charset="0"/>
                <a:cs typeface="Times New Roman" pitchFamily="18" charset="0"/>
              </a:rPr>
              <a:t>Develop a C-program that allows user choose one task at a time:</a:t>
            </a:r>
          </a:p>
          <a:p>
            <a:r>
              <a:rPr lang="en-US" sz="2800" dirty="0" smtClean="0">
                <a:solidFill>
                  <a:schemeClr val="tx1"/>
                </a:solidFill>
                <a:latin typeface="Times New Roman" pitchFamily="18" charset="0"/>
                <a:cs typeface="Times New Roman" pitchFamily="18" charset="0"/>
              </a:rPr>
              <a:t>1- Test whether a character is a vowel or not.</a:t>
            </a:r>
          </a:p>
          <a:p>
            <a:r>
              <a:rPr lang="en-US" sz="2800" dirty="0" smtClean="0">
                <a:solidFill>
                  <a:schemeClr val="tx1"/>
                </a:solidFill>
                <a:latin typeface="Times New Roman" pitchFamily="18" charset="0"/>
                <a:cs typeface="Times New Roman" pitchFamily="18" charset="0"/>
              </a:rPr>
              <a:t>2- Print out sum of divisors of an integer.</a:t>
            </a:r>
          </a:p>
          <a:p>
            <a:r>
              <a:rPr lang="en-US" sz="2800" dirty="0" smtClean="0">
                <a:solidFill>
                  <a:schemeClr val="tx1"/>
                </a:solidFill>
                <a:latin typeface="Times New Roman" pitchFamily="18" charset="0"/>
                <a:cs typeface="Times New Roman" pitchFamily="18" charset="0"/>
              </a:rPr>
              <a:t>3- Test whether an integer is a prime or not.</a:t>
            </a:r>
            <a:endParaRPr lang="en-US" sz="2800" dirty="0">
              <a:solidFill>
                <a:schemeClr val="tx1"/>
              </a:solidFill>
              <a:latin typeface="Times New Roman" pitchFamily="18" charset="0"/>
              <a:cs typeface="Times New Roman"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87362"/>
          </a:xfrm>
        </p:spPr>
        <p:txBody>
          <a:bodyPr/>
          <a:lstStyle/>
          <a:p>
            <a:r>
              <a:rPr lang="en-US" dirty="0" smtClean="0"/>
              <a:t>Program using menu for some tasks</a:t>
            </a:r>
            <a:endParaRPr lang="en-US" dirty="0"/>
          </a:p>
        </p:txBody>
      </p:sp>
      <p:sp>
        <p:nvSpPr>
          <p:cNvPr id="4" name="Footer Placeholder 3"/>
          <p:cNvSpPr>
            <a:spLocks noGrp="1"/>
          </p:cNvSpPr>
          <p:nvPr>
            <p:ph type="ftr" sz="quarter" idx="11"/>
          </p:nvPr>
        </p:nvSpPr>
        <p:spPr/>
        <p:txBody>
          <a:bodyPr/>
          <a:lstStyle/>
          <a:p>
            <a:r>
              <a:rPr lang="en-US" dirty="0" smtClean="0"/>
              <a:t>Modules and Functions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66</a:t>
            </a:fld>
            <a:endParaRPr lang="en-US" dirty="0"/>
          </a:p>
        </p:txBody>
      </p:sp>
      <p:pic>
        <p:nvPicPr>
          <p:cNvPr id="11267" name="Picture 3"/>
          <p:cNvPicPr>
            <a:picLocks noChangeAspect="1" noChangeArrowheads="1"/>
          </p:cNvPicPr>
          <p:nvPr/>
        </p:nvPicPr>
        <p:blipFill>
          <a:blip r:embed="rId2"/>
          <a:srcRect/>
          <a:stretch>
            <a:fillRect/>
          </a:stretch>
        </p:blipFill>
        <p:spPr bwMode="auto">
          <a:xfrm>
            <a:off x="76200" y="914400"/>
            <a:ext cx="7595590" cy="5638800"/>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srcRect/>
          <a:stretch>
            <a:fillRect/>
          </a:stretch>
        </p:blipFill>
        <p:spPr bwMode="auto">
          <a:xfrm>
            <a:off x="3962400" y="5095875"/>
            <a:ext cx="4991100" cy="1381125"/>
          </a:xfrm>
          <a:prstGeom prst="rect">
            <a:avLst/>
          </a:prstGeom>
          <a:noFill/>
          <a:ln w="28575">
            <a:solidFill>
              <a:srgbClr val="0000FF"/>
            </a:solid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87362"/>
          </a:xfrm>
        </p:spPr>
        <p:txBody>
          <a:bodyPr/>
          <a:lstStyle/>
          <a:p>
            <a:r>
              <a:rPr lang="en-US" dirty="0" smtClean="0"/>
              <a:t>Program using menu for some tasks</a:t>
            </a:r>
            <a:endParaRPr lang="en-US" dirty="0"/>
          </a:p>
        </p:txBody>
      </p:sp>
      <p:sp>
        <p:nvSpPr>
          <p:cNvPr id="4" name="Footer Placeholder 3"/>
          <p:cNvSpPr>
            <a:spLocks noGrp="1"/>
          </p:cNvSpPr>
          <p:nvPr>
            <p:ph type="ftr" sz="quarter" idx="11"/>
          </p:nvPr>
        </p:nvSpPr>
        <p:spPr/>
        <p:txBody>
          <a:bodyPr/>
          <a:lstStyle/>
          <a:p>
            <a:r>
              <a:rPr lang="en-US" dirty="0" smtClean="0"/>
              <a:t>Modules and Functions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67</a:t>
            </a:fld>
            <a:endParaRPr lang="en-US" dirty="0"/>
          </a:p>
        </p:txBody>
      </p:sp>
      <p:pic>
        <p:nvPicPr>
          <p:cNvPr id="12294" name="Picture 6"/>
          <p:cNvPicPr>
            <a:picLocks noChangeAspect="1" noChangeArrowheads="1"/>
          </p:cNvPicPr>
          <p:nvPr/>
        </p:nvPicPr>
        <p:blipFill>
          <a:blip r:embed="rId2"/>
          <a:srcRect/>
          <a:stretch>
            <a:fillRect/>
          </a:stretch>
        </p:blipFill>
        <p:spPr bwMode="auto">
          <a:xfrm>
            <a:off x="1152525" y="1047750"/>
            <a:ext cx="6838950" cy="5048250"/>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87362"/>
          </a:xfrm>
        </p:spPr>
        <p:txBody>
          <a:bodyPr/>
          <a:lstStyle/>
          <a:p>
            <a:r>
              <a:rPr lang="en-US" dirty="0" smtClean="0"/>
              <a:t>Program using menu for some tasks</a:t>
            </a:r>
            <a:endParaRPr lang="en-US" dirty="0"/>
          </a:p>
        </p:txBody>
      </p:sp>
      <p:sp>
        <p:nvSpPr>
          <p:cNvPr id="4" name="Footer Placeholder 3"/>
          <p:cNvSpPr>
            <a:spLocks noGrp="1"/>
          </p:cNvSpPr>
          <p:nvPr>
            <p:ph type="ftr" sz="quarter" idx="11"/>
          </p:nvPr>
        </p:nvSpPr>
        <p:spPr/>
        <p:txBody>
          <a:bodyPr/>
          <a:lstStyle/>
          <a:p>
            <a:r>
              <a:rPr lang="en-US" dirty="0" smtClean="0"/>
              <a:t>Modules and Functions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68</a:t>
            </a:fld>
            <a:endParaRPr lang="en-US" dirty="0"/>
          </a:p>
        </p:txBody>
      </p:sp>
      <p:pic>
        <p:nvPicPr>
          <p:cNvPr id="13314" name="Picture 2"/>
          <p:cNvPicPr>
            <a:picLocks noChangeAspect="1" noChangeArrowheads="1"/>
          </p:cNvPicPr>
          <p:nvPr/>
        </p:nvPicPr>
        <p:blipFill>
          <a:blip r:embed="rId2"/>
          <a:srcRect/>
          <a:stretch>
            <a:fillRect/>
          </a:stretch>
        </p:blipFill>
        <p:spPr bwMode="auto">
          <a:xfrm>
            <a:off x="609600" y="1538288"/>
            <a:ext cx="7505700" cy="378142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 Structure Design</a:t>
            </a:r>
            <a:endParaRPr lang="en-US" dirty="0"/>
          </a:p>
        </p:txBody>
      </p:sp>
      <p:sp>
        <p:nvSpPr>
          <p:cNvPr id="3" name="Content Placeholder 2"/>
          <p:cNvSpPr>
            <a:spLocks noGrp="1"/>
          </p:cNvSpPr>
          <p:nvPr>
            <p:ph idx="1"/>
          </p:nvPr>
        </p:nvSpPr>
        <p:spPr>
          <a:xfrm>
            <a:off x="152400" y="1219201"/>
            <a:ext cx="8686800" cy="2590800"/>
          </a:xfrm>
        </p:spPr>
        <p:txBody>
          <a:bodyPr/>
          <a:lstStyle/>
          <a:p>
            <a:pPr algn="just"/>
            <a:r>
              <a:rPr lang="en-US" dirty="0"/>
              <a:t>In designing a </a:t>
            </a:r>
            <a:r>
              <a:rPr lang="en-US" dirty="0" smtClean="0"/>
              <a:t>program, we </a:t>
            </a:r>
            <a:r>
              <a:rPr lang="en-US" dirty="0"/>
              <a:t>subdivide the problem conceptually into a set of design units</a:t>
            </a:r>
            <a:r>
              <a:rPr lang="en-US" dirty="0" smtClean="0"/>
              <a:t>. </a:t>
            </a:r>
            <a:r>
              <a:rPr lang="en-US" dirty="0"/>
              <a:t>We call these design units </a:t>
            </a:r>
            <a:r>
              <a:rPr lang="en-US" dirty="0" smtClean="0"/>
              <a:t>as </a:t>
            </a:r>
            <a:r>
              <a:rPr lang="en-US" b="1" dirty="0" smtClean="0"/>
              <a:t>modules</a:t>
            </a:r>
            <a:r>
              <a:rPr lang="en-US" dirty="0"/>
              <a:t>.  In subdividing the problem, we reduce the number of factors with which to deal simultaneously.</a:t>
            </a:r>
          </a:p>
          <a:p>
            <a:endParaRPr lang="en-US" dirty="0"/>
          </a:p>
        </p:txBody>
      </p:sp>
      <p:pic>
        <p:nvPicPr>
          <p:cNvPr id="4" name="Picture 8" descr="modules"/>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4800" y="3810000"/>
            <a:ext cx="5334000" cy="266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4"/>
          <p:cNvSpPr/>
          <p:nvPr/>
        </p:nvSpPr>
        <p:spPr>
          <a:xfrm>
            <a:off x="5257800" y="4114800"/>
            <a:ext cx="35814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Some related modules can be put into a file</a:t>
            </a:r>
          </a:p>
          <a:p>
            <a:pPr algn="ctr"/>
            <a:r>
              <a:rPr lang="en-US" sz="2800" dirty="0" smtClean="0"/>
              <a:t>(You used it – stdio.h)</a:t>
            </a:r>
            <a:endParaRPr lang="en-US" sz="2800"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7</a:t>
            </a:fld>
            <a:endParaRPr lang="en-US" dirty="0"/>
          </a:p>
        </p:txBody>
      </p:sp>
      <p:sp>
        <p:nvSpPr>
          <p:cNvPr id="7" name="Footer Placeholder 6"/>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xmlns="" val="15008051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Design: An example</a:t>
            </a:r>
            <a:endParaRPr lang="en-US" dirty="0"/>
          </a:p>
        </p:txBody>
      </p:sp>
      <p:sp>
        <p:nvSpPr>
          <p:cNvPr id="5" name="Content Placeholder 4"/>
          <p:cNvSpPr>
            <a:spLocks noGrp="1"/>
          </p:cNvSpPr>
          <p:nvPr>
            <p:ph idx="1"/>
          </p:nvPr>
        </p:nvSpPr>
        <p:spPr>
          <a:xfrm>
            <a:off x="762000" y="1219201"/>
            <a:ext cx="7924800" cy="990600"/>
          </a:xfrm>
        </p:spPr>
        <p:txBody>
          <a:bodyPr>
            <a:normAutofit lnSpcReduction="10000"/>
          </a:bodyPr>
          <a:lstStyle/>
          <a:p>
            <a:pPr marL="0" indent="0">
              <a:buNone/>
            </a:pPr>
            <a:r>
              <a:rPr lang="en-US" dirty="0" smtClean="0">
                <a:solidFill>
                  <a:srgbClr val="00B050"/>
                </a:solidFill>
              </a:rPr>
              <a:t>Develop a program that will accept a positive integer then sum of it’s divisors is printed out.</a:t>
            </a:r>
          </a:p>
        </p:txBody>
      </p:sp>
      <p:graphicFrame>
        <p:nvGraphicFramePr>
          <p:cNvPr id="4" name="Table 3"/>
          <p:cNvGraphicFramePr>
            <a:graphicFrameLocks noGrp="1"/>
          </p:cNvGraphicFramePr>
          <p:nvPr/>
        </p:nvGraphicFramePr>
        <p:xfrm>
          <a:off x="228600" y="2438400"/>
          <a:ext cx="8686800" cy="3276598"/>
        </p:xfrm>
        <a:graphic>
          <a:graphicData uri="http://schemas.openxmlformats.org/drawingml/2006/table">
            <a:tbl>
              <a:tblPr firstRow="1" bandRow="1">
                <a:tableStyleId>{5C22544A-7EE6-4342-B048-85BDC9FD1C3A}</a:tableStyleId>
              </a:tblPr>
              <a:tblGrid>
                <a:gridCol w="2590800"/>
                <a:gridCol w="2362200"/>
                <a:gridCol w="3733800"/>
              </a:tblGrid>
              <a:tr h="375497">
                <a:tc>
                  <a:txBody>
                    <a:bodyPr/>
                    <a:lstStyle/>
                    <a:p>
                      <a:pPr algn="ctr"/>
                      <a:r>
                        <a:rPr lang="en-US" dirty="0" smtClean="0"/>
                        <a:t>Analyze</a:t>
                      </a:r>
                      <a:endParaRPr lang="en-US" dirty="0"/>
                    </a:p>
                  </a:txBody>
                  <a:tcPr/>
                </a:tc>
                <a:tc>
                  <a:txBody>
                    <a:bodyPr/>
                    <a:lstStyle/>
                    <a:p>
                      <a:pPr algn="ctr"/>
                      <a:r>
                        <a:rPr lang="en-US" dirty="0" smtClean="0"/>
                        <a:t>Code</a:t>
                      </a:r>
                      <a:endParaRPr lang="en-US" dirty="0"/>
                    </a:p>
                  </a:txBody>
                  <a:tcPr/>
                </a:tc>
                <a:tc>
                  <a:txBody>
                    <a:bodyPr/>
                    <a:lstStyle/>
                    <a:p>
                      <a:pPr algn="ctr"/>
                      <a:r>
                        <a:rPr lang="en-US" dirty="0" smtClean="0"/>
                        <a:t>Description</a:t>
                      </a:r>
                      <a:endParaRPr lang="en-US" dirty="0"/>
                    </a:p>
                  </a:txBody>
                  <a:tcPr/>
                </a:tc>
              </a:tr>
              <a:tr h="375497">
                <a:tc>
                  <a:txBody>
                    <a:bodyPr/>
                    <a:lstStyle/>
                    <a:p>
                      <a:endParaRPr lang="en-US" b="1" dirty="0"/>
                    </a:p>
                  </a:txBody>
                  <a:tcPr/>
                </a:tc>
                <a:tc>
                  <a:txBody>
                    <a:bodyPr/>
                    <a:lstStyle/>
                    <a:p>
                      <a:r>
                        <a:rPr lang="en-US" b="1" dirty="0" smtClean="0"/>
                        <a:t>#include &lt;stdio.h&gt;</a:t>
                      </a:r>
                    </a:p>
                  </a:txBody>
                  <a:tcPr/>
                </a:tc>
                <a:tc>
                  <a:txBody>
                    <a:bodyPr/>
                    <a:lstStyle/>
                    <a:p>
                      <a:r>
                        <a:rPr lang="en-US" b="1" dirty="0" smtClean="0"/>
                        <a:t>Use modules</a:t>
                      </a:r>
                      <a:r>
                        <a:rPr lang="en-US" b="1" baseline="0" dirty="0" smtClean="0"/>
                        <a:t> in this file</a:t>
                      </a:r>
                      <a:endParaRPr lang="en-US" b="1" dirty="0"/>
                    </a:p>
                  </a:txBody>
                  <a:tcPr/>
                </a:tc>
              </a:tr>
              <a:tr h="648119">
                <a:tc>
                  <a:txBody>
                    <a:bodyPr/>
                    <a:lstStyle/>
                    <a:p>
                      <a:r>
                        <a:rPr lang="en-US" b="0" i="1" dirty="0" smtClean="0"/>
                        <a:t>Divide the program into</a:t>
                      </a:r>
                      <a:r>
                        <a:rPr lang="en-US" b="0" i="1" baseline="0" dirty="0" smtClean="0"/>
                        <a:t> small tasks</a:t>
                      </a:r>
                      <a:endParaRPr lang="en-US" b="0" i="1" dirty="0"/>
                    </a:p>
                  </a:txBody>
                  <a:tcPr/>
                </a:tc>
                <a:tc>
                  <a:txBody>
                    <a:bodyPr/>
                    <a:lstStyle/>
                    <a:p>
                      <a:r>
                        <a:rPr lang="en-US" b="1" dirty="0" smtClean="0"/>
                        <a:t>int main </a:t>
                      </a:r>
                    </a:p>
                    <a:p>
                      <a:r>
                        <a:rPr lang="en-US" b="1" dirty="0" smtClean="0"/>
                        <a:t>{   int n;  int s;</a:t>
                      </a:r>
                    </a:p>
                  </a:txBody>
                  <a:tcPr/>
                </a:tc>
                <a:tc>
                  <a:txBody>
                    <a:bodyPr/>
                    <a:lstStyle/>
                    <a:p>
                      <a:r>
                        <a:rPr lang="en-US" b="1" dirty="0" smtClean="0"/>
                        <a:t>Declare</a:t>
                      </a:r>
                      <a:r>
                        <a:rPr lang="en-US" b="1" baseline="0" dirty="0" smtClean="0"/>
                        <a:t> the main module </a:t>
                      </a:r>
                    </a:p>
                    <a:p>
                      <a:r>
                        <a:rPr lang="en-US" b="1" baseline="0" dirty="0" smtClean="0"/>
                        <a:t>and it’s data</a:t>
                      </a:r>
                      <a:endParaRPr lang="en-US" b="1" dirty="0"/>
                    </a:p>
                  </a:txBody>
                  <a:tcPr/>
                </a:tc>
              </a:tr>
              <a:tr h="375497">
                <a:tc>
                  <a:txBody>
                    <a:bodyPr/>
                    <a:lstStyle/>
                    <a:p>
                      <a:r>
                        <a:rPr lang="en-US" b="1" dirty="0" smtClean="0"/>
                        <a:t>1- Accept n</a:t>
                      </a:r>
                      <a:endParaRPr lang="en-US" b="1" dirty="0"/>
                    </a:p>
                  </a:txBody>
                  <a:tcPr/>
                </a:tc>
                <a:tc>
                  <a:txBody>
                    <a:bodyPr/>
                    <a:lstStyle/>
                    <a:p>
                      <a:r>
                        <a:rPr lang="en-US" b="1" dirty="0" smtClean="0"/>
                        <a:t>    scanf(“%d”, &amp;n);</a:t>
                      </a:r>
                      <a:endParaRPr lang="en-US" b="1" dirty="0"/>
                    </a:p>
                  </a:txBody>
                  <a:tcPr/>
                </a:tc>
                <a:tc>
                  <a:txBody>
                    <a:bodyPr/>
                    <a:lstStyle/>
                    <a:p>
                      <a:r>
                        <a:rPr lang="en-US" b="1" dirty="0" smtClean="0"/>
                        <a:t>Use a module scanf in the stdio.h</a:t>
                      </a:r>
                      <a:endParaRPr lang="en-US" b="1" dirty="0"/>
                    </a:p>
                  </a:txBody>
                  <a:tcPr/>
                </a:tc>
              </a:tr>
              <a:tr h="375497">
                <a:tc>
                  <a:txBody>
                    <a:bodyPr/>
                    <a:lstStyle/>
                    <a:p>
                      <a:r>
                        <a:rPr lang="en-US" b="1" dirty="0" smtClean="0"/>
                        <a:t>2- s</a:t>
                      </a:r>
                      <a:r>
                        <a:rPr lang="en-US" b="1" baseline="0" dirty="0" smtClean="0"/>
                        <a:t> = sum of it’s divisors</a:t>
                      </a:r>
                      <a:endParaRPr lang="en-US" b="1" dirty="0"/>
                    </a:p>
                  </a:txBody>
                  <a:tcPr/>
                </a:tc>
                <a:tc>
                  <a:txBody>
                    <a:bodyPr/>
                    <a:lstStyle/>
                    <a:p>
                      <a:r>
                        <a:rPr lang="en-US" b="1" dirty="0" smtClean="0"/>
                        <a:t>    s =  sumDivisors (n);</a:t>
                      </a:r>
                      <a:endParaRPr lang="en-US" b="1" dirty="0"/>
                    </a:p>
                  </a:txBody>
                  <a:tcPr/>
                </a:tc>
                <a:tc>
                  <a:txBody>
                    <a:bodyPr/>
                    <a:lstStyle/>
                    <a:p>
                      <a:r>
                        <a:rPr lang="en-US" b="1" dirty="0" smtClean="0"/>
                        <a:t>Module</a:t>
                      </a:r>
                      <a:r>
                        <a:rPr lang="en-US" b="1" baseline="0" dirty="0" smtClean="0"/>
                        <a:t> will be implemented</a:t>
                      </a:r>
                      <a:endParaRPr lang="en-US" b="1" dirty="0"/>
                    </a:p>
                  </a:txBody>
                  <a:tcPr/>
                </a:tc>
              </a:tr>
              <a:tr h="375497">
                <a:tc>
                  <a:txBody>
                    <a:bodyPr/>
                    <a:lstStyle/>
                    <a:p>
                      <a:r>
                        <a:rPr lang="en-US" b="1" dirty="0" smtClean="0"/>
                        <a:t>3- Print out s</a:t>
                      </a:r>
                    </a:p>
                  </a:txBody>
                  <a:tcPr/>
                </a:tc>
                <a:tc>
                  <a:txBody>
                    <a:bodyPr/>
                    <a:lstStyle/>
                    <a:p>
                      <a:r>
                        <a:rPr lang="en-US" b="1" dirty="0" smtClean="0"/>
                        <a:t>    printf(“%d”, s);</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Use a module printf in the stdio.h</a:t>
                      </a:r>
                    </a:p>
                  </a:txBody>
                  <a:tcPr/>
                </a:tc>
              </a:tr>
              <a:tr h="375497">
                <a:tc>
                  <a:txBody>
                    <a:bodyPr/>
                    <a:lstStyle/>
                    <a:p>
                      <a:r>
                        <a:rPr lang="en-US" b="1" dirty="0" smtClean="0"/>
                        <a:t>4- Pause the program</a:t>
                      </a:r>
                      <a:endParaRPr lang="en-US" b="1" dirty="0"/>
                    </a:p>
                  </a:txBody>
                  <a:tcPr/>
                </a:tc>
                <a:tc>
                  <a:txBody>
                    <a:bodyPr/>
                    <a:lstStyle/>
                    <a:p>
                      <a:r>
                        <a:rPr lang="en-US" b="1" dirty="0" smtClean="0"/>
                        <a:t>   getchar();</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Use a module getchar in the stdio.h</a:t>
                      </a:r>
                    </a:p>
                  </a:txBody>
                  <a:tcPr/>
                </a:tc>
              </a:tr>
              <a:tr h="375497">
                <a:tc>
                  <a:txBody>
                    <a:bodyPr/>
                    <a:lstStyle/>
                    <a:p>
                      <a:endParaRPr lang="en-US" b="1" dirty="0"/>
                    </a:p>
                  </a:txBody>
                  <a:tcPr/>
                </a:tc>
                <a:tc>
                  <a:txBody>
                    <a:bodyPr/>
                    <a:lstStyle/>
                    <a:p>
                      <a:r>
                        <a:rPr lang="en-US" b="1" dirty="0" smtClean="0"/>
                        <a:t>}</a:t>
                      </a:r>
                      <a:endParaRPr lang="en-US" b="1" dirty="0"/>
                    </a:p>
                  </a:txBody>
                  <a:tcPr/>
                </a:tc>
                <a:tc>
                  <a:txBody>
                    <a:bodyPr/>
                    <a:lstStyle/>
                    <a:p>
                      <a:endParaRPr lang="en-US" b="1" dirty="0"/>
                    </a:p>
                  </a:txBody>
                  <a:tcPr/>
                </a:tc>
              </a:tr>
            </a:tbl>
          </a:graphicData>
        </a:graphic>
      </p:graphicFrame>
      <p:sp>
        <p:nvSpPr>
          <p:cNvPr id="6" name="Slide Number Placeholder 5"/>
          <p:cNvSpPr>
            <a:spLocks noGrp="1"/>
          </p:cNvSpPr>
          <p:nvPr>
            <p:ph type="sldNum" sz="quarter" idx="12"/>
          </p:nvPr>
        </p:nvSpPr>
        <p:spPr/>
        <p:txBody>
          <a:bodyPr/>
          <a:lstStyle/>
          <a:p>
            <a:fld id="{190CC846-20B3-454D-AF77-DE04E39CF884}" type="slidenum">
              <a:rPr lang="en-US" smtClean="0"/>
              <a:pPr/>
              <a:t>8</a:t>
            </a:fld>
            <a:endParaRPr lang="en-US" dirty="0"/>
          </a:p>
        </p:txBody>
      </p:sp>
      <p:sp>
        <p:nvSpPr>
          <p:cNvPr id="7" name="Footer Placeholder 6"/>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xmlns="" val="15008051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Characteristics of Modules</a:t>
            </a:r>
            <a:endParaRPr lang="en-US" dirty="0"/>
          </a:p>
        </p:txBody>
      </p:sp>
      <p:graphicFrame>
        <p:nvGraphicFramePr>
          <p:cNvPr id="4" name="Table 3"/>
          <p:cNvGraphicFramePr>
            <a:graphicFrameLocks noGrp="1"/>
          </p:cNvGraphicFramePr>
          <p:nvPr/>
        </p:nvGraphicFramePr>
        <p:xfrm>
          <a:off x="228600" y="1371600"/>
          <a:ext cx="8686800" cy="4023360"/>
        </p:xfrm>
        <a:graphic>
          <a:graphicData uri="http://schemas.openxmlformats.org/drawingml/2006/table">
            <a:tbl>
              <a:tblPr firstRow="1" bandRow="1">
                <a:tableStyleId>{5C22544A-7EE6-4342-B048-85BDC9FD1C3A}</a:tableStyleId>
              </a:tblPr>
              <a:tblGrid>
                <a:gridCol w="2895600"/>
                <a:gridCol w="5791200"/>
              </a:tblGrid>
              <a:tr h="370840">
                <a:tc>
                  <a:txBody>
                    <a:bodyPr/>
                    <a:lstStyle/>
                    <a:p>
                      <a:pPr algn="ctr"/>
                      <a:r>
                        <a:rPr lang="en-US" sz="2400" dirty="0" smtClean="0">
                          <a:latin typeface="Times New Roman" pitchFamily="18" charset="0"/>
                          <a:cs typeface="Times New Roman" pitchFamily="18" charset="0"/>
                        </a:rPr>
                        <a:t>Characteristics</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Reason</a:t>
                      </a:r>
                      <a:endParaRPr lang="en-US" sz="2400" dirty="0">
                        <a:latin typeface="Times New Roman" pitchFamily="18" charset="0"/>
                        <a:cs typeface="Times New Roman" pitchFamily="18" charset="0"/>
                      </a:endParaRPr>
                    </a:p>
                  </a:txBody>
                  <a:tcPr/>
                </a:tc>
              </a:tr>
              <a:tr h="370840">
                <a:tc>
                  <a:txBody>
                    <a:bodyPr/>
                    <a:lstStyle/>
                    <a:p>
                      <a:r>
                        <a:rPr lang="en-US" sz="2400" b="1" dirty="0" smtClean="0">
                          <a:solidFill>
                            <a:srgbClr val="FF0000"/>
                          </a:solidFill>
                          <a:latin typeface="Arial" pitchFamily="34" charset="0"/>
                          <a:cs typeface="Arial" pitchFamily="34" charset="0"/>
                        </a:rPr>
                        <a:t>It is easy to upgrade and maintain</a:t>
                      </a:r>
                      <a:endParaRPr lang="en-US" sz="2400" b="1" dirty="0">
                        <a:solidFill>
                          <a:srgbClr val="FF0000"/>
                        </a:solidFill>
                        <a:latin typeface="Arial" pitchFamily="34" charset="0"/>
                        <a:cs typeface="Arial" pitchFamily="34" charset="0"/>
                      </a:endParaRPr>
                    </a:p>
                  </a:txBody>
                  <a:tcPr/>
                </a:tc>
                <a:tc>
                  <a:txBody>
                    <a:bodyPr/>
                    <a:lstStyle/>
                    <a:p>
                      <a:r>
                        <a:rPr lang="en-US" sz="2400" b="0" dirty="0" smtClean="0">
                          <a:latin typeface="Times New Roman" pitchFamily="18" charset="0"/>
                          <a:cs typeface="Times New Roman" pitchFamily="18" charset="0"/>
                        </a:rPr>
                        <a:t>It contains a small group  of code lines for a </a:t>
                      </a:r>
                      <a:r>
                        <a:rPr lang="en-US" sz="2400" b="1" i="1" dirty="0" smtClean="0">
                          <a:latin typeface="Times New Roman" pitchFamily="18" charset="0"/>
                          <a:cs typeface="Times New Roman" pitchFamily="18" charset="0"/>
                        </a:rPr>
                        <a:t>SPECIFIC</a:t>
                      </a:r>
                      <a:r>
                        <a:rPr lang="en-US" sz="2400" b="0" baseline="0" dirty="0" smtClean="0">
                          <a:latin typeface="Times New Roman" pitchFamily="18" charset="0"/>
                          <a:cs typeface="Times New Roman" pitchFamily="18" charset="0"/>
                        </a:rPr>
                        <a:t> task.</a:t>
                      </a:r>
                      <a:endParaRPr lang="en-US" sz="2400" b="0" dirty="0">
                        <a:latin typeface="Times New Roman" pitchFamily="18" charset="0"/>
                        <a:cs typeface="Times New Roman" pitchFamily="18" charset="0"/>
                      </a:endParaRPr>
                    </a:p>
                  </a:txBody>
                  <a:tcPr/>
                </a:tc>
              </a:tr>
              <a:tr h="370840">
                <a:tc>
                  <a:txBody>
                    <a:bodyPr/>
                    <a:lstStyle/>
                    <a:p>
                      <a:r>
                        <a:rPr lang="en-US" sz="2400" b="1" i="0" dirty="0" smtClean="0">
                          <a:solidFill>
                            <a:srgbClr val="00B050"/>
                          </a:solidFill>
                          <a:latin typeface="Arial" pitchFamily="34" charset="0"/>
                          <a:cs typeface="Arial" pitchFamily="34" charset="0"/>
                        </a:rPr>
                        <a:t>It can</a:t>
                      </a:r>
                      <a:r>
                        <a:rPr lang="en-US" sz="2400" b="1" i="0" baseline="0" dirty="0" smtClean="0">
                          <a:solidFill>
                            <a:srgbClr val="00B050"/>
                          </a:solidFill>
                          <a:latin typeface="Arial" pitchFamily="34" charset="0"/>
                          <a:cs typeface="Arial" pitchFamily="34" charset="0"/>
                        </a:rPr>
                        <a:t> be re-used in the same program</a:t>
                      </a:r>
                      <a:endParaRPr lang="en-US" sz="2400" b="1" i="0" dirty="0">
                        <a:solidFill>
                          <a:srgbClr val="00B050"/>
                        </a:solidFill>
                        <a:latin typeface="Arial" pitchFamily="34" charset="0"/>
                        <a:cs typeface="Arial" pitchFamily="34" charset="0"/>
                      </a:endParaRPr>
                    </a:p>
                  </a:txBody>
                  <a:tcPr/>
                </a:tc>
                <a:tc>
                  <a:txBody>
                    <a:bodyPr/>
                    <a:lstStyle/>
                    <a:p>
                      <a:r>
                        <a:rPr lang="en-US" sz="2400" b="0" dirty="0" smtClean="0">
                          <a:latin typeface="Times New Roman" pitchFamily="18" charset="0"/>
                          <a:cs typeface="Times New Roman" pitchFamily="18" charset="0"/>
                        </a:rPr>
                        <a:t>It has a identified name ( a descriptive identifier) and can be used more than one time in</a:t>
                      </a:r>
                      <a:r>
                        <a:rPr lang="en-US" sz="2400" b="0" baseline="0" dirty="0" smtClean="0">
                          <a:latin typeface="Times New Roman" pitchFamily="18" charset="0"/>
                          <a:cs typeface="Times New Roman" pitchFamily="18" charset="0"/>
                        </a:rPr>
                        <a:t> a program.</a:t>
                      </a:r>
                      <a:endParaRPr lang="en-US" sz="2400" b="0" dirty="0">
                        <a:latin typeface="Times New Roman" pitchFamily="18" charset="0"/>
                        <a:cs typeface="Times New Roman"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i="0" dirty="0" smtClean="0">
                          <a:solidFill>
                            <a:srgbClr val="0000FF"/>
                          </a:solidFill>
                          <a:latin typeface="Arial" pitchFamily="34" charset="0"/>
                          <a:cs typeface="Arial" pitchFamily="34" charset="0"/>
                        </a:rPr>
                        <a:t>It can</a:t>
                      </a:r>
                      <a:r>
                        <a:rPr lang="en-US" sz="2400" b="1" i="0" baseline="0" dirty="0" smtClean="0">
                          <a:solidFill>
                            <a:srgbClr val="0000FF"/>
                          </a:solidFill>
                          <a:latin typeface="Arial" pitchFamily="34" charset="0"/>
                          <a:cs typeface="Arial" pitchFamily="34" charset="0"/>
                        </a:rPr>
                        <a:t> be re-used in some programs</a:t>
                      </a:r>
                      <a:endParaRPr lang="en-US" sz="2400" b="1" i="0" dirty="0" smtClean="0">
                        <a:solidFill>
                          <a:srgbClr val="0000FF"/>
                        </a:solidFill>
                        <a:latin typeface="Arial" pitchFamily="34" charset="0"/>
                        <a:cs typeface="Arial" pitchFamily="34" charset="0"/>
                      </a:endParaRPr>
                    </a:p>
                    <a:p>
                      <a:endParaRPr lang="en-US" sz="2400" b="1" i="0" dirty="0">
                        <a:solidFill>
                          <a:srgbClr val="FF0000"/>
                        </a:solidFill>
                        <a:latin typeface="Arial" pitchFamily="34" charset="0"/>
                        <a:cs typeface="Arial" pitchFamily="34" charset="0"/>
                      </a:endParaRPr>
                    </a:p>
                  </a:txBody>
                  <a:tcPr/>
                </a:tc>
                <a:tc>
                  <a:txBody>
                    <a:bodyPr/>
                    <a:lstStyle/>
                    <a:p>
                      <a:r>
                        <a:rPr lang="en-US" sz="2400" b="0" dirty="0" smtClean="0">
                          <a:latin typeface="Times New Roman" pitchFamily="18" charset="0"/>
                          <a:cs typeface="Times New Roman" pitchFamily="18" charset="0"/>
                        </a:rPr>
                        <a:t>if it is stored in an outside file (</a:t>
                      </a:r>
                      <a:r>
                        <a:rPr lang="en-US" sz="2400" b="0" i="1" dirty="0" smtClean="0">
                          <a:latin typeface="Times New Roman" pitchFamily="18" charset="0"/>
                          <a:cs typeface="Times New Roman" pitchFamily="18" charset="0"/>
                        </a:rPr>
                        <a:t>library file</a:t>
                      </a:r>
                      <a:r>
                        <a:rPr lang="en-US" sz="2400" b="0" dirty="0" smtClean="0">
                          <a:latin typeface="Times New Roman" pitchFamily="18" charset="0"/>
                          <a:cs typeface="Times New Roman" pitchFamily="18" charset="0"/>
                        </a:rPr>
                        <a:t>), it can be used in some programs</a:t>
                      </a:r>
                      <a:r>
                        <a:rPr lang="en-US" sz="2400" b="1" dirty="0" smtClean="0">
                          <a:latin typeface="Times New Roman" pitchFamily="18" charset="0"/>
                          <a:cs typeface="Times New Roman" pitchFamily="18" charset="0"/>
                        </a:rPr>
                        <a:t>.</a:t>
                      </a:r>
                      <a:endParaRPr lang="en-US" sz="2400" b="1" dirty="0">
                        <a:latin typeface="Times New Roman" pitchFamily="18" charset="0"/>
                        <a:cs typeface="Times New Roman" pitchFamily="18" charset="0"/>
                      </a:endParaRPr>
                    </a:p>
                  </a:txBody>
                  <a:tcPr/>
                </a:tc>
              </a:tr>
            </a:tbl>
          </a:graphicData>
        </a:graphic>
      </p:graphicFrame>
      <p:sp>
        <p:nvSpPr>
          <p:cNvPr id="5" name="Rectangle 4"/>
          <p:cNvSpPr/>
          <p:nvPr/>
        </p:nvSpPr>
        <p:spPr>
          <a:xfrm>
            <a:off x="1371600" y="5638800"/>
            <a:ext cx="6400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All of them will be depicted in examples  below.</a:t>
            </a:r>
            <a:endParaRPr lang="en-US" sz="2400"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9</a:t>
            </a:fld>
            <a:endParaRPr lang="en-US" dirty="0"/>
          </a:p>
        </p:txBody>
      </p:sp>
      <p:sp>
        <p:nvSpPr>
          <p:cNvPr id="7" name="Footer Placeholder 6"/>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2098</TotalTime>
  <Words>4753</Words>
  <Application>Microsoft Office PowerPoint</Application>
  <PresentationFormat>On-screen Show (4:3)</PresentationFormat>
  <Paragraphs>832</Paragraphs>
  <Slides>68</Slides>
  <Notes>4</Notes>
  <HiddenSlides>2</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Office Theme</vt:lpstr>
      <vt:lpstr>Slots 08-09-10 Modules and Functions</vt:lpstr>
      <vt:lpstr>Objectives</vt:lpstr>
      <vt:lpstr>Objectives</vt:lpstr>
      <vt:lpstr>Review</vt:lpstr>
      <vt:lpstr>Contents</vt:lpstr>
      <vt:lpstr>1-What is a Module?</vt:lpstr>
      <vt:lpstr>Modules: Structure Design</vt:lpstr>
      <vt:lpstr>Structure Design: An example</vt:lpstr>
      <vt:lpstr>2- Characteristics of Modules</vt:lpstr>
      <vt:lpstr>3- Module identifying: Hints</vt:lpstr>
      <vt:lpstr>Module identifying …</vt:lpstr>
      <vt:lpstr>Module identifying : Cohesion</vt:lpstr>
      <vt:lpstr>Module identifying :Degrees of cohesion</vt:lpstr>
      <vt:lpstr>Module identifying : Degrees of cohesion</vt:lpstr>
      <vt:lpstr>Module identifying : High Coupling  </vt:lpstr>
      <vt:lpstr>Module identifying : Coupling classification</vt:lpstr>
      <vt:lpstr>Module identifying : How to create them?</vt:lpstr>
      <vt:lpstr>4- C-Functions and Modules</vt:lpstr>
      <vt:lpstr>Function Definitions: 4 parts</vt:lpstr>
      <vt:lpstr>Function syntax: Example</vt:lpstr>
      <vt:lpstr>Function syntax: void function</vt:lpstr>
      <vt:lpstr>void Function: Example</vt:lpstr>
      <vt:lpstr>main function</vt:lpstr>
      <vt:lpstr>5-How to implement a function?</vt:lpstr>
      <vt:lpstr>Evaluate some functions</vt:lpstr>
      <vt:lpstr>6-How to use a function?</vt:lpstr>
      <vt:lpstr>Demonstration 1</vt:lpstr>
      <vt:lpstr>Demonstration 1</vt:lpstr>
      <vt:lpstr>Demonstration 2</vt:lpstr>
      <vt:lpstr>Demonstration 2</vt:lpstr>
      <vt:lpstr>Demonstration 3</vt:lpstr>
      <vt:lpstr>Demonstration 4</vt:lpstr>
      <vt:lpstr>Coercion When a Function is Called</vt:lpstr>
      <vt:lpstr>Function Prototypes</vt:lpstr>
      <vt:lpstr>Function Prototypes…</vt:lpstr>
      <vt:lpstr>Function Prototypes…</vt:lpstr>
      <vt:lpstr>The #include Directive</vt:lpstr>
      <vt:lpstr>Evaluating the isPrime(int) function</vt:lpstr>
      <vt:lpstr>The #include Directive</vt:lpstr>
      <vt:lpstr>Programming Style</vt:lpstr>
      <vt:lpstr>7-What happen when a function is called?</vt:lpstr>
      <vt:lpstr>Memory Map when a function is called.</vt:lpstr>
      <vt:lpstr>Memory Map when a function is called.</vt:lpstr>
      <vt:lpstr>Pass by value</vt:lpstr>
      <vt:lpstr>In-class Exercise</vt:lpstr>
      <vt:lpstr>How does a return-function perform?</vt:lpstr>
      <vt:lpstr>8-Analyse a program to functions</vt:lpstr>
      <vt:lpstr>9- Implement a program using functions</vt:lpstr>
      <vt:lpstr>Implement a program using functions …</vt:lpstr>
      <vt:lpstr>Implement a program using functions …</vt:lpstr>
      <vt:lpstr>Implement a program using functions …</vt:lpstr>
      <vt:lpstr>10- Extent and Scope of a variable</vt:lpstr>
      <vt:lpstr>Extent of Variables: Time-View</vt:lpstr>
      <vt:lpstr>Scope of Variables: Code-View</vt:lpstr>
      <vt:lpstr>Scope of Variables: Code-View</vt:lpstr>
      <vt:lpstr>Extent and Scope of a variable: Visibility</vt:lpstr>
      <vt:lpstr>Extent and Scope of a variable: Visibility Values in non-initialized variables</vt:lpstr>
      <vt:lpstr>11- Walkthroughs with Functions </vt:lpstr>
      <vt:lpstr>Summary</vt:lpstr>
      <vt:lpstr>Summary</vt:lpstr>
      <vt:lpstr>Summary</vt:lpstr>
      <vt:lpstr>Thank you</vt:lpstr>
      <vt:lpstr>Exercises</vt:lpstr>
      <vt:lpstr>Exercises</vt:lpstr>
      <vt:lpstr>Program using menu for some tasks</vt:lpstr>
      <vt:lpstr>Program using menu for some tasks</vt:lpstr>
      <vt:lpstr>Program using menu for some tasks</vt:lpstr>
      <vt:lpstr>Program using menu for some tasks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125</cp:revision>
  <dcterms:created xsi:type="dcterms:W3CDTF">2013-07-11T00:46:38Z</dcterms:created>
  <dcterms:modified xsi:type="dcterms:W3CDTF">2015-07-23T11:00:26Z</dcterms:modified>
</cp:coreProperties>
</file>