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269" r:id="rId3"/>
    <p:sldId id="257" r:id="rId4"/>
    <p:sldId id="258" r:id="rId5"/>
    <p:sldId id="317" r:id="rId6"/>
    <p:sldId id="318" r:id="rId7"/>
    <p:sldId id="321" r:id="rId8"/>
    <p:sldId id="322" r:id="rId9"/>
    <p:sldId id="323" r:id="rId10"/>
    <p:sldId id="324" r:id="rId11"/>
    <p:sldId id="325" r:id="rId12"/>
    <p:sldId id="327" r:id="rId13"/>
    <p:sldId id="329" r:id="rId14"/>
    <p:sldId id="326" r:id="rId15"/>
    <p:sldId id="328" r:id="rId16"/>
    <p:sldId id="330" r:id="rId17"/>
    <p:sldId id="331" r:id="rId18"/>
    <p:sldId id="332" r:id="rId19"/>
    <p:sldId id="333" r:id="rId20"/>
    <p:sldId id="334" r:id="rId21"/>
    <p:sldId id="319" r:id="rId22"/>
    <p:sldId id="336" r:id="rId23"/>
    <p:sldId id="335" r:id="rId24"/>
    <p:sldId id="337" r:id="rId25"/>
    <p:sldId id="343" r:id="rId26"/>
    <p:sldId id="344" r:id="rId27"/>
    <p:sldId id="338" r:id="rId28"/>
    <p:sldId id="339" r:id="rId29"/>
    <p:sldId id="340" r:id="rId30"/>
    <p:sldId id="354" r:id="rId31"/>
    <p:sldId id="351" r:id="rId32"/>
    <p:sldId id="352" r:id="rId33"/>
    <p:sldId id="353" r:id="rId34"/>
    <p:sldId id="320" r:id="rId35"/>
    <p:sldId id="345" r:id="rId36"/>
    <p:sldId id="347" r:id="rId37"/>
    <p:sldId id="348" r:id="rId38"/>
    <p:sldId id="316" r:id="rId39"/>
    <p:sldId id="349" r:id="rId40"/>
    <p:sldId id="350" r:id="rId41"/>
    <p:sldId id="26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3300"/>
    <a:srgbClr val="FFFF99"/>
    <a:srgbClr val="0000FF"/>
    <a:srgbClr val="008000"/>
    <a:srgbClr val="9900CC"/>
    <a:srgbClr val="FF9900"/>
    <a:srgbClr val="FF00FF"/>
    <a:srgbClr val="FF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917" autoAdjust="0"/>
    <p:restoredTop sz="91653" autoAdjust="0"/>
  </p:normalViewPr>
  <p:slideViewPr>
    <p:cSldViewPr>
      <p:cViewPr>
        <p:scale>
          <a:sx n="70" d="100"/>
          <a:sy n="70" d="100"/>
        </p:scale>
        <p:origin x="-9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43D2B-9A98-4A47-92E9-6CCE22E5E4D2}" type="datetimeFigureOut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775D5-1DDD-492E-AD5E-A337F134E0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Prepared by Thân</a:t>
            </a:r>
            <a:r>
              <a:rPr lang="en-US" baseline="0" dirty="0" smtClean="0"/>
              <a:t> Văn Sử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775D5-1DDD-492E-AD5E-A337F134E0B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A70-96CD-49A3-ABEF-B0DE854B81D8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42D0-9025-4FE9-9C5C-5FF91689F18B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A37C-E71B-4BBA-9F29-F25FEE170FE1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55BA-B2A0-4F4E-B47A-A37F0605748F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238B-9FBB-4120-8101-3AE471078A38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755C-BFE1-41E6-8B23-450CAFBDCB19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4F92-1921-4B7B-A2AD-4BC764CA3DF8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7005-ABE7-4E1E-84A5-29346309A890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EA60-82ED-4026-82EE-812AA39D56F5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88B5-FEEF-40A5-A8E3-7724729EF261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E1C0-C8CF-4F32-B945-F4BD9916B122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61CCEFA-681B-442D-BAB7-ACBC3A6A84CC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Programming</a:t>
            </a:r>
            <a:r>
              <a:rPr lang="en-US" b="1" baseline="0" dirty="0" smtClean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Module G-</a:t>
            </a:r>
            <a:r>
              <a:rPr lang="en-US" dirty="0" smtClean="0"/>
              <a:t>Strings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5600" y="4572000"/>
            <a:ext cx="5562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 smtClean="0"/>
              <a:t>Slots 22 &amp; 23:  Theory and Demo.</a:t>
            </a:r>
          </a:p>
          <a:p>
            <a:pPr algn="r"/>
            <a:r>
              <a:rPr lang="en-US" sz="2800" dirty="0" smtClean="0"/>
              <a:t>Slot 24: Exercise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scanf(…)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495299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The </a:t>
            </a:r>
            <a:r>
              <a:rPr lang="en-US" b="1" dirty="0" smtClean="0"/>
              <a:t>%s</a:t>
            </a:r>
            <a:r>
              <a:rPr lang="en-US" dirty="0" smtClean="0"/>
              <a:t> conversion specifier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reads all characters until the </a:t>
            </a:r>
            <a:r>
              <a:rPr lang="en-US" u="sng" dirty="0" smtClean="0"/>
              <a:t>first whitespace character</a:t>
            </a:r>
            <a:r>
              <a:rPr lang="en-US" dirty="0" smtClean="0"/>
              <a:t>,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stores the characters read in memory locations starting with the address passed to </a:t>
            </a:r>
            <a:r>
              <a:rPr lang="en-US" b="1" dirty="0" smtClean="0"/>
              <a:t>scanf</a:t>
            </a:r>
            <a:r>
              <a:rPr lang="en-US" dirty="0" smtClean="0"/>
              <a:t>, </a:t>
            </a:r>
          </a:p>
          <a:p>
            <a:pPr>
              <a:lnSpc>
                <a:spcPct val="90000"/>
              </a:lnSpc>
            </a:pPr>
            <a:r>
              <a:rPr lang="en-US" u="sng" dirty="0" smtClean="0"/>
              <a:t>Automatically stores the null byte</a:t>
            </a:r>
            <a:r>
              <a:rPr lang="en-US" dirty="0" smtClean="0"/>
              <a:t> in the memory byte </a:t>
            </a:r>
            <a:r>
              <a:rPr lang="en-US" u="sng" dirty="0" smtClean="0"/>
              <a:t>following the last character accepted</a:t>
            </a:r>
            <a:r>
              <a:rPr lang="en-US" dirty="0" smtClean="0"/>
              <a:t> and </a:t>
            </a:r>
          </a:p>
          <a:p>
            <a:pPr>
              <a:lnSpc>
                <a:spcPct val="90000"/>
              </a:lnSpc>
            </a:pPr>
            <a:r>
              <a:rPr lang="en-US" u="sng" dirty="0" smtClean="0"/>
              <a:t>leaves</a:t>
            </a:r>
            <a:r>
              <a:rPr lang="en-US" dirty="0" smtClean="0"/>
              <a:t> the delimiting </a:t>
            </a:r>
            <a:r>
              <a:rPr lang="en-US" b="1" dirty="0" smtClean="0"/>
              <a:t>whitespace</a:t>
            </a:r>
            <a:r>
              <a:rPr lang="en-US" dirty="0" smtClean="0"/>
              <a:t> plus any subsequent characters </a:t>
            </a:r>
            <a:r>
              <a:rPr lang="en-US" u="sng" dirty="0" smtClean="0"/>
              <a:t>in the input buffer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ignores any leading whitespace characters (default). 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Option specifiers are used to change default characteristics of the function </a:t>
            </a:r>
            <a:r>
              <a:rPr lang="en-US" b="1" dirty="0" smtClean="0"/>
              <a:t>scanf</a:t>
            </a:r>
            <a:r>
              <a:rPr lang="en-US" dirty="0" smtClean="0"/>
              <a:t> on strings.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scanf(…)</a:t>
            </a:r>
            <a:endParaRPr lang="en-US" dirty="0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3716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char name[31];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scanf("%s", name );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Enter: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My name is Arnold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667000"/>
            <a:ext cx="8237538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/>
          </p:cNvSpPr>
          <p:nvPr/>
        </p:nvSpPr>
        <p:spPr bwMode="auto">
          <a:xfrm>
            <a:off x="457200" y="3810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en-US" sz="2800" b="1" dirty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char name[31];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en-US" sz="2800" b="1" dirty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scanf(“%10s", name );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Enter: 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Schwartzenegger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814" y="5314928"/>
            <a:ext cx="8459786" cy="104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rot="5400000">
            <a:off x="1866900" y="5143500"/>
            <a:ext cx="990600" cy="158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410200" y="14478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Default</a:t>
            </a:r>
            <a:endParaRPr lang="en-US" b="1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scanf(…)</a:t>
            </a:r>
            <a:endParaRPr lang="en-US" dirty="0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371600"/>
            <a:ext cx="82296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How to accept blanks in a input string?</a:t>
            </a:r>
          </a:p>
          <a:p>
            <a:pPr>
              <a:buFont typeface="Wingdings" pitchFamily="2" charset="2"/>
              <a:buChar char="è"/>
            </a:pPr>
            <a:r>
              <a:rPr lang="en-US" sz="2800" b="1" dirty="0" smtClean="0">
                <a:latin typeface="Arial" charset="0"/>
                <a:cs typeface="Arial" charset="0"/>
              </a:rPr>
              <a:t>%[^\n]</a:t>
            </a:r>
            <a:r>
              <a:rPr lang="en-US" sz="2800" dirty="0" smtClean="0">
                <a:latin typeface="Arial" charset="0"/>
                <a:cs typeface="Arial" charset="0"/>
              </a:rPr>
              <a:t> conversion specifier </a:t>
            </a:r>
          </a:p>
          <a:p>
            <a:endParaRPr lang="en-US" sz="2800" dirty="0" smtClean="0">
              <a:latin typeface="Arial" charset="0"/>
              <a:cs typeface="Arial" charset="0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en-US" sz="2800" dirty="0" smtClean="0">
                <a:latin typeface="Arial" charset="0"/>
                <a:cs typeface="Arial" charset="0"/>
              </a:rPr>
              <a:t>reads all characters </a:t>
            </a:r>
            <a:r>
              <a:rPr lang="en-US" sz="2800" u="sng" dirty="0" smtClean="0">
                <a:latin typeface="Arial" charset="0"/>
                <a:cs typeface="Arial" charset="0"/>
              </a:rPr>
              <a:t>until the newline</a:t>
            </a:r>
            <a:r>
              <a:rPr lang="en-US" sz="2800" dirty="0" smtClean="0">
                <a:latin typeface="Arial" charset="0"/>
                <a:cs typeface="Arial" charset="0"/>
              </a:rPr>
              <a:t> (</a:t>
            </a:r>
            <a:r>
              <a:rPr lang="en-US" sz="2800" b="1" dirty="0" smtClean="0">
                <a:latin typeface="Arial" charset="0"/>
                <a:cs typeface="Arial" charset="0"/>
              </a:rPr>
              <a:t>'\n'</a:t>
            </a:r>
            <a:r>
              <a:rPr lang="en-US" sz="2800" dirty="0" smtClean="0">
                <a:latin typeface="Arial" charset="0"/>
                <a:cs typeface="Arial" charset="0"/>
              </a:rPr>
              <a:t>), 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800" dirty="0" smtClean="0">
                <a:latin typeface="Arial" charset="0"/>
                <a:cs typeface="Arial" charset="0"/>
              </a:rPr>
              <a:t>stores the characters read in memory locations starting with the address passed to </a:t>
            </a:r>
            <a:r>
              <a:rPr lang="en-US" sz="2800" b="1" dirty="0" smtClean="0">
                <a:latin typeface="Arial" charset="0"/>
                <a:cs typeface="Arial" charset="0"/>
              </a:rPr>
              <a:t>scanf</a:t>
            </a:r>
            <a:r>
              <a:rPr lang="en-US" sz="2800" dirty="0" smtClean="0">
                <a:latin typeface="Arial" charset="0"/>
                <a:cs typeface="Arial" charset="0"/>
              </a:rPr>
              <a:t>, 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800" dirty="0" smtClean="0">
                <a:latin typeface="Arial" charset="0"/>
                <a:cs typeface="Arial" charset="0"/>
              </a:rPr>
              <a:t>stores the null byte in the byte following that where </a:t>
            </a:r>
            <a:r>
              <a:rPr lang="en-US" sz="2800" b="1" dirty="0" smtClean="0">
                <a:latin typeface="Arial" charset="0"/>
                <a:cs typeface="Arial" charset="0"/>
              </a:rPr>
              <a:t>scanf</a:t>
            </a:r>
            <a:r>
              <a:rPr lang="en-US" sz="2800" dirty="0" smtClean="0">
                <a:latin typeface="Arial" charset="0"/>
                <a:cs typeface="Arial" charset="0"/>
              </a:rPr>
              <a:t> stored the last character and 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800" dirty="0" smtClean="0">
                <a:latin typeface="Arial" charset="0"/>
                <a:cs typeface="Arial" charset="0"/>
              </a:rPr>
              <a:t>leaves the delimiting character (here, </a:t>
            </a:r>
            <a:r>
              <a:rPr lang="en-US" sz="2800" b="1" dirty="0" smtClean="0">
                <a:latin typeface="Arial" charset="0"/>
                <a:cs typeface="Arial" charset="0"/>
              </a:rPr>
              <a:t>'\n'</a:t>
            </a:r>
            <a:r>
              <a:rPr lang="en-US" sz="2800" dirty="0" smtClean="0">
                <a:latin typeface="Arial" charset="0"/>
                <a:cs typeface="Arial" charset="0"/>
              </a:rPr>
              <a:t>) in the input buffer. 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scanf(…)</a:t>
            </a:r>
            <a:endParaRPr lang="en-US" dirty="0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3716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How to accept blanks in a input string?</a:t>
            </a:r>
          </a:p>
          <a:p>
            <a:pPr>
              <a:buFont typeface="Wingdings" pitchFamily="2" charset="2"/>
              <a:buChar char="è"/>
            </a:pPr>
            <a:r>
              <a:rPr lang="en-US" sz="2800" b="1" dirty="0" smtClean="0">
                <a:latin typeface="Arial" charset="0"/>
                <a:cs typeface="Arial" charset="0"/>
              </a:rPr>
              <a:t>%[^\n]</a:t>
            </a:r>
            <a:r>
              <a:rPr lang="en-US" sz="2800" dirty="0" smtClean="0">
                <a:latin typeface="Arial" charset="0"/>
                <a:cs typeface="Arial" charset="0"/>
              </a:rPr>
              <a:t> conversion specifier.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2362200"/>
            <a:ext cx="75438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" y="2743200"/>
            <a:ext cx="81153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575" y="4171950"/>
            <a:ext cx="75628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3875" y="4514850"/>
            <a:ext cx="80962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scanf(…) - Test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" y="3019425"/>
            <a:ext cx="44767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990600"/>
            <a:ext cx="46863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6553200" y="4572000"/>
            <a:ext cx="2209800" cy="838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dirty="0"/>
              <a:t>Why?</a:t>
            </a:r>
          </a:p>
        </p:txBody>
      </p:sp>
      <p:sp>
        <p:nvSpPr>
          <p:cNvPr id="7" name="Oval 6"/>
          <p:cNvSpPr/>
          <p:nvPr/>
        </p:nvSpPr>
        <p:spPr>
          <a:xfrm>
            <a:off x="2362200" y="5562600"/>
            <a:ext cx="2209800" cy="838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dirty="0"/>
              <a:t>Why?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5638800"/>
            <a:ext cx="4343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Replace:</a:t>
            </a:r>
          </a:p>
          <a:p>
            <a:pPr algn="ctr">
              <a:defRPr/>
            </a:pPr>
            <a:r>
              <a:rPr lang="en-US" sz="2000" dirty="0"/>
              <a:t>scanf(“%s”, S) </a:t>
            </a:r>
            <a:r>
              <a:rPr lang="en-US" sz="2000" dirty="0">
                <a:sym typeface="Wingdings" pitchFamily="2" charset="2"/>
              </a:rPr>
              <a:t> scanf(“%10[^\n]”, S)</a:t>
            </a:r>
            <a:endParaRPr lang="en-US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scanf(…)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0668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Some character specifiers used in the function scanf(): Set of character are or not accepted.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81000" y="2407920"/>
          <a:ext cx="8458200" cy="325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432"/>
                <a:gridCol w="6661768"/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%[abcd]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Searches the input field for any  of the characters a, b, c, and d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%[^abcd]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Searches the input field for any characters </a:t>
                      </a:r>
                      <a:r>
                        <a:rPr lang="en-US" sz="1800" b="1" i="1" dirty="0" smtClean="0">
                          <a:latin typeface="Arial" charset="0"/>
                          <a:cs typeface="Arial" charset="0"/>
                        </a:rPr>
                        <a:t>except</a:t>
                      </a:r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 a, b, c, and d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%[0-9]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To catch all decimal digits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%[A-Z]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Catches all uppercase letters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%[0-9A-Za-z]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Catches all decimal digits and all letters</a:t>
                      </a:r>
                      <a:endParaRPr lang="en-US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%[A-FT-Z]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Catches all uppercase letters from A to F and from T to 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gets(…)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7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800" b="1" dirty="0" smtClean="0">
                <a:latin typeface="Arial" charset="0"/>
                <a:cs typeface="Arial" charset="0"/>
              </a:rPr>
              <a:t>gets</a:t>
            </a:r>
            <a:r>
              <a:rPr lang="en-US" sz="2800" dirty="0" smtClean="0">
                <a:latin typeface="Arial" charset="0"/>
                <a:cs typeface="Arial" charset="0"/>
              </a:rPr>
              <a:t> is a standard library function (stdio.h) that 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accepts an empty string 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uses the </a:t>
            </a:r>
            <a:r>
              <a:rPr lang="en-US" sz="2400" b="1" dirty="0" smtClean="0">
                <a:latin typeface="Arial" charset="0"/>
                <a:cs typeface="Arial" charset="0"/>
              </a:rPr>
              <a:t>'\n'</a:t>
            </a:r>
            <a:r>
              <a:rPr lang="en-US" sz="2400" dirty="0" smtClean="0">
                <a:latin typeface="Arial" charset="0"/>
                <a:cs typeface="Arial" charset="0"/>
              </a:rPr>
              <a:t> as the delimiter 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throws away the delimiter after accepting the string 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Automatically appends the null byte to the end of the set stored 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The prototype for </a:t>
            </a:r>
            <a:r>
              <a:rPr lang="en-US" sz="2800" b="1" dirty="0" smtClean="0">
                <a:latin typeface="Arial" charset="0"/>
                <a:cs typeface="Arial" charset="0"/>
              </a:rPr>
              <a:t>gets</a:t>
            </a:r>
            <a:r>
              <a:rPr lang="en-US" sz="2800" dirty="0" smtClean="0">
                <a:latin typeface="Arial" charset="0"/>
                <a:cs typeface="Arial" charset="0"/>
              </a:rPr>
              <a:t> is </a:t>
            </a:r>
            <a:br>
              <a:rPr lang="en-US" sz="2800" dirty="0" smtClean="0">
                <a:latin typeface="Arial" charset="0"/>
                <a:cs typeface="Arial" charset="0"/>
              </a:rPr>
            </a:br>
            <a:r>
              <a:rPr lang="en-US" sz="2800" b="1" dirty="0" smtClean="0">
                <a:solidFill>
                  <a:srgbClr val="CC3300"/>
                </a:solidFill>
                <a:latin typeface="Arial" charset="0"/>
                <a:cs typeface="Arial" charset="0"/>
              </a:rPr>
              <a:t>char* gets(char [ ]);</a:t>
            </a:r>
            <a:r>
              <a:rPr lang="en-US" sz="2800" dirty="0" smtClean="0">
                <a:solidFill>
                  <a:srgbClr val="CC3300"/>
                </a:solidFill>
                <a:latin typeface="Arial" charset="0"/>
                <a:cs typeface="Arial" charset="0"/>
              </a:rPr>
              <a:t/>
            </a:r>
            <a:br>
              <a:rPr lang="en-US" sz="2800" dirty="0" smtClean="0">
                <a:solidFill>
                  <a:srgbClr val="CC3300"/>
                </a:solidFill>
                <a:latin typeface="Arial" charset="0"/>
                <a:cs typeface="Arial" charset="0"/>
              </a:rPr>
            </a:br>
            <a:r>
              <a:rPr lang="en-US" sz="2800" i="1" dirty="0" smtClean="0">
                <a:latin typeface="Arial" charset="0"/>
                <a:cs typeface="Arial" charset="0"/>
              </a:rPr>
              <a:t>(</a:t>
            </a:r>
            <a:r>
              <a:rPr lang="en-US" sz="2800" b="1" i="1" dirty="0" smtClean="0">
                <a:latin typeface="Arial" charset="0"/>
                <a:cs typeface="Arial" charset="0"/>
              </a:rPr>
              <a:t>gets</a:t>
            </a:r>
            <a:r>
              <a:rPr lang="en-US" sz="2800" i="1" dirty="0" smtClean="0">
                <a:latin typeface="Arial" charset="0"/>
                <a:cs typeface="Arial" charset="0"/>
              </a:rPr>
              <a:t> is dangerous.  It can fill beyond the memory that allocated for the string</a:t>
            </a:r>
            <a:r>
              <a:rPr lang="en-US" sz="2800" dirty="0" smtClean="0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gets(…)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953000"/>
            <a:ext cx="62198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1575" y="990600"/>
            <a:ext cx="393382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562600" y="1752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2293612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6705600" y="1752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n1: 10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562600" y="1981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2293608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705600" y="1981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n2: 33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5562600" y="2895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2293584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705600" y="220980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5562600" y="3124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2293580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705600" y="3124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12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4914900" y="3695700"/>
            <a:ext cx="274320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1371600" y="2057400"/>
            <a:ext cx="5486400" cy="3810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620000" y="1371600"/>
            <a:ext cx="1524000" cy="838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Input Strings: </a:t>
            </a:r>
            <a:br>
              <a:rPr lang="en-US" dirty="0" smtClean="0"/>
            </a:br>
            <a:r>
              <a:rPr lang="en-US" dirty="0" smtClean="0"/>
              <a:t>Do yourself a function for input s string</a:t>
            </a:r>
            <a:endParaRPr lang="en-US" dirty="0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528" y="1676400"/>
            <a:ext cx="791853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7- May Operators Applied to String?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operators act on basic data type only.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 They can not be applied to static arrays and static strings.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362200"/>
            <a:ext cx="29908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648200" y="3657600"/>
            <a:ext cx="3733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need functions for processing arrays and string 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048000"/>
            <a:ext cx="340995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27250" y="4800600"/>
            <a:ext cx="66357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>
            <a:stCxn id="1030" idx="1"/>
          </p:cNvCxnSpPr>
          <p:nvPr/>
        </p:nvCxnSpPr>
        <p:spPr>
          <a:xfrm rot="10800000">
            <a:off x="1752600" y="5334000"/>
            <a:ext cx="37465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String is a common-used data type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The way is used to store a string of characters in C.</a:t>
            </a:r>
          </a:p>
          <a:p>
            <a:r>
              <a:rPr lang="en-US" dirty="0" smtClean="0"/>
              <a:t>How to declare/initialize a string in C?</a:t>
            </a:r>
          </a:p>
          <a:p>
            <a:r>
              <a:rPr lang="en-US" dirty="0" smtClean="0"/>
              <a:t>How to access a character in a string?</a:t>
            </a:r>
          </a:p>
          <a:p>
            <a:r>
              <a:rPr lang="en-US" dirty="0" smtClean="0"/>
              <a:t>What are operations on strings</a:t>
            </a:r>
          </a:p>
          <a:p>
            <a:pPr lvl="1"/>
            <a:r>
              <a:rPr lang="en-US" dirty="0" smtClean="0"/>
              <a:t>Input/output (stdio.h)</a:t>
            </a:r>
          </a:p>
          <a:p>
            <a:pPr lvl="1"/>
            <a:r>
              <a:rPr lang="en-US" dirty="0" smtClean="0"/>
              <a:t>Some common used functions in the library </a:t>
            </a:r>
            <a:r>
              <a:rPr lang="en-US" b="1" dirty="0" smtClean="0"/>
              <a:t>string.h</a:t>
            </a:r>
          </a:p>
          <a:p>
            <a:r>
              <a:rPr lang="en-US" b="1" dirty="0" smtClean="0"/>
              <a:t>How to manage an array of strings?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7- May Operators Applied to String?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143000"/>
          </a:xfrm>
        </p:spPr>
        <p:txBody>
          <a:bodyPr/>
          <a:lstStyle/>
          <a:p>
            <a:r>
              <a:rPr lang="en-US" dirty="0" smtClean="0"/>
              <a:t>The assign operator can act on pointers to dynamic array.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438400"/>
            <a:ext cx="43148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848600" y="44958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7848600" y="42672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7848600" y="40386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7848600" y="38100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7848600" y="35814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7848600" y="28194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7848600" y="25908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848600" y="23622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7848600" y="21336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7848600" y="19050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7848600" y="33528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11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7848600" y="31242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13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7696200" y="5257800"/>
            <a:ext cx="914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4030000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7696200" y="5486400"/>
            <a:ext cx="914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4010000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6629400" y="2819400"/>
            <a:ext cx="914400" cy="228600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4030000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29400" y="4495800"/>
            <a:ext cx="914400" cy="228600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4010000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86600" y="5257800"/>
            <a:ext cx="457200" cy="228600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a1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86600" y="5486400"/>
            <a:ext cx="457200" cy="228600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a2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>
            <a:stCxn id="26" idx="2"/>
          </p:cNvCxnSpPr>
          <p:nvPr/>
        </p:nvCxnSpPr>
        <p:spPr>
          <a:xfrm rot="16200000" flipH="1">
            <a:off x="6438900" y="3695700"/>
            <a:ext cx="2209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2"/>
            <a:endCxn id="25" idx="1"/>
          </p:cNvCxnSpPr>
          <p:nvPr/>
        </p:nvCxnSpPr>
        <p:spPr>
          <a:xfrm rot="16200000" flipH="1">
            <a:off x="6953250" y="4857750"/>
            <a:ext cx="8763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410200" y="1905000"/>
            <a:ext cx="9144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</a:p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410200" y="52578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257800" y="5029200"/>
            <a:ext cx="3505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324600" y="601980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 Pointer: OK</a:t>
            </a:r>
            <a:endParaRPr lang="en-US" dirty="0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7- Others String Functions: string.h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905000"/>
          <a:ext cx="8763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457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 the length of a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</a:t>
                      </a:r>
                      <a:r>
                        <a:rPr lang="en-US" b="1" i="1" dirty="0" smtClean="0"/>
                        <a:t>strlen</a:t>
                      </a:r>
                      <a:r>
                        <a:rPr lang="en-US" dirty="0" smtClean="0"/>
                        <a:t> (char s[])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Copy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u="sng" baseline="0" dirty="0" smtClean="0"/>
                        <a:t>s</a:t>
                      </a:r>
                      <a:r>
                        <a:rPr lang="en-US" baseline="0" dirty="0" smtClean="0"/>
                        <a:t>ou</a:t>
                      </a:r>
                      <a:r>
                        <a:rPr lang="en-US" b="1" u="sng" baseline="0" dirty="0" smtClean="0"/>
                        <a:t>rc</a:t>
                      </a:r>
                      <a:r>
                        <a:rPr lang="en-US" baseline="0" dirty="0" smtClean="0"/>
                        <a:t>e string to </a:t>
                      </a:r>
                      <a:r>
                        <a:rPr lang="en-US" b="1" u="sng" baseline="0" dirty="0" smtClean="0"/>
                        <a:t>dest</a:t>
                      </a:r>
                      <a:r>
                        <a:rPr lang="en-US" baseline="0" dirty="0" smtClean="0"/>
                        <a:t>ination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char* </a:t>
                      </a:r>
                      <a:r>
                        <a:rPr lang="en-US" b="1" i="1" dirty="0" smtClean="0"/>
                        <a:t>strcpy</a:t>
                      </a:r>
                      <a:r>
                        <a:rPr lang="en-US" dirty="0" smtClean="0"/>
                        <a:t>(char dest[],</a:t>
                      </a:r>
                      <a:r>
                        <a:rPr lang="en-US" baseline="0" dirty="0" smtClean="0"/>
                        <a:t> char src[])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Compare two strings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</a:t>
                      </a:r>
                      <a:r>
                        <a:rPr lang="en-US" b="1" i="1" dirty="0" smtClean="0"/>
                        <a:t>strcmp</a:t>
                      </a:r>
                      <a:r>
                        <a:rPr lang="en-US" dirty="0" smtClean="0"/>
                        <a:t>( char s1[], char s2[])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-1,  0, 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Concatenate string src</a:t>
                      </a:r>
                      <a:r>
                        <a:rPr lang="en-US" baseline="0" dirty="0" smtClean="0"/>
                        <a:t> to the end of dest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char* </a:t>
                      </a:r>
                      <a:r>
                        <a:rPr lang="en-US" b="1" i="1" dirty="0" smtClean="0"/>
                        <a:t>strcat</a:t>
                      </a:r>
                      <a:r>
                        <a:rPr lang="en-US" dirty="0" smtClean="0"/>
                        <a:t>(char dest[],</a:t>
                      </a:r>
                      <a:r>
                        <a:rPr lang="en-US" baseline="0" dirty="0" smtClean="0"/>
                        <a:t> char src[])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Convert a string to uppercase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char*  </a:t>
                      </a:r>
                      <a:r>
                        <a:rPr lang="en-US" b="1" i="1" dirty="0" smtClean="0"/>
                        <a:t>strupr</a:t>
                      </a:r>
                      <a:r>
                        <a:rPr lang="en-US" dirty="0" smtClean="0"/>
                        <a:t>(char s[])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Convert a string to lowercase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char*  </a:t>
                      </a:r>
                      <a:r>
                        <a:rPr lang="en-US" b="1" i="1" dirty="0" smtClean="0"/>
                        <a:t>strlwr</a:t>
                      </a:r>
                      <a:r>
                        <a:rPr lang="en-US" dirty="0" smtClean="0"/>
                        <a:t>(char s[])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Find</a:t>
                      </a:r>
                      <a:r>
                        <a:rPr lang="en-US" baseline="0" dirty="0" smtClean="0"/>
                        <a:t> the address of a substring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char*  </a:t>
                      </a:r>
                      <a:r>
                        <a:rPr lang="en-US" b="1" i="1" dirty="0" smtClean="0"/>
                        <a:t>strstr</a:t>
                      </a:r>
                      <a:r>
                        <a:rPr lang="en-US" dirty="0" smtClean="0"/>
                        <a:t> (char src[],</a:t>
                      </a:r>
                      <a:r>
                        <a:rPr lang="en-US" baseline="0" dirty="0" smtClean="0"/>
                        <a:t> char subStr[])</a:t>
                      </a:r>
                    </a:p>
                    <a:p>
                      <a:r>
                        <a:rPr lang="en-US" baseline="0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b="1" baseline="0" dirty="0" smtClean="0">
                          <a:sym typeface="Wingdings" pitchFamily="2" charset="2"/>
                        </a:rPr>
                        <a:t>NULL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if </a:t>
                      </a:r>
                      <a:r>
                        <a:rPr lang="en-US" b="1" baseline="0" dirty="0" smtClean="0">
                          <a:sym typeface="Wingdings" pitchFamily="2" charset="2"/>
                        </a:rPr>
                        <a:t>subStr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does not exist in the </a:t>
                      </a:r>
                      <a:r>
                        <a:rPr lang="en-US" b="1" baseline="0" dirty="0" smtClean="0">
                          <a:sym typeface="Wingdings" pitchFamily="2" charset="2"/>
                        </a:rPr>
                        <a:t>src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90600"/>
            <a:ext cx="687705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 String Functions: string.h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143000"/>
            <a:ext cx="347662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953000" y="3657600"/>
            <a:ext cx="411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HOA ANH DAOhoa A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4400" y="46482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2293584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rot="5400000" flipH="1" flipV="1">
            <a:off x="5029200" y="44196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96200" y="46482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2293596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7849394" y="4418806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191000" y="5715000"/>
            <a:ext cx="464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strstr() </a:t>
            </a:r>
            <a:r>
              <a:rPr lang="en-US" dirty="0" smtClean="0">
                <a:sym typeface="Wingdings" pitchFamily="2" charset="2"/>
              </a:rPr>
              <a:t> NULL if the substring doesn’t exist.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73162"/>
          </a:xfrm>
        </p:spPr>
        <p:txBody>
          <a:bodyPr/>
          <a:lstStyle/>
          <a:p>
            <a:r>
              <a:rPr lang="en-US" dirty="0" smtClean="0"/>
              <a:t>8- Some User-Defined String Functions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2133600"/>
          <a:ext cx="8610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0"/>
                <a:gridCol w="37338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Purpose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Prototype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7493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Trim blanks at the beginning of a string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:  “   Hello”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“Hello”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char* 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lTrim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(char s[])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7493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Trim blanks at the end of a string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:  “Hello   ”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“Hello”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char* 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rTrim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(char s[])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7493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Trim extra blanks ins</a:t>
                      </a:r>
                      <a:r>
                        <a:rPr lang="en-US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 string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“  I   am   student   “ </a:t>
                      </a: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“I am a student”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char*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trim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(char s[])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7493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Convert a string to a name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“  hoang thi    hoa  “ 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“Hoang Thi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Hoa”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char* 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nameStr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( char s[])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5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2773680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rot="10800000" flipV="1">
            <a:off x="1905000" y="2057400"/>
            <a:ext cx="22860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6396" y="3857624"/>
            <a:ext cx="5787404" cy="208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5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2773680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rot="10800000">
            <a:off x="3505200" y="2438400"/>
            <a:ext cx="2438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8396" y="3810000"/>
            <a:ext cx="470720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192" y="3505200"/>
            <a:ext cx="8303808" cy="280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295400"/>
            <a:ext cx="3505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   Hoa    anh   dao   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2057400"/>
            <a:ext cx="3200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   anh   dao   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" y="28194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   anh   dao“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95400" y="1752600"/>
            <a:ext cx="990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8000"/>
                </a:solidFill>
              </a:rPr>
              <a:t>lTrim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71600" y="2438400"/>
            <a:ext cx="990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8000"/>
                </a:solidFill>
              </a:rPr>
              <a:t>rTrim</a:t>
            </a:r>
            <a:endParaRPr lang="en-US" b="1" dirty="0">
              <a:solidFill>
                <a:srgbClr val="008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457200" y="1828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57994" y="25900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715000" y="12192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   anh   dao“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15000" y="15240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  anh   dao“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15000" y="18288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 anh   dao“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15000" y="21336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anh   dao“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15000" y="24384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anh  dao“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15000" y="27432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anh dao“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5400000" flipH="1" flipV="1">
            <a:off x="3619500" y="1866900"/>
            <a:ext cx="3352800" cy="2514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3124200" y="1524000"/>
            <a:ext cx="3352800" cy="3200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9640" y="3952874"/>
            <a:ext cx="8020960" cy="2371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1219200"/>
            <a:ext cx="487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    hOA   anH  dAo      nO    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2057400"/>
            <a:ext cx="259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anH dAo nO“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27432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anh dao no“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33528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Anh Dao No“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743200" y="2057400"/>
          <a:ext cx="632459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757"/>
                <a:gridCol w="451757"/>
                <a:gridCol w="451757"/>
                <a:gridCol w="451757"/>
                <a:gridCol w="451757"/>
                <a:gridCol w="451757"/>
                <a:gridCol w="451757"/>
                <a:gridCol w="451757"/>
                <a:gridCol w="451757"/>
                <a:gridCol w="451757"/>
                <a:gridCol w="451757"/>
                <a:gridCol w="451757"/>
                <a:gridCol w="451757"/>
                <a:gridCol w="4517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rot="5400000" flipH="1" flipV="1">
            <a:off x="1143000" y="3810000"/>
            <a:ext cx="27432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2590800" y="3429000"/>
            <a:ext cx="27432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V="1">
            <a:off x="2971800" y="4114800"/>
            <a:ext cx="2667000" cy="76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1560512" y="1790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5800" y="1676400"/>
            <a:ext cx="7620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trim()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8200" y="2438400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strlwr()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675606" y="25900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1674018" y="31996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343400"/>
            <a:ext cx="8434246" cy="1762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990600"/>
            <a:ext cx="25812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3048000"/>
            <a:ext cx="24384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" y="3733800"/>
            <a:ext cx="26384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76600" y="1219200"/>
            <a:ext cx="484822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143000"/>
            <a:ext cx="807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Suppose that only the blank character is used to separate words in a sentence. Implement a function for counting number of words in a sentence.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20" y="2534920"/>
          <a:ext cx="609598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 u="sng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14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18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5800" y="3581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64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05000" y="28956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622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910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054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246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1534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8" idx="0"/>
          </p:cNvCxnSpPr>
          <p:nvPr/>
        </p:nvCxnSpPr>
        <p:spPr>
          <a:xfrm rot="5400000">
            <a:off x="2438400" y="3429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3047206" y="3428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4266406" y="3428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180806" y="3428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6476206" y="3428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8306594" y="3428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6200" y="4267200"/>
            <a:ext cx="39624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Counting words in a string</a:t>
            </a:r>
          </a:p>
          <a:p>
            <a:pPr algn="ctr"/>
            <a:r>
              <a:rPr lang="en-US" sz="3200" dirty="0" smtClean="0"/>
              <a:t>Do Yourself</a:t>
            </a:r>
            <a:endParaRPr lang="en-US" sz="3200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191000" y="4648200"/>
            <a:ext cx="4648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Criteria for increasing count:</a:t>
            </a:r>
          </a:p>
          <a:p>
            <a:r>
              <a:rPr lang="en-US" dirty="0" smtClean="0"/>
              <a:t>- s[i] is not a blank and (i==0 or s[i-1] is a blank)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Content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Null-String/C-String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To Declare/Initialize a string</a:t>
            </a:r>
            <a:endParaRPr lang="en-US" dirty="0" smtClean="0"/>
          </a:p>
          <a:p>
            <a:r>
              <a:rPr lang="en-US" dirty="0" smtClean="0"/>
              <a:t>Gap: A safe method for string content.</a:t>
            </a:r>
          </a:p>
          <a:p>
            <a:r>
              <a:rPr lang="en-US" dirty="0" smtClean="0"/>
              <a:t>Data stored in a string</a:t>
            </a:r>
          </a:p>
          <a:p>
            <a:r>
              <a:rPr lang="en-US" dirty="0" smtClean="0"/>
              <a:t>Output a String</a:t>
            </a:r>
          </a:p>
          <a:p>
            <a:r>
              <a:rPr lang="en-US" dirty="0" smtClean="0"/>
              <a:t>Input a string</a:t>
            </a:r>
          </a:p>
          <a:p>
            <a:r>
              <a:rPr lang="en-US" dirty="0" smtClean="0"/>
              <a:t>May Operators Applied to String?</a:t>
            </a:r>
          </a:p>
          <a:p>
            <a:r>
              <a:rPr lang="en-US" dirty="0" smtClean="0"/>
              <a:t>Other String Functions</a:t>
            </a:r>
          </a:p>
          <a:p>
            <a:r>
              <a:rPr lang="en-US" dirty="0" smtClean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76200" y="1143000"/>
            <a:ext cx="4343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Counting integers in a string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20" y="2534920"/>
          <a:ext cx="655318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u="none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b="1" u="none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u="none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600" b="1" u="none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14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18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5800" y="38100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6400" y="3810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05000" y="3048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62200" y="3810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38600" y="3810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53000" y="3810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67400" y="3810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229600" y="38862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8" idx="0"/>
          </p:cNvCxnSpPr>
          <p:nvPr/>
        </p:nvCxnSpPr>
        <p:spPr>
          <a:xfrm rot="5400000">
            <a:off x="2438400" y="3657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4114006" y="3656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028406" y="3656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6019006" y="3656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8306594" y="3656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28600" y="4495800"/>
            <a:ext cx="3352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Do Yourself</a:t>
            </a:r>
            <a:endParaRPr lang="en-US" sz="3200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191000" y="4648200"/>
            <a:ext cx="4648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Criteria for increasing count:</a:t>
            </a:r>
          </a:p>
          <a:p>
            <a:r>
              <a:rPr lang="en-US" dirty="0" smtClean="0"/>
              <a:t>- s[i] is a digit and (i==0 or s[i-1] is not a digit)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143000"/>
            <a:ext cx="807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 all existences of a sub-string (subStr) in a string (source) by another (repStr)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19420" y="2306320"/>
          <a:ext cx="6095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819400" y="1905000"/>
            <a:ext cx="914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source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1981200"/>
            <a:ext cx="2362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subStr</a:t>
            </a:r>
            <a:r>
              <a:rPr lang="en-US" dirty="0" smtClean="0">
                <a:solidFill>
                  <a:schemeClr val="tx1"/>
                </a:solidFill>
              </a:rPr>
              <a:t>: “</a:t>
            </a:r>
            <a:r>
              <a:rPr lang="en-US" b="1" dirty="0" smtClean="0">
                <a:solidFill>
                  <a:srgbClr val="FF0000"/>
                </a:solidFill>
              </a:rPr>
              <a:t>coc</a:t>
            </a:r>
            <a:r>
              <a:rPr lang="en-US" dirty="0" smtClean="0">
                <a:solidFill>
                  <a:schemeClr val="tx1"/>
                </a:solidFill>
              </a:rPr>
              <a:t>”, subL=3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2362200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repStr</a:t>
            </a:r>
            <a:r>
              <a:rPr lang="en-US" dirty="0" smtClean="0">
                <a:solidFill>
                  <a:schemeClr val="tx1"/>
                </a:solidFill>
              </a:rPr>
              <a:t>: “</a:t>
            </a:r>
            <a:r>
              <a:rPr lang="en-US" b="1" dirty="0" smtClean="0">
                <a:solidFill>
                  <a:srgbClr val="FF0000"/>
                </a:solidFill>
              </a:rPr>
              <a:t>bo</a:t>
            </a:r>
            <a:r>
              <a:rPr lang="en-US" dirty="0" smtClean="0">
                <a:solidFill>
                  <a:schemeClr val="tx1"/>
                </a:solidFill>
              </a:rPr>
              <a:t>”, repL=2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62400" y="1905000"/>
            <a:ext cx="2895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ptr= strstr(source, subStr)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3924300" y="2095500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2819400" y="3058160"/>
          <a:ext cx="6095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rot="10800000" flipV="1">
            <a:off x="4114800" y="2514600"/>
            <a:ext cx="914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114800" y="2819400"/>
            <a:ext cx="2895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strcpy(ptr, ptr+subL)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4572014" y="3896360"/>
          <a:ext cx="4267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5867414" y="3657600"/>
            <a:ext cx="2895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strcpy(temp, ptr)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819400" y="4734560"/>
          <a:ext cx="6095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4267200" y="4495800"/>
            <a:ext cx="2895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strcpy(ptr+repL, temp)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3962400" y="2895600"/>
            <a:ext cx="304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3963194" y="4571206"/>
            <a:ext cx="304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4038600" y="5410200"/>
          <a:ext cx="1143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693"/>
                <a:gridCol w="263769"/>
                <a:gridCol w="5275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 rot="5400000" flipH="1" flipV="1">
            <a:off x="4039394" y="5257006"/>
            <a:ext cx="304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 flipV="1">
            <a:off x="4342606" y="5257006"/>
            <a:ext cx="304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895600" y="5943600"/>
            <a:ext cx="5257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 (i=0; i&lt;repL, i++) *(ptr+i) = repStr[i];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200" y="2949476"/>
            <a:ext cx="2514600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function </a:t>
            </a:r>
            <a:r>
              <a:rPr lang="en-US" b="1" dirty="0" smtClean="0"/>
              <a:t>strcpy</a:t>
            </a:r>
            <a:r>
              <a:rPr lang="en-US" dirty="0" smtClean="0"/>
              <a:t> will copy char-by-char from the left to the right of the source to the destination. So, it will work properly when a sub-string is shifted up only.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2362200" y="3505200"/>
            <a:ext cx="1600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6200" y="5477470"/>
            <a:ext cx="25146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 temporary string is used when a sub-string is shifted down.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2362200" y="4191000"/>
            <a:ext cx="20574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514600" y="51816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200400" y="5486400"/>
            <a:ext cx="914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repStr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" y="1714500"/>
            <a:ext cx="784860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Rectangle 31"/>
          <p:cNvSpPr/>
          <p:nvPr/>
        </p:nvSpPr>
        <p:spPr>
          <a:xfrm>
            <a:off x="609600" y="1143000"/>
            <a:ext cx="807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 all existences of a sub-string (subStr) in a string (source) by another (repStr)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1143000"/>
            <a:ext cx="807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 all existences of a sub-string (subStr) in a string (source) by another (repStr)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2" y="1984780"/>
            <a:ext cx="8686798" cy="2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09800"/>
            <a:ext cx="61436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 Array of Strings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48200" y="43434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Dinh Tien Hoang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46482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 Dai Hanh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8200" y="49530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Ly Cong Uan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52578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 Loi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8200" y="55626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Tran Nguyen Han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8200" y="58674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 Thanh Tong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48200" y="61722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Nguyen Hue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" y="990600"/>
            <a:ext cx="838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Declaration:    char  identifier [numberOfString][number_byte_per_string];</a:t>
            </a:r>
            <a:endParaRPr lang="en-US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228600" y="15240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Initialization:</a:t>
            </a:r>
            <a:endParaRPr lang="en-US" sz="2000" b="1" dirty="0"/>
          </a:p>
        </p:txBody>
      </p:sp>
      <p:cxnSp>
        <p:nvCxnSpPr>
          <p:cNvPr id="17" name="Straight Arrow Connector 16"/>
          <p:cNvCxnSpPr>
            <a:stCxn id="15" idx="2"/>
          </p:cNvCxnSpPr>
          <p:nvPr/>
        </p:nvCxnSpPr>
        <p:spPr>
          <a:xfrm rot="16200000" flipH="1">
            <a:off x="990600" y="20574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Strings…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990600"/>
            <a:ext cx="838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Parameter in a function</a:t>
            </a:r>
            <a:endParaRPr lang="en-US" sz="20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56" y="1676400"/>
            <a:ext cx="763668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Demo: Array of Names 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1524000"/>
            <a:ext cx="8153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/>
              <a:t>Write a C program that will accept 10 names,  print out the list,  sort the list using ascending order, print out the result.</a:t>
            </a:r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667000"/>
            <a:ext cx="20193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581400"/>
            <a:ext cx="38385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rot="5400000">
            <a:off x="2857500" y="2705100"/>
            <a:ext cx="2209800" cy="7620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4457700" y="2476500"/>
            <a:ext cx="2514600" cy="152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838200" y="2286000"/>
            <a:ext cx="2438400" cy="2438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4457700" y="2857500"/>
            <a:ext cx="2667000" cy="167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Demo: Array of Names </a:t>
            </a: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990600"/>
            <a:ext cx="44767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5" y="3581400"/>
            <a:ext cx="51339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50291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ym typeface="Wingdings" pitchFamily="2" charset="2"/>
              </a:rPr>
              <a:t>String in C is terminated by the NULL character (‘\0’)</a:t>
            </a:r>
          </a:p>
          <a:p>
            <a:r>
              <a:rPr lang="en-US" dirty="0" smtClean="0">
                <a:sym typeface="Wingdings" pitchFamily="2" charset="2"/>
              </a:rPr>
              <a:t> A string is similar to an array of characters.</a:t>
            </a:r>
          </a:p>
          <a:p>
            <a:r>
              <a:rPr lang="en-US" dirty="0" smtClean="0">
                <a:sym typeface="Wingdings" pitchFamily="2" charset="2"/>
              </a:rPr>
              <a:t>All input functions for string will automatically add the NULL character after the content of the string.</a:t>
            </a:r>
          </a:p>
          <a:p>
            <a:r>
              <a:rPr lang="en-US" dirty="0" smtClean="0">
                <a:sym typeface="Wingdings" pitchFamily="2" charset="2"/>
              </a:rPr>
              <a:t>C-operators will operate on simple data types  Function on arrays, strings are implemented to operate on arrays and strings</a:t>
            </a:r>
          </a:p>
          <a:p>
            <a:r>
              <a:rPr lang="en-US" dirty="0" smtClean="0">
                <a:sym typeface="Wingdings" pitchFamily="2" charset="2"/>
              </a:rPr>
              <a:t>If dynamic arrays or strings (using pointers), the assignment can be used on these pointers.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5257800" cy="49831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/>
              <a:t>String Input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scanf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gets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Do yourself using getchar()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/>
              <a:t>String Functions and Arrays of Strings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Functions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strlen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strcpy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strcmp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strcat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strstr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Arrays of Strings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Input and Output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Passing to Functions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Sorting an Array of Names </a:t>
            </a:r>
          </a:p>
        </p:txBody>
      </p:sp>
      <p:sp>
        <p:nvSpPr>
          <p:cNvPr id="34822" name="Text Box 4"/>
          <p:cNvSpPr txBox="1">
            <a:spLocks noChangeArrowheads="1"/>
          </p:cNvSpPr>
          <p:nvPr/>
        </p:nvSpPr>
        <p:spPr bwMode="auto">
          <a:xfrm>
            <a:off x="6477000" y="3200400"/>
            <a:ext cx="2057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5638800" y="3124200"/>
            <a:ext cx="2514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Q&amp;A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Null-String/ C-String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35051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string is a group of characters </a:t>
            </a:r>
            <a:r>
              <a:rPr lang="en-US" dirty="0" smtClean="0">
                <a:sym typeface="Wingdings" pitchFamily="2" charset="2"/>
              </a:rPr>
              <a:t> It is similar to an</a:t>
            </a:r>
            <a:r>
              <a:rPr lang="en-US" dirty="0" smtClean="0"/>
              <a:t> array of characters.</a:t>
            </a:r>
          </a:p>
          <a:p>
            <a:r>
              <a:rPr lang="en-US" dirty="0" smtClean="0"/>
              <a:t>A NULL byte (value of 0 – escape sequence ‘\0’) is inserted to the end of a string. </a:t>
            </a:r>
            <a:r>
              <a:rPr lang="en-US" dirty="0" smtClean="0">
                <a:sym typeface="Wingdings" pitchFamily="2" charset="2"/>
              </a:rPr>
              <a:t> It is called NULL-string or C-string.</a:t>
            </a:r>
          </a:p>
          <a:p>
            <a:r>
              <a:rPr lang="en-US" dirty="0" smtClean="0">
                <a:sym typeface="Wingdings" pitchFamily="2" charset="2"/>
              </a:rPr>
              <a:t>A string is similar to an array of characters. The difference between them is at the end of a string, a NULL byte is inserted to locate </a:t>
            </a:r>
            <a:r>
              <a:rPr lang="en-US" dirty="0" smtClean="0"/>
              <a:t>the last meaningful element in a string.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 If a string with the length </a:t>
            </a:r>
            <a:r>
              <a:rPr lang="en-US" b="1" dirty="0" smtClean="0">
                <a:sym typeface="Wingdings" pitchFamily="2" charset="2"/>
              </a:rPr>
              <a:t>n</a:t>
            </a:r>
            <a:r>
              <a:rPr lang="en-US" dirty="0" smtClean="0">
                <a:sym typeface="Wingdings" pitchFamily="2" charset="2"/>
              </a:rPr>
              <a:t> is needed, declare it with the length </a:t>
            </a:r>
            <a:r>
              <a:rPr lang="en-US" b="1" dirty="0" smtClean="0">
                <a:sym typeface="Wingdings" pitchFamily="2" charset="2"/>
              </a:rPr>
              <a:t>n+1</a:t>
            </a:r>
            <a:r>
              <a:rPr lang="en-US" dirty="0" smtClean="0">
                <a:sym typeface="Wingdings" pitchFamily="2" charset="2"/>
              </a:rPr>
              <a:t>. 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599" y="5153024"/>
            <a:ext cx="7914802" cy="94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Slot 24-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Write a C-program that helps user managing a list of 100  student names using the following menu:</a:t>
            </a:r>
          </a:p>
          <a:p>
            <a:pPr>
              <a:buNone/>
            </a:pPr>
            <a:r>
              <a:rPr lang="en-US" dirty="0" smtClean="0"/>
              <a:t>1- Add a student</a:t>
            </a:r>
          </a:p>
          <a:p>
            <a:pPr>
              <a:buNone/>
            </a:pPr>
            <a:r>
              <a:rPr lang="en-US" dirty="0" smtClean="0"/>
              <a:t>2- Remove a student</a:t>
            </a:r>
          </a:p>
          <a:p>
            <a:pPr>
              <a:buNone/>
            </a:pPr>
            <a:r>
              <a:rPr lang="en-US" dirty="0" smtClean="0"/>
              <a:t>3- Search a student</a:t>
            </a:r>
          </a:p>
          <a:p>
            <a:pPr>
              <a:buNone/>
            </a:pPr>
            <a:r>
              <a:rPr lang="en-US" dirty="0" smtClean="0"/>
              <a:t>4- Print the list in ascending order</a:t>
            </a:r>
          </a:p>
          <a:p>
            <a:pPr>
              <a:buNone/>
            </a:pPr>
            <a:r>
              <a:rPr lang="en-US" dirty="0" smtClean="0"/>
              <a:t>5- Quit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19400"/>
            <a:ext cx="7924800" cy="56356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Declare/ Initialize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Static strings</a:t>
            </a:r>
            <a:r>
              <a:rPr lang="en-US" dirty="0" smtClean="0"/>
              <a:t>: stored in data segment or stack segment </a:t>
            </a:r>
            <a:r>
              <a:rPr lang="en-US" dirty="0" smtClean="0">
                <a:sym typeface="Wingdings" pitchFamily="2" charset="2"/>
              </a:rPr>
              <a:t> Compiler can determine the location for storing strings. 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char  s1[21]; /* for a string of 20 characters*/</a:t>
            </a:r>
          </a:p>
          <a:p>
            <a:pPr>
              <a:buNone/>
            </a:pPr>
            <a:r>
              <a:rPr lang="en-US" dirty="0" smtClean="0"/>
              <a:t>	Initialize a string: NULL byte is automatically inserted.</a:t>
            </a:r>
          </a:p>
          <a:p>
            <a:pPr lvl="1">
              <a:buNone/>
            </a:pPr>
            <a:r>
              <a:rPr lang="en-US" dirty="0" smtClean="0">
                <a:solidFill>
                  <a:srgbClr val="9900CC"/>
                </a:solidFill>
              </a:rPr>
              <a:t>char name[31] = “I am a student”;</a:t>
            </a:r>
          </a:p>
          <a:p>
            <a:pPr lvl="1">
              <a:buNone/>
            </a:pPr>
            <a:r>
              <a:rPr lang="en-US" dirty="0" smtClean="0">
                <a:solidFill>
                  <a:srgbClr val="9900CC"/>
                </a:solidFill>
              </a:rPr>
              <a:t>char name2[31] = {‘H’, ‘e ‘, ‘l’, ‘l’, ‘o’, ‘\0’ };</a:t>
            </a:r>
          </a:p>
          <a:p>
            <a:r>
              <a:rPr lang="en-US" dirty="0" smtClean="0"/>
              <a:t>Dynamic strings: Stored in the heap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</a:rPr>
              <a:t>char* S;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</a:rPr>
              <a:t>S = (char*) malloc( lengthOfString+1);</a:t>
            </a:r>
          </a:p>
          <a:p>
            <a:pPr marL="342900" lvl="1" indent="-342900">
              <a:buNone/>
            </a:pPr>
            <a:r>
              <a:rPr lang="en-US" dirty="0" smtClean="0">
                <a:solidFill>
                  <a:srgbClr val="0000FF"/>
                </a:solidFill>
              </a:rPr>
              <a:t>      S = (char*) calloc( lengthOfString+1, sizeof(char));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944562"/>
          </a:xfrm>
        </p:spPr>
        <p:txBody>
          <a:bodyPr/>
          <a:lstStyle/>
          <a:p>
            <a:r>
              <a:rPr lang="en-US" dirty="0" smtClean="0"/>
              <a:t>3- Gap: </a:t>
            </a:r>
            <a:br>
              <a:rPr lang="en-US" dirty="0" smtClean="0"/>
            </a:br>
            <a:r>
              <a:rPr lang="en-US" dirty="0" smtClean="0"/>
              <a:t>A safe method for string content.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1"/>
            <a:ext cx="7924800" cy="1066800"/>
          </a:xfrm>
        </p:spPr>
        <p:txBody>
          <a:bodyPr/>
          <a:lstStyle/>
          <a:p>
            <a:r>
              <a:rPr lang="en-US" dirty="0" smtClean="0"/>
              <a:t>Some compilers use a gap between variables to make a safety for strings.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667000"/>
            <a:ext cx="674528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477000" y="23622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2293612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96200" y="23622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77000" y="40386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2293580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96200" y="40386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77000" y="38100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2293584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96200" y="2590800"/>
            <a:ext cx="1066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28 bytes</a:t>
            </a:r>
          </a:p>
          <a:p>
            <a:pPr algn="ctr"/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72400" y="25908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 gap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9" idx="1"/>
          </p:cNvCxnSpPr>
          <p:nvPr/>
        </p:nvCxnSpPr>
        <p:spPr>
          <a:xfrm flipV="1">
            <a:off x="2971800" y="3924300"/>
            <a:ext cx="35052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676400" y="4114800"/>
            <a:ext cx="480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" idx="1"/>
          </p:cNvCxnSpPr>
          <p:nvPr/>
        </p:nvCxnSpPr>
        <p:spPr>
          <a:xfrm flipV="1">
            <a:off x="1752600" y="2476500"/>
            <a:ext cx="4724400" cy="148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010400" y="4648200"/>
            <a:ext cx="1828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 so-long string is accepted, this string can overflow into the memory of the variable 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944562"/>
          </a:xfrm>
        </p:spPr>
        <p:txBody>
          <a:bodyPr/>
          <a:lstStyle/>
          <a:p>
            <a:r>
              <a:rPr lang="en-US" dirty="0" smtClean="0"/>
              <a:t>4- Data Stored in a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924800" cy="5333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Each character in a string is stored as it’s ASCII code.</a:t>
            </a:r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81200"/>
            <a:ext cx="65532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477000" y="2667000"/>
            <a:ext cx="2362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S1[i]: The character at the position i in the string S1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 Output Strings – Test yourself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24479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1447800"/>
            <a:ext cx="24860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267200"/>
            <a:ext cx="24479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4267200"/>
            <a:ext cx="24669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1905000" y="2667000"/>
            <a:ext cx="1447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1600200" y="3581400"/>
            <a:ext cx="2590800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95600" y="5486400"/>
            <a:ext cx="684213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172200" y="2590800"/>
            <a:ext cx="27432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Observe the </a:t>
            </a:r>
            <a:r>
              <a:rPr lang="en-US" sz="2800" dirty="0" smtClean="0"/>
              <a:t>prompt </a:t>
            </a:r>
            <a:r>
              <a:rPr lang="en-US" sz="2800" dirty="0"/>
              <a:t>symbol on the result </a:t>
            </a:r>
            <a:r>
              <a:rPr lang="en-US" sz="2800" dirty="0" smtClean="0"/>
              <a:t>screen </a:t>
            </a:r>
            <a:r>
              <a:rPr lang="en-US" sz="2800" dirty="0"/>
              <a:t>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6- Input Strings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3047999"/>
          </a:xfrm>
        </p:spPr>
        <p:txBody>
          <a:bodyPr>
            <a:normAutofit/>
          </a:bodyPr>
          <a:lstStyle/>
          <a:p>
            <a:r>
              <a:rPr lang="en-US" dirty="0" smtClean="0"/>
              <a:t>Library: stdio.h</a:t>
            </a:r>
          </a:p>
          <a:p>
            <a:r>
              <a:rPr lang="en-US" dirty="0" smtClean="0"/>
              <a:t>Function </a:t>
            </a:r>
            <a:r>
              <a:rPr lang="en-US" i="1" dirty="0" smtClean="0"/>
              <a:t>scanf() </a:t>
            </a:r>
            <a:r>
              <a:rPr lang="en-US" dirty="0" smtClean="0"/>
              <a:t> with type conversion %s</a:t>
            </a:r>
          </a:p>
          <a:p>
            <a:r>
              <a:rPr lang="en-US" dirty="0" smtClean="0"/>
              <a:t>Function </a:t>
            </a:r>
            <a:r>
              <a:rPr lang="en-US" i="1" dirty="0" smtClean="0"/>
              <a:t>gets(string)</a:t>
            </a:r>
          </a:p>
          <a:p>
            <a:r>
              <a:rPr lang="en-US" dirty="0" smtClean="0"/>
              <a:t>Each function has it’s own advantages and weaknesses.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2016</Words>
  <Application>Microsoft Office PowerPoint</Application>
  <PresentationFormat>On-screen Show (4:3)</PresentationFormat>
  <Paragraphs>592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Module G-Strings</vt:lpstr>
      <vt:lpstr>Objectives</vt:lpstr>
      <vt:lpstr>Content</vt:lpstr>
      <vt:lpstr>1- Null-String/ C-String</vt:lpstr>
      <vt:lpstr>2- Declare/ Initialize a String</vt:lpstr>
      <vt:lpstr>3- Gap:  A safe method for string content.</vt:lpstr>
      <vt:lpstr>4- Data Stored in a strings</vt:lpstr>
      <vt:lpstr>5- Output Strings – Test yourself</vt:lpstr>
      <vt:lpstr>6- Input Strings</vt:lpstr>
      <vt:lpstr>Input Strings: scanf(…)</vt:lpstr>
      <vt:lpstr>Input Strings: scanf(…)</vt:lpstr>
      <vt:lpstr>Input Strings: scanf(…)</vt:lpstr>
      <vt:lpstr>Input Strings: scanf(…)</vt:lpstr>
      <vt:lpstr>Input Strings: scanf(…) - Test</vt:lpstr>
      <vt:lpstr>Input Strings: scanf(…)</vt:lpstr>
      <vt:lpstr>Input Strings: gets(…)</vt:lpstr>
      <vt:lpstr>Input Strings: gets(…)</vt:lpstr>
      <vt:lpstr>Input Strings:  Do yourself a function for input s string</vt:lpstr>
      <vt:lpstr>7- May Operators Applied to String?</vt:lpstr>
      <vt:lpstr>7- May Operators Applied to String?</vt:lpstr>
      <vt:lpstr>7- Others String Functions: string.h </vt:lpstr>
      <vt:lpstr>Others String Functions: string.h </vt:lpstr>
      <vt:lpstr>8- 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5- Array of Strings</vt:lpstr>
      <vt:lpstr>Array of Strings…</vt:lpstr>
      <vt:lpstr>Demo: Array of Names </vt:lpstr>
      <vt:lpstr>Demo: Array of Names </vt:lpstr>
      <vt:lpstr>Summary</vt:lpstr>
      <vt:lpstr>Summary</vt:lpstr>
      <vt:lpstr>Slot 24- Exercise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81</cp:revision>
  <dcterms:created xsi:type="dcterms:W3CDTF">2013-07-11T00:46:38Z</dcterms:created>
  <dcterms:modified xsi:type="dcterms:W3CDTF">2015-07-23T10:57:33Z</dcterms:modified>
</cp:coreProperties>
</file>