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58400" cy="7772400"/>
  <p:notesSz cx="10058400" cy="77724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7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CFD2D-1D46-4008-A475-A6B8FD654EB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0F6F-385B-46CA-8E7E-523CE061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6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1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5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5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31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5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4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52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70F6F-385B-46CA-8E7E-523CE0610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2511" y="2937762"/>
            <a:ext cx="7453377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2537" y="1808988"/>
            <a:ext cx="8898890" cy="12700"/>
          </a:xfrm>
          <a:custGeom>
            <a:avLst/>
            <a:gdLst/>
            <a:ahLst/>
            <a:cxnLst/>
            <a:rect l="l" t="t" r="r" b="b"/>
            <a:pathLst>
              <a:path w="8898890" h="12700">
                <a:moveTo>
                  <a:pt x="8898635" y="12191"/>
                </a:moveTo>
                <a:lnTo>
                  <a:pt x="8898635" y="0"/>
                </a:lnTo>
                <a:lnTo>
                  <a:pt x="0" y="0"/>
                </a:lnTo>
                <a:lnTo>
                  <a:pt x="0" y="12191"/>
                </a:lnTo>
                <a:lnTo>
                  <a:pt x="8898635" y="12191"/>
                </a:lnTo>
                <a:close/>
              </a:path>
            </a:pathLst>
          </a:custGeom>
          <a:solidFill>
            <a:srgbClr val="FE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5984" y="894079"/>
            <a:ext cx="88864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33" y="1983739"/>
            <a:ext cx="8757933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03432" y="6891008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511" y="2937762"/>
            <a:ext cx="74523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D594F"/>
                </a:solidFill>
                <a:latin typeface="Calibri"/>
                <a:cs typeface="Calibri"/>
              </a:rPr>
              <a:t>Phần mềm &amp; </a:t>
            </a:r>
            <a:r>
              <a:rPr sz="4400" spc="-90" dirty="0">
                <a:solidFill>
                  <a:srgbClr val="0D594F"/>
                </a:solidFill>
                <a:latin typeface="Calibri"/>
                <a:cs typeface="Calibri"/>
              </a:rPr>
              <a:t>Kỹ </a:t>
            </a:r>
            <a:r>
              <a:rPr sz="4400" dirty="0">
                <a:solidFill>
                  <a:srgbClr val="0D594F"/>
                </a:solidFill>
                <a:latin typeface="Calibri"/>
                <a:cs typeface="Calibri"/>
              </a:rPr>
              <a:t>nghệ phần</a:t>
            </a:r>
            <a:r>
              <a:rPr sz="4400" spc="-10" dirty="0">
                <a:solidFill>
                  <a:srgbClr val="0D594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D594F"/>
                </a:solidFill>
                <a:latin typeface="Calibri"/>
                <a:cs typeface="Calibri"/>
              </a:rPr>
              <a:t>mềm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75" y="859027"/>
            <a:ext cx="6746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Kỹ </a:t>
            </a:r>
            <a:r>
              <a:rPr sz="4400" dirty="0"/>
              <a:t>nghệ phần mềm – </a:t>
            </a:r>
            <a:r>
              <a:rPr sz="3600" dirty="0">
                <a:solidFill>
                  <a:srgbClr val="FFC000"/>
                </a:solidFill>
              </a:rPr>
              <a:t>Khái</a:t>
            </a:r>
            <a:r>
              <a:rPr sz="3600" spc="-30" dirty="0">
                <a:solidFill>
                  <a:srgbClr val="FFC000"/>
                </a:solidFill>
              </a:rPr>
              <a:t> </a:t>
            </a:r>
            <a:r>
              <a:rPr sz="3600" spc="-5" dirty="0">
                <a:solidFill>
                  <a:srgbClr val="FFC000"/>
                </a:solidFill>
              </a:rPr>
              <a:t>niệm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194" y="3886199"/>
            <a:ext cx="9906000" cy="3429000"/>
          </a:xfrm>
          <a:custGeom>
            <a:avLst/>
            <a:gdLst/>
            <a:ahLst/>
            <a:cxnLst/>
            <a:rect l="l" t="t" r="r" b="b"/>
            <a:pathLst>
              <a:path w="9906000" h="3429000">
                <a:moveTo>
                  <a:pt x="9906000" y="0"/>
                </a:moveTo>
                <a:lnTo>
                  <a:pt x="0" y="0"/>
                </a:lnTo>
                <a:lnTo>
                  <a:pt x="0" y="3428994"/>
                </a:lnTo>
                <a:lnTo>
                  <a:pt x="9906000" y="3428994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33" y="2064511"/>
            <a:ext cx="8597265" cy="330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02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Các </a:t>
            </a:r>
            <a:r>
              <a:rPr sz="3200" spc="-5" dirty="0">
                <a:latin typeface="Calibri"/>
                <a:cs typeface="Calibri"/>
              </a:rPr>
              <a:t>lý </a:t>
            </a:r>
            <a:r>
              <a:rPr sz="3200" spc="-10" dirty="0">
                <a:latin typeface="Calibri"/>
                <a:cs typeface="Calibri"/>
              </a:rPr>
              <a:t>thuyết, các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phương pháp </a:t>
            </a:r>
            <a:r>
              <a:rPr sz="3200" spc="-25" dirty="0">
                <a:latin typeface="Calibri"/>
                <a:cs typeface="Calibri"/>
              </a:rPr>
              <a:t>và </a:t>
            </a:r>
            <a:r>
              <a:rPr sz="3200" spc="-10" dirty="0">
                <a:latin typeface="Calibri"/>
                <a:cs typeface="Calibri"/>
              </a:rPr>
              <a:t>các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công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cụ </a:t>
            </a:r>
            <a:r>
              <a:rPr sz="3200" spc="-5" dirty="0">
                <a:latin typeface="Calibri"/>
                <a:cs typeface="Calibri"/>
              </a:rPr>
              <a:t>hỗ  </a:t>
            </a:r>
            <a:r>
              <a:rPr sz="3200" spc="-20" dirty="0">
                <a:latin typeface="Calibri"/>
                <a:cs typeface="Calibri"/>
              </a:rPr>
              <a:t>trợ </a:t>
            </a:r>
            <a:r>
              <a:rPr sz="3200" dirty="0">
                <a:latin typeface="Calibri"/>
                <a:cs typeface="Calibri"/>
              </a:rPr>
              <a:t>cho </a:t>
            </a:r>
            <a:r>
              <a:rPr sz="3200" spc="-10" dirty="0">
                <a:latin typeface="Calibri"/>
                <a:cs typeface="Calibri"/>
              </a:rPr>
              <a:t>phát </a:t>
            </a:r>
            <a:r>
              <a:rPr sz="3200" spc="-5" dirty="0">
                <a:latin typeface="Calibri"/>
                <a:cs typeface="Calibri"/>
              </a:rPr>
              <a:t>triển phần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mềm</a:t>
            </a:r>
            <a:endParaRPr sz="3200">
              <a:latin typeface="Calibri"/>
              <a:cs typeface="Calibri"/>
            </a:endParaRPr>
          </a:p>
          <a:p>
            <a:pPr marL="756285" marR="10477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Áp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dụng các lý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thuyết,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các phương pháp, các công </a:t>
            </a:r>
            <a:r>
              <a:rPr sz="2800" dirty="0">
                <a:solidFill>
                  <a:srgbClr val="B0105B"/>
                </a:solidFill>
                <a:latin typeface="Calibri"/>
                <a:cs typeface="Calibri"/>
              </a:rPr>
              <a:t>cụ 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phù hợp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trong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quá trình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sản </a:t>
            </a:r>
            <a:r>
              <a:rPr sz="2800" spc="-20" dirty="0">
                <a:solidFill>
                  <a:srgbClr val="B0105B"/>
                </a:solidFill>
                <a:latin typeface="Calibri"/>
                <a:cs typeface="Calibri"/>
              </a:rPr>
              <a:t>xuất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phần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mềm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dưới các  </a:t>
            </a: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ràng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buộc </a:t>
            </a:r>
            <a:r>
              <a:rPr sz="2800" spc="-20" dirty="0">
                <a:solidFill>
                  <a:srgbClr val="B0105B"/>
                </a:solidFill>
                <a:latin typeface="Calibri"/>
                <a:cs typeface="Calibri"/>
              </a:rPr>
              <a:t>về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tổ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chức </a:t>
            </a: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và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tài</a:t>
            </a:r>
            <a:r>
              <a:rPr sz="2800" spc="14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chính.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Phát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triển các lý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thuyết,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các phương pháp, các công </a:t>
            </a:r>
            <a:r>
              <a:rPr sz="2800" dirty="0">
                <a:solidFill>
                  <a:srgbClr val="B0105B"/>
                </a:solidFill>
                <a:latin typeface="Calibri"/>
                <a:cs typeface="Calibri"/>
              </a:rPr>
              <a:t>cụ 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hỗ </a:t>
            </a:r>
            <a:r>
              <a:rPr sz="2800" spc="-20" dirty="0">
                <a:solidFill>
                  <a:srgbClr val="B0105B"/>
                </a:solidFill>
                <a:latin typeface="Calibri"/>
                <a:cs typeface="Calibri"/>
              </a:rPr>
              <a:t>trợ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quá trình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sản </a:t>
            </a:r>
            <a:r>
              <a:rPr sz="2800" spc="-20" dirty="0">
                <a:solidFill>
                  <a:srgbClr val="B0105B"/>
                </a:solidFill>
                <a:latin typeface="Calibri"/>
                <a:cs typeface="Calibri"/>
              </a:rPr>
              <a:t>xuất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phần</a:t>
            </a:r>
            <a:r>
              <a:rPr sz="2800" spc="16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mềm.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4601" y="5702808"/>
            <a:ext cx="8179434" cy="635635"/>
            <a:chOff x="1054601" y="5702808"/>
            <a:chExt cx="8179434" cy="635635"/>
          </a:xfrm>
        </p:grpSpPr>
        <p:sp>
          <p:nvSpPr>
            <p:cNvPr id="6" name="object 6"/>
            <p:cNvSpPr/>
            <p:nvPr/>
          </p:nvSpPr>
          <p:spPr>
            <a:xfrm>
              <a:off x="1066793" y="5714999"/>
              <a:ext cx="8153400" cy="609600"/>
            </a:xfrm>
            <a:custGeom>
              <a:avLst/>
              <a:gdLst/>
              <a:ahLst/>
              <a:cxnLst/>
              <a:rect l="l" t="t" r="r" b="b"/>
              <a:pathLst>
                <a:path w="8153400" h="609600">
                  <a:moveTo>
                    <a:pt x="8153399" y="609599"/>
                  </a:moveTo>
                  <a:lnTo>
                    <a:pt x="8153399" y="0"/>
                  </a:lnTo>
                  <a:lnTo>
                    <a:pt x="0" y="0"/>
                  </a:lnTo>
                  <a:lnTo>
                    <a:pt x="0" y="609599"/>
                  </a:lnTo>
                  <a:lnTo>
                    <a:pt x="8153399" y="609599"/>
                  </a:lnTo>
                  <a:close/>
                </a:path>
              </a:pathLst>
            </a:custGeom>
            <a:solidFill>
              <a:srgbClr val="7F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601" y="5702808"/>
              <a:ext cx="8179434" cy="635635"/>
            </a:xfrm>
            <a:custGeom>
              <a:avLst/>
              <a:gdLst/>
              <a:ahLst/>
              <a:cxnLst/>
              <a:rect l="l" t="t" r="r" b="b"/>
              <a:pathLst>
                <a:path w="8179434" h="635635">
                  <a:moveTo>
                    <a:pt x="8179314" y="629412"/>
                  </a:moveTo>
                  <a:lnTo>
                    <a:pt x="8179314" y="6096"/>
                  </a:lnTo>
                  <a:lnTo>
                    <a:pt x="8173218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629412"/>
                  </a:lnTo>
                  <a:lnTo>
                    <a:pt x="6096" y="635508"/>
                  </a:lnTo>
                  <a:lnTo>
                    <a:pt x="12192" y="635508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8153406" y="25908"/>
                  </a:lnTo>
                  <a:lnTo>
                    <a:pt x="8153406" y="12192"/>
                  </a:lnTo>
                  <a:lnTo>
                    <a:pt x="8165598" y="25908"/>
                  </a:lnTo>
                  <a:lnTo>
                    <a:pt x="8165598" y="635508"/>
                  </a:lnTo>
                  <a:lnTo>
                    <a:pt x="8173218" y="635508"/>
                  </a:lnTo>
                  <a:lnTo>
                    <a:pt x="8179314" y="629412"/>
                  </a:lnTo>
                  <a:close/>
                </a:path>
                <a:path w="8179434" h="635635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8179434" h="635635">
                  <a:moveTo>
                    <a:pt x="25908" y="609600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609600"/>
                  </a:lnTo>
                  <a:lnTo>
                    <a:pt x="25908" y="609600"/>
                  </a:lnTo>
                  <a:close/>
                </a:path>
                <a:path w="8179434" h="635635">
                  <a:moveTo>
                    <a:pt x="8165598" y="609600"/>
                  </a:moveTo>
                  <a:lnTo>
                    <a:pt x="12192" y="609600"/>
                  </a:lnTo>
                  <a:lnTo>
                    <a:pt x="25908" y="621792"/>
                  </a:lnTo>
                  <a:lnTo>
                    <a:pt x="25908" y="635508"/>
                  </a:lnTo>
                  <a:lnTo>
                    <a:pt x="8153406" y="635508"/>
                  </a:lnTo>
                  <a:lnTo>
                    <a:pt x="8153406" y="621792"/>
                  </a:lnTo>
                  <a:lnTo>
                    <a:pt x="8165598" y="609600"/>
                  </a:lnTo>
                  <a:close/>
                </a:path>
                <a:path w="8179434" h="635635">
                  <a:moveTo>
                    <a:pt x="25908" y="635508"/>
                  </a:moveTo>
                  <a:lnTo>
                    <a:pt x="25908" y="621792"/>
                  </a:lnTo>
                  <a:lnTo>
                    <a:pt x="12192" y="609600"/>
                  </a:lnTo>
                  <a:lnTo>
                    <a:pt x="12192" y="635508"/>
                  </a:lnTo>
                  <a:lnTo>
                    <a:pt x="25908" y="635508"/>
                  </a:lnTo>
                  <a:close/>
                </a:path>
                <a:path w="8179434" h="635635">
                  <a:moveTo>
                    <a:pt x="8165598" y="25908"/>
                  </a:moveTo>
                  <a:lnTo>
                    <a:pt x="8153406" y="12192"/>
                  </a:lnTo>
                  <a:lnTo>
                    <a:pt x="8153406" y="25908"/>
                  </a:lnTo>
                  <a:lnTo>
                    <a:pt x="8165598" y="25908"/>
                  </a:lnTo>
                  <a:close/>
                </a:path>
                <a:path w="8179434" h="635635">
                  <a:moveTo>
                    <a:pt x="8165598" y="609600"/>
                  </a:moveTo>
                  <a:lnTo>
                    <a:pt x="8165598" y="25908"/>
                  </a:lnTo>
                  <a:lnTo>
                    <a:pt x="8153406" y="25908"/>
                  </a:lnTo>
                  <a:lnTo>
                    <a:pt x="8153406" y="609600"/>
                  </a:lnTo>
                  <a:lnTo>
                    <a:pt x="8165598" y="609600"/>
                  </a:lnTo>
                  <a:close/>
                </a:path>
                <a:path w="8179434" h="635635">
                  <a:moveTo>
                    <a:pt x="8165598" y="635508"/>
                  </a:moveTo>
                  <a:lnTo>
                    <a:pt x="8165598" y="609600"/>
                  </a:lnTo>
                  <a:lnTo>
                    <a:pt x="8153406" y="621792"/>
                  </a:lnTo>
                  <a:lnTo>
                    <a:pt x="8153406" y="635508"/>
                  </a:lnTo>
                  <a:lnTo>
                    <a:pt x="8165598" y="635508"/>
                  </a:lnTo>
                  <a:close/>
                </a:path>
              </a:pathLst>
            </a:custGeom>
            <a:solidFill>
              <a:srgbClr val="5B9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6793" y="5715000"/>
            <a:ext cx="8153400" cy="6096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Cách tiếp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cận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có tổ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chức và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có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hệ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thống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362" y="859027"/>
            <a:ext cx="2900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 - </a:t>
            </a:r>
            <a:r>
              <a:rPr sz="3600" spc="-5" dirty="0">
                <a:solidFill>
                  <a:srgbClr val="FFC000"/>
                </a:solidFill>
              </a:rPr>
              <a:t>Các </a:t>
            </a:r>
            <a:r>
              <a:rPr sz="3600" spc="-20" dirty="0">
                <a:solidFill>
                  <a:srgbClr val="FFC000"/>
                </a:solidFill>
              </a:rPr>
              <a:t>yếu</a:t>
            </a:r>
            <a:r>
              <a:rPr sz="3600" spc="-80" dirty="0">
                <a:solidFill>
                  <a:srgbClr val="FFC000"/>
                </a:solidFill>
              </a:rPr>
              <a:t> </a:t>
            </a:r>
            <a:r>
              <a:rPr sz="3600" spc="-25" dirty="0">
                <a:solidFill>
                  <a:srgbClr val="FFC000"/>
                </a:solidFill>
              </a:rPr>
              <a:t>tố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33" y="1971153"/>
            <a:ext cx="8417560" cy="45135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Phương pháp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(method)</a:t>
            </a:r>
            <a:endParaRPr sz="3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Cách làm cụ thể để </a:t>
            </a:r>
            <a:r>
              <a:rPr sz="2600" spc="-35" dirty="0">
                <a:solidFill>
                  <a:srgbClr val="B0105B"/>
                </a:solidFill>
                <a:latin typeface="Calibri"/>
                <a:cs typeface="Calibri"/>
              </a:rPr>
              <a:t>xây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dựng phần</a:t>
            </a:r>
            <a:r>
              <a:rPr sz="2600" spc="-9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mềm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Mỗi </a:t>
            </a:r>
            <a:r>
              <a:rPr sz="2600" spc="-10" dirty="0">
                <a:solidFill>
                  <a:srgbClr val="B0105B"/>
                </a:solidFill>
                <a:latin typeface="Calibri"/>
                <a:cs typeface="Calibri"/>
              </a:rPr>
              <a:t>công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đoạn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làm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phần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mềm </a:t>
            </a:r>
            <a:r>
              <a:rPr sz="2600" spc="-15" dirty="0">
                <a:solidFill>
                  <a:srgbClr val="B0105B"/>
                </a:solidFill>
                <a:latin typeface="Calibri"/>
                <a:cs typeface="Calibri"/>
              </a:rPr>
              <a:t>có </a:t>
            </a:r>
            <a:r>
              <a:rPr sz="2600" spc="-10" dirty="0">
                <a:solidFill>
                  <a:srgbClr val="B0105B"/>
                </a:solidFill>
                <a:latin typeface="Calibri"/>
                <a:cs typeface="Calibri"/>
              </a:rPr>
              <a:t>các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phương pháp</a:t>
            </a:r>
            <a:r>
              <a:rPr sz="2600" spc="-5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riêng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Công </a:t>
            </a:r>
            <a:r>
              <a:rPr sz="3000" dirty="0">
                <a:latin typeface="Calibri"/>
                <a:cs typeface="Calibri"/>
              </a:rPr>
              <a:t>cụ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(tool)</a:t>
            </a:r>
            <a:endParaRPr sz="3000">
              <a:latin typeface="Calibri"/>
              <a:cs typeface="Calibri"/>
            </a:endParaRPr>
          </a:p>
          <a:p>
            <a:pPr marL="756285" marR="74930" lvl="1" indent="-287020">
              <a:lnSpc>
                <a:spcPts val="281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Thực hiện tự </a:t>
            </a:r>
            <a:r>
              <a:rPr sz="2600" spc="10" dirty="0">
                <a:solidFill>
                  <a:srgbClr val="B0105B"/>
                </a:solidFill>
                <a:latin typeface="Calibri"/>
                <a:cs typeface="Calibri"/>
              </a:rPr>
              <a:t>động/bán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tự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động </a:t>
            </a:r>
            <a:r>
              <a:rPr sz="2600" spc="-10" dirty="0">
                <a:solidFill>
                  <a:srgbClr val="B0105B"/>
                </a:solidFill>
                <a:latin typeface="Calibri"/>
                <a:cs typeface="Calibri"/>
              </a:rPr>
              <a:t>các công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đoạn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làm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phần 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mềm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Computer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Aided </a:t>
            </a:r>
            <a:r>
              <a:rPr sz="2600" spc="-10" dirty="0">
                <a:solidFill>
                  <a:srgbClr val="B0105B"/>
                </a:solidFill>
                <a:latin typeface="Calibri"/>
                <a:cs typeface="Calibri"/>
              </a:rPr>
              <a:t>Software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Engineering</a:t>
            </a:r>
            <a:r>
              <a:rPr sz="2600" spc="-9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B0105B"/>
                </a:solidFill>
                <a:latin typeface="Calibri"/>
                <a:cs typeface="Calibri"/>
              </a:rPr>
              <a:t>(CASE-Tools)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Quy trình</a:t>
            </a:r>
            <a:r>
              <a:rPr sz="3000" spc="-10" dirty="0">
                <a:latin typeface="Calibri"/>
                <a:cs typeface="Calibri"/>
              </a:rPr>
              <a:t> (process)</a:t>
            </a:r>
            <a:endParaRPr sz="3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Các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bước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thực hiện </a:t>
            </a:r>
            <a:r>
              <a:rPr sz="2600" spc="-20" dirty="0">
                <a:solidFill>
                  <a:srgbClr val="B0105B"/>
                </a:solidFill>
                <a:latin typeface="Calibri"/>
                <a:cs typeface="Calibri"/>
              </a:rPr>
              <a:t>và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thứ tự </a:t>
            </a:r>
            <a:r>
              <a:rPr sz="2600" spc="-10" dirty="0">
                <a:solidFill>
                  <a:srgbClr val="B0105B"/>
                </a:solidFill>
                <a:latin typeface="Calibri"/>
                <a:cs typeface="Calibri"/>
              </a:rPr>
              <a:t>các</a:t>
            </a:r>
            <a:r>
              <a:rPr sz="2600" spc="-9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bước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Đầu </a:t>
            </a:r>
            <a:r>
              <a:rPr sz="2600" spc="-25" dirty="0">
                <a:solidFill>
                  <a:srgbClr val="B0105B"/>
                </a:solidFill>
                <a:latin typeface="Calibri"/>
                <a:cs typeface="Calibri"/>
              </a:rPr>
              <a:t>vào,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đầu </a:t>
            </a:r>
            <a:r>
              <a:rPr sz="2600" spc="-25" dirty="0">
                <a:solidFill>
                  <a:srgbClr val="B0105B"/>
                </a:solidFill>
                <a:latin typeface="Calibri"/>
                <a:cs typeface="Calibri"/>
              </a:rPr>
              <a:t>ra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ở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mỗi</a:t>
            </a:r>
            <a:r>
              <a:rPr sz="2600" spc="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bước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411" y="859027"/>
            <a:ext cx="5180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 - </a:t>
            </a:r>
            <a:r>
              <a:rPr spc="-5" dirty="0">
                <a:solidFill>
                  <a:srgbClr val="FFC000"/>
                </a:solidFill>
              </a:rPr>
              <a:t>Các </a:t>
            </a:r>
            <a:r>
              <a:rPr spc="-15" dirty="0">
                <a:solidFill>
                  <a:srgbClr val="FFC000"/>
                </a:solidFill>
              </a:rPr>
              <a:t>hoạt </a:t>
            </a:r>
            <a:r>
              <a:rPr spc="-5" dirty="0">
                <a:solidFill>
                  <a:srgbClr val="FFC000"/>
                </a:solidFill>
              </a:rPr>
              <a:t>động</a:t>
            </a:r>
            <a:r>
              <a:rPr spc="-45" dirty="0">
                <a:solidFill>
                  <a:srgbClr val="FFC000"/>
                </a:solidFill>
              </a:rPr>
              <a:t> </a:t>
            </a:r>
            <a:r>
              <a:rPr spc="-10" dirty="0">
                <a:solidFill>
                  <a:srgbClr val="FFC000"/>
                </a:solidFill>
              </a:rPr>
              <a:t>chính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6194" y="3886199"/>
            <a:ext cx="9906000" cy="3429000"/>
          </a:xfrm>
          <a:custGeom>
            <a:avLst/>
            <a:gdLst/>
            <a:ahLst/>
            <a:cxnLst/>
            <a:rect l="l" t="t" r="r" b="b"/>
            <a:pathLst>
              <a:path w="9906000" h="3429000">
                <a:moveTo>
                  <a:pt x="9906000" y="0"/>
                </a:moveTo>
                <a:lnTo>
                  <a:pt x="0" y="0"/>
                </a:lnTo>
                <a:lnTo>
                  <a:pt x="0" y="3428994"/>
                </a:lnTo>
                <a:lnTo>
                  <a:pt x="9906000" y="3428994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33" y="2064511"/>
            <a:ext cx="8663940" cy="433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Các </a:t>
            </a:r>
            <a:r>
              <a:rPr sz="3200" spc="-10" dirty="0">
                <a:latin typeface="Calibri"/>
                <a:cs typeface="Calibri"/>
              </a:rPr>
              <a:t>hoạt </a:t>
            </a:r>
            <a:r>
              <a:rPr sz="3200" spc="-5" dirty="0">
                <a:latin typeface="Calibri"/>
                <a:cs typeface="Calibri"/>
              </a:rPr>
              <a:t>động </a:t>
            </a:r>
            <a:r>
              <a:rPr sz="3200" spc="-15" dirty="0">
                <a:latin typeface="Calibri"/>
                <a:cs typeface="Calibri"/>
              </a:rPr>
              <a:t>tổng </a:t>
            </a:r>
            <a:r>
              <a:rPr sz="3200" spc="-10" dirty="0">
                <a:latin typeface="Calibri"/>
                <a:cs typeface="Calibri"/>
              </a:rPr>
              <a:t>quát </a:t>
            </a:r>
            <a:r>
              <a:rPr sz="3200" spc="-15" dirty="0">
                <a:latin typeface="Calibri"/>
                <a:cs typeface="Calibri"/>
              </a:rPr>
              <a:t>trong </a:t>
            </a:r>
            <a:r>
              <a:rPr sz="3200" dirty="0">
                <a:latin typeface="Calibri"/>
                <a:cs typeface="Calibri"/>
              </a:rPr>
              <a:t>mọi </a:t>
            </a:r>
            <a:r>
              <a:rPr sz="3200" spc="-5" dirty="0">
                <a:latin typeface="Calibri"/>
                <a:cs typeface="Calibri"/>
              </a:rPr>
              <a:t>quy trình phần  </a:t>
            </a:r>
            <a:r>
              <a:rPr sz="3200" dirty="0">
                <a:latin typeface="Calibri"/>
                <a:cs typeface="Calibri"/>
              </a:rPr>
              <a:t>mềm</a:t>
            </a:r>
            <a:endParaRPr sz="3200">
              <a:latin typeface="Calibri"/>
              <a:cs typeface="Calibri"/>
            </a:endParaRPr>
          </a:p>
          <a:p>
            <a:pPr marL="756285" marR="4445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Đặc </a:t>
            </a: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tả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(specification)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hệ thống cần làm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gì </a:t>
            </a: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và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các </a:t>
            </a: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ràng 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buộc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Phát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triển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(development)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– </a:t>
            </a:r>
            <a:r>
              <a:rPr sz="2800" spc="-20" dirty="0">
                <a:solidFill>
                  <a:srgbClr val="B0105B"/>
                </a:solidFill>
                <a:latin typeface="Calibri"/>
                <a:cs typeface="Calibri"/>
              </a:rPr>
              <a:t>tạo </a:t>
            </a:r>
            <a:r>
              <a:rPr sz="2800" spc="-35" dirty="0">
                <a:solidFill>
                  <a:srgbClr val="B0105B"/>
                </a:solidFill>
                <a:latin typeface="Calibri"/>
                <a:cs typeface="Calibri"/>
              </a:rPr>
              <a:t>ra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hệ thống phần</a:t>
            </a:r>
            <a:r>
              <a:rPr sz="2800" spc="26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mềm</a:t>
            </a:r>
            <a:endParaRPr sz="2800">
              <a:latin typeface="Calibri"/>
              <a:cs typeface="Calibri"/>
            </a:endParaRPr>
          </a:p>
          <a:p>
            <a:pPr marL="756285" marR="37211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Thẩm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định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(validation)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– kiểm </a:t>
            </a: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tra </a:t>
            </a:r>
            <a:r>
              <a:rPr sz="2800" spc="-30" dirty="0">
                <a:solidFill>
                  <a:srgbClr val="B0105B"/>
                </a:solidFill>
                <a:latin typeface="Calibri"/>
                <a:cs typeface="Calibri"/>
              </a:rPr>
              <a:t>xem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phần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mềm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có 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đúng như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khách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hàng muốn </a:t>
            </a: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hay</a:t>
            </a:r>
            <a:r>
              <a:rPr sz="2800" spc="13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không</a:t>
            </a:r>
            <a:endParaRPr sz="2800">
              <a:latin typeface="Calibri"/>
              <a:cs typeface="Calibri"/>
            </a:endParaRPr>
          </a:p>
          <a:p>
            <a:pPr marL="756285" marR="37401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Cải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tiến (evolution)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–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sửa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đổi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phần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mềm </a:t>
            </a:r>
            <a:r>
              <a:rPr sz="2800" dirty="0">
                <a:solidFill>
                  <a:srgbClr val="B0105B"/>
                </a:solidFill>
                <a:latin typeface="Calibri"/>
                <a:cs typeface="Calibri"/>
              </a:rPr>
              <a:t>để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đáp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ứng  các nhu cầu </a:t>
            </a:r>
            <a:r>
              <a:rPr sz="2800" spc="-20" dirty="0">
                <a:solidFill>
                  <a:srgbClr val="B0105B"/>
                </a:solidFill>
                <a:latin typeface="Calibri"/>
                <a:cs typeface="Calibri"/>
              </a:rPr>
              <a:t>thay</a:t>
            </a:r>
            <a:r>
              <a:rPr sz="2800" spc="5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đổi.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309" y="927607"/>
            <a:ext cx="824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Software </a:t>
            </a:r>
            <a:r>
              <a:rPr sz="3600" spc="-5" dirty="0"/>
              <a:t>engineering vs. </a:t>
            </a:r>
            <a:r>
              <a:rPr sz="3600" spc="-10" dirty="0"/>
              <a:t>Computer</a:t>
            </a:r>
            <a:r>
              <a:rPr sz="3600" spc="-70" dirty="0"/>
              <a:t> </a:t>
            </a:r>
            <a:r>
              <a:rPr sz="3600" spc="-5" dirty="0"/>
              <a:t>science?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0233" y="2064511"/>
            <a:ext cx="8527415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Khoa học </a:t>
            </a:r>
            <a:r>
              <a:rPr sz="3200" spc="-20" dirty="0">
                <a:latin typeface="Calibri"/>
                <a:cs typeface="Calibri"/>
              </a:rPr>
              <a:t>máy </a:t>
            </a:r>
            <a:r>
              <a:rPr sz="3200" spc="-5" dirty="0">
                <a:latin typeface="Calibri"/>
                <a:cs typeface="Calibri"/>
              </a:rPr>
              <a:t>tính liên quan </a:t>
            </a:r>
            <a:r>
              <a:rPr sz="3200" dirty="0">
                <a:latin typeface="Calibri"/>
                <a:cs typeface="Calibri"/>
              </a:rPr>
              <a:t>đến </a:t>
            </a:r>
            <a:r>
              <a:rPr sz="3200" spc="-5" dirty="0">
                <a:latin typeface="Calibri"/>
                <a:cs typeface="Calibri"/>
              </a:rPr>
              <a:t>những </a:t>
            </a:r>
            <a:r>
              <a:rPr sz="3200" spc="-15" dirty="0">
                <a:latin typeface="Calibri"/>
                <a:cs typeface="Calibri"/>
              </a:rPr>
              <a:t>vấn </a:t>
            </a:r>
            <a:r>
              <a:rPr sz="3200" spc="-5" dirty="0">
                <a:latin typeface="Calibri"/>
                <a:cs typeface="Calibri"/>
              </a:rPr>
              <a:t>đề lý  </a:t>
            </a:r>
            <a:r>
              <a:rPr sz="3200" spc="-10" dirty="0">
                <a:latin typeface="Calibri"/>
                <a:cs typeface="Calibri"/>
              </a:rPr>
              <a:t>thuyết </a:t>
            </a:r>
            <a:r>
              <a:rPr sz="3200" spc="-25" dirty="0">
                <a:latin typeface="Calibri"/>
                <a:cs typeface="Calibri"/>
              </a:rPr>
              <a:t>và </a:t>
            </a:r>
            <a:r>
              <a:rPr sz="3200" dirty="0">
                <a:latin typeface="Calibri"/>
                <a:cs typeface="Calibri"/>
              </a:rPr>
              <a:t>nền </a:t>
            </a:r>
            <a:r>
              <a:rPr sz="3200" spc="-15" dirty="0">
                <a:latin typeface="Calibri"/>
                <a:cs typeface="Calibri"/>
              </a:rPr>
              <a:t>tảng </a:t>
            </a:r>
            <a:r>
              <a:rPr sz="3200" spc="-20" dirty="0">
                <a:latin typeface="Calibri"/>
                <a:cs typeface="Calibri"/>
              </a:rPr>
              <a:t>máy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tính</a:t>
            </a:r>
            <a:endParaRPr sz="3200">
              <a:latin typeface="Calibri"/>
              <a:cs typeface="Calibri"/>
            </a:endParaRPr>
          </a:p>
          <a:p>
            <a:pPr marL="354965" marR="37147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Kỹ </a:t>
            </a:r>
            <a:r>
              <a:rPr sz="3200" spc="-5" dirty="0">
                <a:latin typeface="Calibri"/>
                <a:cs typeface="Calibri"/>
              </a:rPr>
              <a:t>nghệ phần </a:t>
            </a:r>
            <a:r>
              <a:rPr sz="3200" dirty="0">
                <a:latin typeface="Calibri"/>
                <a:cs typeface="Calibri"/>
              </a:rPr>
              <a:t>mềm </a:t>
            </a:r>
            <a:r>
              <a:rPr sz="3200" spc="-5" dirty="0">
                <a:latin typeface="Calibri"/>
                <a:cs typeface="Calibri"/>
              </a:rPr>
              <a:t>liên quan </a:t>
            </a:r>
            <a:r>
              <a:rPr sz="3200" dirty="0">
                <a:latin typeface="Calibri"/>
                <a:cs typeface="Calibri"/>
              </a:rPr>
              <a:t>đến </a:t>
            </a:r>
            <a:r>
              <a:rPr sz="3200" spc="-5" dirty="0">
                <a:latin typeface="Calibri"/>
                <a:cs typeface="Calibri"/>
              </a:rPr>
              <a:t>thực tiễn </a:t>
            </a:r>
            <a:r>
              <a:rPr sz="3200" dirty="0">
                <a:latin typeface="Calibri"/>
                <a:cs typeface="Calibri"/>
              </a:rPr>
              <a:t>của  việc </a:t>
            </a:r>
            <a:r>
              <a:rPr sz="3200" spc="-10" dirty="0">
                <a:latin typeface="Calibri"/>
                <a:cs typeface="Calibri"/>
              </a:rPr>
              <a:t>phát </a:t>
            </a:r>
            <a:r>
              <a:rPr sz="3200" spc="-5" dirty="0">
                <a:latin typeface="Calibri"/>
                <a:cs typeface="Calibri"/>
              </a:rPr>
              <a:t>triển phần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mềm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0008" y="4864608"/>
            <a:ext cx="3759200" cy="1016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7322" y="5156705"/>
            <a:ext cx="32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719318" y="5156705"/>
            <a:ext cx="31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313" y="941323"/>
            <a:ext cx="817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Software </a:t>
            </a:r>
            <a:r>
              <a:rPr sz="3600" spc="-5" dirty="0"/>
              <a:t>engineering vs </a:t>
            </a:r>
            <a:r>
              <a:rPr sz="3600" spc="-35" dirty="0"/>
              <a:t>system</a:t>
            </a:r>
            <a:r>
              <a:rPr sz="3600" spc="-40" dirty="0"/>
              <a:t> </a:t>
            </a:r>
            <a:r>
              <a:rPr sz="3600" spc="-5" dirty="0"/>
              <a:t>engineering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194" y="3886199"/>
            <a:ext cx="9906000" cy="3429000"/>
          </a:xfrm>
          <a:custGeom>
            <a:avLst/>
            <a:gdLst/>
            <a:ahLst/>
            <a:cxnLst/>
            <a:rect l="l" t="t" r="r" b="b"/>
            <a:pathLst>
              <a:path w="9906000" h="3429000">
                <a:moveTo>
                  <a:pt x="9906000" y="0"/>
                </a:moveTo>
                <a:lnTo>
                  <a:pt x="0" y="0"/>
                </a:lnTo>
                <a:lnTo>
                  <a:pt x="0" y="3428994"/>
                </a:lnTo>
                <a:lnTo>
                  <a:pt x="9906000" y="3428994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33" y="2064511"/>
            <a:ext cx="8702040" cy="256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Kỹ </a:t>
            </a:r>
            <a:r>
              <a:rPr sz="3200" spc="-5" dirty="0">
                <a:latin typeface="Calibri"/>
                <a:cs typeface="Calibri"/>
              </a:rPr>
              <a:t>nghệ hệ thống liên quan </a:t>
            </a:r>
            <a:r>
              <a:rPr sz="3200" spc="-20" dirty="0">
                <a:latin typeface="Calibri"/>
                <a:cs typeface="Calibri"/>
              </a:rPr>
              <a:t>tới </a:t>
            </a:r>
            <a:r>
              <a:rPr sz="3200" spc="-25" dirty="0">
                <a:latin typeface="Calibri"/>
                <a:cs typeface="Calibri"/>
              </a:rPr>
              <a:t>tất </a:t>
            </a:r>
            <a:r>
              <a:rPr sz="3200" spc="-15" dirty="0">
                <a:latin typeface="Calibri"/>
                <a:cs typeface="Calibri"/>
              </a:rPr>
              <a:t>cả </a:t>
            </a:r>
            <a:r>
              <a:rPr sz="3200" spc="-10" dirty="0">
                <a:latin typeface="Calibri"/>
                <a:cs typeface="Calibri"/>
              </a:rPr>
              <a:t>các mặt </a:t>
            </a:r>
            <a:r>
              <a:rPr sz="3200" dirty="0">
                <a:latin typeface="Calibri"/>
                <a:cs typeface="Calibri"/>
              </a:rPr>
              <a:t>của  </a:t>
            </a:r>
            <a:r>
              <a:rPr sz="3200" spc="-10" dirty="0">
                <a:latin typeface="Calibri"/>
                <a:cs typeface="Calibri"/>
              </a:rPr>
              <a:t>phát </a:t>
            </a:r>
            <a:r>
              <a:rPr sz="3200" spc="-5" dirty="0">
                <a:latin typeface="Calibri"/>
                <a:cs typeface="Calibri"/>
              </a:rPr>
              <a:t>triển hệ thống </a:t>
            </a:r>
            <a:r>
              <a:rPr sz="3200" dirty="0">
                <a:latin typeface="Calibri"/>
                <a:cs typeface="Calibri"/>
              </a:rPr>
              <a:t>dựa </a:t>
            </a:r>
            <a:r>
              <a:rPr sz="3200" spc="-15" dirty="0">
                <a:latin typeface="Calibri"/>
                <a:cs typeface="Calibri"/>
              </a:rPr>
              <a:t>trên </a:t>
            </a:r>
            <a:r>
              <a:rPr sz="3200" spc="-20" dirty="0">
                <a:latin typeface="Calibri"/>
                <a:cs typeface="Calibri"/>
              </a:rPr>
              <a:t>máy </a:t>
            </a:r>
            <a:r>
              <a:rPr sz="3200" spc="-5" dirty="0">
                <a:latin typeface="Calibri"/>
                <a:cs typeface="Calibri"/>
              </a:rPr>
              <a:t>tính: phần </a:t>
            </a:r>
            <a:r>
              <a:rPr sz="3200" spc="5" dirty="0">
                <a:latin typeface="Calibri"/>
                <a:cs typeface="Calibri"/>
              </a:rPr>
              <a:t>cứng,  </a:t>
            </a:r>
            <a:r>
              <a:rPr sz="3200" spc="-5" dirty="0">
                <a:latin typeface="Calibri"/>
                <a:cs typeface="Calibri"/>
              </a:rPr>
              <a:t>phần mềm, </a:t>
            </a:r>
            <a:r>
              <a:rPr sz="3200" spc="-25" dirty="0">
                <a:latin typeface="Calibri"/>
                <a:cs typeface="Calibri"/>
              </a:rPr>
              <a:t>tổ </a:t>
            </a:r>
            <a:r>
              <a:rPr sz="3200" dirty="0">
                <a:latin typeface="Calibri"/>
                <a:cs typeface="Calibri"/>
              </a:rPr>
              <a:t>chức, </a:t>
            </a:r>
            <a:r>
              <a:rPr sz="3200" spc="-5" dirty="0">
                <a:latin typeface="Calibri"/>
                <a:cs typeface="Calibri"/>
              </a:rPr>
              <a:t>quản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75" dirty="0">
                <a:latin typeface="Calibri"/>
                <a:cs typeface="Calibri"/>
              </a:rPr>
              <a:t>lý.</a:t>
            </a:r>
            <a:endParaRPr sz="3200">
              <a:latin typeface="Calibri"/>
              <a:cs typeface="Calibri"/>
            </a:endParaRPr>
          </a:p>
          <a:p>
            <a:pPr marL="354965" marR="53784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Kỹ </a:t>
            </a:r>
            <a:r>
              <a:rPr sz="3200" spc="-5" dirty="0">
                <a:latin typeface="Calibri"/>
                <a:cs typeface="Calibri"/>
              </a:rPr>
              <a:t>nghệ phần </a:t>
            </a:r>
            <a:r>
              <a:rPr sz="3200" dirty="0">
                <a:latin typeface="Calibri"/>
                <a:cs typeface="Calibri"/>
              </a:rPr>
              <a:t>mềm </a:t>
            </a:r>
            <a:r>
              <a:rPr sz="3200" spc="-5" dirty="0">
                <a:latin typeface="Calibri"/>
                <a:cs typeface="Calibri"/>
              </a:rPr>
              <a:t>là </a:t>
            </a:r>
            <a:r>
              <a:rPr sz="3200" dirty="0">
                <a:latin typeface="Calibri"/>
                <a:cs typeface="Calibri"/>
              </a:rPr>
              <a:t>một </a:t>
            </a:r>
            <a:r>
              <a:rPr sz="3200" spc="-5" dirty="0">
                <a:latin typeface="Calibri"/>
                <a:cs typeface="Calibri"/>
              </a:rPr>
              <a:t>phần </a:t>
            </a:r>
            <a:r>
              <a:rPr sz="3200" dirty="0">
                <a:latin typeface="Calibri"/>
                <a:cs typeface="Calibri"/>
              </a:rPr>
              <a:t>của </a:t>
            </a:r>
            <a:r>
              <a:rPr sz="3200" spc="-5" dirty="0">
                <a:latin typeface="Calibri"/>
                <a:cs typeface="Calibri"/>
              </a:rPr>
              <a:t>kỹ nghệ hệ  thống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3868" y="4671060"/>
            <a:ext cx="4051300" cy="1778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6110" y="5161277"/>
            <a:ext cx="1130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Kỹ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nghệ  hệ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thống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996686" y="5164325"/>
            <a:ext cx="1358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Kỹ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nghệ  phần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mềm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9950" y="859027"/>
            <a:ext cx="2637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 – </a:t>
            </a:r>
            <a:r>
              <a:rPr sz="3600" spc="-85" dirty="0">
                <a:solidFill>
                  <a:srgbClr val="FFC000"/>
                </a:solidFill>
              </a:rPr>
              <a:t>Tổng</a:t>
            </a:r>
            <a:r>
              <a:rPr sz="3600" spc="-90" dirty="0">
                <a:solidFill>
                  <a:srgbClr val="FFC000"/>
                </a:solidFill>
              </a:rPr>
              <a:t> </a:t>
            </a:r>
            <a:r>
              <a:rPr sz="3600" spc="-55" dirty="0">
                <a:solidFill>
                  <a:srgbClr val="FFC000"/>
                </a:solidFill>
              </a:rPr>
              <a:t>kết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33" y="2020315"/>
            <a:ext cx="8739505" cy="44602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4965" marR="38544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60" dirty="0">
                <a:latin typeface="Calibri"/>
                <a:cs typeface="Calibri"/>
              </a:rPr>
              <a:t>Kỹ </a:t>
            </a:r>
            <a:r>
              <a:rPr sz="3000" spc="-5" dirty="0">
                <a:latin typeface="Calibri"/>
                <a:cs typeface="Calibri"/>
              </a:rPr>
              <a:t>nghệ phần mềm bao </a:t>
            </a:r>
            <a:r>
              <a:rPr sz="3000" spc="-10" dirty="0">
                <a:latin typeface="Calibri"/>
                <a:cs typeface="Calibri"/>
              </a:rPr>
              <a:t>gồm </a:t>
            </a:r>
            <a:r>
              <a:rPr sz="3000" spc="-5" dirty="0">
                <a:latin typeface="Calibri"/>
                <a:cs typeface="Calibri"/>
              </a:rPr>
              <a:t>việc </a:t>
            </a:r>
            <a:r>
              <a:rPr sz="3000" spc="-15" dirty="0">
                <a:latin typeface="Calibri"/>
                <a:cs typeface="Calibri"/>
              </a:rPr>
              <a:t>phát </a:t>
            </a:r>
            <a:r>
              <a:rPr sz="3000" spc="-5" dirty="0">
                <a:latin typeface="Calibri"/>
                <a:cs typeface="Calibri"/>
              </a:rPr>
              <a:t>triển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spc="-5" dirty="0">
                <a:latin typeface="Calibri"/>
                <a:cs typeface="Calibri"/>
              </a:rPr>
              <a:t>lý  </a:t>
            </a:r>
            <a:r>
              <a:rPr sz="3000" spc="-15" dirty="0">
                <a:latin typeface="Calibri"/>
                <a:cs typeface="Calibri"/>
              </a:rPr>
              <a:t>thuyết,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spc="-5" dirty="0">
                <a:latin typeface="Calibri"/>
                <a:cs typeface="Calibri"/>
              </a:rPr>
              <a:t>phương pháp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3000" spc="-10" dirty="0">
                <a:latin typeface="Calibri"/>
                <a:cs typeface="Calibri"/>
              </a:rPr>
              <a:t>các công </a:t>
            </a:r>
            <a:r>
              <a:rPr sz="3000" dirty="0">
                <a:latin typeface="Calibri"/>
                <a:cs typeface="Calibri"/>
              </a:rPr>
              <a:t>cụ </a:t>
            </a:r>
            <a:r>
              <a:rPr sz="3000" spc="-5" dirty="0">
                <a:latin typeface="Calibri"/>
                <a:cs typeface="Calibri"/>
              </a:rPr>
              <a:t>hỗ </a:t>
            </a:r>
            <a:r>
              <a:rPr sz="3000" spc="-20" dirty="0">
                <a:latin typeface="Calibri"/>
                <a:cs typeface="Calibri"/>
              </a:rPr>
              <a:t>trợ </a:t>
            </a:r>
            <a:r>
              <a:rPr sz="3000" spc="-10" dirty="0">
                <a:latin typeface="Calibri"/>
                <a:cs typeface="Calibri"/>
              </a:rPr>
              <a:t>quá  </a:t>
            </a:r>
            <a:r>
              <a:rPr sz="3000" spc="-5" dirty="0">
                <a:latin typeface="Calibri"/>
                <a:cs typeface="Calibri"/>
              </a:rPr>
              <a:t>trình </a:t>
            </a:r>
            <a:r>
              <a:rPr sz="3000" dirty="0">
                <a:latin typeface="Calibri"/>
                <a:cs typeface="Calibri"/>
              </a:rPr>
              <a:t>sản </a:t>
            </a:r>
            <a:r>
              <a:rPr sz="3000" spc="-20" dirty="0">
                <a:latin typeface="Calibri"/>
                <a:cs typeface="Calibri"/>
              </a:rPr>
              <a:t>xuất </a:t>
            </a:r>
            <a:r>
              <a:rPr sz="3000" spc="-5" dirty="0">
                <a:latin typeface="Calibri"/>
                <a:cs typeface="Calibri"/>
              </a:rPr>
              <a:t>phần mềm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3000" spc="-5" dirty="0">
                <a:latin typeface="Calibri"/>
                <a:cs typeface="Calibri"/>
              </a:rPr>
              <a:t>việc </a:t>
            </a:r>
            <a:r>
              <a:rPr sz="3000" dirty="0">
                <a:latin typeface="Calibri"/>
                <a:cs typeface="Calibri"/>
              </a:rPr>
              <a:t>áp </a:t>
            </a:r>
            <a:r>
              <a:rPr sz="3000" spc="-10" dirty="0">
                <a:latin typeface="Calibri"/>
                <a:cs typeface="Calibri"/>
              </a:rPr>
              <a:t>dụng chúng </a:t>
            </a:r>
            <a:r>
              <a:rPr sz="3000" spc="-20" dirty="0">
                <a:latin typeface="Calibri"/>
                <a:cs typeface="Calibri"/>
              </a:rPr>
              <a:t>vào  </a:t>
            </a:r>
            <a:r>
              <a:rPr sz="3000" spc="-10" dirty="0">
                <a:latin typeface="Calibri"/>
                <a:cs typeface="Calibri"/>
              </a:rPr>
              <a:t>các quá </a:t>
            </a:r>
            <a:r>
              <a:rPr sz="3000" spc="-5" dirty="0">
                <a:latin typeface="Calibri"/>
                <a:cs typeface="Calibri"/>
              </a:rPr>
              <a:t>trình </a:t>
            </a:r>
            <a:r>
              <a:rPr sz="3000" dirty="0">
                <a:latin typeface="Calibri"/>
                <a:cs typeface="Calibri"/>
              </a:rPr>
              <a:t>sản </a:t>
            </a:r>
            <a:r>
              <a:rPr sz="3000" spc="-20" dirty="0">
                <a:latin typeface="Calibri"/>
                <a:cs typeface="Calibri"/>
              </a:rPr>
              <a:t>xuất </a:t>
            </a:r>
            <a:r>
              <a:rPr sz="3000" spc="-5" dirty="0">
                <a:latin typeface="Calibri"/>
                <a:cs typeface="Calibri"/>
              </a:rPr>
              <a:t>phần mềm thức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tế.</a:t>
            </a:r>
            <a:endParaRPr sz="3000">
              <a:latin typeface="Calibri"/>
              <a:cs typeface="Calibri"/>
            </a:endParaRPr>
          </a:p>
          <a:p>
            <a:pPr marL="354965" marR="50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Tiến trình phần mềm bao </a:t>
            </a:r>
            <a:r>
              <a:rPr sz="3000" spc="-10" dirty="0">
                <a:latin typeface="Calibri"/>
                <a:cs typeface="Calibri"/>
              </a:rPr>
              <a:t>gồm các hoạt </a:t>
            </a:r>
            <a:r>
              <a:rPr sz="3000" spc="-5" dirty="0">
                <a:latin typeface="Calibri"/>
                <a:cs typeface="Calibri"/>
              </a:rPr>
              <a:t>động </a:t>
            </a:r>
            <a:r>
              <a:rPr sz="3000" spc="-10" dirty="0">
                <a:latin typeface="Calibri"/>
                <a:cs typeface="Calibri"/>
              </a:rPr>
              <a:t>cần </a:t>
            </a:r>
            <a:r>
              <a:rPr sz="3000" spc="-5" dirty="0">
                <a:latin typeface="Calibri"/>
                <a:cs typeface="Calibri"/>
              </a:rPr>
              <a:t>thực  </a:t>
            </a:r>
            <a:r>
              <a:rPr sz="3000" spc="-10" dirty="0">
                <a:latin typeface="Calibri"/>
                <a:cs typeface="Calibri"/>
              </a:rPr>
              <a:t>hiện </a:t>
            </a:r>
            <a:r>
              <a:rPr sz="3000" dirty="0">
                <a:latin typeface="Calibri"/>
                <a:cs typeface="Calibri"/>
              </a:rPr>
              <a:t>để </a:t>
            </a:r>
            <a:r>
              <a:rPr sz="3000" spc="-15" dirty="0">
                <a:latin typeface="Calibri"/>
                <a:cs typeface="Calibri"/>
              </a:rPr>
              <a:t>phát </a:t>
            </a:r>
            <a:r>
              <a:rPr sz="3000" spc="-5" dirty="0">
                <a:latin typeface="Calibri"/>
                <a:cs typeface="Calibri"/>
              </a:rPr>
              <a:t>triển phần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mềm</a:t>
            </a:r>
            <a:endParaRPr sz="3000">
              <a:latin typeface="Calibri"/>
              <a:cs typeface="Calibri"/>
            </a:endParaRPr>
          </a:p>
          <a:p>
            <a:pPr marL="354965" marR="76581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Phương pháp </a:t>
            </a:r>
            <a:r>
              <a:rPr sz="3000" dirty="0">
                <a:latin typeface="Calibri"/>
                <a:cs typeface="Calibri"/>
              </a:rPr>
              <a:t>mô </a:t>
            </a:r>
            <a:r>
              <a:rPr sz="3000" spc="-20" dirty="0">
                <a:latin typeface="Calibri"/>
                <a:cs typeface="Calibri"/>
              </a:rPr>
              <a:t>tả </a:t>
            </a:r>
            <a:r>
              <a:rPr sz="3000" spc="-10" dirty="0">
                <a:latin typeface="Calibri"/>
                <a:cs typeface="Calibri"/>
              </a:rPr>
              <a:t>cách </a:t>
            </a:r>
            <a:r>
              <a:rPr sz="3000" spc="-5" dirty="0">
                <a:latin typeface="Calibri"/>
                <a:cs typeface="Calibri"/>
              </a:rPr>
              <a:t>thức thực </a:t>
            </a:r>
            <a:r>
              <a:rPr sz="3000" spc="-10" dirty="0">
                <a:latin typeface="Calibri"/>
                <a:cs typeface="Calibri"/>
              </a:rPr>
              <a:t>hiện các hoạt  </a:t>
            </a:r>
            <a:r>
              <a:rPr sz="3000" spc="-5" dirty="0">
                <a:latin typeface="Calibri"/>
                <a:cs typeface="Calibri"/>
              </a:rPr>
              <a:t>động </a:t>
            </a:r>
            <a:r>
              <a:rPr sz="3000" spc="-15" dirty="0">
                <a:latin typeface="Calibri"/>
                <a:cs typeface="Calibri"/>
              </a:rPr>
              <a:t>phát </a:t>
            </a:r>
            <a:r>
              <a:rPr sz="3000" spc="-5" dirty="0">
                <a:latin typeface="Calibri"/>
                <a:cs typeface="Calibri"/>
              </a:rPr>
              <a:t>triển phần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mềm</a:t>
            </a:r>
            <a:endParaRPr sz="3000">
              <a:latin typeface="Calibri"/>
              <a:cs typeface="Calibri"/>
            </a:endParaRPr>
          </a:p>
          <a:p>
            <a:pPr marL="354965" marR="40005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Công </a:t>
            </a:r>
            <a:r>
              <a:rPr sz="3000" dirty="0">
                <a:latin typeface="Calibri"/>
                <a:cs typeface="Calibri"/>
              </a:rPr>
              <a:t>cụ </a:t>
            </a:r>
            <a:r>
              <a:rPr sz="3000" spc="-20" dirty="0">
                <a:latin typeface="Calibri"/>
                <a:cs typeface="Calibri"/>
              </a:rPr>
              <a:t>trợ </a:t>
            </a:r>
            <a:r>
              <a:rPr sz="3000" spc="-5" dirty="0">
                <a:latin typeface="Calibri"/>
                <a:cs typeface="Calibri"/>
              </a:rPr>
              <a:t>giúp thực </a:t>
            </a:r>
            <a:r>
              <a:rPr sz="3000" spc="-10" dirty="0">
                <a:latin typeface="Calibri"/>
                <a:cs typeface="Calibri"/>
              </a:rPr>
              <a:t>hiện các hoạt </a:t>
            </a:r>
            <a:r>
              <a:rPr sz="3000" spc="-5" dirty="0">
                <a:latin typeface="Calibri"/>
                <a:cs typeface="Calibri"/>
              </a:rPr>
              <a:t>động </a:t>
            </a:r>
            <a:r>
              <a:rPr sz="3000" spc="-15" dirty="0">
                <a:latin typeface="Calibri"/>
                <a:cs typeface="Calibri"/>
              </a:rPr>
              <a:t>phát </a:t>
            </a:r>
            <a:r>
              <a:rPr sz="3000" spc="-5" dirty="0">
                <a:latin typeface="Calibri"/>
                <a:cs typeface="Calibri"/>
              </a:rPr>
              <a:t>triển  phần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mềm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578" y="859027"/>
            <a:ext cx="1729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Câu</a:t>
            </a:r>
            <a:r>
              <a:rPr sz="4400" spc="-95" dirty="0"/>
              <a:t> </a:t>
            </a:r>
            <a:r>
              <a:rPr sz="4400" dirty="0"/>
              <a:t>hỏi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33" y="1983739"/>
            <a:ext cx="8680450" cy="41402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27685" marR="361950" indent="-515620">
              <a:lnSpc>
                <a:spcPct val="80000"/>
              </a:lnSpc>
              <a:spcBef>
                <a:spcPts val="820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3000" dirty="0">
                <a:latin typeface="Calibri"/>
                <a:cs typeface="Calibri"/>
              </a:rPr>
              <a:t>Sự </a:t>
            </a:r>
            <a:r>
              <a:rPr sz="3000" spc="-5" dirty="0">
                <a:latin typeface="Calibri"/>
                <a:cs typeface="Calibri"/>
              </a:rPr>
              <a:t>khác nhau giữa phần mềm </a:t>
            </a:r>
            <a:r>
              <a:rPr sz="3000" spc="-10" dirty="0">
                <a:latin typeface="Calibri"/>
                <a:cs typeface="Calibri"/>
              </a:rPr>
              <a:t>dùng chung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3000" spc="-5" dirty="0">
                <a:latin typeface="Calibri"/>
                <a:cs typeface="Calibri"/>
              </a:rPr>
              <a:t>phần  mềm </a:t>
            </a:r>
            <a:r>
              <a:rPr sz="3000" spc="-10" dirty="0">
                <a:latin typeface="Calibri"/>
                <a:cs typeface="Calibri"/>
              </a:rPr>
              <a:t>đặt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hàng</a:t>
            </a:r>
            <a:endParaRPr sz="3000">
              <a:latin typeface="Calibri"/>
              <a:cs typeface="Calibri"/>
            </a:endParaRPr>
          </a:p>
          <a:p>
            <a:pPr marL="527685" marR="171450" indent="-515620">
              <a:lnSpc>
                <a:spcPct val="80000"/>
              </a:lnSpc>
              <a:spcBef>
                <a:spcPts val="720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3000" spc="-5" dirty="0">
                <a:latin typeface="Calibri"/>
                <a:cs typeface="Calibri"/>
              </a:rPr>
              <a:t>Nêu </a:t>
            </a:r>
            <a:r>
              <a:rPr sz="3000" spc="-35" dirty="0">
                <a:latin typeface="Calibri"/>
                <a:cs typeface="Calibri"/>
              </a:rPr>
              <a:t>ra </a:t>
            </a:r>
            <a:r>
              <a:rPr sz="3000" dirty="0">
                <a:latin typeface="Calibri"/>
                <a:cs typeface="Calibri"/>
              </a:rPr>
              <a:t>4 </a:t>
            </a:r>
            <a:r>
              <a:rPr sz="3000" spc="-5" dirty="0">
                <a:latin typeface="Calibri"/>
                <a:cs typeface="Calibri"/>
              </a:rPr>
              <a:t>tiêu chí </a:t>
            </a:r>
            <a:r>
              <a:rPr sz="3000" spc="-10" dirty="0">
                <a:latin typeface="Calibri"/>
                <a:cs typeface="Calibri"/>
              </a:rPr>
              <a:t>chính </a:t>
            </a:r>
            <a:r>
              <a:rPr sz="3000" dirty="0">
                <a:latin typeface="Calibri"/>
                <a:cs typeface="Calibri"/>
              </a:rPr>
              <a:t>mà </a:t>
            </a:r>
            <a:r>
              <a:rPr sz="3000" spc="-5" dirty="0">
                <a:latin typeface="Calibri"/>
                <a:cs typeface="Calibri"/>
              </a:rPr>
              <a:t>phần mềm nên </a:t>
            </a:r>
            <a:r>
              <a:rPr sz="3000" spc="-10" dirty="0">
                <a:latin typeface="Calibri"/>
                <a:cs typeface="Calibri"/>
              </a:rPr>
              <a:t>đạt </a:t>
            </a:r>
            <a:r>
              <a:rPr sz="3000" dirty="0">
                <a:latin typeface="Calibri"/>
                <a:cs typeface="Calibri"/>
              </a:rPr>
              <a:t>được 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3000" spc="-5" dirty="0">
                <a:latin typeface="Calibri"/>
                <a:cs typeface="Calibri"/>
              </a:rPr>
              <a:t>gợi </a:t>
            </a:r>
            <a:r>
              <a:rPr sz="3000" dirty="0">
                <a:latin typeface="Calibri"/>
                <a:cs typeface="Calibri"/>
              </a:rPr>
              <a:t>ý </a:t>
            </a:r>
            <a:r>
              <a:rPr sz="3000" spc="-5" dirty="0">
                <a:latin typeface="Calibri"/>
                <a:cs typeface="Calibri"/>
              </a:rPr>
              <a:t>thêm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spc="-5" dirty="0">
                <a:latin typeface="Calibri"/>
                <a:cs typeface="Calibri"/>
              </a:rPr>
              <a:t>tiêu chí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khác</a:t>
            </a:r>
            <a:endParaRPr sz="3000">
              <a:latin typeface="Calibri"/>
              <a:cs typeface="Calibri"/>
            </a:endParaRPr>
          </a:p>
          <a:p>
            <a:pPr marL="527685" marR="85090" indent="-515620">
              <a:lnSpc>
                <a:spcPct val="8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Calibri"/>
                <a:cs typeface="Calibri"/>
              </a:rPr>
              <a:t>Động </a:t>
            </a:r>
            <a:r>
              <a:rPr sz="3000" spc="-15" dirty="0">
                <a:latin typeface="Calibri"/>
                <a:cs typeface="Calibri"/>
              </a:rPr>
              <a:t>cơ </a:t>
            </a:r>
            <a:r>
              <a:rPr sz="3000" spc="-5" dirty="0">
                <a:latin typeface="Calibri"/>
                <a:cs typeface="Calibri"/>
              </a:rPr>
              <a:t>dẫn đến </a:t>
            </a:r>
            <a:r>
              <a:rPr sz="3000" dirty="0">
                <a:latin typeface="Calibri"/>
                <a:cs typeface="Calibri"/>
              </a:rPr>
              <a:t>sự </a:t>
            </a:r>
            <a:r>
              <a:rPr sz="3000" spc="-35" dirty="0">
                <a:latin typeface="Calibri"/>
                <a:cs typeface="Calibri"/>
              </a:rPr>
              <a:t>ra </a:t>
            </a:r>
            <a:r>
              <a:rPr sz="3000" dirty="0">
                <a:latin typeface="Calibri"/>
                <a:cs typeface="Calibri"/>
              </a:rPr>
              <a:t>đời </a:t>
            </a:r>
            <a:r>
              <a:rPr sz="3000" spc="-25" dirty="0">
                <a:latin typeface="Calibri"/>
                <a:cs typeface="Calibri"/>
              </a:rPr>
              <a:t>và </a:t>
            </a:r>
            <a:r>
              <a:rPr sz="3000" spc="-15" dirty="0">
                <a:latin typeface="Calibri"/>
                <a:cs typeface="Calibri"/>
              </a:rPr>
              <a:t>phát </a:t>
            </a:r>
            <a:r>
              <a:rPr sz="3000" spc="-5" dirty="0">
                <a:latin typeface="Calibri"/>
                <a:cs typeface="Calibri"/>
              </a:rPr>
              <a:t>triển của </a:t>
            </a:r>
            <a:r>
              <a:rPr sz="3000" dirty="0">
                <a:latin typeface="Calibri"/>
                <a:cs typeface="Calibri"/>
              </a:rPr>
              <a:t>kỹ </a:t>
            </a:r>
            <a:r>
              <a:rPr sz="3000" spc="-5" dirty="0">
                <a:latin typeface="Calibri"/>
                <a:cs typeface="Calibri"/>
              </a:rPr>
              <a:t>nghệ  phần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mềm</a:t>
            </a:r>
            <a:endParaRPr sz="3000">
              <a:latin typeface="Calibri"/>
              <a:cs typeface="Calibri"/>
            </a:endParaRPr>
          </a:p>
          <a:p>
            <a:pPr marL="527685" marR="5080" indent="-515620">
              <a:lnSpc>
                <a:spcPct val="80000"/>
              </a:lnSpc>
              <a:spcBef>
                <a:spcPts val="720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3000" spc="-25" dirty="0">
                <a:latin typeface="Calibri"/>
                <a:cs typeface="Calibri"/>
              </a:rPr>
              <a:t>Kể </a:t>
            </a:r>
            <a:r>
              <a:rPr sz="3000" spc="-35" dirty="0">
                <a:latin typeface="Calibri"/>
                <a:cs typeface="Calibri"/>
              </a:rPr>
              <a:t>ra </a:t>
            </a:r>
            <a:r>
              <a:rPr sz="3000" dirty="0">
                <a:latin typeface="Calibri"/>
                <a:cs typeface="Calibri"/>
              </a:rPr>
              <a:t>một số </a:t>
            </a:r>
            <a:r>
              <a:rPr sz="3000" spc="-5" dirty="0">
                <a:latin typeface="Calibri"/>
                <a:cs typeface="Calibri"/>
              </a:rPr>
              <a:t>phương </a:t>
            </a:r>
            <a:r>
              <a:rPr sz="3000" spc="-10" dirty="0">
                <a:latin typeface="Calibri"/>
                <a:cs typeface="Calibri"/>
              </a:rPr>
              <a:t>pháp, công </a:t>
            </a:r>
            <a:r>
              <a:rPr sz="3000" dirty="0">
                <a:latin typeface="Calibri"/>
                <a:cs typeface="Calibri"/>
              </a:rPr>
              <a:t>cụ </a:t>
            </a:r>
            <a:r>
              <a:rPr sz="3000" spc="-5" dirty="0">
                <a:latin typeface="Calibri"/>
                <a:cs typeface="Calibri"/>
              </a:rPr>
              <a:t>hỗ </a:t>
            </a:r>
            <a:r>
              <a:rPr sz="3000" spc="-20" dirty="0">
                <a:latin typeface="Calibri"/>
                <a:cs typeface="Calibri"/>
              </a:rPr>
              <a:t>trợ </a:t>
            </a:r>
            <a:r>
              <a:rPr sz="3000" spc="-15" dirty="0">
                <a:latin typeface="Calibri"/>
                <a:cs typeface="Calibri"/>
              </a:rPr>
              <a:t>phát </a:t>
            </a:r>
            <a:r>
              <a:rPr sz="3000" spc="-5" dirty="0">
                <a:latin typeface="Calibri"/>
                <a:cs typeface="Calibri"/>
              </a:rPr>
              <a:t>triển  phần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mềm</a:t>
            </a:r>
            <a:endParaRPr sz="3000">
              <a:latin typeface="Calibri"/>
              <a:cs typeface="Calibri"/>
            </a:endParaRPr>
          </a:p>
          <a:p>
            <a:pPr marL="527685" marR="466725" indent="-515620">
              <a:lnSpc>
                <a:spcPct val="80000"/>
              </a:lnSpc>
              <a:spcBef>
                <a:spcPts val="720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3000" spc="-5" dirty="0">
                <a:latin typeface="Calibri"/>
                <a:cs typeface="Calibri"/>
              </a:rPr>
              <a:t>Nêu </a:t>
            </a:r>
            <a:r>
              <a:rPr sz="3000" spc="-10" dirty="0">
                <a:latin typeface="Calibri"/>
                <a:cs typeface="Calibri"/>
              </a:rPr>
              <a:t>các </a:t>
            </a:r>
            <a:r>
              <a:rPr sz="3000" dirty="0">
                <a:latin typeface="Calibri"/>
                <a:cs typeface="Calibri"/>
              </a:rPr>
              <a:t>bước </a:t>
            </a:r>
            <a:r>
              <a:rPr sz="3000" spc="-10" dirty="0">
                <a:latin typeface="Calibri"/>
                <a:cs typeface="Calibri"/>
              </a:rPr>
              <a:t>chung </a:t>
            </a:r>
            <a:r>
              <a:rPr sz="3000" spc="-15" dirty="0">
                <a:latin typeface="Calibri"/>
                <a:cs typeface="Calibri"/>
              </a:rPr>
              <a:t>nhất </a:t>
            </a:r>
            <a:r>
              <a:rPr sz="3000" spc="-5" dirty="0">
                <a:latin typeface="Calibri"/>
                <a:cs typeface="Calibri"/>
              </a:rPr>
              <a:t>của </a:t>
            </a:r>
            <a:r>
              <a:rPr sz="3000" spc="-10" dirty="0">
                <a:latin typeface="Calibri"/>
                <a:cs typeface="Calibri"/>
              </a:rPr>
              <a:t>quá </a:t>
            </a:r>
            <a:r>
              <a:rPr sz="3000" spc="-5" dirty="0">
                <a:latin typeface="Calibri"/>
                <a:cs typeface="Calibri"/>
              </a:rPr>
              <a:t>trình </a:t>
            </a:r>
            <a:r>
              <a:rPr sz="3000" spc="-15" dirty="0">
                <a:latin typeface="Calibri"/>
                <a:cs typeface="Calibri"/>
              </a:rPr>
              <a:t>phát </a:t>
            </a:r>
            <a:r>
              <a:rPr sz="3000" spc="-5" dirty="0">
                <a:latin typeface="Calibri"/>
                <a:cs typeface="Calibri"/>
              </a:rPr>
              <a:t>triển  phần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mềm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566" y="859027"/>
            <a:ext cx="4970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Phần mềm</a:t>
            </a:r>
            <a:r>
              <a:rPr sz="4400" spc="-70" dirty="0"/>
              <a:t> </a:t>
            </a:r>
            <a:r>
              <a:rPr sz="4400" spc="-15" dirty="0"/>
              <a:t>(Software)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33" y="1967584"/>
            <a:ext cx="4196080" cy="29514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Định nghĩa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Vai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trò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Những </a:t>
            </a:r>
            <a:r>
              <a:rPr sz="3200" dirty="0">
                <a:latin typeface="Calibri"/>
                <a:cs typeface="Calibri"/>
              </a:rPr>
              <a:t>đặc </a:t>
            </a:r>
            <a:r>
              <a:rPr sz="3200" spc="-5" dirty="0">
                <a:latin typeface="Calibri"/>
                <a:cs typeface="Calibri"/>
              </a:rPr>
              <a:t>trưng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chính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Phân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loại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Tiêu chí phần </a:t>
            </a:r>
            <a:r>
              <a:rPr sz="3200" dirty="0">
                <a:latin typeface="Calibri"/>
                <a:cs typeface="Calibri"/>
              </a:rPr>
              <a:t>mềm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tốt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474" y="859027"/>
            <a:ext cx="4916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Phần mềm </a:t>
            </a:r>
            <a:r>
              <a:rPr sz="3600" dirty="0">
                <a:solidFill>
                  <a:srgbClr val="FFC000"/>
                </a:solidFill>
              </a:rPr>
              <a:t>– </a:t>
            </a:r>
            <a:r>
              <a:rPr sz="3600" spc="-5" dirty="0">
                <a:solidFill>
                  <a:srgbClr val="FFC000"/>
                </a:solidFill>
              </a:rPr>
              <a:t>Định</a:t>
            </a:r>
            <a:r>
              <a:rPr sz="3600" spc="-100" dirty="0">
                <a:solidFill>
                  <a:srgbClr val="FFC000"/>
                </a:solidFill>
              </a:rPr>
              <a:t> </a:t>
            </a:r>
            <a:r>
              <a:rPr sz="3600" spc="-5" dirty="0">
                <a:solidFill>
                  <a:srgbClr val="FFC000"/>
                </a:solidFill>
              </a:rPr>
              <a:t>nghĩa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194" y="3886199"/>
            <a:ext cx="9906000" cy="3429000"/>
          </a:xfrm>
          <a:custGeom>
            <a:avLst/>
            <a:gdLst/>
            <a:ahLst/>
            <a:cxnLst/>
            <a:rect l="l" t="t" r="r" b="b"/>
            <a:pathLst>
              <a:path w="9906000" h="3429000">
                <a:moveTo>
                  <a:pt x="9906000" y="0"/>
                </a:moveTo>
                <a:lnTo>
                  <a:pt x="0" y="0"/>
                </a:lnTo>
                <a:lnTo>
                  <a:pt x="0" y="3428994"/>
                </a:lnTo>
                <a:lnTo>
                  <a:pt x="9906000" y="3428994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33" y="2064511"/>
            <a:ext cx="8235315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Phần mềm </a:t>
            </a:r>
            <a:r>
              <a:rPr sz="3200" spc="-5" dirty="0">
                <a:latin typeface="Calibri"/>
                <a:cs typeface="Calibri"/>
              </a:rPr>
              <a:t>gồm chương trình </a:t>
            </a:r>
            <a:r>
              <a:rPr sz="3200" spc="-20" dirty="0">
                <a:latin typeface="Calibri"/>
                <a:cs typeface="Calibri"/>
              </a:rPr>
              <a:t>máy </a:t>
            </a:r>
            <a:r>
              <a:rPr sz="3200" spc="-5" dirty="0">
                <a:latin typeface="Calibri"/>
                <a:cs typeface="Calibri"/>
              </a:rPr>
              <a:t>tính </a:t>
            </a:r>
            <a:r>
              <a:rPr sz="3200" spc="-25" dirty="0">
                <a:latin typeface="Calibri"/>
                <a:cs typeface="Calibri"/>
              </a:rPr>
              <a:t>và tất </a:t>
            </a:r>
            <a:r>
              <a:rPr sz="3200" spc="-15" dirty="0">
                <a:latin typeface="Calibri"/>
                <a:cs typeface="Calibri"/>
              </a:rPr>
              <a:t>cả  </a:t>
            </a:r>
            <a:r>
              <a:rPr sz="3200" spc="-10" dirty="0">
                <a:latin typeface="Calibri"/>
                <a:cs typeface="Calibri"/>
              </a:rPr>
              <a:t>các </a:t>
            </a:r>
            <a:r>
              <a:rPr sz="3200" spc="-15" dirty="0">
                <a:latin typeface="Calibri"/>
                <a:cs typeface="Calibri"/>
              </a:rPr>
              <a:t>tài </a:t>
            </a:r>
            <a:r>
              <a:rPr sz="3200" spc="-5" dirty="0">
                <a:latin typeface="Calibri"/>
                <a:cs typeface="Calibri"/>
              </a:rPr>
              <a:t>liệu </a:t>
            </a:r>
            <a:r>
              <a:rPr sz="3200" spc="-25" dirty="0">
                <a:latin typeface="Calibri"/>
                <a:cs typeface="Calibri"/>
              </a:rPr>
              <a:t>và </a:t>
            </a:r>
            <a:r>
              <a:rPr sz="3200" spc="-5" dirty="0">
                <a:latin typeface="Calibri"/>
                <a:cs typeface="Calibri"/>
              </a:rPr>
              <a:t>dữ liệu liên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quan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Các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chương</a:t>
            </a:r>
            <a:r>
              <a:rPr sz="2800" spc="2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trình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Các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tệp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cấu</a:t>
            </a:r>
            <a:r>
              <a:rPr sz="280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hình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Các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tài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liệu hệ</a:t>
            </a:r>
            <a:r>
              <a:rPr sz="2800" spc="2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thống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75" dirty="0">
                <a:solidFill>
                  <a:srgbClr val="B0105B"/>
                </a:solidFill>
                <a:latin typeface="Calibri"/>
                <a:cs typeface="Calibri"/>
              </a:rPr>
              <a:t>Tài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liệu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người</a:t>
            </a:r>
            <a:r>
              <a:rPr sz="2800" spc="7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dùng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Websites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cập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nhật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thông tin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sản</a:t>
            </a:r>
            <a:r>
              <a:rPr sz="2800" spc="12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phẩm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Phần mềm </a:t>
            </a:r>
            <a:r>
              <a:rPr sz="3200" spc="-5" dirty="0">
                <a:latin typeface="Calibri"/>
                <a:cs typeface="Calibri"/>
              </a:rPr>
              <a:t>luôn </a:t>
            </a:r>
            <a:r>
              <a:rPr sz="3200" spc="-20" dirty="0">
                <a:latin typeface="Calibri"/>
                <a:cs typeface="Calibri"/>
              </a:rPr>
              <a:t>gắn </a:t>
            </a:r>
            <a:r>
              <a:rPr sz="3200" spc="-10" dirty="0">
                <a:latin typeface="Calibri"/>
                <a:cs typeface="Calibri"/>
              </a:rPr>
              <a:t>với </a:t>
            </a:r>
            <a:r>
              <a:rPr sz="3200" dirty="0">
                <a:latin typeface="Calibri"/>
                <a:cs typeface="Calibri"/>
              </a:rPr>
              <a:t>một </a:t>
            </a:r>
            <a:r>
              <a:rPr sz="3200" spc="-5" dirty="0">
                <a:latin typeface="Calibri"/>
                <a:cs typeface="Calibri"/>
              </a:rPr>
              <a:t>hệ thống </a:t>
            </a:r>
            <a:r>
              <a:rPr sz="3200" dirty="0">
                <a:latin typeface="Calibri"/>
                <a:cs typeface="Calibri"/>
              </a:rPr>
              <a:t>cụ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thể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155" y="859027"/>
            <a:ext cx="4705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Phần mềm – </a:t>
            </a:r>
            <a:r>
              <a:rPr sz="3600" dirty="0">
                <a:solidFill>
                  <a:srgbClr val="FFC000"/>
                </a:solidFill>
              </a:rPr>
              <a:t>Phân</a:t>
            </a:r>
            <a:r>
              <a:rPr sz="3600" spc="-120" dirty="0">
                <a:solidFill>
                  <a:srgbClr val="FFC000"/>
                </a:solidFill>
              </a:rPr>
              <a:t> </a:t>
            </a:r>
            <a:r>
              <a:rPr sz="3600" spc="-5" dirty="0">
                <a:solidFill>
                  <a:srgbClr val="FFC000"/>
                </a:solidFill>
              </a:rPr>
              <a:t>loại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33" y="1967584"/>
            <a:ext cx="416687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Phần mềm </a:t>
            </a:r>
            <a:r>
              <a:rPr sz="3200" spc="-5" dirty="0">
                <a:latin typeface="Calibri"/>
                <a:cs typeface="Calibri"/>
              </a:rPr>
              <a:t>dùng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chung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Phần mềm </a:t>
            </a:r>
            <a:r>
              <a:rPr sz="3200" spc="-10" dirty="0">
                <a:latin typeface="Calibri"/>
                <a:cs typeface="Calibri"/>
              </a:rPr>
              <a:t>đặt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hàng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190" y="859027"/>
            <a:ext cx="4128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Phần mềm </a:t>
            </a:r>
            <a:r>
              <a:rPr sz="3600" dirty="0">
                <a:solidFill>
                  <a:srgbClr val="FFC000"/>
                </a:solidFill>
              </a:rPr>
              <a:t>– </a:t>
            </a:r>
            <a:r>
              <a:rPr sz="3600" spc="-70" dirty="0">
                <a:solidFill>
                  <a:srgbClr val="FFC000"/>
                </a:solidFill>
              </a:rPr>
              <a:t>Vai</a:t>
            </a:r>
            <a:r>
              <a:rPr sz="3600" spc="-130" dirty="0">
                <a:solidFill>
                  <a:srgbClr val="FFC000"/>
                </a:solidFill>
              </a:rPr>
              <a:t> </a:t>
            </a:r>
            <a:r>
              <a:rPr sz="3600" spc="-25" dirty="0">
                <a:solidFill>
                  <a:srgbClr val="FFC000"/>
                </a:solidFill>
              </a:rPr>
              <a:t>trò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33" y="1967584"/>
            <a:ext cx="8129905" cy="36607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Làm </a:t>
            </a:r>
            <a:r>
              <a:rPr sz="3200" spc="-20" dirty="0">
                <a:latin typeface="Calibri"/>
                <a:cs typeface="Calibri"/>
              </a:rPr>
              <a:t>thay </a:t>
            </a:r>
            <a:r>
              <a:rPr sz="3200" dirty="0">
                <a:latin typeface="Calibri"/>
                <a:cs typeface="Calibri"/>
              </a:rPr>
              <a:t>đổi </a:t>
            </a:r>
            <a:r>
              <a:rPr sz="3200" spc="-5" dirty="0">
                <a:latin typeface="Calibri"/>
                <a:cs typeface="Calibri"/>
              </a:rPr>
              <a:t>phong cách </a:t>
            </a:r>
            <a:r>
              <a:rPr sz="3200" dirty="0">
                <a:latin typeface="Calibri"/>
                <a:cs typeface="Calibri"/>
              </a:rPr>
              <a:t>làm việc của </a:t>
            </a:r>
            <a:r>
              <a:rPr sz="3200" spc="-25" dirty="0">
                <a:latin typeface="Calibri"/>
                <a:cs typeface="Calibri"/>
              </a:rPr>
              <a:t>tổ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chức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Tăng </a:t>
            </a:r>
            <a:r>
              <a:rPr sz="3200" spc="-5" dirty="0">
                <a:latin typeface="Calibri"/>
                <a:cs typeface="Calibri"/>
              </a:rPr>
              <a:t>hiệu </a:t>
            </a:r>
            <a:r>
              <a:rPr sz="3200" spc="-10" dirty="0">
                <a:latin typeface="Calibri"/>
                <a:cs typeface="Calibri"/>
              </a:rPr>
              <a:t>suất </a:t>
            </a:r>
            <a:r>
              <a:rPr sz="3200" dirty="0">
                <a:latin typeface="Calibri"/>
                <a:cs typeface="Calibri"/>
              </a:rPr>
              <a:t>làm việc của </a:t>
            </a:r>
            <a:r>
              <a:rPr sz="3200" spc="-5" dirty="0">
                <a:latin typeface="Calibri"/>
                <a:cs typeface="Calibri"/>
              </a:rPr>
              <a:t>đơn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vị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Ảnh hưởng </a:t>
            </a:r>
            <a:r>
              <a:rPr sz="3200" dirty="0">
                <a:latin typeface="Calibri"/>
                <a:cs typeface="Calibri"/>
              </a:rPr>
              <a:t>đến nền </a:t>
            </a:r>
            <a:r>
              <a:rPr sz="3200" spc="-5" dirty="0">
                <a:latin typeface="Calibri"/>
                <a:cs typeface="Calibri"/>
              </a:rPr>
              <a:t>kinh </a:t>
            </a:r>
            <a:r>
              <a:rPr sz="3200" spc="-25" dirty="0">
                <a:latin typeface="Calibri"/>
                <a:cs typeface="Calibri"/>
              </a:rPr>
              <a:t>tế </a:t>
            </a:r>
            <a:r>
              <a:rPr sz="3200" spc="-5" dirty="0">
                <a:latin typeface="Calibri"/>
                <a:cs typeface="Calibri"/>
              </a:rPr>
              <a:t>quốc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gia</a:t>
            </a:r>
            <a:endParaRPr sz="3200">
              <a:latin typeface="Calibri"/>
              <a:cs typeface="Calibri"/>
            </a:endParaRPr>
          </a:p>
          <a:p>
            <a:pPr marL="756285" marR="5461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Nền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kinh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tế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của </a:t>
            </a: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tất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cả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các nước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phát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triển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đều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phụ  thuộc </a:t>
            </a:r>
            <a:r>
              <a:rPr sz="2800" spc="-20" dirty="0">
                <a:solidFill>
                  <a:srgbClr val="B0105B"/>
                </a:solidFill>
                <a:latin typeface="Calibri"/>
                <a:cs typeface="Calibri"/>
              </a:rPr>
              <a:t>vào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phần</a:t>
            </a:r>
            <a:r>
              <a:rPr sz="2800" spc="6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mềm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Tiền chi cho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phần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mềm chiếm một tỷ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lệ quan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trọng  trong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GNP của </a:t>
            </a:r>
            <a:r>
              <a:rPr sz="2800" spc="-25" dirty="0">
                <a:solidFill>
                  <a:srgbClr val="B0105B"/>
                </a:solidFill>
                <a:latin typeface="Calibri"/>
                <a:cs typeface="Calibri"/>
              </a:rPr>
              <a:t>tất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cả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các nước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phát</a:t>
            </a:r>
            <a:r>
              <a:rPr sz="2800" spc="16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triển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507" y="859027"/>
            <a:ext cx="6692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Phần mềm – </a:t>
            </a:r>
            <a:r>
              <a:rPr sz="3600" spc="-5" dirty="0">
                <a:solidFill>
                  <a:srgbClr val="FFC000"/>
                </a:solidFill>
              </a:rPr>
              <a:t>Các </a:t>
            </a:r>
            <a:r>
              <a:rPr sz="3600" dirty="0">
                <a:solidFill>
                  <a:srgbClr val="FFC000"/>
                </a:solidFill>
              </a:rPr>
              <a:t>đặc </a:t>
            </a:r>
            <a:r>
              <a:rPr sz="3600" spc="-5" dirty="0">
                <a:solidFill>
                  <a:srgbClr val="FFC000"/>
                </a:solidFill>
              </a:rPr>
              <a:t>trưng</a:t>
            </a:r>
            <a:r>
              <a:rPr sz="3600" spc="-10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chính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33" y="1967584"/>
            <a:ext cx="8176259" cy="33172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Phần mềm </a:t>
            </a:r>
            <a:r>
              <a:rPr sz="3200" spc="-5" dirty="0">
                <a:latin typeface="Calibri"/>
                <a:cs typeface="Calibri"/>
              </a:rPr>
              <a:t>vốn dĩ là phức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tạp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80" dirty="0">
                <a:latin typeface="Calibri"/>
                <a:cs typeface="Calibri"/>
              </a:rPr>
              <a:t>Yêu </a:t>
            </a:r>
            <a:r>
              <a:rPr sz="3200" spc="-10" dirty="0">
                <a:latin typeface="Calibri"/>
                <a:cs typeface="Calibri"/>
              </a:rPr>
              <a:t>cầu </a:t>
            </a:r>
            <a:r>
              <a:rPr sz="3200" spc="-5" dirty="0">
                <a:latin typeface="Calibri"/>
                <a:cs typeface="Calibri"/>
              </a:rPr>
              <a:t>phần </a:t>
            </a:r>
            <a:r>
              <a:rPr sz="3200" dirty="0">
                <a:latin typeface="Calibri"/>
                <a:cs typeface="Calibri"/>
              </a:rPr>
              <a:t>mềm </a:t>
            </a:r>
            <a:r>
              <a:rPr sz="3200" spc="-5" dirty="0">
                <a:latin typeface="Calibri"/>
                <a:cs typeface="Calibri"/>
              </a:rPr>
              <a:t>không </a:t>
            </a:r>
            <a:r>
              <a:rPr sz="3200" dirty="0">
                <a:latin typeface="Calibri"/>
                <a:cs typeface="Calibri"/>
              </a:rPr>
              <a:t>ngừng </a:t>
            </a:r>
            <a:r>
              <a:rPr sz="3200" spc="-20" dirty="0">
                <a:latin typeface="Calibri"/>
                <a:cs typeface="Calibri"/>
              </a:rPr>
              <a:t>thay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đổi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Nhu cầu con</a:t>
            </a:r>
            <a:r>
              <a:rPr sz="2800" spc="4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người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Quy trình quản</a:t>
            </a:r>
            <a:r>
              <a:rPr sz="2800" spc="6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lý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Hạ </a:t>
            </a:r>
            <a:r>
              <a:rPr sz="2800" spc="-15" dirty="0">
                <a:solidFill>
                  <a:srgbClr val="B0105B"/>
                </a:solidFill>
                <a:latin typeface="Calibri"/>
                <a:cs typeface="Calibri"/>
              </a:rPr>
              <a:t>tầng </a:t>
            </a:r>
            <a:r>
              <a:rPr sz="2800" spc="-10" dirty="0">
                <a:solidFill>
                  <a:srgbClr val="B0105B"/>
                </a:solidFill>
                <a:latin typeface="Calibri"/>
                <a:cs typeface="Calibri"/>
              </a:rPr>
              <a:t>phần</a:t>
            </a:r>
            <a:r>
              <a:rPr sz="2800" spc="4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0105B"/>
                </a:solidFill>
                <a:latin typeface="Calibri"/>
                <a:cs typeface="Calibri"/>
              </a:rPr>
              <a:t>cứng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Nhu </a:t>
            </a:r>
            <a:r>
              <a:rPr sz="3200" spc="-10" dirty="0">
                <a:latin typeface="Calibri"/>
                <a:cs typeface="Calibri"/>
              </a:rPr>
              <a:t>cầu </a:t>
            </a:r>
            <a:r>
              <a:rPr sz="3200" spc="-5" dirty="0">
                <a:latin typeface="Calibri"/>
                <a:cs typeface="Calibri"/>
              </a:rPr>
              <a:t>sử dụng phần </a:t>
            </a:r>
            <a:r>
              <a:rPr sz="3200" dirty="0">
                <a:latin typeface="Calibri"/>
                <a:cs typeface="Calibri"/>
              </a:rPr>
              <a:t>mềm </a:t>
            </a:r>
            <a:r>
              <a:rPr sz="3200" spc="-30" dirty="0">
                <a:latin typeface="Calibri"/>
                <a:cs typeface="Calibri"/>
              </a:rPr>
              <a:t>ngày </a:t>
            </a:r>
            <a:r>
              <a:rPr sz="3200" spc="-10" dirty="0">
                <a:latin typeface="Calibri"/>
                <a:cs typeface="Calibri"/>
              </a:rPr>
              <a:t>càng </a:t>
            </a:r>
            <a:r>
              <a:rPr sz="3200" spc="-15" dirty="0">
                <a:latin typeface="Calibri"/>
                <a:cs typeface="Calibri"/>
              </a:rPr>
              <a:t>tăng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lên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667" y="859027"/>
            <a:ext cx="7178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Phần mềm – </a:t>
            </a:r>
            <a:r>
              <a:rPr sz="3600" spc="-5" dirty="0">
                <a:solidFill>
                  <a:srgbClr val="FFC000"/>
                </a:solidFill>
              </a:rPr>
              <a:t>Tiêu </a:t>
            </a:r>
            <a:r>
              <a:rPr sz="3600" dirty="0">
                <a:solidFill>
                  <a:srgbClr val="FFC000"/>
                </a:solidFill>
              </a:rPr>
              <a:t>chí phần </a:t>
            </a:r>
            <a:r>
              <a:rPr sz="3600" spc="-5" dirty="0">
                <a:solidFill>
                  <a:srgbClr val="FFC000"/>
                </a:solidFill>
              </a:rPr>
              <a:t>mềm</a:t>
            </a:r>
            <a:r>
              <a:rPr sz="3600" spc="-150" dirty="0">
                <a:solidFill>
                  <a:srgbClr val="FFC000"/>
                </a:solidFill>
              </a:rPr>
              <a:t> </a:t>
            </a:r>
            <a:r>
              <a:rPr sz="3600" spc="-20" dirty="0">
                <a:solidFill>
                  <a:srgbClr val="FFC000"/>
                </a:solidFill>
              </a:rPr>
              <a:t>tốt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194" y="3886199"/>
            <a:ext cx="9906000" cy="3429000"/>
          </a:xfrm>
          <a:custGeom>
            <a:avLst/>
            <a:gdLst/>
            <a:ahLst/>
            <a:cxnLst/>
            <a:rect l="l" t="t" r="r" b="b"/>
            <a:pathLst>
              <a:path w="9906000" h="3429000">
                <a:moveTo>
                  <a:pt x="9906000" y="0"/>
                </a:moveTo>
                <a:lnTo>
                  <a:pt x="0" y="0"/>
                </a:lnTo>
                <a:lnTo>
                  <a:pt x="0" y="3428994"/>
                </a:lnTo>
                <a:lnTo>
                  <a:pt x="9906000" y="3428994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33" y="1983739"/>
            <a:ext cx="8446135" cy="431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Tính bảo trì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được</a:t>
            </a:r>
            <a:endParaRPr sz="3000">
              <a:latin typeface="Calibri"/>
              <a:cs typeface="Calibri"/>
            </a:endParaRPr>
          </a:p>
          <a:p>
            <a:pPr marL="756285" marR="87630" lvl="1" indent="-287020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Phần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mềm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phải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tiến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hóa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để đáp ứng </a:t>
            </a:r>
            <a:r>
              <a:rPr sz="2600" spc="-10" dirty="0">
                <a:solidFill>
                  <a:srgbClr val="B0105B"/>
                </a:solidFill>
                <a:latin typeface="Calibri"/>
                <a:cs typeface="Calibri"/>
              </a:rPr>
              <a:t>các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nhu </a:t>
            </a:r>
            <a:r>
              <a:rPr sz="2600" spc="-10" dirty="0">
                <a:solidFill>
                  <a:srgbClr val="B0105B"/>
                </a:solidFill>
                <a:latin typeface="Calibri"/>
                <a:cs typeface="Calibri"/>
              </a:rPr>
              <a:t>cầu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liên</a:t>
            </a:r>
            <a:r>
              <a:rPr sz="2600" spc="-12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tục  </a:t>
            </a:r>
            <a:r>
              <a:rPr sz="2600" spc="-15" dirty="0">
                <a:solidFill>
                  <a:srgbClr val="B0105B"/>
                </a:solidFill>
                <a:latin typeface="Calibri"/>
                <a:cs typeface="Calibri"/>
              </a:rPr>
              <a:t>thay</a:t>
            </a:r>
            <a:r>
              <a:rPr sz="2600" spc="-35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đổi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Tính tin </a:t>
            </a:r>
            <a:r>
              <a:rPr sz="3000" spc="-30" dirty="0">
                <a:latin typeface="Calibri"/>
                <a:cs typeface="Calibri"/>
              </a:rPr>
              <a:t>cậy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được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Tính </a:t>
            </a:r>
            <a:r>
              <a:rPr sz="3000" spc="-10" dirty="0">
                <a:latin typeface="Calibri"/>
                <a:cs typeface="Calibri"/>
              </a:rPr>
              <a:t>hiệu quả</a:t>
            </a:r>
            <a:endParaRPr sz="3000">
              <a:latin typeface="Calibri"/>
              <a:cs typeface="Calibri"/>
            </a:endParaRPr>
          </a:p>
          <a:p>
            <a:pPr marL="756285" marR="236220" lvl="1" indent="-287020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Phần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mềm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không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nên sử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dụng </a:t>
            </a:r>
            <a:r>
              <a:rPr sz="2600" spc="-15" dirty="0">
                <a:solidFill>
                  <a:srgbClr val="B0105B"/>
                </a:solidFill>
                <a:latin typeface="Calibri"/>
                <a:cs typeface="Calibri"/>
              </a:rPr>
              <a:t>tài </a:t>
            </a:r>
            <a:r>
              <a:rPr sz="2600" spc="-10" dirty="0">
                <a:solidFill>
                  <a:srgbClr val="B0105B"/>
                </a:solidFill>
                <a:latin typeface="Calibri"/>
                <a:cs typeface="Calibri"/>
              </a:rPr>
              <a:t>nguyên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hệ thống một  cách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lãng</a:t>
            </a:r>
            <a:r>
              <a:rPr sz="2600" spc="-3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phí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Tính chấp nhận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được</a:t>
            </a:r>
            <a:endParaRPr sz="300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Phần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mềm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phải được người dùng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chấp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nhận: người dùng 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hiểu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được, dùng được </a:t>
            </a:r>
            <a:r>
              <a:rPr sz="2600" spc="-20" dirty="0">
                <a:solidFill>
                  <a:srgbClr val="B0105B"/>
                </a:solidFill>
                <a:latin typeface="Calibri"/>
                <a:cs typeface="Calibri"/>
              </a:rPr>
              <a:t>nó, và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nó tương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thích </a:t>
            </a:r>
            <a:r>
              <a:rPr sz="2600" spc="-10" dirty="0">
                <a:solidFill>
                  <a:srgbClr val="B0105B"/>
                </a:solidFill>
                <a:latin typeface="Calibri"/>
                <a:cs typeface="Calibri"/>
              </a:rPr>
              <a:t>với các </a:t>
            </a:r>
            <a:r>
              <a:rPr sz="2600" spc="-5" dirty="0">
                <a:solidFill>
                  <a:srgbClr val="B0105B"/>
                </a:solidFill>
                <a:latin typeface="Calibri"/>
                <a:cs typeface="Calibri"/>
              </a:rPr>
              <a:t>hệ  thống</a:t>
            </a:r>
            <a:r>
              <a:rPr sz="2600" spc="-20" dirty="0">
                <a:solidFill>
                  <a:srgbClr val="B0105B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B0105B"/>
                </a:solidFill>
                <a:latin typeface="Calibri"/>
                <a:cs typeface="Calibri"/>
              </a:rPr>
              <a:t>khác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402" y="859027"/>
            <a:ext cx="4547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Phần mềm – </a:t>
            </a:r>
            <a:r>
              <a:rPr sz="3600" spc="-85" dirty="0">
                <a:solidFill>
                  <a:srgbClr val="FFC000"/>
                </a:solidFill>
              </a:rPr>
              <a:t>Tổng</a:t>
            </a:r>
            <a:r>
              <a:rPr sz="3600" spc="-100" dirty="0">
                <a:solidFill>
                  <a:srgbClr val="FFC000"/>
                </a:solidFill>
              </a:rPr>
              <a:t> </a:t>
            </a:r>
            <a:r>
              <a:rPr sz="3600" spc="-55" dirty="0">
                <a:solidFill>
                  <a:srgbClr val="FFC000"/>
                </a:solidFill>
              </a:rPr>
              <a:t>kết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0233" y="1967584"/>
            <a:ext cx="853313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Phần mềm </a:t>
            </a:r>
            <a:r>
              <a:rPr sz="3200" spc="-15" dirty="0">
                <a:latin typeface="Calibri"/>
                <a:cs typeface="Calibri"/>
              </a:rPr>
              <a:t>có vai </a:t>
            </a:r>
            <a:r>
              <a:rPr sz="3200" spc="-20" dirty="0">
                <a:latin typeface="Calibri"/>
                <a:cs typeface="Calibri"/>
              </a:rPr>
              <a:t>trò </a:t>
            </a:r>
            <a:r>
              <a:rPr sz="3200" spc="-5" dirty="0">
                <a:latin typeface="Calibri"/>
                <a:cs typeface="Calibri"/>
              </a:rPr>
              <a:t>quan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trọng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Phát </a:t>
            </a:r>
            <a:r>
              <a:rPr sz="3200" spc="-5" dirty="0">
                <a:latin typeface="Calibri"/>
                <a:cs typeface="Calibri"/>
              </a:rPr>
              <a:t>triển phần </a:t>
            </a:r>
            <a:r>
              <a:rPr sz="3200" dirty="0">
                <a:latin typeface="Calibri"/>
                <a:cs typeface="Calibri"/>
              </a:rPr>
              <a:t>mềm </a:t>
            </a:r>
            <a:r>
              <a:rPr sz="3200" spc="-5" dirty="0">
                <a:latin typeface="Calibri"/>
                <a:cs typeface="Calibri"/>
              </a:rPr>
              <a:t>là </a:t>
            </a:r>
            <a:r>
              <a:rPr sz="3200" spc="-10" dirty="0">
                <a:latin typeface="Calibri"/>
                <a:cs typeface="Calibri"/>
              </a:rPr>
              <a:t>công </a:t>
            </a:r>
            <a:r>
              <a:rPr sz="3200" dirty="0">
                <a:latin typeface="Calibri"/>
                <a:cs typeface="Calibri"/>
              </a:rPr>
              <a:t>việc </a:t>
            </a:r>
            <a:r>
              <a:rPr sz="3200" spc="-5" dirty="0">
                <a:latin typeface="Calibri"/>
                <a:cs typeface="Calibri"/>
              </a:rPr>
              <a:t>phức </a:t>
            </a:r>
            <a:r>
              <a:rPr sz="3200" spc="-15" dirty="0">
                <a:latin typeface="Calibri"/>
                <a:cs typeface="Calibri"/>
              </a:rPr>
              <a:t>tạp, </a:t>
            </a:r>
            <a:r>
              <a:rPr sz="3200" spc="-5" dirty="0">
                <a:latin typeface="Calibri"/>
                <a:cs typeface="Calibri"/>
              </a:rPr>
              <a:t>rủi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ro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8401" y="3797808"/>
            <a:ext cx="8179434" cy="635635"/>
            <a:chOff x="978401" y="3797808"/>
            <a:chExt cx="8179434" cy="635635"/>
          </a:xfrm>
        </p:grpSpPr>
        <p:sp>
          <p:nvSpPr>
            <p:cNvPr id="5" name="object 5"/>
            <p:cNvSpPr/>
            <p:nvPr/>
          </p:nvSpPr>
          <p:spPr>
            <a:xfrm>
              <a:off x="990593" y="3810000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0" y="0"/>
                  </a:moveTo>
                  <a:lnTo>
                    <a:pt x="0" y="76199"/>
                  </a:lnTo>
                  <a:lnTo>
                    <a:pt x="8153400" y="76199"/>
                  </a:lnTo>
                  <a:lnTo>
                    <a:pt x="8153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8401" y="3797808"/>
              <a:ext cx="8179434" cy="88900"/>
            </a:xfrm>
            <a:custGeom>
              <a:avLst/>
              <a:gdLst/>
              <a:ahLst/>
              <a:cxnLst/>
              <a:rect l="l" t="t" r="r" b="b"/>
              <a:pathLst>
                <a:path w="8179434" h="88900">
                  <a:moveTo>
                    <a:pt x="8179314" y="88391"/>
                  </a:moveTo>
                  <a:lnTo>
                    <a:pt x="8179314" y="6096"/>
                  </a:lnTo>
                  <a:lnTo>
                    <a:pt x="8173218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88391"/>
                  </a:lnTo>
                  <a:lnTo>
                    <a:pt x="12192" y="88391"/>
                  </a:ln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8153406" y="25908"/>
                  </a:lnTo>
                  <a:lnTo>
                    <a:pt x="8153406" y="12192"/>
                  </a:lnTo>
                  <a:lnTo>
                    <a:pt x="8165598" y="25908"/>
                  </a:lnTo>
                  <a:lnTo>
                    <a:pt x="8165598" y="88391"/>
                  </a:lnTo>
                  <a:lnTo>
                    <a:pt x="8179314" y="88391"/>
                  </a:lnTo>
                  <a:close/>
                </a:path>
                <a:path w="8179434" h="88900">
                  <a:moveTo>
                    <a:pt x="25908" y="25908"/>
                  </a:moveTo>
                  <a:lnTo>
                    <a:pt x="25908" y="12192"/>
                  </a:lnTo>
                  <a:lnTo>
                    <a:pt x="12192" y="25908"/>
                  </a:lnTo>
                  <a:lnTo>
                    <a:pt x="25908" y="25908"/>
                  </a:lnTo>
                  <a:close/>
                </a:path>
                <a:path w="8179434" h="88900">
                  <a:moveTo>
                    <a:pt x="25908" y="88391"/>
                  </a:moveTo>
                  <a:lnTo>
                    <a:pt x="25908" y="25908"/>
                  </a:lnTo>
                  <a:lnTo>
                    <a:pt x="12192" y="25908"/>
                  </a:lnTo>
                  <a:lnTo>
                    <a:pt x="12192" y="88391"/>
                  </a:lnTo>
                  <a:lnTo>
                    <a:pt x="25908" y="88391"/>
                  </a:lnTo>
                  <a:close/>
                </a:path>
                <a:path w="8179434" h="88900">
                  <a:moveTo>
                    <a:pt x="8165598" y="25908"/>
                  </a:moveTo>
                  <a:lnTo>
                    <a:pt x="8153406" y="12192"/>
                  </a:lnTo>
                  <a:lnTo>
                    <a:pt x="8153406" y="25908"/>
                  </a:lnTo>
                  <a:lnTo>
                    <a:pt x="8165598" y="25908"/>
                  </a:lnTo>
                  <a:close/>
                </a:path>
                <a:path w="8179434" h="88900">
                  <a:moveTo>
                    <a:pt x="8165598" y="88391"/>
                  </a:moveTo>
                  <a:lnTo>
                    <a:pt x="8165598" y="25908"/>
                  </a:lnTo>
                  <a:lnTo>
                    <a:pt x="8153406" y="25908"/>
                  </a:lnTo>
                  <a:lnTo>
                    <a:pt x="8153406" y="88391"/>
                  </a:lnTo>
                  <a:lnTo>
                    <a:pt x="8165598" y="88391"/>
                  </a:lnTo>
                  <a:close/>
                </a:path>
              </a:pathLst>
            </a:custGeom>
            <a:solidFill>
              <a:srgbClr val="5B9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0593" y="3886199"/>
              <a:ext cx="8153400" cy="533400"/>
            </a:xfrm>
            <a:custGeom>
              <a:avLst/>
              <a:gdLst/>
              <a:ahLst/>
              <a:cxnLst/>
              <a:rect l="l" t="t" r="r" b="b"/>
              <a:pathLst>
                <a:path w="8153400" h="533400">
                  <a:moveTo>
                    <a:pt x="8153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8153400" y="5334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7FD1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8401" y="3886199"/>
              <a:ext cx="8179434" cy="547370"/>
            </a:xfrm>
            <a:custGeom>
              <a:avLst/>
              <a:gdLst/>
              <a:ahLst/>
              <a:cxnLst/>
              <a:rect l="l" t="t" r="r" b="b"/>
              <a:pathLst>
                <a:path w="8179434" h="547370">
                  <a:moveTo>
                    <a:pt x="25908" y="521208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541020"/>
                  </a:lnTo>
                  <a:lnTo>
                    <a:pt x="6096" y="547116"/>
                  </a:lnTo>
                  <a:lnTo>
                    <a:pt x="12192" y="547116"/>
                  </a:lnTo>
                  <a:lnTo>
                    <a:pt x="12192" y="521208"/>
                  </a:lnTo>
                  <a:lnTo>
                    <a:pt x="25908" y="521208"/>
                  </a:lnTo>
                  <a:close/>
                </a:path>
                <a:path w="8179434" h="547370">
                  <a:moveTo>
                    <a:pt x="8165598" y="521208"/>
                  </a:moveTo>
                  <a:lnTo>
                    <a:pt x="12192" y="521208"/>
                  </a:lnTo>
                  <a:lnTo>
                    <a:pt x="25908" y="533400"/>
                  </a:lnTo>
                  <a:lnTo>
                    <a:pt x="25908" y="547116"/>
                  </a:lnTo>
                  <a:lnTo>
                    <a:pt x="8153406" y="547116"/>
                  </a:lnTo>
                  <a:lnTo>
                    <a:pt x="8153406" y="533400"/>
                  </a:lnTo>
                  <a:lnTo>
                    <a:pt x="8165598" y="521208"/>
                  </a:lnTo>
                  <a:close/>
                </a:path>
                <a:path w="8179434" h="547370">
                  <a:moveTo>
                    <a:pt x="25908" y="547116"/>
                  </a:moveTo>
                  <a:lnTo>
                    <a:pt x="25908" y="533400"/>
                  </a:lnTo>
                  <a:lnTo>
                    <a:pt x="12192" y="521208"/>
                  </a:lnTo>
                  <a:lnTo>
                    <a:pt x="12192" y="547116"/>
                  </a:lnTo>
                  <a:lnTo>
                    <a:pt x="25908" y="547116"/>
                  </a:lnTo>
                  <a:close/>
                </a:path>
                <a:path w="8179434" h="547370">
                  <a:moveTo>
                    <a:pt x="8179314" y="541020"/>
                  </a:moveTo>
                  <a:lnTo>
                    <a:pt x="8179314" y="0"/>
                  </a:lnTo>
                  <a:lnTo>
                    <a:pt x="8153406" y="0"/>
                  </a:lnTo>
                  <a:lnTo>
                    <a:pt x="8153406" y="521208"/>
                  </a:lnTo>
                  <a:lnTo>
                    <a:pt x="8165598" y="521208"/>
                  </a:lnTo>
                  <a:lnTo>
                    <a:pt x="8165598" y="547116"/>
                  </a:lnTo>
                  <a:lnTo>
                    <a:pt x="8173218" y="547116"/>
                  </a:lnTo>
                  <a:lnTo>
                    <a:pt x="8179314" y="541020"/>
                  </a:lnTo>
                  <a:close/>
                </a:path>
                <a:path w="8179434" h="547370">
                  <a:moveTo>
                    <a:pt x="8165598" y="547116"/>
                  </a:moveTo>
                  <a:lnTo>
                    <a:pt x="8165598" y="521208"/>
                  </a:lnTo>
                  <a:lnTo>
                    <a:pt x="8153406" y="533400"/>
                  </a:lnTo>
                  <a:lnTo>
                    <a:pt x="8153406" y="547116"/>
                  </a:lnTo>
                  <a:lnTo>
                    <a:pt x="8165598" y="547116"/>
                  </a:lnTo>
                  <a:close/>
                </a:path>
              </a:pathLst>
            </a:custGeom>
            <a:solidFill>
              <a:srgbClr val="5B9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0593" y="3899406"/>
            <a:ext cx="815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Cần áp dụng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các phương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pháp tiên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tiến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Kỹ </a:t>
            </a:r>
            <a:r>
              <a:rPr spc="-5" dirty="0"/>
              <a:t>nghệ phần mềm </a:t>
            </a:r>
            <a:r>
              <a:rPr spc="-15" dirty="0"/>
              <a:t>(Software</a:t>
            </a:r>
            <a:r>
              <a:rPr spc="35" dirty="0"/>
              <a:t> </a:t>
            </a:r>
            <a:r>
              <a:rPr spc="-5" dirty="0"/>
              <a:t>Engineering)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ts val="1325"/>
              </a:lnSpc>
              <a:spcBef>
                <a:spcPts val="7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33" y="1967584"/>
            <a:ext cx="8691245" cy="2854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Khái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niệm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Các </a:t>
            </a:r>
            <a:r>
              <a:rPr sz="3200" spc="-10" dirty="0">
                <a:latin typeface="Calibri"/>
                <a:cs typeface="Calibri"/>
              </a:rPr>
              <a:t>yếu </a:t>
            </a:r>
            <a:r>
              <a:rPr sz="3200" spc="-25" dirty="0">
                <a:latin typeface="Calibri"/>
                <a:cs typeface="Calibri"/>
              </a:rPr>
              <a:t>tố</a:t>
            </a:r>
            <a:r>
              <a:rPr sz="3200" spc="-5" dirty="0">
                <a:latin typeface="Calibri"/>
                <a:cs typeface="Calibri"/>
              </a:rPr>
              <a:t> chính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Phân </a:t>
            </a:r>
            <a:r>
              <a:rPr sz="3200" spc="-5" dirty="0">
                <a:latin typeface="Calibri"/>
                <a:cs typeface="Calibri"/>
              </a:rPr>
              <a:t>biệt </a:t>
            </a:r>
            <a:r>
              <a:rPr sz="3200" spc="-10" dirty="0">
                <a:latin typeface="Calibri"/>
                <a:cs typeface="Calibri"/>
              </a:rPr>
              <a:t>với các </a:t>
            </a:r>
            <a:r>
              <a:rPr sz="3200" spc="-5" dirty="0">
                <a:latin typeface="Calibri"/>
                <a:cs typeface="Calibri"/>
              </a:rPr>
              <a:t>lĩnh </a:t>
            </a:r>
            <a:r>
              <a:rPr sz="3200" dirty="0">
                <a:latin typeface="Calibri"/>
                <a:cs typeface="Calibri"/>
              </a:rPr>
              <a:t>vực </a:t>
            </a:r>
            <a:r>
              <a:rPr sz="3200" spc="-5" dirty="0">
                <a:latin typeface="Calibri"/>
                <a:cs typeface="Calibri"/>
              </a:rPr>
              <a:t>liên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quan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Các </a:t>
            </a:r>
            <a:r>
              <a:rPr sz="3200" spc="-10" dirty="0">
                <a:latin typeface="Calibri"/>
                <a:cs typeface="Calibri"/>
              </a:rPr>
              <a:t>hoạt </a:t>
            </a:r>
            <a:r>
              <a:rPr sz="3200" spc="-5" dirty="0">
                <a:latin typeface="Calibri"/>
                <a:cs typeface="Calibri"/>
              </a:rPr>
              <a:t>động chung </a:t>
            </a:r>
            <a:r>
              <a:rPr sz="3200" spc="-10" dirty="0">
                <a:latin typeface="Calibri"/>
                <a:cs typeface="Calibri"/>
              </a:rPr>
              <a:t>nhất </a:t>
            </a:r>
            <a:r>
              <a:rPr sz="3200" dirty="0">
                <a:latin typeface="Calibri"/>
                <a:cs typeface="Calibri"/>
              </a:rPr>
              <a:t>của </a:t>
            </a:r>
            <a:r>
              <a:rPr sz="3200" spc="-5" dirty="0">
                <a:latin typeface="Calibri"/>
                <a:cs typeface="Calibri"/>
              </a:rPr>
              <a:t>quá trình </a:t>
            </a:r>
            <a:r>
              <a:rPr sz="3200" spc="-10" dirty="0">
                <a:latin typeface="Calibri"/>
                <a:cs typeface="Calibri"/>
              </a:rPr>
              <a:t>phát </a:t>
            </a:r>
            <a:r>
              <a:rPr sz="3200" spc="-5" dirty="0">
                <a:latin typeface="Calibri"/>
                <a:cs typeface="Calibri"/>
              </a:rPr>
              <a:t>triển  phần </a:t>
            </a:r>
            <a:r>
              <a:rPr sz="3200" dirty="0">
                <a:latin typeface="Calibri"/>
                <a:cs typeface="Calibri"/>
              </a:rPr>
              <a:t>mềm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5947AAC-1D0D-4D4E-96C6-BF4F1EC1851A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VE5lA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VROZQIi0P4usEAACMGAAAJwAAAHVuaXZlcnNhbC9mbGFzaF9wdWJsaXNoaW5nX3NldHRpbmdzLnhtbM1Z624aORT+z1NYs+rPcsmtSQREJBkUVBhYmGxarVbIzBjGG489a3ug9Nc+zT7YPskeM+EWAjHtEkVRlYx9vu8c+1x87JavvsUMjYlUVPCKU8oXHUR4IELKRxXn3q9/PHeQ0piHmAlOKg4XDrqq5spJOmBURT2iNYgqBDRcXSa64kRaJ5eFwmQyyVOVSDMrWKqBX+UDERcSSRThmshCwvAUfulpQpTzxGBBAP9iwZ9g1VwOoXLG1BJhygiiIVjOqVkUZnWGVeQUMrEBDh5HUqQ8vBFMSCRHg4rzy3nN/MxlMqpbGhNu9kRVYdAM60schtRYgVmPficoInQUgbml4omDJjTUUcU5Lh4ZHpAvbPLM2LPFY8NzI2AXuH5SEBONQ6xx9plplGRIJLiDqKqWKQHStbEVSU2+6cVANhROOY5p4MMMMntVcW79ftetu13Xu3H7991mZqo1wm/4TdcK02s2bt2+1/bdXv/ObzX3BvnuF38P0L6WWdN3um7P9Xy3279utPdE2Bu1xLitWqO5J+bBve41/H01ebXWvpDOXduzw9x97bjdZsP73Pfb7abf6CxRsxheidZyYT3wy5AgIpWr4a2jNB5wTBkUm2cxroiGcsWwHBFf1Clk4xAzRRz0Z0JGv6aYUT01GQpV7ZGQpKYSEuiuyb6KYzLKWdJlhGAYpOQit08vFqn96Xxt6YVM+3JZL1pZXhS7TiS0eGPrS8XThfkXJ7vN32JoeUxDIjws5axkbS7gVROOltWxdHx2ttuKLdrKWGscRFBK9bwSro7MpYaCrwWI+UYDwcLFxpJ4QEIPx2TlhOg9Ul4HyZKDhhDKDLa8JilmDqIaXBAswCodKE317CSqr0oi4IIjk6BWb8MlQYSlWovbxeaZUyCo/u4JTdQf2V5kQ9tEXR6iW4kncCLaiHcItxG7A08x4y0irYyQWO0hiWqM2Qh352lvI9zC8pFI5AvBrOQ78+BGDT4UVrbHkMk2gg9koKgmNqLX1Er1g0hZiKYiRYw+EqQFAuvTGP6KCFrtH9BQing2Cj2ORopB8qAxJRMSXtko+goq4hSQ0FAljOhMw18p/Y4GZCgk8BI8hmCDcaoy/vxexAlWakmK5zZ+yE7hhnfrfvlgFojDMYaOZj9yqAAkTvRB+PEUcaHnONiOAKcQy8YpIQ1nczZry/+4GxSNU5a5+f92xgr1AV1yGC37OOZVC6zVRng8S0STXDNqSEEKLsk4YSKA84PylNgSBpgjwdkU4QBKnjJpPaYiVTCSJXBGrX7cwgyPKJ99jeCsA40yJNKKslg6Oj45Pft0fnGZL/z79z8fd4KeesAOw0Zd1gTe7Lw5WCOf3VJewW25Ddihnt0JXgFtvRlY4/Y1c8ctwRr5wl3BGvv8xmAN3Lg3vILccXvYwNaFjE3VCTf8+fJF8qnp3OzKygXTLb7cPM567ffYO/bcWvfmDsFO3zf93qVNZnsCiqgOIqgNQ/MQYomZNeY2su17H1znWtEaD1m1b133NytCcLZVwbRT67WtFvzZsr01LVxnpX2zMgGO/FF2hMGhz2gMrWb4ZgX8Z8rptvQ7ZCU+WIV6kyrzU1fUrEQdqMoQLIMIguhggffuq/ght/c97Vj2tXiaW3uLW7wRrT9em5mYchrDPpqec/HiXT09KZYLL0/lcsC2/j8I1dx/UEsDBBQAAgAIABVE5lDmAaj1tAIAAE4KAAAhAAAAdW5pdmVyc2FsL2ZsYXNoX3NraW5fc2V0dGluZ3MueG1slVbbbtswDH3fVwTZe91d0wFugDbNgALdWqxF32WbsYXIkiHJ6fL3E2WplpI49kIUiMhzxItIpqnaUr78MJuluWBCPoPWlJcKNV43o8X1PGu1FvwiF1wD1xdcyJqw+fLjT/tJE4scY4kdyKmcDcmhd7OwnykU5+PbAmWIkIu6IXz/IEpxkZF8W0rR8mI0tGrfgGSUbw3y8sditR50wKjS9xrqKKb1Fco0SiNBKcCQvq9RRlmMZMC8p0v7mcjpXZ3P/oC2o4pqS7v5hDJEa0gJcZGvblCG8dzcHr/KAuU8QcNfbaBfPqMMQhnZg4wvv/uKMsgQTdv8T480UpRY0Jhz/hHfOUyQwowfRnWJMkrAhNDR6Cu48thc7wKQ+xrOfYrjKgV7wroeLAR89IzBUssW0sSfOpuqxNtjq818wHJDmDKAUNWDnkzQT6RV/ppY1+P+wBvlRQByih7xKlhbw6qLNwDG+h6/Wt3aVRHG964LApSwc8ogwl7ZI3+bsh4hA2WPfGa0gEfO9kfwQ0vH8U98S9xjnq++sQIn5ujr5U/eip4ecHBV4NopPKYWBSwVhvNCa8BXSxOr60JKjmJKOdnRkmgq+C/EZXubjEqTA4PrtNN9lWqqGZxqNxujWdLhe9nzeDd2vwl9bt15ps0Kv54TrUle1eY3Sc1njmdmxFwzT04zcEkaOMh7vhETOTWRW5AvQrCpXrjQEGJt2kNg0Q3WEDxNghKkyekap+6SU8XnbZ2BXJs3o+CbJtZ1uIqWFTN/+pXCGxQxYcDYMXVlruOEvvdkoHANAETmle/Y7tBZ6pZpymAHfu4DhU14KLNUmQ4darYb/QAbHbab00zqR7cm+kYJcbHhBOHVxCXihRMaxltek0zZxKKh9/u3vzjayH6RYeeFO8yeXSNFFxv7cQGNEv+P/AdQSwMEFAACAAgAFUTmUOKz1eG9BAAAnRcAACYAAAB1bml2ZXJzYWwvaHRtbF9wdWJsaXNoaW5nX3NldHRpbmdzLnhtbM1Y63LiNhT+n6fQuLM/F0Jum2SADEmcCbMEKDjN7nQ6jLAFViNLriTDsr/6NH2wPkmPULiFQORtSDuZTGL5fN85OjcfqXzxLWFoRKSigle8UmHfQ4SHIqJ8WPHug5uPpx5SGvMIM8FJxePCQxfVvXKa9RlVcZdoDaIKAQ1X56mueLHW6XmxOB6PC1Sl0rwVLNPArwqhSIqpJIpwTWQxZXgCf/QkJcp7YnAggN9E8CdYdW8PobJluhNRxgiiEVjOqdkUZrc6YV7RSvVx+DiUIuPRlWBCIjnsV7yfTmvmZyZjma5pQrhxiarColnW5ziKqDECsy79TlBM6DAGa0v7Rx4a00jHFe9w/8DwgHxxnWfKbveODc+VACdw/aQgIRpHWGP7aDVKMiASokFUVcuMAOnK2pKkJt/0fMEuRROOExoG8AYZV1W866DX8W/8jt+88nv3nYY11RkR1IOG74TpNurXfq/ZCvxu7za4a+QGBf6XIAcor2XO9O2O3/Wbgd/pXdZbORHuRi0w/l2t3siJefAvu/Ugr6Zm7S4vpH3barphbr+2/U6j3vzcC1qtRlBvL1DTHF7K1nJxNfHLUCAik8vpreMs6XNMGfSaZzmuiIZuxbAckkDcUKjGAWaKeOj3lAx/zjCjemIqFJraIyFpTaUk1B1TfRXPVJS3oLOEYBiU5Ly2j8/mpf3pdGXrRat9sa0XrSzPe107Flq8s/Wl/eO5+WdH283fYGh5RCMimljKacta38CrJhwsumPp8ORkuxUbtJWx1jiMoZXqWSdcXplJDQRfSRDzjPqCRXPHDiBXGfi0JilmHqIafBzO32oTCX1DGWSxwZYKA67XnBzGWKqVTJy7w/T1sPprU2iifrO7s0ubRH0eoWuJx/CJcxFvE+4idgu+Z8b/RDoZIbHKIYlqjLkId2aF7CJ8h+UjkSgQgjnJt2fpiup8IJxsT6A2XQQfSF9RTVxEL6mT6geRsQhNRIYYfSRICwTWZwn8FxO0PBGggRTJdJVhpZFiUA5oRMmYRBcuir6CiiQDJExIKSPaavgjo99RnwyEBF6CR5BssE6V5S/kIk6xUgtSPLPxg/2u1pvX/pcPZoM4GmGYUfKRQ02TJNU74ccTxIWe4cAdIc4gl01QIhpN37nsrfDjYVA0yZgN81sHY4l6hyHZjZY8gXnVAme1MR5NC9EU15QaSpBCSCwnvAih/1OeEVfCEHMkOJsgHELLU6asR1RkClZsAVtq9eMWWjyifPo0hOMNaJQRkU6U+6WDw6Pjk0+nZ+eF4t9//vVxK+hpqmszbNTZse5q61nAGfns3PEKbsN874Z6NuW/Ato46zvj8pq5Ze53Rr4w/Ttjn58BnIFrJ4FXkFvOA2vYGyET03WitXi+fDR8GiPXp7Jy0cxwL4+D0+n5fabBrl/rXN0i8N19I+ieu9RqU0Bb1GEM1T4wlxWOmOnw7CLbug8gGL4TrfG500DW8X9xIoTwObVAN7XNltOGPzsOrGYoay8NZE4mwEd8aD9K8BlnNIHhMXq3lvxvGuSmgtplb91Zz3mXvrH9GGm7ylv1DYJlGENa7CyV/vtO+6YO+z/5wD7Nr7hW7rTmdy2rl8B7sL56pV7d+wdQSwMEFAACAAgAFUTmUL4PNj+fAQAAKwYAAB8AAAB1bml2ZXJzYWwvaHRtbF9za2luX3NldHRpbmdzLmpzjZRNT8MwDIbv/IoqXNE0PgfcJjakSTsgwQ1xyDqvq5bGUZKVDcR/p84Ga1oXFl+at09fx66cz5OkWiIVyX3yGZ7D/ineBw1I83YNZ7GuOvSCdOFUPoeXvACVaxANpPz59Ff+OhCcsdDBdLZ9JltX8xNIbxZSuTpuGAvLaI7RSkZ7Z7QNl/gjqmxf1a6iWptna+9R91LUHrTvabSFDIw4fQyrXmADxhLsP+hCphCZDsLqIg+O1wOKOpdiYaTeTjHD3kymq8ziWs+78i+3Bmz1w1c7oH83eBhHdip3fuKhaCYe31J0k8aCc7DPezOmYGElZ6Bqvv2w/kAj43ZBDbrMXe5/6OE5RZ02MoNWl26HFDGmK69WNwcUbc7Dxu+IywuKiFByC7ZlNbqiiEA0a3PEDzQWM+pIC233/BdVKOe5zvap+xQsR4cl267uHQoNxx+JaISwMUJLZiKLrovjiKn37OC6RtYpN/OKE7m8yGiG+7hkD+ObtwjtXxMhvZfpsqguh+pipIaDq57BTvQCSSikXYF9QVRVOW//HbyR++TrG1BLAwQUAAIACAAVROZQ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VROZQuOc88l4AAABjAAAAHAAAAHVuaXZlcnNhbC9sb2NhbF9zZXR0aW5ncy54bWwNyr0OQEAMAODdUzTd/W0Gx2a04AEaGpH0WnFHeHu3fcPX9q8XePgKh6nDuqgQWFfbDt0dLvOQNwghkm4kpuxQDaHvslZsJZk4xhQDnEIfXzP7hMgj+TSHWwTLLvs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VE5lC3fittZAEAAO8CAAApAAAAdW5pdmVyc2FsL3NraW5fY3VzdG9taXphdGlvbl9zZXR0aW5ncy54bWyNUstqHDEQvPsrhH9gJbVeA5MFPc2CDwE7+DzsKGawrQkjmZigj4/G8bLeeE2iPnVVdzXdqj4/TMk+5zI/Tb+GMs3pJpYypfu8vUCo38+P8/J1iTmWvDkid1Ma55+79H1esYbmMqRxWEa7snmLUXh9SEmtnGoZM4wiyTz1CjnPbeM6cB3YxjlKbL/5S+KP7hL3MZXzqv3mhP3YsEs5LmWXxviyhdPq99TpBlfLME6tLm8FW6MeplbH1kCMcMl9pRoABLLcEYerlJ3UBHnMOIZqFAUKiHBOOlGJpBxaFjrRVJjvBGKSMeoq9bR1I62No7ZK6AjRbZpXna0hGIkxIoQAc5ULCAajVg1NQ4NaDwgODIiqjSYKULDBBFa988JypKgXGFdmDGB8PO5xu/fnOqL/vc7hnP8QPPsFZ9nVW5sz5ur3z8vSim/j04/HoUQ0jV8uw7fr68s3P75698CuJm3bfurp31BLAwQUAAIACAAVROZQKI/hAbQvAAAvUgAAFwAAAHVuaXZlcnNhbC91bml2ZXJzYWwucG5n7Xx5VJNn/i+2tf6qbW0rCgjCKLKJgoCyyJKxRRBQKJuRGkANkKoQTCJLICTtOK0jWyQsIQZIRzYBJQU0BAhQayGEQDKKyJKQKNkKISCJEAIhuQm2VTudc+b+zvzuufce/+CQ93me9/l+v5/vnvfJe/XzYP8PNm7faGBg8EHAUd8wA4N3oAYGb43+17u6kX35d9x1/9Yhwvw/NWhkmU3pLt6BHD5+2MCgCbtJfWa97vq9i0ejEAYGO67o/9ZhRfPxBgahPwX4Ho5Ij5FNJGOTJFnbNLSarq+6vgpEvhV29aOQa6SdQp+/2B648RHIqtgA33/zUXXgriMf3vF9EhG4dfh01cND/9WwviHwvdGrn285+A7976Ows4X7u/kHPVozM1WeUs8WSQViMUrRVoVNmFvAzBGySFEjUZnsKw416iU6oCtdOZHmyENKyoMAS/c26zg0oH5WeSXAphCawMrsOZ5wwv5t3dizZ1WVJm17oejnlRbFm95aG6lu0A1o+NoVjEg/YOB1aCrRR7gvTP9ZYlM+eAW9dN+ixGWd7jL90sMx1M3r+o8/VNZSPT5TbTndrV3pjmUJllBa3bCxoRuk7+rKqnhFx8IP31dRkWIChCdhxmqat7BPpRvbzGKebcA8W8dXsdL647FPrLFzInxsF0gjjdVmeGgbvXPnMDG1sUs/GvUjCehhWjClYxnJbBoQMGceCcya8/wXsnQaouZb9QyGrD4KiVar2Vp1pk04QIkApM3/tCUEVF8C4d93h2lrtc9JMdsS7WzlCwqSVi26A4xBVoM0oUszEEDHTNUhrOwQZ1ns1o1sm3mQQ6QlgE8liNA1pOXxwfYGbJYDFC2GoMXy0d5Vzja3NBhNJ7H9PnsoxQbgsU49RlodY4adrgieO7PVjXN2V/XxfhxyvPLSRLPoUGPH7b2FnzRcV37vdWvSmsxOmi9YqTQj1MaORBvtrLxTJy7/FKbTRFmHpz10l823gt3261kh2uchsQ6mHh5mzPiYWSxSwRBCfBQEZY1/44yJAo7hzS3FLnFZ7/FqfRbqmPHN/GOmNtXg8ZPKR+AOe2w9lbF6jC2DWbHI2mVybHDQx/hzbd5xmpNuit5m1XV7YC/NC6LIENRX3Cq88SVI5sImjpjQ21rLZU0Jy4m8YKh2MVm7mMlhaLRKrYZvkY6KcpXmynrv21LMT8AKRx5TvjMhE5EZMeECCYBcOL+d6ZTQRmPRF+UpZpldsVFoFKl5ZjQ4dyTsbvkxclxbkzaqUd5A2TGy4zNxkvBkPcnSwOCrK7Jg3p6tHu/1B3Dco4JVTqSf2dXB4rwtt+dP5JUdi5/gmjPjeSBqrgju2duF8LRJB48l2qywVmHvj/Ftvwz2oDTNRKef7Dnuw7RiD15zBns9Dj0rrPJUyEfDT1c96VOjBtVOjq2KgwqNFLNKxisRnlI28Ps43ihr1L8mPibfRocFeKUtq1yWC97BHBAniVLNL+S7SWtzGV0ujswBm1UCPp4uYNFmkge6N21uoDJ8xCNfdokl3kOKZcYdLkt65hZe4i7NR7aV34CYzY1CK2pvuVG8Z7Gy3BFw14bh1MawrW5ji+pxlmsvpUWb2GH6WXOek/lPFJrOqdIjSra5eYwxAkKFmDb6VbX7GPO9h/tLBtVl+0W7z5Ud+8BjrB+uuMMNsSvigIngmBILmy/HeCcdmnmpp6L0Wg7ScTQW6OTcWBTg4YS3tXN1Btj8+Flwqn9dwQJi0qtL8pkYskyLoXj6GLhzjJn5styVtnIRuaVcddJeQRFz5idzHLuAvXHL7jXcCuYN428eeCXdvRLFFaZ4Nl5kjKhnIMuUO8brg+Imjpm2KrZvZ4rQFMIIW91ybeRsDTbpJ2ObehnIin53H9Q5qcj1s8AbiSvt4D5bTLN6EWJsYPAktL2wNVD0TpKGvwA7W7Ll1u0B9nty9zFTG7QH8npO6U4lPYOzymJCCMgJ2erTR2AOFFJ9JZI7IOp5TIkwER2tGQzLiENvJBXZj83aRjh7M4X1xbIMjwD+rGWzBpVpBi7pYKRSxElJFpmPsVzW86bbqsVr5xROvG90QlQ9MyYPowYVhCmdgQKkdh69F3aT/85l0ebHTTi5XHaq2H54lzT/k0sl8XoppImxdAIlq6sXft/LUekCaG3hN0HzregV5zweJ5m8owuJttwxCFf4zpfqkLTgd1sGQOnCxZMQ1I6hXu1P/tm4puA4Ing8tVsRML74jqMNiaNFstVlZeXwRPBYx8X8nkHqZEKMNTtgIxFk50IpPqdCQ3TKcIYUeX72mEEjGrq5TbAe027LwN06z11sJZ0r1MWVoROZpbo7y0cO92dz2c9DEweAtb4Vc3sBJaatV5om+i7Ee7GHpY4AG0JskmQPZyQljsOZw/SSjnXMGuMExvTrgn5nDw3SW+dq/k9Z2cSyd+KXl2KlZYYsm88VV0HB18SF7fPdC2BTQdVem4io1Bl7jrENDMyL7DlOKVBFQbkWNvW1ZhwqxojVRGW8l/nYhB3bfx0UVbjLcr2/OI9db8JMIOwliZqPiUUXZmNrqSbA2bLm8tuqeVaroH7SOuxhLumpmX9/g85PkaM9x9E8BcJnI+OYRc9x8SA5j8tqR/JaQFAssmlidjS4Yki1gCe3kSQd46zI+smEDhkMQC+VQTiCzEOLnvkws2TzFfeKpjwnH30+CgzSyXMsr7AmKvhbuLyEQwDwvv0IYYJDegRsV4i39JQdkPz1/ICpzWlwp5OjFIIBoykAR1OPp6YchlxQGuJN6ZDvD+YquLmfVOHonZ0/xqO6grKxofW5yDZvcU861PIIvbRiV9xM6zhd7W36zYDtX6FrkkF1xmZBJ04pKHBA/OBocitpq3mvEoMeFB8sWam80/d8fnufbF5BGhlPPy5Zck42dLlPmzC0aQNkkztH+KmewLqYEdgwBZz8PgHrxjFnxqmQpjp5sP24yW/vmvde9ZQwlRY6hR2GIb4to/KTu7S62feziS7Cn1bRitUNBganP+eW7bSZVRLnALqpy5P66uTJMTuoPjWziv6ty6yfsdolrKN+zB2Qraf/lUs1VZ/B3cP/U5cnhcPA2M50QZ6bAy9DenvTxwW56022OLtGgHtTbPXsbFuaBnZnzLM857zco7d8rMqJS+wzDs3bsaPnA12Z8BZGI8Fonhge9xVeZrwyvGtXdH1TZeUahT/7VgUdTL1k6KbbbdPf/naprjc/Xy/h6XUfFzgMjz4I5eom9v5p18Pq7Z6H9Lx9td7Xtz0C7O+vz7bff/W3o/jzMz+/YOajj6fC3hD5DxPpExS48VGKSZWE1L00SvdJnbK0UPX1XAGon7bgwNvpePCgE9Pp5UZwTcA6ubAwpCSe4cF0sk/OL/iN4DUFeygEEL3NEnvZrMNL85J3D22ZgHOj0Z6ODoxJf/rNhlah2asb1m0soDOOFz4UFy0IZ1+dGNu2E0skxhW5ukWHzLq+FF9CanuHIHJ065T3228uybiElN0dccBWH+qlQsUPxdZSxkTtb/AI1S54kxZEUEourDwxiChttNls8+pOSX93KjtVD851iDyHKF8QPq1+5c7w4u0waF2+0yI88twWuM+rAkVU+63d1tAMHP9rWchLbFmAyLqPJSXTxpWB/2oGTJQWue6UFL4CXEjk+Z/adAKUIiYeWgtRr6ETmOfeGkE3tnSzS/qU9Rrv9Y/+phesgHvnznsepJdWUIapD7Nk7Rt26rWrPt6nqvpnkeZd/5BIuukfSkn74A935337h+Ilf/aHXM4/HwrBD3n+MYzCIrnfH97lBB/6VzMSa1Hev8K3xO2P6ewZsUv+Y3iB1fb/YiZz7F/NRDfu+RczIwGRvNeBb9l34FsJCaO59wnWx5H27FNkLmwikWn6OrBiZwHsUuHA7+VC6Gqy9nN+SMvXbIZdGOKj+tpZCCsAA6x+LxZytk3SHyaEXQPj6YBX0Vtz9qs2FbY5BYgSMKuJKSC93JNuaffniozpuuY/efh7nKgehP1/Hwofizh8zWKPPZkmX6fcmdylEovAgyN7wGj4hOhVRJsd2N5K7lpY3Jyuw88hJlN2d0NQORA+YI/7UbQWMxVsgPZ0/0rhKmoGbNFBK5cI6+HWQy6xLPuX7Eqds4kedgfCTlY9cqff2htQgV6eyrEhoeT3OpU2ouFNjrSLyMy5bNOeQWTNb3LFResqNeRUNd6hVlJPpJXvWe9XE6+CiQK6xJprIr8weFy5U/KpjAEFvIfphUm8MMBG+8MB9IMlAYv5lisMsLGCwqAlJsfYMFwlk+c7JpBEQdt2BpgB3q7wV7k4AyjG7Npbx1+mhPYq95vZxKIPCBVhO+ELAcLAMsOtlc/SF8cgjq1OYuxb1sAmr4VH4XhF77AnOCYwj8um3SJxolJ3c/ISHZlxGtvk3nnxhY3XZt2b57jsEaQFAn4rKi248SeGq38zNvR74cneQ2ASAYBbzVWN6brJVrCI2uuUoElXI82aX4nzUpz8tOHOlqL3BPt87fY2D6B6ArKvOWHiij4OKLEQBeCmxoJr4jkIO5wsQRWamyswYTSP8Y+KsZfoBSq7kEUcbo80NxdcZjGHQiEKiqqKTOgHKhqQaAoppXlCBg6A3+Kcg6+8tJhbQYGXDT+w+zCB4JOND/UbMJHGte1cH1hjpbrevAtIqqKOQu3X99KgJYMjuxX+Abi45VGoswUzJR+cqKzPvZEAWsAJypX4XPB2qyFX8BeLxRzFvLApf6FBUFcR25b1itHFG36QWZf9DZddvBdx+GM7bz+/dbh4xJEgigvlbrSjsyNDDfNk0NqOErDVnvlSQzeG+vHNWy6A/DizIXdNUu+dmQug+Zbih/4wxbNXTdTu4/aH3+3ZFhacyMyjeduGfZ7IvGq4rW05AdTk3P2BHYOT17vVkYCZmEyYc8dJt7mNKanT1rGtJvSiBgSFDjAPx4EJ/NTiuHKzz7pqzMa7Uhq+8Ie+Eh5SPO5SGRkKTo48xcHNORl0DyeUBVX+OYCAW4lyCIAViOirTeUFt1r3QcOe534qrBccbTzF3S3Yd0IBww5wjs1/MoaJ6xwI0ZmmC97F7lbvPMSUAKAUP4SgoXGv+qRVNQOUHRFgEravsHnnN0eqckvJKMahtuy4AVLO1SJTO5de2l63bPzuletzkA4EARe2m5nbcF5n69JBpRIni+/gNHyNU5VS6N1ZH7ZwbRG7FM2so4uFggGa12K9LY5T+6YMfEPk3yGS3Lnw+HK4y8cFm63Bvr9RoC1PNxgBlh9gzctuXP2b+oiza1zuzV9JFpCzZBeMkrtXFy+HH/y4IIfptBP82cEE0JX/ThP471+e/jsZsyo14q/wlGu9XJBcQ1uZ7ZjzdkNWaOjaJQuRIn1LrKof6ICWtqKlkwRIRduSfjwW9bzSwvuWV9dOrAe2MyPY/cM10XfZ7RKKVfc2oy/OTzeQS9jnJEMkzaWoi1wjC+0S3ZF0ebrtqfELOFAKIh/1+Wd9dh7VNMZW10gCzEI0TZz2mJyvXdPOn3oucx2QpsPA7uVhuWpi+W7syt3mH6jsrufVjsXsrVi3X8KXNbIjakHN0ncIzVTqnJxSN62anK/5NU9fiF35QmW22V9rMMlJ16gkTEkuHf9Cy1F4VMznC2b+muywyJPPtiA3RS3Q5pfCfk0igK0x3nQYX5v9KEX91EJzRsWdT/9l8gJimFPtM381pCh+PeYepzr/yJpF/FCnWmztzprvtyeD+mUea2XB8xFdyr9XRIrz9I6lu+6JQs9AOrAeYFWBbLWgoaRhRpbsSO7WLG+oEIQDipbwGBXekf/p803dzzaNXDcnLT+qdZAcKek4H2OlaBk8z9s/h+jo5JKUaeGq97+TIeiCoBeEjxc27PKRF2BBqKX7FmgShJS1eO8TgJ2vswxssTJ62Q7ASM3oYnFG++X6ekQkQ3Xu0bEAA3zDKPuFCdXQE47EvdovMuKS370FOdMRPySRiRdNk2kwj6zgRUB/CX91gp+1/26wGOKZabJyLEBxOzlLeu9Rd1+yRpzclXastg+yLokEMA954SpQXJGr3cEwbtWosV+BS7Y+cUShEwW6GpJaptQV9d1u+4Cdwgs1EmkkQ21sokSA2s5DhPWiXk2Cx+Nwhc58uuY8WKSOxsBsFqrnIehhYg4RFOUiz+xWZuLXH8s9G28IiEIPmHL6Rpz2KSwD3jtQw+6NPFi5e/tQC1Yoa+V3DRe7qfZ+p2oTzL/42uJJe8BV543X8TEZU/cekXYrXbxFQXBdVmNRlxNOlVb5Mp7rYCFYWArQA8C3ou9ypweS8YFjkVsNR5yM3OzOUIb8YS4brxe5gglHv8btshorsbM7hUOV12InrVdKa9liOKSigk5coCQ/aL+K2vaP9Nl02pqvbaNCe4ddK8vGEkBOhVuUCDtor1Meu6HtfNsMQupK4DssDLiwi9b3pOT+JQE04cz79oCRm2LYdbjYQRBY6oiez5kj8ra62V2GZ7puJNAWzht+KugvG+geLHZtAV09qM2V/2KWFydy36reE41rS796fqyhxiYtlJtr/3WvpvGLRjhHKAtTKR5HOsGiK78LOFN4Y3fY9YGe47kRHGr9d1PZxD1jcycdrFjRqN7jQuN6UqS54wstNhLpTdQAfXHP5FT+VFdiSvfqSJKn1nFox/eI/2INHNiN9Hx03xa62EgdcyA1ZIg/sRmiMCciAsnTkmL6WvQ6/bU0wdCCs1l9HI5BaQaXCvltWR/2DC4lVsxT6hpKTpXrQwMew2vfY9V4weFLOKbIUnA7nFBhf9Gv/se4REELaXVmpSatZxCVMniihJHBSaqJCKRg1ksN7TrrSUBzi1/tLRQtdAQMMlaPkTYRQrNzJ/9kwoy0Goje6sYY9WvlTifm5BHHt7lVRpiYDNElo1WjJphlTzmlOo7Wc/4YlmPohgRZKlLpkYdVbdfxgCOBZBl7D9boRZRxCwgW04sP6jonYfwYjtxGmkIEuGSX9slU6IUTVY3UurjyOK7FGC+kF3aCGdlLSS7kxCCb90HPgoZxuVN2IeIGWDNP3XnTJ63GHtrYfxKdjGndd+tbMkpkL2LvxW74hcpx3saD+P2VwtGurD1jJQ52IfUPrRkkGStV/NafGLHG/c/7l8L5Ak3fIhq3GnMXFK9xmay1BrZHfPNTSh67hQA4ZW01aBtIIXm44A8FBBZPI87tig+mNO1LaVaPouP3kgTGwOXcqoGoyPGfagGrU3JICf3yi1jYxrm113mWGIKa3PIKQ/DWqPnDncqoRmo9GuqB+aUpnW1ZPX260ZHUFr7KhWt+Kf4nJLEaJiaq5JPnPpp5LB7QWgb4ZQ8l48ryiep3RhTVjll16jHRL05x7UphCFpeGG93mM2p/jVoCJ/uxtR37LGiVgDU9wF7MWiP2F8nhHluPNtN7zVKVBKS46sTItJqC+aEjnAFUkyQS/CKF97+Z/OYGLRK1Fz0JIMWPT1/45eUH0ds1SU6uSyL3LV83gP6IsHqM36DnOU5B0ItNMTuo7+sAzrVKpIW6fE/USVkIvXPcLuUnXPRtPleUyOtAqMJeXJaPs664EVe6Pxthx9iNCPa5VgjvlajXHvkuyHcV3iUccGTPE97rHxlP4a2L6dvfqjzccOvFc5pnRcXrHy8Nk8Yz5n0E6J99XterFm8Qf24zWKN97K6Tluo76z/moSQ8/90i1px30LzbLIYGNO2JONrZEqUihnbtTQ+0rV4+qrPmsQud/GRPYOtXQu3lV79cVoPxlaPQA1bqwIYkVQDEIeKrMWxh93LQO30PdzKrzS5NdSAw/INmGcb8DZYj6aB9+K6xP1f+ReUPRGflEcK/4txYS+5QQ3qVsuZc/ZWCkRFA9R5rscoFrV/YXoNTdajGGg4t+o7xlVBWRlI7CsPBSEVeckoQbP7Jx6BvdKp+rMJDqntI2V6bT05JhO59hz3gVgCuYmFUwpIsvCvzjbfNa0eywcd3C/uQckJyCj0LYBYFHew+kFqZhspS5eVpaJFX/NWLyUXgY8XoqoHXVUm3axIt19l5sTACrf0ojqnf3LuCQ728S/AicJv5QrPf91Ha5o5SiEWPiij1lwLKCgsfMRlP2/qBJ0rjCMkXphxVH4mhB1Hd5EVLqhy0a+4t9pBcSoXKGV98MbiASIAYc3EtgJF5wmyU7fD2nMb4sJYQs1JAIeF9gstjDMV1JMGTFsLYVZ/6RNsX9OW9/d4zjY3Rro0LLAENO/ceJNARpvA4R6k0zUggkTyjs6EozBo+wgo5IviIs+otK7rNpyO88gC+k6VapC9wDtV7Xf4EL4k8ld+are52R0R25/z6+WU4sqO5bceGBTbn4efvX7OQ2WW3BkIv9HufWZQDiwvS1gt8kWEfZRi07JLUkZz7ZXeDIyxqOQSgph7foUqPIdYZlvz5Zi1TYFgN2KFUlMWJ/Y98E1I5J04HnW7jSj4MakQGZWwm8O40zQhYyTlw3jdfYLS0IFc0kKB4UHkB/ExcW1Ijesr+xXttjshX6wu2uvUWGoCfCRUXOhlxA1UB5cMLgv2fI0abK8sJQSVFYC8XforQsdzZUlB5U2dKl9X+hdJiBhHJoQwO72+4Eqx+pj47oGN170zRXm/GsqjSWubK5U0Qsj2VuDogE0Z4jAubtXJcX1gfxlsa0hJOYBvbVLdf9KGY25T1+a9sXI33SmwvCAR4bmPQ8R6cEZLPHdJrqnLxBBEHxseY6m4sL9xT/IrsO6CmzOGzyCQLrEMV/+X/ohUu/QTGwKJ//su+m94dbIuxvQou7WrG5S+wr8xfh9ieFnKiZw5lMQTrzXdbBYeI0Denvt/q4G7hFyRtTpqZN2rrUZaNUmryMEsbdY+7aEDNLAnTvgReMwQMklykPeS4KJ8WUpea2Q60+UMm68v9/8eFR9lG7vYJuOHJuHdrpf8jOY0JD1B913IcvxNkO/x0+9sdq959d76Qs8npYuvhOe64NlJx9Xq7p/uRfLT8pNeu1noAD+rnZhD4y8vTxp1n0TzPSiv79XxOdeMOClGj78UeKb6UNumnsEmO+hs7ZvFbxa/WfwfXTxRQ1VxJT5pdddbF/gaDmblK13tMd+J5Ig8u+X23WHB3YGLC0Hdz4PwreRx/nFz9rMHWPTzThlLqu3sViodkmpJOf9MjFPXM2jU9ewbJonomDUVJFLf3h3PTDQ0d9t3ZlddTaxV/OAoO3KFCW6bFZiIU8TNCTy+HafzQuZv8fPrzgibtL9TPSjh2UStXFdz95A0U6QYdCd0Z5PSxdXIos1ZNIJZHXEMwsIOMm194ABmPKFqPK2EoR5gpvY+TypwroGQCD5zkAHmnQFTunPN5ig3zg5ORaeu3DFa+6oHPwZNi4HyePfvvBLzglLgRtlEsGc11QTYn7jpqjcDdPIn289wqME7huYFzrur6frkwswS3g5uKz83hsGJJFm+/bhQ22rQdX7+wZIQ+cEVi/VBuwXzwuwbM45SbFIe3TtutWkW9A9hagnbtXmgtCIFnjgmKS3hRNpdGvld5PwUhkhsVeUS2679vFswXXTGcGdAV83JAL+CgknLI/RRv8jFxOpEE84OqxAosOd4fpZmhmC4XzBf9fkYKweGKSVdVi3Sup286YVC6UlMB+lK/O/Cr6EbfXF/DvF8Ri7S7lBYeu6UILukyIngY2QGLr9N894D7MjVVUIBYVvdFHdKLUKKVaP1KWKOgkJ/ziU7P0aW/gG7EhB3wNnxmwHb5N5DQF3LbZ8a9kSIjuRWjRIAGyBoLzCBRWOhVuonxfV05feyV/JSWDn3m0nx6AldARYkXmnpJDU5JZ9KrDoZEOUyK0kKtwPDPU16+vbzsg/0l+r6cKBUmBrJzW09m9cAD5PnCixIhS6868UCYxLeheks6K/gmkshmGEIV5jeOx8f44z338yMqX/ZIwwzom2h+TJdedyIJvC7im4I6+0DFxsPmCiaNaD8qtGjZ5xxIr8C3Nn4LoAw3S8MlytgpkrYHSZMyPJJ1/UDJ304gz5+ulY1rD0u0+6cWGJ55HgNROPlTd9vPoRCbeb8IbEPsOQ3webN4jeL/69afBR2H7Za3C0H9s950imvxH+mP2D5gVxX5Ja8/qWDPkcCK4Tr6LiR5Vf9nNytaW+APnki385+tVD+h0h/+tkRLQKiq72evm2e/Lua/D/YaXwdLp/TrnZLnviKX8pox7i6mta9Ev3hdE6sevLy3J2+kJfb1vrqwna26djLR+jBV3Vx2NCt+eVT7rJP1oCLI/7GmbuVLi+Gc/tePoG+GKhLJzXUgqTfmHxSpAt6x2GWnFc4CdXrxY/yCr83qB6uPXmJ4W8Y+n+JIX0lloxZ4Rg50p792INge6dN3R2JydwvmaY9fxhkFOK98KiH7rPYFMT2WZm57IF18JglmtFpqK6YBapiyVzy+v4cu57BLSFesCguTd5vj+8ZTMnO1h/0aJ7pO1TAsYObx8PN3OyixKLwcZpKTMS3tqqeXQGonzwWEF4Xr+McrFA+OVVLQl+cs5nKzgb9vTBensICXa96x6SatRhYcittmOaUxUvtr2piUb2d52wa90CbSbAjD2y/1O0OGtQVhcxmhcLJYoWm9qh9HV/oiomb3f5GxHBgI5UBRzIfudp5wreGiGttCeReE0XYtniev4+8QNmP55oPtQwo2ABMW3B24YzjUEv5gCnDpzl4sWChARxyD4cUnIRnGu4Hq1CDq7uZeavxsZXUAFUhR2DcwnLvRQS/rkVdUR7gVHDjbObWY8VF+yqfHCUULPjNF8ghDsAwXBwBNXiIAMBN2qwEmTiHWBwJxqW0dBeEVsURbrnBI6eK4PFoU+Bj0/jQSG4EvSIulrM6yKy48LrGZY8mE4o+GrFLqhcGlhia2QHCWMLFx7aBfoeda69XpIjJlgL04hZL8AqnqirgqXNjn8n6BzT1KOZuXlP3MbbsNiLkdY7Lw7hVfcbJFu3BzaiFwz8JZEc4n8azbI/6wT05zOeqJKDdKbE9VJy70oaz/ubB0cj2xMJ4eNmYhKZ2b/TaQABAZpIzZ7BBv2Oypmcw3f7zwGtFn9wvBW7dXxlhAmzcbRftp2rJYg57JdOS7FoLi3aO0VMzGq+ZVA9E9ujaipM2Ul1pTDmId4qCevGSYIXCk/5Xi+juRkcUTuIlihXb43dOBP2CW5V79FxTcZWxSWtrALLg4a5qv6p/lPITDvZfH+B0rbc/0n8yuetsQkWFLI99d8z8PgrQE0gBUA4mJ+/mELAHpZAv8s/tJZEFxoqURMSpd6vjxqES7u+ct1V18axHwn8kDrTug/bGnhgX10/BNf/soyqydXSKJ+ZIgDn7n10usnrAKxqmWPpnCLxWZlrw1QPU9gTDA8DjIRUYjYo5Nf8oPARpOkz4vVtk9hxPW9F5fwfNu/86V9vn7wNHnmK5vB5mUkd6BvVhYu0HTOgd4l3+LMfXVyzuzybSjpx3gE7qj5mJUB7dv+M42shtLdoMhQCykJ5IxaDbVjdIxesBwPMutc7nr9TrFTfEDBsSTf35pKErAWDkAUf/MzaoHy76VFpXD6ijDupklOOrw7jCjWYec/8EVJ6Z55us8oah/8MMBeirUv1P/MxRtUfQuDeHlN4QeUPkDZE3RN4QeUPkDZE3Z4T/h84IP7qCfnbZAqT/fBG9xqEBJFAvmMHFmv/O5XTVpDiTv8LrmVOz5kDqabJmuscGoGLkYNHPKyE29GIBEyZOb6Drf3OK/REVE10+5OMAV8+TtQvdXQ/a0koGD4FXz3OwOWba6NTNbg5QzQxbMzNphH5q1H/ZG+jBM0tbSNcLcGa5160LRjE6zPVjdSpG6+leTGfsKfLFHaqKGMk8/1FeDpGN0ShE6yo69LdApZtil36sPs97zNaq2bGoVWms9ofnfO0qvztdTIA4ZIldSKofULMs/Q9+eAityBGjylKI54JKiJJBubcpM0viyUfyaU6r7fyRBrTfiZnKU7PhpOVHswLabRXG8ITaMmU6MiX/bYOv/O2Mtt5aWp0DZS0PkRwslHuZEVLzw12tDY5mbTCYgko56zE7Pc/1C/4KM12LnpbHUa93L+gaRdTpLwJJx0ICPgIoXAAIVYqOb0t21kail0T/MgxlDLIQHodynIRgFiHkvRPNMV0JE3vdxCLJrvij4jyOor14GhLX47NYwgQPLipaylSKjAbuQnHG2GLKu/46vH+oLNKezlyeqmXyn+ZXZcy0nC+3ZCjTRZgaHpVa9+E0LNS7Ilzk62bzD9X1LU/PE6KClxsKp0FnnEh7IadGxsxb8ZIsh8PwuwG6tpdXYmo3Je/slxUlCTJds0lNILR579aTdp+KG8Do5VpM+17MtzqQgif8ze9TO1tB5oolZFfDpPgMqC6tvGHabINO+WGN+Y3oNM/r003s+pR8a750uon0KQxxY74EJ922z2OeFNJFnswmXrHhF8qUDuv9u6Cb7nLNgferQCY9ARuvNR3LJV0p2sVpgMAxc5mZw+y+upU+mboslZn3FqSCMh4dE+0cZzHcBVlTiRUpy1mryYgbFpAipWbH0RaxC0i3bOKp7TYPhmlRjV+WktNvVu01BqZcVNbPTdhCKVZ+0GQm1pi5GUwclkc7wXX7JylhE6J2QUfe9EK6UX2WjuvZT+/ORd1lRd9c/MDgh/v41kEzFSKJUi85feI2whfJjFhYSg6EIYIEu9uvu3Eq3Nnw5gpVIPFKwzLPu3+yZhxtC20kjytvfSFxiFipiJSCivnqQf5efHf+eb6BgRfKX7OfF7hgNqCDZw9GTsv4EPrpr7sJZY7AfYUPrUn7wrIo76XZJ6ddZzarXKDOWbQde8RsKiFeNX+i0pgEKDwHPnWfB+HOrOZyUy1GomdDjdxIqzMQR80SVrs0eXckxrPt1s1F74bHbZt0YA0fioSGj/veTTYwMG/Ex2TUqaNlffWSMzqB4jDP/TERPptHFvqyiUmNnnOu9XTEqRE7aFg/aAFSEv5u7uZvdlBsHnHzvNh2+3uV1vycUFaVMUNp1TNuO+JXUEiufFI6wkgVf7o7nkFjUbwIKQDL2hlLAN7No8Q/kquWO2rlPfoThhvIiyRhGkaZxoz3XOOpvCHfqq7Gfw1s11qfDS1r+HilrY74siMXQHqA9gLeblU1kHUq7Q945r6zq38xac/99JxHJ1q9HzMQ5a27emzP99KKrMAxjXCTIclmG/Nq1kmohpeHsxpSpJANGcrO6+a1s5Ycs/h/pOTHk73ab08vGJv8wEsX5G0gP89hcoa3usWqJ40cJfHLPABqjS8gAw3fG3BQWz8VKss8cbtlkJPcnRV1PpIZA1xDsIKjnppT+/NONIZZKBQrK16O3S7acfLq+Ab0lTI8QZQmbcqbDpxLtFfIUzzJ4d5GOp8MzrfCwipc852wlkqFO7wbp0Jq4Jloc0vO4POytwekieVy0PutKpppzwcXJfUj4Nyzuxl/PrlvC3LTcBk+Ft2296DONCnMWKu34dmFBUgeFdB1Ys1Y/eSjfvD3M49E1o7rQvVmfx9O1fIOWXtjv62j3FMayZhjT6TKO9LFWH5ma3dafsOkvx18y7DCqeHxVO6AKIC1U3xOoepxJZAQf4vTeHtaBTtXYDtnyltA9DpSmi6VzoIWMo6Z+uCab3yRQN3D+bplXJkYk3rBkSMSk4vP83WixalD6Gqu0GIgnEnUa5DbCVAVAuwwgI6rcUXvFfyYUOGaTVSlTRbtFWQvhlJ3K1IpvRgzFrAlbmJ3dw5Lh+pCmU7XhyyRKPB4ZM9gaayJVAiTKGdCQUmb6ufVs95ptX1sv4WyGV3OTmvM8M5v+NL52ezWLZXrLBg/XL9HOa9p0GPDXnQWA2Pt11TIYYYrutchb8GmT9XUZ71tcFF5Qr21Lu7U9tyG0/COPdBJJXpO6VCLdbYcs7fojbRFBLgE3pDN3RyJ9LbRicQqmy8NsYOe9cKCVTKEcVokVwipzAhetIV+5QnsNPeXbw46iCnlHyqauatZo3c/plc9faFa7/W1OIxvyL6kG3p1pJGXJ2ZqcOpZ4ls7/XYWakeZ6raTR+c/4sT3ptYPxPdQAyHqWY/svI52eccXtYXCJvGofElu0Qbc6sZJZOJDT1gptnq16Pi9sUY8Va1/8Y+j/lQu0+JvUTXxMXc/fHZ4WAqrOt8KIQB8fBOrvnBYs4pvO3NVwyOBa66VEv9+fQ3wBQr1/EHodH3u5sc7en60jcYZbm9rztKUw46FrHMikmtMvgnRZZ+qFffL3sMIZ52F7PaYnacq3Ml7oGK6CUe7t4K/q1iloB2GKbQccbsCWpnhVVzkrDqTJWfYOKKn8OipSZK6ECP36V7K6U6fd9P08qkgv6/f7pxecG/e4Ut21jgF1KvWvMplJn6A/IsNN1pq08UWpbJId2B0cbjM1OCrDiUjBN2sXp2xxqmyiaHB71eeNNZ+fCgwVzY3EgD0ybX/XN4hTic+WnR0nPB9YT6MdDNBvZob0otwmWVLI8XYpKNittKkV9HRTmX8Yj6JKGUHv3PpFEaaHF3iojrc2Z+s7k0GORTGtwTf3ffEpn5EYBxBbj8AuwBqJJCH1WsR1GSxORqq+aJO/3kqF+OOa6MxRrh8B10WWmdAzXTsWjqrWhk7vjuz+h6FenXeU7FIDoyuRZWSuW2zcz8D6yoKo+4G25hgwV1nrdsCYC6aj46WlG9qkGG+5UXCCkl50x5jldSxvq0HMZI5dXnzrbq4sVvhSZuWrupA04qqVBbEwJgLlpGmPmvZJKJXeyJ3QNG7On83TI8jYocCUYIBwTHqy5H7YvXYXREAMQtAJv9Bo/2Y/Qf1kwm0QTuTeD8c36Tl9u2mmFz7JJw0ZiumeFpVGim9hFOVShB/TYK5AHp39hyrIHkZFXCiIF6zMsxH/CM69q5Oq3RVsLWufOoXnfpOfFZ8SDMeu3LBSCvmq4k5+vOaLlgCf/k2vx0VZAZkGgA7Y3TW6t3LnY6N5AkPuvZfRU2sfHVnLVI0xH1nvnJbHHvQ+4XaLzgkiyOYJ1beNXjydImn7EqTX1nx23i58y2r7loIQY12Dwn5uGBKoJRyu/ppMdm5TllF22vrK7B6POl3s3zkJXXHLIDMOE36+6eirNkB0GStS3qijcQcPJ6OTj519gNVVB/bdwGlq9ELUT9f9BlKcIjfxedqn1lo7ldzeSztBu0TC5B6tVurZJ79SgEs3kqLXchou6pPEe/7e+CqRKwLicZz3jsY0tvjrM/XkoHN5QvvSs/HhB3HrolE7EO0HL8LepEXXsS9EM/26TYdtGYTFqsPLIrZPSlezZPi0Jvm7JlkzWA3UtU9g7ArtIZm3iCdUzi3cafImuHu5a9F6V4RR9bP/YLfh+cU9EwYObC/HKYSVKyR6lhjABHNab5Q9QVlLdqP6Mvxou6GHVELXvp0OaMgaVEqLxB+MkGuKz1p5GtXp30BFOaqqFuNZ4rcMZGh91YiyXjizRhsC2gM9+kltDQCt9J2YL4df/6E3ry436zRklLr7wTUixp0QePZM+/V50OiuQv+kd66FF1e2R9bcGhhX9jlyYQb1DZS/Y2/KBtiHN1CO83nfqubfqk71hmkL60V+idIaQpqXcVl3WxolsCUb0u6TPyce6y+NVDUsptis0xwdRTcDsO21t98slo/wjzulYupatYB7LJW4OLY7nXoZM8b0/P6kvLnanzMHgvtcTuotaqFN3xli7YDo5zjeTLYMpka5Q7T7F0Cvfts6Wb2Rh45o5PryxuK6rQGtrNW/Hbo69OH95e8n5lFYLN0UB6wx1h062r3/ZraJQeQBEPqlheTQRVV0BwCK1YrxaxOxqpzMKElb5W1apcstIINgRt5c8laWXd0Vwx0stHxg0FKy29clqQlRnTf33HEZ6g6g9uyN/x2pqHKHIhdidB1O+Yj3z5rTxrhr+pYnTTCzBsx/1KDexFzHIWd5Wnz2AgKslCZd+hDnRlVd2hCaP6yQxKef5f8ZwfNloXenkHB0mephTazRL5aLIJMoCa3kGxzrj91QwvcHPCM5qja8W267ilRBBjPP8kDKbkrN0WR5kPRaptpXcNEbdDadW2qVc8hsktRvOO8XTgy56HYYrUSc0m1DTcQPq7v9MKxQ8iFFO5z7koXQEN0r6O2Ocag5ntyQrKmw/EYa1TJOQLwtr4n/D77X73A6ApAfcZDv+Qrf/3rCPUn0+HW+jXY4EPEzatLdIADZO1Vhj9Xtaj+0aO1AE7oZ8uwlw4y4mGFav2rDZnr195fmP7wQS4NyN2t76gd9D+dgVvpl84GHyJccsEU5ORoN19MDjuAvtnwiX484Eiwb+Onp//yvwBQSwMEFAACAAgAFUTmUJoYrY1MAAAAagAAABsAAAB1bml2ZXJzYWwvdW5pdmVyc2FsLnBuZy54bWyzsa/IzVEoSy0qzszPs1Uy1DNQsrfj5bIpKEoty0wtV6gAigEFIUBJodJWycQIwS3PTCnJsFWyMEYSy0jNTM8osVUyMzKBC+oDjQQAUEsBAgAAFAACAAgAFUTmUBUOrShkBAAABxEAAB0AAAAAAAAAAQAAAAAAAAAAAHVuaXZlcnNhbC9jb21tb25fbWVzc2FnZXMubG5nUEsBAgAAFAACAAgAFUTmUCItD+LrBAAAjBgAACcAAAAAAAAAAQAAAAAAnwQAAHVuaXZlcnNhbC9mbGFzaF9wdWJsaXNoaW5nX3NldHRpbmdzLnhtbFBLAQIAABQAAgAIABVE5lDmAaj1tAIAAE4KAAAhAAAAAAAAAAEAAAAAAM8JAAB1bml2ZXJzYWwvZmxhc2hfc2tpbl9zZXR0aW5ncy54bWxQSwECAAAUAAIACAAVROZQ4rPV4b0EAACdFwAAJgAAAAAAAAABAAAAAADCDAAAdW5pdmVyc2FsL2h0bWxfcHVibGlzaGluZ19zZXR0aW5ncy54bWxQSwECAAAUAAIACAAVROZQvg82P58BAAArBgAAHwAAAAAAAAABAAAAAADDEQAAdW5pdmVyc2FsL2h0bWxfc2tpbl9zZXR0aW5ncy5qc1BLAQIAABQAAgAIABVE5lA9PC/RwQAAAOUBAAAaAAAAAAAAAAEAAAAAAJ8TAAB1bml2ZXJzYWwvaTE4bl9wcmVzZXRzLnhtbFBLAQIAABQAAgAIABVE5lC45zzyXgAAAGMAAAAcAAAAAAAAAAEAAAAAAJgUAAB1bml2ZXJzYWwvbG9jYWxfc2V0dGluZ3MueG1sUEsBAgAAFAACAAgARJRXRyO0Tvv7AgAAsAgAABQAAAAAAAAAAQAAAAAAMBUAAHVuaXZlcnNhbC9wbGF5ZXIueG1sUEsBAgAAFAACAAgAFUTmULd+K21kAQAA7wIAACkAAAAAAAAAAQAAAAAAXRgAAHVuaXZlcnNhbC9za2luX2N1c3RvbWl6YXRpb25fc2V0dGluZ3MueG1sUEsBAgAAFAACAAgAFUTmUCiP4QG0LwAAL1IAABcAAAAAAAAAAAAAAAAACBoAAHVuaXZlcnNhbC91bml2ZXJzYWwucG5nUEsBAgAAFAACAAgAFUTmUJoYrY1MAAAAagAAABsAAAAAAAAAAQAAAAAA8UkAAHVuaXZlcnNhbC91bml2ZXJzYWwucG5nLnhtbFBLBQYAAAAACwALAEkDAAB2SgAAAAA="/>
  <p:tag name="ISPRING_PRESENTATION_TITLE" val="01-ch1-overvie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901</Words>
  <Application>Microsoft Office PowerPoint</Application>
  <PresentationFormat>Custom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Phần mềm (Software)</vt:lpstr>
      <vt:lpstr>Phần mềm – Định nghĩa</vt:lpstr>
      <vt:lpstr>Phần mềm – Phân loại</vt:lpstr>
      <vt:lpstr>Phần mềm – Vai trò</vt:lpstr>
      <vt:lpstr>Phần mềm – Các đặc trưng chính</vt:lpstr>
      <vt:lpstr>Phần mềm – Tiêu chí phần mềm tốt</vt:lpstr>
      <vt:lpstr>Phần mềm – Tổng kết</vt:lpstr>
      <vt:lpstr>Kỹ nghệ phần mềm (Software Engineering)</vt:lpstr>
      <vt:lpstr>Kỹ nghệ phần mềm – Khái niệm</vt:lpstr>
      <vt:lpstr>SE - Các yếu tố</vt:lpstr>
      <vt:lpstr>SE - Các hoạt động chính</vt:lpstr>
      <vt:lpstr>Software engineering vs. Computer science?</vt:lpstr>
      <vt:lpstr>Software engineering vs system engineering</vt:lpstr>
      <vt:lpstr>SE – Tổng kết</vt:lpstr>
      <vt:lpstr>Câu hỏi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01-ch1-overview</dc:title>
  <dc:creator>minh</dc:creator>
  <cp:lastModifiedBy>Van-Hieu</cp:lastModifiedBy>
  <cp:revision>5</cp:revision>
  <dcterms:created xsi:type="dcterms:W3CDTF">2020-10-30T13:41:35Z</dcterms:created>
  <dcterms:modified xsi:type="dcterms:W3CDTF">2020-11-16T01:01:32Z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2011-02-15T00:00:00Z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2020-10-30T00:00:00Z</vt:filetime>
  </property>
</Properties>
</file>