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0"/>
  </p:notesMasterIdLst>
  <p:sldIdLst>
    <p:sldId id="256" r:id="rId2"/>
    <p:sldId id="310" r:id="rId3"/>
    <p:sldId id="257" r:id="rId4"/>
    <p:sldId id="258" r:id="rId5"/>
    <p:sldId id="259" r:id="rId6"/>
    <p:sldId id="307" r:id="rId7"/>
    <p:sldId id="308" r:id="rId8"/>
    <p:sldId id="260" r:id="rId9"/>
    <p:sldId id="261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8" r:id="rId33"/>
    <p:sldId id="287" r:id="rId34"/>
    <p:sldId id="289" r:id="rId35"/>
    <p:sldId id="290" r:id="rId36"/>
    <p:sldId id="291" r:id="rId37"/>
    <p:sldId id="292" r:id="rId38"/>
    <p:sldId id="293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11" r:id="rId48"/>
    <p:sldId id="297" r:id="rId49"/>
  </p:sldIdLst>
  <p:sldSz cx="9144000" cy="5143500" type="screen16x9"/>
  <p:notesSz cx="6858000" cy="9144000"/>
  <p:embeddedFontLst>
    <p:embeddedFont>
      <p:font typeface="Catamaran Thin" panose="020B0604020202020204" charset="0"/>
      <p:regular r:id="rId51"/>
      <p:bold r:id="rId52"/>
    </p:embeddedFont>
    <p:embeddedFont>
      <p:font typeface="Cambria Math" panose="02040503050406030204" pitchFamily="18" charset="0"/>
      <p:regular r:id="rId53"/>
    </p:embeddedFont>
    <p:embeddedFont>
      <p:font typeface="Britannic Bold" panose="020B0903060703020204" pitchFamily="34" charset="0"/>
      <p:regular r:id="rId54"/>
    </p:embeddedFont>
    <p:embeddedFont>
      <p:font typeface="Catamaran" panose="020B0604020202020204" charset="0"/>
      <p:regular r:id="rId55"/>
      <p:bold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DUC ANH 20185321" initials="PDA2" lastIdx="2" clrIdx="0">
    <p:extLst>
      <p:ext uri="{19B8F6BF-5375-455C-9EA6-DF929625EA0E}">
        <p15:presenceInfo xmlns:p15="http://schemas.microsoft.com/office/powerpoint/2012/main" userId="PHAM DUC ANH 2018532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2" autoAdjust="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9T16:13:32.37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  <p:cm authorId="1" dt="2021-05-19T16:15:39.827" idx="2">
    <p:pos x="106" y="106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05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l="20843" t="3474" r="20837"/>
          <a:stretch/>
        </p:blipFill>
        <p:spPr>
          <a:xfrm>
            <a:off x="5324168" y="17043"/>
            <a:ext cx="3567244" cy="4097757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252588" y="1486021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TẤN CÔNG HỆ MẬT KHOÁ  CÔNG KHAI ELGAMAL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866B15A-A1C8-41D2-9DC8-6D428B558F2B}"/>
              </a:ext>
            </a:extLst>
          </p:cNvPr>
          <p:cNvSpPr txBox="1"/>
          <p:nvPr/>
        </p:nvSpPr>
        <p:spPr>
          <a:xfrm>
            <a:off x="1332728" y="143690"/>
            <a:ext cx="279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6CEEE21-9DB4-4A93-A452-22189EA323EE}"/>
              </a:ext>
            </a:extLst>
          </p:cNvPr>
          <p:cNvSpPr txBox="1"/>
          <p:nvPr/>
        </p:nvSpPr>
        <p:spPr>
          <a:xfrm>
            <a:off x="383457" y="3075039"/>
            <a:ext cx="440659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10:	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20185325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Bùi Doãn Dũng 20185339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Phạm Đức Anh 20185321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Hoàng 20161704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20162523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" name="Google Shape;218;p14">
            <a:extLst>
              <a:ext uri="{FF2B5EF4-FFF2-40B4-BE49-F238E27FC236}">
                <a16:creationId xmlns:a16="http://schemas.microsoft.com/office/drawing/2014/main" id="{C383986C-DC31-4A4D-BCCB-DC3221FE2609}"/>
              </a:ext>
            </a:extLst>
          </p:cNvPr>
          <p:cNvSpPr txBox="1">
            <a:spLocks/>
          </p:cNvSpPr>
          <p:nvPr/>
        </p:nvSpPr>
        <p:spPr>
          <a:xfrm>
            <a:off x="1052938" y="497784"/>
            <a:ext cx="70381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MẬT MÃ ELGAMAL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A569C6F8-4FBF-4778-882D-AF3F51C3D8C5}"/>
              </a:ext>
            </a:extLst>
          </p:cNvPr>
          <p:cNvSpPr txBox="1"/>
          <p:nvPr/>
        </p:nvSpPr>
        <p:spPr>
          <a:xfrm>
            <a:off x="1052938" y="1871015"/>
            <a:ext cx="458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endParaRPr lang="en-US" sz="24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8C0E0BF-0E6F-434E-8E33-C2503DD12E7B}"/>
              </a:ext>
            </a:extLst>
          </p:cNvPr>
          <p:cNvSpPr/>
          <p:nvPr/>
        </p:nvSpPr>
        <p:spPr>
          <a:xfrm>
            <a:off x="3041069" y="3722370"/>
            <a:ext cx="609600" cy="426720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B230C029-EF82-4FFF-9CC2-741D1498DED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744980" y="3935730"/>
            <a:ext cx="1296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ECE87C1E-E30C-4A8F-A44D-1BDD130C643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45869" y="3025140"/>
            <a:ext cx="0" cy="69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4A744FAC-763E-479B-9E98-3D697A9102F4}"/>
              </a:ext>
            </a:extLst>
          </p:cNvPr>
          <p:cNvSpPr txBox="1"/>
          <p:nvPr/>
        </p:nvSpPr>
        <p:spPr>
          <a:xfrm>
            <a:off x="1744980" y="3639383"/>
            <a:ext cx="111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Plaintext (P)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3298A9F8-9588-4985-9B0D-4FFF79FD5AD0}"/>
              </a:ext>
            </a:extLst>
          </p:cNvPr>
          <p:cNvSpPr txBox="1"/>
          <p:nvPr/>
        </p:nvSpPr>
        <p:spPr>
          <a:xfrm>
            <a:off x="2979420" y="2682349"/>
            <a:ext cx="914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Key k1</a:t>
            </a: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75E178C7-251A-4A0A-9614-3EA02E977F9E}"/>
              </a:ext>
            </a:extLst>
          </p:cNvPr>
          <p:cNvSpPr/>
          <p:nvPr/>
        </p:nvSpPr>
        <p:spPr>
          <a:xfrm>
            <a:off x="5188533" y="3699510"/>
            <a:ext cx="609600" cy="426720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38C405C3-721D-496D-957A-1E7A8B1477B1}"/>
              </a:ext>
            </a:extLst>
          </p:cNvPr>
          <p:cNvCxnSpPr>
            <a:cxnSpLocks/>
          </p:cNvCxnSpPr>
          <p:nvPr/>
        </p:nvCxnSpPr>
        <p:spPr>
          <a:xfrm>
            <a:off x="3650669" y="3912870"/>
            <a:ext cx="1537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13DDA6E7-390D-4EA5-927D-03AC6DF426F8}"/>
              </a:ext>
            </a:extLst>
          </p:cNvPr>
          <p:cNvSpPr txBox="1"/>
          <p:nvPr/>
        </p:nvSpPr>
        <p:spPr>
          <a:xfrm>
            <a:off x="3789578" y="3615143"/>
            <a:ext cx="121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Ciphertext (C)</a:t>
            </a:r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EF9CD4AA-C8CB-4AFB-A0A5-07D6870FB96B}"/>
              </a:ext>
            </a:extLst>
          </p:cNvPr>
          <p:cNvCxnSpPr>
            <a:cxnSpLocks/>
          </p:cNvCxnSpPr>
          <p:nvPr/>
        </p:nvCxnSpPr>
        <p:spPr>
          <a:xfrm>
            <a:off x="5493333" y="3002280"/>
            <a:ext cx="0" cy="69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EE8A1FEA-7823-4C8F-83E5-8BF2973B8362}"/>
              </a:ext>
            </a:extLst>
          </p:cNvPr>
          <p:cNvSpPr txBox="1"/>
          <p:nvPr/>
        </p:nvSpPr>
        <p:spPr>
          <a:xfrm>
            <a:off x="5143503" y="2699528"/>
            <a:ext cx="914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Key k1</a:t>
            </a: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EBBBD805-891F-42B8-BB72-65D2D4187AC8}"/>
              </a:ext>
            </a:extLst>
          </p:cNvPr>
          <p:cNvSpPr txBox="1"/>
          <p:nvPr/>
        </p:nvSpPr>
        <p:spPr>
          <a:xfrm>
            <a:off x="5887840" y="3639383"/>
            <a:ext cx="111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Plaintext (P)</a:t>
            </a: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0D024877-8925-4F10-8C5A-E9538C40ABDE}"/>
              </a:ext>
            </a:extLst>
          </p:cNvPr>
          <p:cNvCxnSpPr>
            <a:cxnSpLocks/>
          </p:cNvCxnSpPr>
          <p:nvPr/>
        </p:nvCxnSpPr>
        <p:spPr>
          <a:xfrm>
            <a:off x="5798133" y="3920490"/>
            <a:ext cx="1296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94D16CD2-96B8-498D-8367-C0355567BDD6}"/>
              </a:ext>
            </a:extLst>
          </p:cNvPr>
          <p:cNvSpPr txBox="1"/>
          <p:nvPr/>
        </p:nvSpPr>
        <p:spPr>
          <a:xfrm>
            <a:off x="3893814" y="4143067"/>
            <a:ext cx="99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 = Ek1(P)</a:t>
            </a:r>
          </a:p>
        </p:txBody>
      </p:sp>
      <p:grpSp>
        <p:nvGrpSpPr>
          <p:cNvPr id="42" name="Google Shape;209;p13">
            <a:extLst>
              <a:ext uri="{FF2B5EF4-FFF2-40B4-BE49-F238E27FC236}">
                <a16:creationId xmlns:a16="http://schemas.microsoft.com/office/drawing/2014/main" id="{269AB1DC-4503-4A77-9A04-D0301626ADDE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43" name="Google Shape;210;p13">
              <a:extLst>
                <a:ext uri="{FF2B5EF4-FFF2-40B4-BE49-F238E27FC236}">
                  <a16:creationId xmlns:a16="http://schemas.microsoft.com/office/drawing/2014/main" id="{D02DBDCE-925A-4155-A141-D70D6F8813B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211;p13">
              <a:extLst>
                <a:ext uri="{FF2B5EF4-FFF2-40B4-BE49-F238E27FC236}">
                  <a16:creationId xmlns:a16="http://schemas.microsoft.com/office/drawing/2014/main" id="{D39AE784-F185-4193-9082-A7285C590D98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" name="Google Shape;212;p13">
              <a:extLst>
                <a:ext uri="{FF2B5EF4-FFF2-40B4-BE49-F238E27FC236}">
                  <a16:creationId xmlns:a16="http://schemas.microsoft.com/office/drawing/2014/main" id="{87FEF5AD-CC2F-45E6-BD4C-C9B049061BE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213;p13">
              <a:extLst>
                <a:ext uri="{FF2B5EF4-FFF2-40B4-BE49-F238E27FC236}">
                  <a16:creationId xmlns:a16="http://schemas.microsoft.com/office/drawing/2014/main" id="{0E6D7561-E4CA-4625-B62D-8CDE98977ED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A85340-19F2-473A-B280-3B495607F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CC042E6-F1E7-454A-9038-164841E6E964}"/>
              </a:ext>
            </a:extLst>
          </p:cNvPr>
          <p:cNvSpPr txBox="1"/>
          <p:nvPr/>
        </p:nvSpPr>
        <p:spPr>
          <a:xfrm>
            <a:off x="799140" y="785630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1.Mã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4211D26C-3E5E-4C1D-B5F2-DBA7EF9346A2}"/>
                  </a:ext>
                </a:extLst>
              </p:cNvPr>
              <p:cNvSpPr txBox="1"/>
              <p:nvPr/>
            </p:nvSpPr>
            <p:spPr>
              <a:xfrm>
                <a:off x="1021976" y="1185740"/>
                <a:ext cx="661757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lựa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bí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mật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khai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4211D26C-3E5E-4C1D-B5F2-DBA7EF934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6" y="1185740"/>
                <a:ext cx="6617572" cy="1015663"/>
              </a:xfrm>
              <a:prstGeom prst="rect">
                <a:avLst/>
              </a:prstGeom>
              <a:blipFill>
                <a:blip r:embed="rId2"/>
                <a:stretch>
                  <a:fillRect l="-101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18DC5414-2421-49EE-AC09-A10CF770E97A}"/>
                  </a:ext>
                </a:extLst>
              </p:cNvPr>
              <p:cNvSpPr txBox="1"/>
              <p:nvPr/>
            </p:nvSpPr>
            <p:spPr>
              <a:xfrm>
                <a:off x="2351589" y="2245106"/>
                <a:ext cx="2650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18DC5414-2421-49EE-AC09-A10CF770E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9" y="2245106"/>
                <a:ext cx="2650716" cy="400110"/>
              </a:xfrm>
              <a:prstGeom prst="rect">
                <a:avLst/>
              </a:prstGeom>
              <a:blipFill>
                <a:blip r:embed="rId3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3325421-E128-4837-992F-1BA5A1EB8BFA}"/>
              </a:ext>
            </a:extLst>
          </p:cNvPr>
          <p:cNvSpPr txBox="1"/>
          <p:nvPr/>
        </p:nvSpPr>
        <p:spPr>
          <a:xfrm>
            <a:off x="1021976" y="2601513"/>
            <a:ext cx="65437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F49538C4-8A5E-4C2E-9D5C-7BCF2FC80965}"/>
                  </a:ext>
                </a:extLst>
              </p:cNvPr>
              <p:cNvSpPr txBox="1"/>
              <p:nvPr/>
            </p:nvSpPr>
            <p:spPr>
              <a:xfrm>
                <a:off x="2481943" y="3727440"/>
                <a:ext cx="1769523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F49538C4-8A5E-4C2E-9D5C-7BCF2FC80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43" y="3727440"/>
                <a:ext cx="1769523" cy="405624"/>
              </a:xfrm>
              <a:prstGeom prst="rect">
                <a:avLst/>
              </a:prstGeom>
              <a:blipFill>
                <a:blip r:embed="rId4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1D31F9E4-B582-4A94-BD92-1676379CC8FE}"/>
                  </a:ext>
                </a:extLst>
              </p:cNvPr>
              <p:cNvSpPr txBox="1"/>
              <p:nvPr/>
            </p:nvSpPr>
            <p:spPr>
              <a:xfrm>
                <a:off x="2481943" y="4214334"/>
                <a:ext cx="2858460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1D31F9E4-B582-4A94-BD92-1676379CC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43" y="4214334"/>
                <a:ext cx="2858460" cy="405624"/>
              </a:xfrm>
              <a:prstGeom prst="rect">
                <a:avLst/>
              </a:prstGeom>
              <a:blipFill>
                <a:blip r:embed="rId5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C6E4B99D-89EB-49C1-A5CF-D8128BAF136E}"/>
                  </a:ext>
                </a:extLst>
              </p:cNvPr>
              <p:cNvSpPr txBox="1"/>
              <p:nvPr/>
            </p:nvSpPr>
            <p:spPr>
              <a:xfrm>
                <a:off x="1106115" y="4638874"/>
                <a:ext cx="624008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gửi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𝑆𝑎𝑢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đó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ẽ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ị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C6E4B99D-89EB-49C1-A5CF-D8128BAF1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15" y="4638874"/>
                <a:ext cx="6240081" cy="400110"/>
              </a:xfrm>
              <a:prstGeom prst="rect">
                <a:avLst/>
              </a:prstGeom>
              <a:blipFill>
                <a:blip r:embed="rId6"/>
                <a:stretch>
                  <a:fillRect l="-977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oogle Shape;209;p13">
            <a:extLst>
              <a:ext uri="{FF2B5EF4-FFF2-40B4-BE49-F238E27FC236}">
                <a16:creationId xmlns:a16="http://schemas.microsoft.com/office/drawing/2014/main" id="{3FDDB4C9-6FDE-446E-950A-280027489B51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14" name="Google Shape;210;p13">
              <a:extLst>
                <a:ext uri="{FF2B5EF4-FFF2-40B4-BE49-F238E27FC236}">
                  <a16:creationId xmlns:a16="http://schemas.microsoft.com/office/drawing/2014/main" id="{F57D2F7F-B089-483A-AD14-78CD99375F65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211;p13">
              <a:extLst>
                <a:ext uri="{FF2B5EF4-FFF2-40B4-BE49-F238E27FC236}">
                  <a16:creationId xmlns:a16="http://schemas.microsoft.com/office/drawing/2014/main" id="{181B51A3-092E-49A0-8124-87A7BEDB6290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212;p13">
              <a:extLst>
                <a:ext uri="{FF2B5EF4-FFF2-40B4-BE49-F238E27FC236}">
                  <a16:creationId xmlns:a16="http://schemas.microsoft.com/office/drawing/2014/main" id="{A0193308-E70A-48D5-B7F2-2A2F859D2B0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213;p13">
              <a:extLst>
                <a:ext uri="{FF2B5EF4-FFF2-40B4-BE49-F238E27FC236}">
                  <a16:creationId xmlns:a16="http://schemas.microsoft.com/office/drawing/2014/main" id="{A2D330A1-62FD-4A2B-94DA-A322AA236CF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9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A85340-19F2-473A-B280-3B495607F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CC042E6-F1E7-454A-9038-164841E6E964}"/>
              </a:ext>
            </a:extLst>
          </p:cNvPr>
          <p:cNvSpPr txBox="1"/>
          <p:nvPr/>
        </p:nvSpPr>
        <p:spPr>
          <a:xfrm>
            <a:off x="837560" y="852927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8D4F22B-5746-48E3-95FE-C8A0AA22255C}"/>
              </a:ext>
            </a:extLst>
          </p:cNvPr>
          <p:cNvSpPr txBox="1"/>
          <p:nvPr/>
        </p:nvSpPr>
        <p:spPr>
          <a:xfrm>
            <a:off x="1024316" y="1527204"/>
            <a:ext cx="6966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AD1E0972-6AF9-4DB5-BD7D-A707BFE7D054}"/>
                  </a:ext>
                </a:extLst>
              </p:cNvPr>
              <p:cNvSpPr txBox="1"/>
              <p:nvPr/>
            </p:nvSpPr>
            <p:spPr>
              <a:xfrm>
                <a:off x="1590595" y="2571750"/>
                <a:ext cx="50023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AD1E0972-6AF9-4DB5-BD7D-A707BFE7D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5" y="2571750"/>
                <a:ext cx="5002306" cy="40011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CE1FF74C-ED81-44DF-9BE6-F0835D63785D}"/>
                  </a:ext>
                </a:extLst>
              </p:cNvPr>
              <p:cNvSpPr txBox="1"/>
              <p:nvPr/>
            </p:nvSpPr>
            <p:spPr>
              <a:xfrm>
                <a:off x="1536807" y="3214292"/>
                <a:ext cx="4709815" cy="419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/>
                  <a:t>: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CE1FF74C-ED81-44DF-9BE6-F0835D637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807" y="3214292"/>
                <a:ext cx="4709815" cy="419987"/>
              </a:xfrm>
              <a:prstGeom prst="rect">
                <a:avLst/>
              </a:prstGeom>
              <a:blipFill>
                <a:blip r:embed="rId3"/>
                <a:stretch>
                  <a:fillRect l="-1294" t="-144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oogle Shape;209;p13">
            <a:extLst>
              <a:ext uri="{FF2B5EF4-FFF2-40B4-BE49-F238E27FC236}">
                <a16:creationId xmlns:a16="http://schemas.microsoft.com/office/drawing/2014/main" id="{1162A2DF-4DE8-468D-889C-319264020F80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10" name="Google Shape;210;p13">
              <a:extLst>
                <a:ext uri="{FF2B5EF4-FFF2-40B4-BE49-F238E27FC236}">
                  <a16:creationId xmlns:a16="http://schemas.microsoft.com/office/drawing/2014/main" id="{825C749A-6EC5-47FC-BEF0-F0EAFD49C049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211;p13">
              <a:extLst>
                <a:ext uri="{FF2B5EF4-FFF2-40B4-BE49-F238E27FC236}">
                  <a16:creationId xmlns:a16="http://schemas.microsoft.com/office/drawing/2014/main" id="{9FAE3C38-765A-46C9-9656-96672FEE5016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212;p13">
              <a:extLst>
                <a:ext uri="{FF2B5EF4-FFF2-40B4-BE49-F238E27FC236}">
                  <a16:creationId xmlns:a16="http://schemas.microsoft.com/office/drawing/2014/main" id="{FAF9F76C-808B-4D83-A62F-F12676BDC0F2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213;p13">
              <a:extLst>
                <a:ext uri="{FF2B5EF4-FFF2-40B4-BE49-F238E27FC236}">
                  <a16:creationId xmlns:a16="http://schemas.microsoft.com/office/drawing/2014/main" id="{AD6E43D5-F2F8-40C0-B59F-BA60418E845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86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A85340-19F2-473A-B280-3B495607F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CC042E6-F1E7-454A-9038-164841E6E964}"/>
              </a:ext>
            </a:extLst>
          </p:cNvPr>
          <p:cNvSpPr txBox="1"/>
          <p:nvPr/>
        </p:nvSpPr>
        <p:spPr>
          <a:xfrm>
            <a:off x="729177" y="850930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2629932E-DFF3-4EC3-97A9-13DC529EECF3}"/>
                  </a:ext>
                </a:extLst>
              </p:cNvPr>
              <p:cNvSpPr txBox="1"/>
              <p:nvPr/>
            </p:nvSpPr>
            <p:spPr>
              <a:xfrm>
                <a:off x="2045563" y="2256485"/>
                <a:ext cx="33057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Thành phần khóa công khai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p)</a:t>
                </a:r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2629932E-DFF3-4EC3-97A9-13DC529EE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563" y="2256485"/>
                <a:ext cx="3305713" cy="707886"/>
              </a:xfrm>
              <a:prstGeom prst="rect">
                <a:avLst/>
              </a:prstGeom>
              <a:blipFill>
                <a:blip r:embed="rId2"/>
                <a:stretch>
                  <a:fillRect l="-185" t="-4310" r="-129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44F3D78-0C37-4788-94A1-4E07B75ADA59}"/>
              </a:ext>
            </a:extLst>
          </p:cNvPr>
          <p:cNvSpPr txBox="1"/>
          <p:nvPr/>
        </p:nvSpPr>
        <p:spPr>
          <a:xfrm>
            <a:off x="2153946" y="3056506"/>
            <a:ext cx="50023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Thành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mật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kr = (a, p)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90D59528-F466-4E3E-B3D3-15CD8923A8E7}"/>
                  </a:ext>
                </a:extLst>
              </p:cNvPr>
              <p:cNvSpPr txBox="1"/>
              <p:nvPr/>
            </p:nvSpPr>
            <p:spPr>
              <a:xfrm>
                <a:off x="1744274" y="1273220"/>
                <a:ext cx="43508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-Xây dựng được hệ mã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Elgamal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bộ khóa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= (p,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với:</a:t>
                </a: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90D59528-F466-4E3E-B3D3-15CD8923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274" y="1273220"/>
                <a:ext cx="4350871" cy="707886"/>
              </a:xfrm>
              <a:prstGeom prst="rect">
                <a:avLst/>
              </a:prstGeom>
              <a:blipFill>
                <a:blip r:embed="rId3"/>
                <a:stretch>
                  <a:fillRect l="-1401" t="-5172" r="-70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oogle Shape;209;p13">
            <a:extLst>
              <a:ext uri="{FF2B5EF4-FFF2-40B4-BE49-F238E27FC236}">
                <a16:creationId xmlns:a16="http://schemas.microsoft.com/office/drawing/2014/main" id="{9FC9C0BE-F767-40DB-9DCE-451F0D193121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8" name="Google Shape;210;p13">
              <a:extLst>
                <a:ext uri="{FF2B5EF4-FFF2-40B4-BE49-F238E27FC236}">
                  <a16:creationId xmlns:a16="http://schemas.microsoft.com/office/drawing/2014/main" id="{5198CC15-24D0-4586-B9B8-3A7D9D8F1F09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1;p13">
              <a:extLst>
                <a:ext uri="{FF2B5EF4-FFF2-40B4-BE49-F238E27FC236}">
                  <a16:creationId xmlns:a16="http://schemas.microsoft.com/office/drawing/2014/main" id="{81402A60-754C-40F9-9106-DA9085F6F127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212;p13">
              <a:extLst>
                <a:ext uri="{FF2B5EF4-FFF2-40B4-BE49-F238E27FC236}">
                  <a16:creationId xmlns:a16="http://schemas.microsoft.com/office/drawing/2014/main" id="{74C3B89D-538B-466A-AD5D-0BEF88FFCDBC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213;p13">
              <a:extLst>
                <a:ext uri="{FF2B5EF4-FFF2-40B4-BE49-F238E27FC236}">
                  <a16:creationId xmlns:a16="http://schemas.microsoft.com/office/drawing/2014/main" id="{33D2D1FF-2737-45C2-9025-9747E136CAE0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2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A85340-19F2-473A-B280-3B495607F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1CC042E6-F1E7-454A-9038-164841E6E964}"/>
                  </a:ext>
                </a:extLst>
              </p:cNvPr>
              <p:cNvSpPr txBox="1"/>
              <p:nvPr/>
            </p:nvSpPr>
            <p:spPr>
              <a:xfrm>
                <a:off x="837560" y="852927"/>
                <a:ext cx="485075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Elgamal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= 2579;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2; a= 765; 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853.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rõ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= 1299.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1CC042E6-F1E7-454A-9038-164841E6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60" y="852927"/>
                <a:ext cx="4850751" cy="1323439"/>
              </a:xfrm>
              <a:prstGeom prst="rect">
                <a:avLst/>
              </a:prstGeom>
              <a:blipFill>
                <a:blip r:embed="rId2"/>
                <a:stretch>
                  <a:fillRect l="-1256" t="-2765" r="-377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Hộp Văn bản 1">
                <a:extLst>
                  <a:ext uri="{FF2B5EF4-FFF2-40B4-BE49-F238E27FC236}">
                    <a16:creationId xmlns:a16="http://schemas.microsoft.com/office/drawing/2014/main" id="{A1E7A6CF-00D9-41B2-ACE2-275CC804F2A8}"/>
                  </a:ext>
                </a:extLst>
              </p:cNvPr>
              <p:cNvSpPr txBox="1"/>
              <p:nvPr/>
            </p:nvSpPr>
            <p:spPr>
              <a:xfrm>
                <a:off x="837560" y="2176366"/>
                <a:ext cx="6513001" cy="3097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 hóa: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Trước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hết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765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2579=949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= 1299 ta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= 853: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853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2579=435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1299∗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949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853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2579=2396 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gửi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= (435, 2396).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Hộp Văn bản 1">
                <a:extLst>
                  <a:ext uri="{FF2B5EF4-FFF2-40B4-BE49-F238E27FC236}">
                    <a16:creationId xmlns:a16="http://schemas.microsoft.com/office/drawing/2014/main" id="{A1E7A6CF-00D9-41B2-ACE2-275CC804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60" y="2176366"/>
                <a:ext cx="6513001" cy="3097836"/>
              </a:xfrm>
              <a:prstGeom prst="rect">
                <a:avLst/>
              </a:prstGeom>
              <a:blipFill>
                <a:blip r:embed="rId3"/>
                <a:stretch>
                  <a:fillRect l="-935" t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oogle Shape;209;p13">
            <a:extLst>
              <a:ext uri="{FF2B5EF4-FFF2-40B4-BE49-F238E27FC236}">
                <a16:creationId xmlns:a16="http://schemas.microsoft.com/office/drawing/2014/main" id="{64A5F6BC-92E6-4BFE-AF67-0BBC82748EF2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4757BAD6-4112-440F-AA9A-C62C0C60373B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E66BD81E-3FB8-4FD7-B9F5-337B020B57A0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00EA2AD5-45D9-4152-8721-4352F5C28D5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910032F6-B3E0-4A03-A90B-1CDD56904C01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2065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A85340-19F2-473A-B280-3B495607F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1CC042E6-F1E7-454A-9038-164841E6E964}"/>
                  </a:ext>
                </a:extLst>
              </p:cNvPr>
              <p:cNvSpPr txBox="1"/>
              <p:nvPr/>
            </p:nvSpPr>
            <p:spPr>
              <a:xfrm>
                <a:off x="767860" y="863932"/>
                <a:ext cx="8376140" cy="4158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 </a:t>
                </a:r>
                <a:r>
                  <a:rPr lang="en-US" sz="20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bí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mật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= 765: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435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2579−1−765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2579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0" dirty="0"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435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1813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2579=1980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2396∗1980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2579=1299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>
                  <a:latin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1CC042E6-F1E7-454A-9038-164841E6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60" y="863932"/>
                <a:ext cx="8376140" cy="4158831"/>
              </a:xfrm>
              <a:prstGeom prst="rect">
                <a:avLst/>
              </a:prstGeom>
              <a:blipFill>
                <a:blip r:embed="rId2"/>
                <a:stretch>
                  <a:fillRect l="-801" t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oogle Shape;209;p13">
            <a:extLst>
              <a:ext uri="{FF2B5EF4-FFF2-40B4-BE49-F238E27FC236}">
                <a16:creationId xmlns:a16="http://schemas.microsoft.com/office/drawing/2014/main" id="{E23289E5-F30B-4C4F-95DF-8AB1AD2C3D7A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9EBBE496-BE47-4C99-A265-CD9A1979DB97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E5FAB603-5DF2-4050-9395-7CA618CD527E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4A34BFB3-0A44-462A-9542-B10168850C6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A638249E-1CEB-4C7B-B881-79D169743560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72764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A85340-19F2-473A-B280-3B495607F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CC042E6-F1E7-454A-9038-164841E6E964}"/>
              </a:ext>
            </a:extLst>
          </p:cNvPr>
          <p:cNvSpPr txBox="1"/>
          <p:nvPr/>
        </p:nvSpPr>
        <p:spPr>
          <a:xfrm>
            <a:off x="837560" y="852927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Hộp Văn bản 1">
                <a:extLst>
                  <a:ext uri="{FF2B5EF4-FFF2-40B4-BE49-F238E27FC236}">
                    <a16:creationId xmlns:a16="http://schemas.microsoft.com/office/drawing/2014/main" id="{250BF9CE-6BF9-41DB-8224-137C3A500577}"/>
                  </a:ext>
                </a:extLst>
              </p:cNvPr>
              <p:cNvSpPr txBox="1"/>
              <p:nvPr/>
            </p:nvSpPr>
            <p:spPr>
              <a:xfrm>
                <a:off x="1077132" y="1286619"/>
                <a:ext cx="50091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Xây dựng được hệ mã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Elgamal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bộ khóa: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	𝑘=(𝑝,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𝑎,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)=(2579,2,765,949)  với:</a:t>
                </a:r>
              </a:p>
            </p:txBody>
          </p:sp>
        </mc:Choice>
        <mc:Fallback xmlns="">
          <p:sp>
            <p:nvSpPr>
              <p:cNvPr id="2" name="Hộp Văn bản 1">
                <a:extLst>
                  <a:ext uri="{FF2B5EF4-FFF2-40B4-BE49-F238E27FC236}">
                    <a16:creationId xmlns:a16="http://schemas.microsoft.com/office/drawing/2014/main" id="{250BF9CE-6BF9-41DB-8224-137C3A500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32" y="1286619"/>
                <a:ext cx="5009192" cy="707886"/>
              </a:xfrm>
              <a:prstGeom prst="rect">
                <a:avLst/>
              </a:prstGeom>
              <a:blipFill>
                <a:blip r:embed="rId2"/>
                <a:stretch>
                  <a:fillRect l="-1340" t="-4310" r="-48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F26DA69C-F0AE-4AAD-BAC0-23670700F66A}"/>
                  </a:ext>
                </a:extLst>
              </p:cNvPr>
              <p:cNvSpPr txBox="1"/>
              <p:nvPr/>
            </p:nvSpPr>
            <p:spPr>
              <a:xfrm>
                <a:off x="1077132" y="2152968"/>
                <a:ext cx="500513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-Thành phần khóa công khai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𝑘𝑢=(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𝑝)=(2,949,2579)</a:t>
                </a:r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F26DA69C-F0AE-4AAD-BAC0-23670700F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32" y="2152968"/>
                <a:ext cx="5005136" cy="707886"/>
              </a:xfrm>
              <a:prstGeom prst="rect">
                <a:avLst/>
              </a:prstGeom>
              <a:blipFill>
                <a:blip r:embed="rId3"/>
                <a:stretch>
                  <a:fillRect l="-1340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DEF876A3-AD2F-437C-9EE1-B05C1C71965B}"/>
              </a:ext>
            </a:extLst>
          </p:cNvPr>
          <p:cNvSpPr txBox="1"/>
          <p:nvPr/>
        </p:nvSpPr>
        <p:spPr>
          <a:xfrm>
            <a:off x="1077132" y="3076826"/>
            <a:ext cx="5005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mật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𝑘𝑟=(𝑎, 𝑝)=(765,2579)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A52EE21A-CD04-4EF1-998E-461BDBD6A68E}"/>
                  </a:ext>
                </a:extLst>
              </p:cNvPr>
              <p:cNvSpPr txBox="1"/>
              <p:nvPr/>
            </p:nvSpPr>
            <p:spPr>
              <a:xfrm>
                <a:off x="1077132" y="4090518"/>
                <a:ext cx="51628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= 1299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(435, 2396) </a:t>
                </a:r>
              </a:p>
            </p:txBody>
          </p:sp>
        </mc:Choice>
        <mc:Fallback xmlns="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A52EE21A-CD04-4EF1-998E-461BDBD6A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32" y="4090518"/>
                <a:ext cx="5162824" cy="400110"/>
              </a:xfrm>
              <a:prstGeom prst="rect">
                <a:avLst/>
              </a:prstGeom>
              <a:blipFill>
                <a:blip r:embed="rId5"/>
                <a:stretch>
                  <a:fillRect l="-129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oogle Shape;209;p13">
            <a:extLst>
              <a:ext uri="{FF2B5EF4-FFF2-40B4-BE49-F238E27FC236}">
                <a16:creationId xmlns:a16="http://schemas.microsoft.com/office/drawing/2014/main" id="{951D02D3-5ECB-489B-9E87-1B911478C36C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10" name="Google Shape;210;p13">
              <a:extLst>
                <a:ext uri="{FF2B5EF4-FFF2-40B4-BE49-F238E27FC236}">
                  <a16:creationId xmlns:a16="http://schemas.microsoft.com/office/drawing/2014/main" id="{622531CB-BE25-490E-A04B-8E356BBA4F76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211;p13">
              <a:extLst>
                <a:ext uri="{FF2B5EF4-FFF2-40B4-BE49-F238E27FC236}">
                  <a16:creationId xmlns:a16="http://schemas.microsoft.com/office/drawing/2014/main" id="{EB81B6D4-DCC2-4D03-84FD-56011498B320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212;p13">
              <a:extLst>
                <a:ext uri="{FF2B5EF4-FFF2-40B4-BE49-F238E27FC236}">
                  <a16:creationId xmlns:a16="http://schemas.microsoft.com/office/drawing/2014/main" id="{C88715DE-7528-4EA9-B438-5AB6B67E813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213;p13">
              <a:extLst>
                <a:ext uri="{FF2B5EF4-FFF2-40B4-BE49-F238E27FC236}">
                  <a16:creationId xmlns:a16="http://schemas.microsoft.com/office/drawing/2014/main" id="{20E3998E-D2F2-431A-893C-D3F224233B0B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29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THÁM MÃ HỆ ELGAMAL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Shank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0AFF5238-5913-46F8-AABA-12151CB26802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6" name="Google Shape;210;p13">
              <a:extLst>
                <a:ext uri="{FF2B5EF4-FFF2-40B4-BE49-F238E27FC236}">
                  <a16:creationId xmlns:a16="http://schemas.microsoft.com/office/drawing/2014/main" id="{B1667E12-708B-4077-9CE4-5E7B92CFED2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211;p13">
              <a:extLst>
                <a:ext uri="{FF2B5EF4-FFF2-40B4-BE49-F238E27FC236}">
                  <a16:creationId xmlns:a16="http://schemas.microsoft.com/office/drawing/2014/main" id="{D2FD0300-8148-42D4-8A33-123DDA46E720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2;p13">
              <a:extLst>
                <a:ext uri="{FF2B5EF4-FFF2-40B4-BE49-F238E27FC236}">
                  <a16:creationId xmlns:a16="http://schemas.microsoft.com/office/drawing/2014/main" id="{E030D452-4E6A-4BCA-867D-5DC00FA19DD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3;p13">
              <a:extLst>
                <a:ext uri="{FF2B5EF4-FFF2-40B4-BE49-F238E27FC236}">
                  <a16:creationId xmlns:a16="http://schemas.microsoft.com/office/drawing/2014/main" id="{4268E76D-B67B-467E-9844-F4826DFD0213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43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817472" y="1851893"/>
            <a:ext cx="193357" cy="172850"/>
          </a:xfrm>
        </p:spPr>
        <p:txBody>
          <a:bodyPr/>
          <a:lstStyle/>
          <a:p>
            <a:pPr marL="12700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4286" y="1544116"/>
                <a:ext cx="748211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 toán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Logarith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rời rạc: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Logarith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rời rạc là sự kết nối của phép tính logarithm trên trường số thực vào các nhóm hữu hạn. Ta nhắc lại rằng với 2 sô thực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 cơ số a &gt; 0, a # 0, nếu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thì x được gọi là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logarith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cơ số a của y, ký hiệu x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Logarith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rời rạc là bài toán khó. Trong khi bài toán ngược lũy thừa rời rạc lại không khó.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6" y="1544116"/>
                <a:ext cx="7482114" cy="2246769"/>
              </a:xfrm>
              <a:prstGeom prst="rect">
                <a:avLst/>
              </a:prstGeom>
              <a:blipFill>
                <a:blip r:embed="rId2"/>
                <a:stretch>
                  <a:fillRect l="-814" t="-1355" r="-1303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24764781-55F6-4C07-8619-3E4B2A09098E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6" name="Google Shape;210;p13">
              <a:extLst>
                <a:ext uri="{FF2B5EF4-FFF2-40B4-BE49-F238E27FC236}">
                  <a16:creationId xmlns:a16="http://schemas.microsoft.com/office/drawing/2014/main" id="{92F3A25F-7668-40BF-9D48-8D58BCFD8185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211;p13">
              <a:extLst>
                <a:ext uri="{FF2B5EF4-FFF2-40B4-BE49-F238E27FC236}">
                  <a16:creationId xmlns:a16="http://schemas.microsoft.com/office/drawing/2014/main" id="{086DAB22-F784-492A-B36B-A875F65C4FE3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2;p13">
              <a:extLst>
                <a:ext uri="{FF2B5EF4-FFF2-40B4-BE49-F238E27FC236}">
                  <a16:creationId xmlns:a16="http://schemas.microsoft.com/office/drawing/2014/main" id="{D186B55E-21C0-4663-B066-55FC7FD8792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13676A01-C659-48F1-AE7C-BA0AB3E2DEC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58712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0057" y="1545771"/>
                <a:ext cx="6959600" cy="1962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Cho p là 1 số nguyên tố, xét nhóm nhân các số nguyên modulo p:</a:t>
                </a: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= {1,2,…,p} với phép nhân modulo p.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Nếu ta tính lũy thừa bậc k của 1 số trong nhóm rồi rút gọn theo modulo p thì ta được một số trong nhóm đó. Quá trình này được gọi là lũy thừa rời rạc modulo p.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57" y="1545771"/>
                <a:ext cx="6959600" cy="1962653"/>
              </a:xfrm>
              <a:prstGeom prst="rect">
                <a:avLst/>
              </a:prstGeom>
              <a:blipFill>
                <a:blip r:embed="rId2"/>
                <a:stretch>
                  <a:fillRect l="-964" t="-1863" b="-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oogle Shape;209;p13">
            <a:extLst>
              <a:ext uri="{FF2B5EF4-FFF2-40B4-BE49-F238E27FC236}">
                <a16:creationId xmlns:a16="http://schemas.microsoft.com/office/drawing/2014/main" id="{D0FC5F8A-202F-47E4-94B0-3321CD50CEDA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DA3C5393-9E88-4AA9-AF27-BB58CEF7D419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B1588FB9-763C-4B5F-AEF6-B935A5F64021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924D26B8-7E19-4D22-87F4-3CE3F21975EC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CD3934BF-0088-4AB0-A918-BC6025A12DA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70268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329127" y="821410"/>
            <a:ext cx="4418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Nhiệm vụ của các thành viên trong nhóm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93686"/>
              </p:ext>
            </p:extLst>
          </p:nvPr>
        </p:nvGraphicFramePr>
        <p:xfrm>
          <a:off x="1008135" y="1799316"/>
          <a:ext cx="7127729" cy="1854200"/>
        </p:xfrm>
        <a:graphic>
          <a:graphicData uri="http://schemas.openxmlformats.org/drawingml/2006/table">
            <a:tbl>
              <a:tblPr firstRow="1" bandRow="1">
                <a:tableStyleId>{93EC2C83-4F27-46E9-AB52-EA9CB43B9D6F}</a:tableStyleId>
              </a:tblPr>
              <a:tblGrid>
                <a:gridCol w="1636757">
                  <a:extLst>
                    <a:ext uri="{9D8B030D-6E8A-4147-A177-3AD203B41FA5}">
                      <a16:colId xmlns:a16="http://schemas.microsoft.com/office/drawing/2014/main" val="2972989133"/>
                    </a:ext>
                  </a:extLst>
                </a:gridCol>
                <a:gridCol w="5490972">
                  <a:extLst>
                    <a:ext uri="{9D8B030D-6E8A-4147-A177-3AD203B41FA5}">
                      <a16:colId xmlns:a16="http://schemas.microsoft.com/office/drawing/2014/main" val="1318778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Văn Bắc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quan hệ thống mật mã và hệ thống mật mã Elgamal, thiết kế Slide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8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Doãn Dũng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Elgamal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8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Đức Anh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hợp, chỉnh sửa Slide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ứng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 của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Elgamal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và viết Code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Việt Hoàng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Thám mã Elgamal, phân tích thuật toán Shank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Bảo Long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nhược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Elgamal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39700"/>
                  </a:ext>
                </a:extLst>
              </a:tr>
            </a:tbl>
          </a:graphicData>
        </a:graphic>
      </p:graphicFrame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6BA594A2-DF6A-4AC8-8688-D319A3CB6D02}"/>
              </a:ext>
            </a:extLst>
          </p:cNvPr>
          <p:cNvGrpSpPr/>
          <p:nvPr/>
        </p:nvGrpSpPr>
        <p:grpSpPr>
          <a:xfrm>
            <a:off x="-375065" y="1061558"/>
            <a:ext cx="750129" cy="756217"/>
            <a:chOff x="1926350" y="995225"/>
            <a:chExt cx="428650" cy="3566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Google Shape;210;p13">
              <a:extLst>
                <a:ext uri="{FF2B5EF4-FFF2-40B4-BE49-F238E27FC236}">
                  <a16:creationId xmlns:a16="http://schemas.microsoft.com/office/drawing/2014/main" id="{B1CFE7D2-325B-4EAF-A0D0-449ECDEBCE47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211;p13">
              <a:extLst>
                <a:ext uri="{FF2B5EF4-FFF2-40B4-BE49-F238E27FC236}">
                  <a16:creationId xmlns:a16="http://schemas.microsoft.com/office/drawing/2014/main" id="{B60C4145-6ED6-4814-9A59-CCA02958A7D4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2;p13">
              <a:extLst>
                <a:ext uri="{FF2B5EF4-FFF2-40B4-BE49-F238E27FC236}">
                  <a16:creationId xmlns:a16="http://schemas.microsoft.com/office/drawing/2014/main" id="{DD7B8248-7389-4FC8-A558-2D0EDA8337CC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3;p13">
              <a:extLst>
                <a:ext uri="{FF2B5EF4-FFF2-40B4-BE49-F238E27FC236}">
                  <a16:creationId xmlns:a16="http://schemas.microsoft.com/office/drawing/2014/main" id="{1AF39E2D-BE90-4B9E-BF02-B8918D974B90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009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240972" y="1422400"/>
            <a:ext cx="6567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Với p = 17, lấy a = 3, k = 4 ta có: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81 = 13 mod 7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rời rạc là phép tính ngược lại 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thuật toán Shark =&gt; k = 4. Tuy nhiên đây là một bài toán tương đối  khó. Trong trường hợp p lớn ( Có ít nhất 150 chữ số) thì bài toán trở nên bất khả thi =&gt; An toàn</a:t>
            </a:r>
          </a:p>
        </p:txBody>
      </p:sp>
      <p:grpSp>
        <p:nvGrpSpPr>
          <p:cNvPr id="6" name="Google Shape;209;p13">
            <a:extLst>
              <a:ext uri="{FF2B5EF4-FFF2-40B4-BE49-F238E27FC236}">
                <a16:creationId xmlns:a16="http://schemas.microsoft.com/office/drawing/2014/main" id="{71E161AF-CB3F-4ECE-A2A2-480283139CCA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58F3A287-A20C-41F2-B07A-A06C7C7E9644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EEC52132-8415-4875-A12E-D806B55380BE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93F9D65D-D7CB-4CE9-9DB1-BCB3133EAD81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01AD0725-EE90-43C9-843A-2F65755F5B9F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2971" y="1509486"/>
                <a:ext cx="760972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 toán Shank: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Số nguyên tố p, phần tử nguyên thủy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anpha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Z*p, số nguyên y.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Cần tìm a sao cho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20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71" y="1509486"/>
                <a:ext cx="7609727" cy="1015663"/>
              </a:xfrm>
              <a:prstGeom prst="rect">
                <a:avLst/>
              </a:prstGeom>
              <a:blipFill>
                <a:blip r:embed="rId2"/>
                <a:stretch>
                  <a:fillRect l="-801" t="-3614" r="-320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oogle Shape;209;p13">
            <a:extLst>
              <a:ext uri="{FF2B5EF4-FFF2-40B4-BE49-F238E27FC236}">
                <a16:creationId xmlns:a16="http://schemas.microsoft.com/office/drawing/2014/main" id="{FA69B84A-E6F0-4567-8183-BDF2978F09CE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A1AB4E46-C771-4172-8BFA-AF1D491EF01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AEEC431F-05EA-4310-BBC1-65EB3A766FC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5C4CF4D9-80AE-4998-8AF0-5AC3FA1F5CD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C92DE899-5C8E-4F0A-A1B6-6C5E822D205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556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0057" y="1538515"/>
                <a:ext cx="702491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 toán Shank: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 toán:</a:t>
                </a:r>
              </a:p>
              <a:p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 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[(p-1)</a:t>
                </a:r>
                <a:r>
                  <a:rPr lang="vi-VN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(lấy phần nguyên).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1: Tính </a:t>
                </a:r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20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mj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2: Sắp xếp các cặp (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j, </a:t>
                </a:r>
                <a14:m>
                  <m:oMath xmlns:m="http://schemas.openxmlformats.org/officeDocument/2006/math">
                    <m:r>
                      <a:rPr lang="vi-V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20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mj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theo </a:t>
                </a:r>
                <a14:m>
                  <m:oMath xmlns:m="http://schemas.openxmlformats.org/officeDocument/2006/math">
                    <m:r>
                      <a:rPr lang="vi-V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20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mj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lưu vào danh sách 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3: Tính </a:t>
                </a:r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vi-V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57" y="1538515"/>
                <a:ext cx="7024914" cy="2246769"/>
              </a:xfrm>
              <a:prstGeom prst="rect">
                <a:avLst/>
              </a:prstGeom>
              <a:blipFill>
                <a:blip r:embed="rId2"/>
                <a:stretch>
                  <a:fillRect l="-955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oogle Shape;209;p13">
            <a:extLst>
              <a:ext uri="{FF2B5EF4-FFF2-40B4-BE49-F238E27FC236}">
                <a16:creationId xmlns:a16="http://schemas.microsoft.com/office/drawing/2014/main" id="{D30F924B-8495-427D-AE8D-C708F005783C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B34B0F79-E8D5-4923-91E3-F43B1CE5ED41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4559FFFB-0DE4-49F7-BD62-38019207ED2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C5134C1C-E3E2-4315-AA86-2270FD9FAFD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96043EB8-C037-4276-B442-BFB373273C66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128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6343" y="1654629"/>
                <a:ext cx="7366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 toán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vi-VN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hank:</a:t>
                </a:r>
                <a:endParaRPr lang="en-US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4: Sắp xếp các cặp 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(i, </a:t>
                </a:r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theo </a:t>
                </a:r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lưu vào danh sách 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5: Tìm trong hai danh sách 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 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xem có tồn tại cặp: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j, </a:t>
                </a:r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20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mj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và (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 </a:t>
                </a:r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sao cho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20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mj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 = </a:t>
                </a:r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(tọa độ thứ hai của hai cặp bằng nhau ).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43" y="1654629"/>
                <a:ext cx="7366000" cy="2246769"/>
              </a:xfrm>
              <a:prstGeom prst="rect">
                <a:avLst/>
              </a:prstGeom>
              <a:blipFill>
                <a:blip r:embed="rId2"/>
                <a:stretch>
                  <a:fillRect l="-827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oogle Shape;209;p13">
            <a:extLst>
              <a:ext uri="{FF2B5EF4-FFF2-40B4-BE49-F238E27FC236}">
                <a16:creationId xmlns:a16="http://schemas.microsoft.com/office/drawing/2014/main" id="{45F9089E-2272-453C-A229-70D735AA0369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6CF17B83-878A-4311-81B6-3474EC8C1936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6E4A1160-B78C-4DFD-991E-27E0A29FF9CC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39199C41-06D1-4C4C-8125-93A942B452C4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E0447A34-DC52-4EB5-9BCA-16E1B44AEBB1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406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0057" y="1647371"/>
                <a:ext cx="72644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 toán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vi-VN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hank:</a:t>
                </a:r>
                <a:endParaRPr lang="en-US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6: Tính 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en-US" sz="2000" b="1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(mj + i) mod (p - 1) 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 quả này có thể kiểm chứng từ công thức: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20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mj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 = </a:t>
                </a:r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 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vi-VN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mj+i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 = </a:t>
                </a:r>
                <a14:m>
                  <m:oMath xmlns:m="http://schemas.openxmlformats.org/officeDocument/2006/math">
                    <m:r>
                      <a:rPr lang="vi-V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log</a:t>
                </a:r>
                <a14:m>
                  <m:oMath xmlns:m="http://schemas.openxmlformats.org/officeDocument/2006/math">
                    <m:r>
                      <a:rPr lang="vi-VN" sz="20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vi-V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(mj + i) mod (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1) = a.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57" y="1647371"/>
                <a:ext cx="7264400" cy="1938992"/>
              </a:xfrm>
              <a:prstGeom prst="rect">
                <a:avLst/>
              </a:prstGeom>
              <a:blipFill>
                <a:blip r:embed="rId2"/>
                <a:stretch>
                  <a:fillRect l="-924" t="-1572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oogle Shape;209;p13">
            <a:extLst>
              <a:ext uri="{FF2B5EF4-FFF2-40B4-BE49-F238E27FC236}">
                <a16:creationId xmlns:a16="http://schemas.microsoft.com/office/drawing/2014/main" id="{DE233F6F-A868-45E7-826A-70260E2A61F4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C1897CB5-D625-444C-B28C-A2057A4D8588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9CD1B648-D903-44F4-92B3-81F13D541EB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718E8376-C1D8-4C65-8C02-7126DEE9771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513BB73E-86BA-4461-92D6-3DF464FB0B70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387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11DE90D-E99D-4EEC-9BD5-44D8DD813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4229" y="1502229"/>
                <a:ext cx="667657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Ví dụ: Với khóa công khai</a:t>
                </a:r>
              </a:p>
              <a:p>
                <a:r>
                  <a:rPr lang="en-US" sz="2000" dirty="0"/>
                  <a:t>     </a:t>
                </a:r>
                <a:r>
                  <a:rPr lang="en-US" sz="2000" dirty="0" err="1"/>
                  <a:t>Kp</a:t>
                </a:r>
                <a:r>
                  <a:rPr lang="en-US" sz="2000" dirty="0"/>
                  <a:t> = (p,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) = (809, 3, 525)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   Ta tính được m:</a:t>
                </a:r>
              </a:p>
              <a:p>
                <a:r>
                  <a:rPr lang="en-US" sz="2000" dirty="0"/>
                  <a:t>     m = [(p-1)</a:t>
                </a:r>
                <a:r>
                  <a:rPr lang="en-US" sz="2000" baseline="30000" dirty="0"/>
                  <a:t>1/2</a:t>
                </a:r>
                <a:r>
                  <a:rPr lang="en-US" sz="2000" dirty="0"/>
                  <a:t>] = 29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29" y="1502229"/>
                <a:ext cx="6676571" cy="1631216"/>
              </a:xfrm>
              <a:prstGeom prst="rect">
                <a:avLst/>
              </a:prstGeom>
              <a:blipFill>
                <a:blip r:embed="rId2"/>
                <a:stretch>
                  <a:fillRect l="-913" t="-1493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oogle Shape;209;p13">
            <a:extLst>
              <a:ext uri="{FF2B5EF4-FFF2-40B4-BE49-F238E27FC236}">
                <a16:creationId xmlns:a16="http://schemas.microsoft.com/office/drawing/2014/main" id="{846F2E1F-0B66-4F26-8228-CF1D4E9384A0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B5BFF266-3ED8-4382-A809-9810C6E6554D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8AE8688A-A8D1-47FA-87FF-C513115C46E0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5D9EBF33-AFD7-45E7-B0A2-6F71189880D7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CFF5BB34-A3B7-4D40-A3E7-B4935548BCC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677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60C2529-9C9E-4B04-BDB3-9F6DD074E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1: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ính </a:t>
            </a:r>
            <a:r>
              <a:rPr lang="el-G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mj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v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ới 0 ≤ j ≤ m-1 =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2: S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ắp xếp các cặp ( j , </a:t>
            </a:r>
            <a:r>
              <a:rPr lang="el-G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vi-VN" sz="2000" b="0" i="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mj</a:t>
            </a:r>
            <a:r>
              <a:rPr lang="vi-VN" sz="20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p) theo  </a:t>
            </a:r>
            <a:r>
              <a:rPr lang="el-G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vi-VN" sz="2000" b="0" i="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mj</a:t>
            </a:r>
            <a:r>
              <a:rPr lang="vi-VN" sz="20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lưu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danh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8AEE0A8-FAB4-43E8-BDB4-0F3FAC2270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DB505D13-E915-415A-AD91-B813E4442A4F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6" name="Google Shape;210;p13">
              <a:extLst>
                <a:ext uri="{FF2B5EF4-FFF2-40B4-BE49-F238E27FC236}">
                  <a16:creationId xmlns:a16="http://schemas.microsoft.com/office/drawing/2014/main" id="{E3463DA4-A305-40A2-86B9-B3E89BE8AC8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211;p13">
              <a:extLst>
                <a:ext uri="{FF2B5EF4-FFF2-40B4-BE49-F238E27FC236}">
                  <a16:creationId xmlns:a16="http://schemas.microsoft.com/office/drawing/2014/main" id="{F3DFE59D-B802-4352-A73C-D3706BA73021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2;p13">
              <a:extLst>
                <a:ext uri="{FF2B5EF4-FFF2-40B4-BE49-F238E27FC236}">
                  <a16:creationId xmlns:a16="http://schemas.microsoft.com/office/drawing/2014/main" id="{51588B35-E819-4718-9BE2-876CDBA7E77F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3;p13">
              <a:extLst>
                <a:ext uri="{FF2B5EF4-FFF2-40B4-BE49-F238E27FC236}">
                  <a16:creationId xmlns:a16="http://schemas.microsoft.com/office/drawing/2014/main" id="{13B7A7B9-A439-4E80-9019-AACBBD234760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048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4A1A37-4FFF-4FC3-A762-BF51DCEDBB5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  <p:grpSp>
        <p:nvGrpSpPr>
          <p:cNvPr id="7" name="Google Shape;209;p13">
            <a:extLst>
              <a:ext uri="{FF2B5EF4-FFF2-40B4-BE49-F238E27FC236}">
                <a16:creationId xmlns:a16="http://schemas.microsoft.com/office/drawing/2014/main" id="{6265C152-900D-448A-B67B-E45D4A183FE4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8" name="Google Shape;210;p13">
              <a:extLst>
                <a:ext uri="{FF2B5EF4-FFF2-40B4-BE49-F238E27FC236}">
                  <a16:creationId xmlns:a16="http://schemas.microsoft.com/office/drawing/2014/main" id="{C18C7C6C-2873-49E8-B597-F1ACD35B24A7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1;p13">
              <a:extLst>
                <a:ext uri="{FF2B5EF4-FFF2-40B4-BE49-F238E27FC236}">
                  <a16:creationId xmlns:a16="http://schemas.microsoft.com/office/drawing/2014/main" id="{600624F7-3CC9-4028-ABB9-B9ECB8D2C17F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2;p13">
              <a:extLst>
                <a:ext uri="{FF2B5EF4-FFF2-40B4-BE49-F238E27FC236}">
                  <a16:creationId xmlns:a16="http://schemas.microsoft.com/office/drawing/2014/main" id="{F471619A-DC02-481D-BB02-315BBB2B899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213;p13">
              <a:extLst>
                <a:ext uri="{FF2B5EF4-FFF2-40B4-BE49-F238E27FC236}">
                  <a16:creationId xmlns:a16="http://schemas.microsoft.com/office/drawing/2014/main" id="{62C0DED7-61EA-4252-BF93-C893D303841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97429" y="1153881"/>
            <a:ext cx="5123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có bảng L1: Các cặp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j , 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vi-V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mj 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 p)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03790"/>
              </p:ext>
            </p:extLst>
          </p:nvPr>
        </p:nvGraphicFramePr>
        <p:xfrm>
          <a:off x="1197429" y="1838779"/>
          <a:ext cx="6095999" cy="1483360"/>
        </p:xfrm>
        <a:graphic>
          <a:graphicData uri="http://schemas.openxmlformats.org/drawingml/2006/table">
            <a:tbl>
              <a:tblPr firstRow="1" bandRow="1">
                <a:tableStyleId>{93EC2C83-4F27-46E9-AB52-EA9CB43B9D6F}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5018166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2467408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9104592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174317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537282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3678337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56853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(2,93)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(3,308)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(4,559)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(5,329)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(6,211)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(7,664)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(8,207)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(9,268)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(10,644)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(11,654)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(12,26)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(13,147)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43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(14,800)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(15,727)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(16,781)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(17,464)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(18,632)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(19,275)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(20,528)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8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(21,496)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(22,564)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(23,15)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(24,676)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(25,586)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(26,575)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(27,295)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0023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839"/>
              </p:ext>
            </p:extLst>
          </p:nvPr>
        </p:nvGraphicFramePr>
        <p:xfrm>
          <a:off x="1197430" y="3322139"/>
          <a:ext cx="878114" cy="370840"/>
        </p:xfrm>
        <a:graphic>
          <a:graphicData uri="http://schemas.openxmlformats.org/drawingml/2006/table">
            <a:tbl>
              <a:tblPr firstRow="1" bandRow="1">
                <a:tableStyleId>{93EC2C83-4F27-46E9-AB52-EA9CB43B9D6F}</a:tableStyleId>
              </a:tblPr>
              <a:tblGrid>
                <a:gridCol w="878114">
                  <a:extLst>
                    <a:ext uri="{9D8B030D-6E8A-4147-A177-3AD203B41FA5}">
                      <a16:colId xmlns:a16="http://schemas.microsoft.com/office/drawing/2014/main" val="1592078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(28,81)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917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962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3DB4933-57BF-453F-AD6E-A0B184BE7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3 : Tính </a:t>
            </a:r>
            <a:r>
              <a:rPr lang="el-G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 × α</a:t>
            </a:r>
            <a:r>
              <a:rPr lang="el-GR" sz="20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0" i="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≤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≤ m-1 = 9</a:t>
            </a:r>
          </a:p>
          <a:p>
            <a:pPr marL="12700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 × α</a:t>
            </a:r>
            <a:r>
              <a:rPr lang="el-GR" sz="20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0" i="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p 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 × α</a:t>
            </a:r>
            <a:r>
              <a:rPr lang="el-GR" sz="20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0" i="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L2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A5CEB4D-7FBB-4423-96D0-D37A1AF95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922A6415-D2CF-4F72-B63A-4CB487671FB1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6" name="Google Shape;210;p13">
              <a:extLst>
                <a:ext uri="{FF2B5EF4-FFF2-40B4-BE49-F238E27FC236}">
                  <a16:creationId xmlns:a16="http://schemas.microsoft.com/office/drawing/2014/main" id="{59F58809-BB5B-4E02-9A36-B6AF0E2A5F45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211;p13">
              <a:extLst>
                <a:ext uri="{FF2B5EF4-FFF2-40B4-BE49-F238E27FC236}">
                  <a16:creationId xmlns:a16="http://schemas.microsoft.com/office/drawing/2014/main" id="{43A69B89-44FF-49DB-B43B-4551BDA1E843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2;p13">
              <a:extLst>
                <a:ext uri="{FF2B5EF4-FFF2-40B4-BE49-F238E27FC236}">
                  <a16:creationId xmlns:a16="http://schemas.microsoft.com/office/drawing/2014/main" id="{FF186AA5-D7D1-4D57-945E-30C224189925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3;p13">
              <a:extLst>
                <a:ext uri="{FF2B5EF4-FFF2-40B4-BE49-F238E27FC236}">
                  <a16:creationId xmlns:a16="http://schemas.microsoft.com/office/drawing/2014/main" id="{148ECD70-362B-4182-8384-EB8BE231F12A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8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DE5D84-4573-4B7F-AABC-51032153B4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pSp>
        <p:nvGrpSpPr>
          <p:cNvPr id="6" name="Google Shape;209;p13">
            <a:extLst>
              <a:ext uri="{FF2B5EF4-FFF2-40B4-BE49-F238E27FC236}">
                <a16:creationId xmlns:a16="http://schemas.microsoft.com/office/drawing/2014/main" id="{E19E2F32-47BA-4B18-B1AB-C6221FD4375E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9B0D0057-1B67-4404-9252-C774CE5854A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83AE360F-B811-4DCF-A3BA-AB45ADA3C428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CA7235F8-B22A-408C-BAE1-36A57A69F0A4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A6D86EA3-4680-4B68-81B0-FD36119958DE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56732"/>
              </p:ext>
            </p:extLst>
          </p:nvPr>
        </p:nvGraphicFramePr>
        <p:xfrm>
          <a:off x="1030514" y="1976664"/>
          <a:ext cx="6095999" cy="1483360"/>
        </p:xfrm>
        <a:graphic>
          <a:graphicData uri="http://schemas.openxmlformats.org/drawingml/2006/table">
            <a:tbl>
              <a:tblPr firstRow="1" bandRow="1">
                <a:tableStyleId>{93EC2C83-4F27-46E9-AB52-EA9CB43B9D6F}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33783632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4434115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825189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3406796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329067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774966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8489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(0,525)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(1,175)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(2,328)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(3, 422)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(4,457)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(5,132)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(6,44)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5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(7,554)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(8,612)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(9,218)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(10,440)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(11,686)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(12,768)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(13,669)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(14,389)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(15,388)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(16,399)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(17,133)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(18,767)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(19,644)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(20,754)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1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(21,521)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(22,712)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(23,311)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(24,124)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(25,356)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(26,658)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(27,489)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3986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030514" y="1153881"/>
            <a:ext cx="45480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có bảng L2: Các cặp (i,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× α</a:t>
            </a:r>
            <a:r>
              <a:rPr lang="el-G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p )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12199"/>
              </p:ext>
            </p:extLst>
          </p:nvPr>
        </p:nvGraphicFramePr>
        <p:xfrm>
          <a:off x="1030515" y="3460024"/>
          <a:ext cx="863600" cy="370840"/>
        </p:xfrm>
        <a:graphic>
          <a:graphicData uri="http://schemas.openxmlformats.org/drawingml/2006/table">
            <a:tbl>
              <a:tblPr firstRow="1" bandRow="1">
                <a:tableStyleId>{93EC2C83-4F27-46E9-AB52-EA9CB43B9D6F}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18985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(28,336)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3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080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39683724-6567-4641-B2A5-8B93003079E4}"/>
              </a:ext>
            </a:extLst>
          </p:cNvPr>
          <p:cNvSpPr/>
          <p:nvPr/>
        </p:nvSpPr>
        <p:spPr>
          <a:xfrm rot="2700000">
            <a:off x="423440" y="2317679"/>
            <a:ext cx="1122841" cy="1137267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CAD44AFE-254A-44C5-952E-AA76DD66FAE5}"/>
              </a:ext>
            </a:extLst>
          </p:cNvPr>
          <p:cNvSpPr/>
          <p:nvPr/>
        </p:nvSpPr>
        <p:spPr>
          <a:xfrm rot="2700000">
            <a:off x="2075779" y="2317678"/>
            <a:ext cx="1122841" cy="1137267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ED72C237-D40B-433C-9FC3-864DFBA9B625}"/>
              </a:ext>
            </a:extLst>
          </p:cNvPr>
          <p:cNvSpPr/>
          <p:nvPr/>
        </p:nvSpPr>
        <p:spPr>
          <a:xfrm rot="2700000">
            <a:off x="3728118" y="2315455"/>
            <a:ext cx="1122841" cy="1137267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9EF79F6D-2FEB-4921-98D2-CC6BE1DD1F93}"/>
              </a:ext>
            </a:extLst>
          </p:cNvPr>
          <p:cNvSpPr/>
          <p:nvPr/>
        </p:nvSpPr>
        <p:spPr>
          <a:xfrm rot="2700000">
            <a:off x="5326256" y="2315456"/>
            <a:ext cx="1122841" cy="1137267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E6D1345-8D14-48A3-924A-7F4EF613D6B3}"/>
              </a:ext>
            </a:extLst>
          </p:cNvPr>
          <p:cNvSpPr txBox="1"/>
          <p:nvPr/>
        </p:nvSpPr>
        <p:spPr>
          <a:xfrm>
            <a:off x="427648" y="2571750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Hệ thống mật mã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AD16D835-E95B-4475-B593-D31770E219D7}"/>
              </a:ext>
            </a:extLst>
          </p:cNvPr>
          <p:cNvSpPr txBox="1"/>
          <p:nvPr/>
        </p:nvSpPr>
        <p:spPr>
          <a:xfrm>
            <a:off x="2059202" y="2514756"/>
            <a:ext cx="1114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Mã khoá và giải mã Elgamal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84116D60-A9FC-4D4A-A753-82146CD7033C}"/>
              </a:ext>
            </a:extLst>
          </p:cNvPr>
          <p:cNvSpPr txBox="1"/>
          <p:nvPr/>
        </p:nvSpPr>
        <p:spPr>
          <a:xfrm>
            <a:off x="3732325" y="2571750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Thám mã hệ Elgamal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679CEF83-088D-4504-BD14-AD1F8BBEBC79}"/>
              </a:ext>
            </a:extLst>
          </p:cNvPr>
          <p:cNvSpPr txBox="1"/>
          <p:nvPr/>
        </p:nvSpPr>
        <p:spPr>
          <a:xfrm>
            <a:off x="5330464" y="2622478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Đánh giá hệ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04A304C-7730-4B6F-88F2-1D92DD71B425}"/>
              </a:ext>
            </a:extLst>
          </p:cNvPr>
          <p:cNvSpPr txBox="1"/>
          <p:nvPr/>
        </p:nvSpPr>
        <p:spPr>
          <a:xfrm>
            <a:off x="1214439" y="735992"/>
            <a:ext cx="3448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9EF79F6D-2FEB-4921-98D2-CC6BE1DD1F93}"/>
              </a:ext>
            </a:extLst>
          </p:cNvPr>
          <p:cNvSpPr/>
          <p:nvPr/>
        </p:nvSpPr>
        <p:spPr>
          <a:xfrm rot="2700000">
            <a:off x="6924393" y="2315455"/>
            <a:ext cx="1122841" cy="1137267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28601" y="2622478"/>
            <a:ext cx="111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Ứng dụng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13" grpId="0"/>
      <p:bldP spid="35" grpId="0"/>
      <p:bldP spid="36" grpId="0"/>
      <p:bldP spid="37" grpId="0"/>
      <p:bldP spid="15" grpId="0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F3DB5A7-CF80-4111-954F-D0B87D72B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j , </a:t>
            </a:r>
            <a:r>
              <a:rPr lang="el-G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vi-VN" sz="2000" b="0" i="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mj</a:t>
            </a:r>
            <a:r>
              <a:rPr lang="vi-VN" sz="20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 × α</a:t>
            </a:r>
            <a:r>
              <a:rPr lang="el-GR" sz="20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0" i="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p 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vi-VN" sz="2000" b="0" i="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mj</a:t>
            </a:r>
            <a:r>
              <a:rPr lang="vi-VN" sz="20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 × α</a:t>
            </a:r>
            <a:r>
              <a:rPr lang="el-GR" sz="20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0" i="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p </a:t>
            </a:r>
          </a:p>
          <a:p>
            <a:pPr marL="1270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bảng L1 và L2 ta có cặp khi j = 10 và i = 19 thì : </a:t>
            </a:r>
            <a:r>
              <a:rPr lang="el-G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vi-VN" sz="2000" b="0" i="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mj</a:t>
            </a:r>
            <a:r>
              <a:rPr lang="vi-VN" sz="20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 × α</a:t>
            </a:r>
            <a:r>
              <a:rPr lang="el-GR" sz="20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p  = 644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C7F8B2E-6E07-43CA-A2F2-994808EADA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669827B2-073F-490E-B1B0-9B08222E6672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6" name="Google Shape;210;p13">
              <a:extLst>
                <a:ext uri="{FF2B5EF4-FFF2-40B4-BE49-F238E27FC236}">
                  <a16:creationId xmlns:a16="http://schemas.microsoft.com/office/drawing/2014/main" id="{7C70FDCE-0434-4496-8F74-F81A413F2444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211;p13">
              <a:extLst>
                <a:ext uri="{FF2B5EF4-FFF2-40B4-BE49-F238E27FC236}">
                  <a16:creationId xmlns:a16="http://schemas.microsoft.com/office/drawing/2014/main" id="{12E2BC17-0C29-4226-A48E-7CB3BF2E08AF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2;p13">
              <a:extLst>
                <a:ext uri="{FF2B5EF4-FFF2-40B4-BE49-F238E27FC236}">
                  <a16:creationId xmlns:a16="http://schemas.microsoft.com/office/drawing/2014/main" id="{04262A2A-0564-49D1-BA0E-681BED29D2F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3;p13">
              <a:extLst>
                <a:ext uri="{FF2B5EF4-FFF2-40B4-BE49-F238E27FC236}">
                  <a16:creationId xmlns:a16="http://schemas.microsoft.com/office/drawing/2014/main" id="{8A15385A-A11D-48C1-B4B0-E3E254B57D63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6393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71BE490-470A-462D-9CAF-E6ACC5CDD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mod ( p-1 ).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đó ta có : a = (29 x 10 + 19 ) mod ( 809-1 ) = 309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29E8CE0-E64A-451C-96DC-EDEA11832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4A482796-CEA8-47DB-A745-BA4D93B5F4F8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6" name="Google Shape;210;p13">
              <a:extLst>
                <a:ext uri="{FF2B5EF4-FFF2-40B4-BE49-F238E27FC236}">
                  <a16:creationId xmlns:a16="http://schemas.microsoft.com/office/drawing/2014/main" id="{6472F4D2-743A-4A97-BA39-9D629C109767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211;p13">
              <a:extLst>
                <a:ext uri="{FF2B5EF4-FFF2-40B4-BE49-F238E27FC236}">
                  <a16:creationId xmlns:a16="http://schemas.microsoft.com/office/drawing/2014/main" id="{13588CE0-9BE8-4C39-802B-1CBE855B0917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2;p13">
              <a:extLst>
                <a:ext uri="{FF2B5EF4-FFF2-40B4-BE49-F238E27FC236}">
                  <a16:creationId xmlns:a16="http://schemas.microsoft.com/office/drawing/2014/main" id="{A14C87D1-E14E-4D69-815E-F0F99468591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3;p13">
              <a:extLst>
                <a:ext uri="{FF2B5EF4-FFF2-40B4-BE49-F238E27FC236}">
                  <a16:creationId xmlns:a16="http://schemas.microsoft.com/office/drawing/2014/main" id="{FF65130C-E124-47CF-9D8A-0489FF2C44D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13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KHÓA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100" y="1339702"/>
            <a:ext cx="6010500" cy="3048048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42FA44FA-3554-4795-9E71-3AD03042D3D6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6" name="Google Shape;210;p13">
              <a:extLst>
                <a:ext uri="{FF2B5EF4-FFF2-40B4-BE49-F238E27FC236}">
                  <a16:creationId xmlns:a16="http://schemas.microsoft.com/office/drawing/2014/main" id="{83E93021-0DB5-4B9E-97CB-C2B1C429EAC6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211;p13">
              <a:extLst>
                <a:ext uri="{FF2B5EF4-FFF2-40B4-BE49-F238E27FC236}">
                  <a16:creationId xmlns:a16="http://schemas.microsoft.com/office/drawing/2014/main" id="{AD542231-5304-4CEA-B103-D40686B90FA6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2;p13">
              <a:extLst>
                <a:ext uri="{FF2B5EF4-FFF2-40B4-BE49-F238E27FC236}">
                  <a16:creationId xmlns:a16="http://schemas.microsoft.com/office/drawing/2014/main" id="{13F06E86-BFEA-432C-B8EF-C5768839748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3;p13">
              <a:extLst>
                <a:ext uri="{FF2B5EF4-FFF2-40B4-BE49-F238E27FC236}">
                  <a16:creationId xmlns:a16="http://schemas.microsoft.com/office/drawing/2014/main" id="{02EA6A1A-CB39-4EEE-BEBD-A071F71AF6B1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15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AN TOÀN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100" y="1503549"/>
            <a:ext cx="6010500" cy="351501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O(p)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7C298D9E-E162-4E96-AEBE-C2942284162A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6" name="Google Shape;210;p13">
              <a:extLst>
                <a:ext uri="{FF2B5EF4-FFF2-40B4-BE49-F238E27FC236}">
                  <a16:creationId xmlns:a16="http://schemas.microsoft.com/office/drawing/2014/main" id="{1314DDB0-9904-4B7F-AD27-021C07D099C1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211;p13">
              <a:extLst>
                <a:ext uri="{FF2B5EF4-FFF2-40B4-BE49-F238E27FC236}">
                  <a16:creationId xmlns:a16="http://schemas.microsoft.com/office/drawing/2014/main" id="{211978B1-7735-4EAA-B209-6E3E902F51BE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2;p13">
              <a:extLst>
                <a:ext uri="{FF2B5EF4-FFF2-40B4-BE49-F238E27FC236}">
                  <a16:creationId xmlns:a16="http://schemas.microsoft.com/office/drawing/2014/main" id="{369D5D02-30A3-409C-B2C7-7470DA52E08C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3;p13">
              <a:extLst>
                <a:ext uri="{FF2B5EF4-FFF2-40B4-BE49-F238E27FC236}">
                  <a16:creationId xmlns:a16="http://schemas.microsoft.com/office/drawing/2014/main" id="{43AFB813-BCB1-4DD5-BEBF-B88D1FA4A74D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632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AN TOÀN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Shank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thám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Elgamal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thám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khai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p,a,y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thủy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Z*p. </a:t>
                </a:r>
              </a:p>
              <a:p>
                <a:pPr marL="12700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p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cố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logarit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rời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rạc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127000" indent="0">
                  <a:buNone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mũ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 ≤ x ≤ p - 2)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y mod p,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Z*p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trước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700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07" t="-2114" r="-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86C71AD1-E3EF-4D1C-A496-73CB93FFF00C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6" name="Google Shape;210;p13">
              <a:extLst>
                <a:ext uri="{FF2B5EF4-FFF2-40B4-BE49-F238E27FC236}">
                  <a16:creationId xmlns:a16="http://schemas.microsoft.com/office/drawing/2014/main" id="{B781309C-FD76-4701-ABB0-A9FE40BD4731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211;p13">
              <a:extLst>
                <a:ext uri="{FF2B5EF4-FFF2-40B4-BE49-F238E27FC236}">
                  <a16:creationId xmlns:a16="http://schemas.microsoft.com/office/drawing/2014/main" id="{E69A966D-7388-4A28-A277-22F61A832A9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2;p13">
              <a:extLst>
                <a:ext uri="{FF2B5EF4-FFF2-40B4-BE49-F238E27FC236}">
                  <a16:creationId xmlns:a16="http://schemas.microsoft.com/office/drawing/2014/main" id="{42095482-AA70-4B74-AB70-42D743EF0C0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3;p13">
              <a:extLst>
                <a:ext uri="{FF2B5EF4-FFF2-40B4-BE49-F238E27FC236}">
                  <a16:creationId xmlns:a16="http://schemas.microsoft.com/office/drawing/2014/main" id="{17C80C17-7CB4-47C9-8DA8-D0E7F3A2A33B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921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AN TOÀN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nhớ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bỏ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thừa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logarit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rất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vét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sách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L1, L2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đều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lũy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thừa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j;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trường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03" t="-1691" r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38648540-9AEA-42E2-86B2-C4A1BC68E429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6" name="Google Shape;210;p13">
              <a:extLst>
                <a:ext uri="{FF2B5EF4-FFF2-40B4-BE49-F238E27FC236}">
                  <a16:creationId xmlns:a16="http://schemas.microsoft.com/office/drawing/2014/main" id="{0E57825A-3DD3-4EC8-97D2-9403746F497C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211;p13">
              <a:extLst>
                <a:ext uri="{FF2B5EF4-FFF2-40B4-BE49-F238E27FC236}">
                  <a16:creationId xmlns:a16="http://schemas.microsoft.com/office/drawing/2014/main" id="{631E43A2-2848-4045-A2D8-DBC520E0251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2;p13">
              <a:extLst>
                <a:ext uri="{FF2B5EF4-FFF2-40B4-BE49-F238E27FC236}">
                  <a16:creationId xmlns:a16="http://schemas.microsoft.com/office/drawing/2014/main" id="{114EE95D-9EEA-40CB-B92D-6C9476F127C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3;p13">
              <a:extLst>
                <a:ext uri="{FF2B5EF4-FFF2-40B4-BE49-F238E27FC236}">
                  <a16:creationId xmlns:a16="http://schemas.microsoft.com/office/drawing/2014/main" id="{CEA8E705-89F3-44FA-96CE-C8DF5DDB2B1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923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ĐỘ AN TOÀN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375C54D1-4A91-4421-8F48-FBDCBD9F11E7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6" name="Google Shape;210;p13">
              <a:extLst>
                <a:ext uri="{FF2B5EF4-FFF2-40B4-BE49-F238E27FC236}">
                  <a16:creationId xmlns:a16="http://schemas.microsoft.com/office/drawing/2014/main" id="{AA41F5FD-47D7-4CB0-807B-365AAE4E7EED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211;p13">
              <a:extLst>
                <a:ext uri="{FF2B5EF4-FFF2-40B4-BE49-F238E27FC236}">
                  <a16:creationId xmlns:a16="http://schemas.microsoft.com/office/drawing/2014/main" id="{A0B914A9-F11E-44AA-85EE-9D0C6F770166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2;p13">
              <a:extLst>
                <a:ext uri="{FF2B5EF4-FFF2-40B4-BE49-F238E27FC236}">
                  <a16:creationId xmlns:a16="http://schemas.microsoft.com/office/drawing/2014/main" id="{E336F683-03B9-4810-8E4A-22354DE10944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3;p13">
              <a:extLst>
                <a:ext uri="{FF2B5EF4-FFF2-40B4-BE49-F238E27FC236}">
                  <a16:creationId xmlns:a16="http://schemas.microsoft.com/office/drawing/2014/main" id="{0EF47FFA-3259-4CA6-A6F3-376CC875B51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39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6C256EDE-082B-4598-9FCE-2FDF2A9ECFB5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6" name="Google Shape;210;p13">
              <a:extLst>
                <a:ext uri="{FF2B5EF4-FFF2-40B4-BE49-F238E27FC236}">
                  <a16:creationId xmlns:a16="http://schemas.microsoft.com/office/drawing/2014/main" id="{6FFFB9F1-D5AD-4547-9C82-3AF8BC22555C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211;p13">
              <a:extLst>
                <a:ext uri="{FF2B5EF4-FFF2-40B4-BE49-F238E27FC236}">
                  <a16:creationId xmlns:a16="http://schemas.microsoft.com/office/drawing/2014/main" id="{456DE9BC-5AD0-4582-8819-42D94B194C45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2;p13">
              <a:extLst>
                <a:ext uri="{FF2B5EF4-FFF2-40B4-BE49-F238E27FC236}">
                  <a16:creationId xmlns:a16="http://schemas.microsoft.com/office/drawing/2014/main" id="{AD1DE3D0-4034-40D5-AAE9-DA6E5931A7F9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3;p13">
              <a:extLst>
                <a:ext uri="{FF2B5EF4-FFF2-40B4-BE49-F238E27FC236}">
                  <a16:creationId xmlns:a16="http://schemas.microsoft.com/office/drawing/2014/main" id="{D871B71D-FE76-4DAA-9063-9553C057E5F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384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20B33DC6-8AA5-4DFE-B984-7F880B7BF9FA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6" name="Google Shape;210;p13">
              <a:extLst>
                <a:ext uri="{FF2B5EF4-FFF2-40B4-BE49-F238E27FC236}">
                  <a16:creationId xmlns:a16="http://schemas.microsoft.com/office/drawing/2014/main" id="{D995F809-6C78-49AD-9D75-E13E3D87CE79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211;p13">
              <a:extLst>
                <a:ext uri="{FF2B5EF4-FFF2-40B4-BE49-F238E27FC236}">
                  <a16:creationId xmlns:a16="http://schemas.microsoft.com/office/drawing/2014/main" id="{BE445268-A5EE-4DF7-B9DC-421535A94DC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2;p13">
              <a:extLst>
                <a:ext uri="{FF2B5EF4-FFF2-40B4-BE49-F238E27FC236}">
                  <a16:creationId xmlns:a16="http://schemas.microsoft.com/office/drawing/2014/main" id="{B72A551F-7399-4418-B5C5-D1B55008BE91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3;p13">
              <a:extLst>
                <a:ext uri="{FF2B5EF4-FFF2-40B4-BE49-F238E27FC236}">
                  <a16:creationId xmlns:a16="http://schemas.microsoft.com/office/drawing/2014/main" id="{1D927F87-1952-4E9D-8321-8DC577B38770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842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Ứng dụng của Elgamal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2000" dirty="0">
                <a:latin typeface="+mj-lt"/>
              </a:rPr>
              <a:t>Ứng dụng mà Elgamal mà chúng ta thường gặp đó là chữ k</a:t>
            </a:r>
            <a:r>
              <a:rPr lang="en-US" sz="2000" dirty="0">
                <a:latin typeface="+mj-lt"/>
              </a:rPr>
              <a:t>ý</a:t>
            </a:r>
            <a:r>
              <a:rPr lang="vi-VN" sz="2000" dirty="0">
                <a:latin typeface="+mj-lt"/>
              </a:rPr>
              <a:t> điện tử.	</a:t>
            </a:r>
            <a:endParaRPr lang="en-US" sz="2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696472B3-4B5B-4807-99AE-AF03997F91C4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6" name="Google Shape;210;p13">
              <a:extLst>
                <a:ext uri="{FF2B5EF4-FFF2-40B4-BE49-F238E27FC236}">
                  <a16:creationId xmlns:a16="http://schemas.microsoft.com/office/drawing/2014/main" id="{2AA66785-9D0D-4BCD-81BD-3D8769B9AE6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211;p13">
              <a:extLst>
                <a:ext uri="{FF2B5EF4-FFF2-40B4-BE49-F238E27FC236}">
                  <a16:creationId xmlns:a16="http://schemas.microsoft.com/office/drawing/2014/main" id="{E8E0659B-A6BC-4859-8D5A-441FE6D16455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2;p13">
              <a:extLst>
                <a:ext uri="{FF2B5EF4-FFF2-40B4-BE49-F238E27FC236}">
                  <a16:creationId xmlns:a16="http://schemas.microsoft.com/office/drawing/2014/main" id="{9C970A51-7C27-4C24-B4DB-811B7336CE49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3;p13">
              <a:extLst>
                <a:ext uri="{FF2B5EF4-FFF2-40B4-BE49-F238E27FC236}">
                  <a16:creationId xmlns:a16="http://schemas.microsoft.com/office/drawing/2014/main" id="{ACF046E3-1E64-48D0-BD52-69D126AF1A0A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47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2993150" y="703655"/>
            <a:ext cx="481032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MẬT MÃ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3187162" y="1863455"/>
            <a:ext cx="4422300" cy="3827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về hệ mật mã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 l="13256" t="14942" r="13256" b="3934"/>
          <a:stretch/>
        </p:blipFill>
        <p:spPr>
          <a:xfrm>
            <a:off x="243270" y="543708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8375960-A575-4B34-A528-D2CD94A66400}"/>
              </a:ext>
            </a:extLst>
          </p:cNvPr>
          <p:cNvSpPr txBox="1"/>
          <p:nvPr/>
        </p:nvSpPr>
        <p:spPr>
          <a:xfrm>
            <a:off x="3187162" y="2385060"/>
            <a:ext cx="3756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mật mã gồm 5 thành phần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353C130-1672-4120-B7DF-20BFB16D9529}"/>
              </a:ext>
            </a:extLst>
          </p:cNvPr>
          <p:cNvSpPr txBox="1"/>
          <p:nvPr/>
        </p:nvSpPr>
        <p:spPr>
          <a:xfrm>
            <a:off x="3418571" y="2772694"/>
            <a:ext cx="526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P(Plaintext)  là tập hợp các bản rõ có thể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32B2B9C-DD92-4D0F-840F-DD1B2E6A1694}"/>
              </a:ext>
            </a:extLst>
          </p:cNvPr>
          <p:cNvSpPr txBox="1"/>
          <p:nvPr/>
        </p:nvSpPr>
        <p:spPr>
          <a:xfrm>
            <a:off x="3418571" y="3073785"/>
            <a:ext cx="516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C(Ciphertext) là tập hợp hữu hạn các bản mã có thể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6AA14D4-63FF-4FA7-BD43-6AEB67F0E681}"/>
              </a:ext>
            </a:extLst>
          </p:cNvPr>
          <p:cNvSpPr txBox="1"/>
          <p:nvPr/>
        </p:nvSpPr>
        <p:spPr>
          <a:xfrm>
            <a:off x="3418571" y="3635573"/>
            <a:ext cx="438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E(Encrytion) là tập hợp các quy tắc mã có thể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6C697825-EAEC-416D-80D5-40DDD03DF7FE}"/>
              </a:ext>
            </a:extLst>
          </p:cNvPr>
          <p:cNvSpPr txBox="1"/>
          <p:nvPr/>
        </p:nvSpPr>
        <p:spPr>
          <a:xfrm>
            <a:off x="3418570" y="3356610"/>
            <a:ext cx="379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K(Key) là tập hợp các bản khoá có thể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78EB783-82DD-44BA-81F2-DE350C0F228F}"/>
              </a:ext>
            </a:extLst>
          </p:cNvPr>
          <p:cNvSpPr txBox="1"/>
          <p:nvPr/>
        </p:nvSpPr>
        <p:spPr>
          <a:xfrm>
            <a:off x="3418570" y="3918398"/>
            <a:ext cx="4327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D(Decrytion) là tập hợp các quy tắc giải mã có thể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P spid="219" grpId="0" uiExpand="1" build="p"/>
      <p:bldP spid="2" grpId="0"/>
      <p:bldP spid="3" grpId="0"/>
      <p:bldP spid="8" grpId="0"/>
      <p:bldP spid="9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Sơ đồ chữ k</a:t>
            </a:r>
            <a:r>
              <a:rPr lang="en-US" dirty="0">
                <a:latin typeface="+mj-lt"/>
              </a:rPr>
              <a:t>ý</a:t>
            </a:r>
            <a:r>
              <a:rPr lang="vi-VN" dirty="0">
                <a:latin typeface="+mj-lt"/>
              </a:rPr>
              <a:t> Elgamal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4827" y="1706252"/>
                <a:ext cx="7965757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b="1" dirty="0">
                    <a:latin typeface="+mj-lt"/>
                  </a:rPr>
                  <a:t>1.Sơ đồ</a:t>
                </a:r>
              </a:p>
              <a:p>
                <a:r>
                  <a:rPr lang="vi-VN" sz="2000" dirty="0">
                    <a:latin typeface="+mj-lt"/>
                  </a:rPr>
                  <a:t>a.Tạo cặp khóa bí mật (bí mật, công khai)(a,h)</a:t>
                </a:r>
              </a:p>
              <a:p>
                <a:r>
                  <a:rPr lang="vi-VN" sz="2000" dirty="0">
                    <a:latin typeface="+mj-lt"/>
                  </a:rPr>
                  <a:t>   Chọn số nguyên tố p sao cho bài toán rời rạc Logarith trong Z</a:t>
                </a:r>
                <a:r>
                  <a:rPr lang="vi-VN" sz="2000" baseline="-25000" dirty="0">
                    <a:latin typeface="+mj-lt"/>
                  </a:rPr>
                  <a:t>p</a:t>
                </a:r>
                <a:r>
                  <a:rPr lang="vi-VN" sz="2000" dirty="0">
                    <a:latin typeface="+mj-lt"/>
                  </a:rPr>
                  <a:t> là khó giải.</a:t>
                </a:r>
              </a:p>
              <a:p>
                <a:r>
                  <a:rPr lang="vi-VN" sz="2000" dirty="0">
                    <a:latin typeface="+mj-lt"/>
                  </a:rPr>
                  <a:t>   Chọn phần tử g </a:t>
                </a: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vi-VN" sz="2000" dirty="0">
                    <a:latin typeface="+mj-lt"/>
                  </a:rPr>
                  <a:t> Z</a:t>
                </a:r>
                <a:r>
                  <a:rPr lang="vi-VN" sz="2000" baseline="30000" dirty="0">
                    <a:latin typeface="+mj-lt"/>
                  </a:rPr>
                  <a:t>*</a:t>
                </a:r>
                <a:r>
                  <a:rPr lang="vi-VN" sz="2000" baseline="-25000" dirty="0">
                    <a:latin typeface="+mj-lt"/>
                  </a:rPr>
                  <a:t>p</a:t>
                </a:r>
                <a:r>
                  <a:rPr lang="vi-VN" sz="2000" dirty="0">
                    <a:latin typeface="+mj-lt"/>
                  </a:rPr>
                  <a:t>. Đặt P = Z</a:t>
                </a:r>
                <a:r>
                  <a:rPr lang="vi-VN" sz="2000" baseline="30000" dirty="0">
                    <a:latin typeface="+mj-lt"/>
                  </a:rPr>
                  <a:t>*</a:t>
                </a:r>
                <a:r>
                  <a:rPr lang="vi-VN" sz="2000" baseline="-25000" dirty="0">
                    <a:latin typeface="+mj-lt"/>
                  </a:rPr>
                  <a:t>p</a:t>
                </a:r>
                <a:r>
                  <a:rPr lang="vi-VN" sz="2000" dirty="0">
                    <a:latin typeface="+mj-lt"/>
                  </a:rPr>
                  <a:t> , A = Z</a:t>
                </a:r>
                <a:r>
                  <a:rPr lang="vi-VN" sz="2000" baseline="-25000" dirty="0">
                    <a:latin typeface="+mj-lt"/>
                  </a:rPr>
                  <a:t>p</a:t>
                </a:r>
                <a:r>
                  <a:rPr lang="vi-VN" sz="2000" dirty="0">
                    <a:latin typeface="+mj-lt"/>
                  </a:rPr>
                  <a:t> x Z</a:t>
                </a:r>
                <a:r>
                  <a:rPr lang="vi-VN" sz="2000" baseline="-25000" dirty="0">
                    <a:latin typeface="+mj-lt"/>
                  </a:rPr>
                  <a:t>p-1</a:t>
                </a:r>
              </a:p>
              <a:p>
                <a:r>
                  <a:rPr lang="vi-VN" sz="2000" dirty="0">
                    <a:latin typeface="+mj-lt"/>
                  </a:rPr>
                  <a:t>   Chọn khóa bí mật là a </a:t>
                </a: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vi-VN" sz="2000" dirty="0">
                    <a:latin typeface="+mj-lt"/>
                  </a:rPr>
                  <a:t> Z</a:t>
                </a:r>
                <a:r>
                  <a:rPr lang="vi-VN" sz="2000" baseline="30000" dirty="0">
                    <a:latin typeface="+mj-lt"/>
                  </a:rPr>
                  <a:t>*</a:t>
                </a:r>
                <a:r>
                  <a:rPr lang="vi-VN" sz="2000" baseline="-25000" dirty="0">
                    <a:latin typeface="+mj-lt"/>
                  </a:rPr>
                  <a:t>p</a:t>
                </a:r>
                <a:r>
                  <a:rPr lang="vi-VN" sz="2000" dirty="0">
                    <a:latin typeface="+mj-lt"/>
                  </a:rPr>
                  <a:t>. Tính khóa công khai h </a:t>
                </a:r>
                <a14:m>
                  <m:oMath xmlns:m="http://schemas.openxmlformats.org/officeDocument/2006/math">
                    <m:r>
                      <a:rPr lang="vi-VN" sz="2000" dirty="0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vi-VN" sz="2000" dirty="0">
                    <a:latin typeface="+mj-lt"/>
                  </a:rPr>
                  <a:t> g</a:t>
                </a:r>
                <a:r>
                  <a:rPr lang="vi-VN" sz="2000" baseline="30000" dirty="0">
                    <a:latin typeface="+mj-lt"/>
                  </a:rPr>
                  <a:t>a</a:t>
                </a:r>
                <a:r>
                  <a:rPr lang="vi-VN" sz="2000" dirty="0">
                    <a:latin typeface="+mj-lt"/>
                  </a:rPr>
                  <a:t> mod p</a:t>
                </a:r>
              </a:p>
              <a:p>
                <a:r>
                  <a:rPr lang="vi-VN" sz="2000" dirty="0">
                    <a:latin typeface="+mj-lt"/>
                  </a:rPr>
                  <a:t>   Định nghĩa tập khóa: K = {(p, g, a, h)</a:t>
                </a:r>
                <a:r>
                  <a:rPr lang="en-US" sz="2000" dirty="0">
                    <a:latin typeface="+mj-lt"/>
                  </a:rPr>
                  <a:t>: h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+mj-lt"/>
                  </a:rPr>
                  <a:t> g</a:t>
                </a:r>
                <a:r>
                  <a:rPr lang="en-US" sz="2000" baseline="30000" dirty="0">
                    <a:latin typeface="+mj-lt"/>
                  </a:rPr>
                  <a:t>a</a:t>
                </a:r>
                <a:r>
                  <a:rPr lang="en-US" sz="2000" dirty="0">
                    <a:latin typeface="+mj-lt"/>
                  </a:rPr>
                  <a:t> mod p}</a:t>
                </a:r>
              </a:p>
              <a:p>
                <a:r>
                  <a:rPr lang="en-US" sz="2000" dirty="0">
                    <a:latin typeface="+mj-lt"/>
                  </a:rPr>
                  <a:t>   Các giá trị (p, g, h) được công khai, còn giá trị a được giữ bí mật.</a:t>
                </a:r>
                <a:endParaRPr lang="vi-VN" sz="2000" dirty="0">
                  <a:latin typeface="+mj-lt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27" y="1706252"/>
                <a:ext cx="7965757" cy="2462213"/>
              </a:xfrm>
              <a:prstGeom prst="rect">
                <a:avLst/>
              </a:prstGeom>
              <a:blipFill>
                <a:blip r:embed="rId2"/>
                <a:stretch>
                  <a:fillRect l="-765" t="-1485" r="-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E12AE3F4-1A74-4052-AB04-DB0CEC8B7447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41E95CB1-3BEB-4E6E-A324-148715418E74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1AE22064-F3CD-4A5C-A99E-B598E5228A31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8DB864B0-056A-490A-89B8-D627A99F7571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7B07D592-37CE-4379-99C4-EE577BBBB4C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794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Sơ đồ chữ k</a:t>
            </a:r>
            <a:r>
              <a:rPr lang="en-US" dirty="0">
                <a:latin typeface="+mj-lt"/>
              </a:rPr>
              <a:t>ý</a:t>
            </a:r>
            <a:r>
              <a:rPr lang="vi-VN" dirty="0">
                <a:latin typeface="+mj-lt"/>
              </a:rPr>
              <a:t> Elgamal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4114" y="1582058"/>
                <a:ext cx="7997372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b.Ký số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Dùng 2 khóa ký: khóa a và khóa ngẫu nhiên bí mật 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p-1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(Vì 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p-1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nên nguyên tố cùng nhau với p-1, do đó tồn tại r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(p-1))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Chữ kí trên 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là y =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        (E1)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Trong đó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p-1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g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 và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(x –a*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* r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(p-1)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14" y="1582058"/>
                <a:ext cx="7997372" cy="2154436"/>
              </a:xfrm>
              <a:prstGeom prst="rect">
                <a:avLst/>
              </a:prstGeom>
              <a:blipFill>
                <a:blip r:embed="rId2"/>
                <a:stretch>
                  <a:fillRect l="-762" t="-1700" r="-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oogle Shape;209;p13">
            <a:extLst>
              <a:ext uri="{FF2B5EF4-FFF2-40B4-BE49-F238E27FC236}">
                <a16:creationId xmlns:a16="http://schemas.microsoft.com/office/drawing/2014/main" id="{131D4B5C-E819-498E-9379-66668B2ACC78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898B03E5-6DA6-4E27-941B-A59AC7A55A1D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528CD754-44AA-43BC-A123-D3A1ACD42C54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7641A5D2-C0B9-4C5A-9C48-F67CB1A4FAB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E732C28B-7316-4D3A-8EB5-4DF86EEFB14B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190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Sơ đồ chữ k</a:t>
            </a:r>
            <a:r>
              <a:rPr lang="en-US" dirty="0">
                <a:latin typeface="+mj-lt"/>
              </a:rPr>
              <a:t>ý</a:t>
            </a:r>
            <a:r>
              <a:rPr lang="vi-VN" dirty="0">
                <a:latin typeface="+mj-lt"/>
              </a:rPr>
              <a:t> Elgamal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199" y="1741714"/>
                <a:ext cx="722085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c.Kiếm tra chữ ký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đúng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 h</a:t>
                </a:r>
                <a14:m>
                  <m:oMath xmlns:m="http://schemas.openxmlformats.org/officeDocument/2006/math">
                    <m:r>
                      <a:rPr lang="en-US" sz="200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 ý: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Nếu chữ kí được tính đúng, kiểm thử sẽ thành công vì: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</a:t>
                </a:r>
                <a14:m>
                  <m:oMath xmlns:m="http://schemas.openxmlformats.org/officeDocument/2006/math">
                    <m:r>
                      <a:rPr lang="en-US" sz="20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000" b="0" i="0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g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r*</a:t>
                </a:r>
                <a14:m>
                  <m:oMath xmlns:m="http://schemas.openxmlformats.org/officeDocument/2006/math">
                    <m:r>
                      <a:rPr lang="en-US" sz="200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p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</a:t>
                </a:r>
                <a14:m>
                  <m:oMath xmlns:m="http://schemas.openxmlformats.org/officeDocument/2006/math">
                    <m:r>
                      <a:rPr lang="en-US" sz="2000" b="0" i="0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r*</a:t>
                </a:r>
                <a14:m>
                  <m:oMath xmlns:m="http://schemas.openxmlformats.org/officeDocument/2006/math">
                    <m:r>
                      <a:rPr lang="en-US" sz="20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p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Do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 – a*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)* r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(p-1) nên (a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r*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mod (p-1)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741714"/>
                <a:ext cx="7220858" cy="2554545"/>
              </a:xfrm>
              <a:prstGeom prst="rect">
                <a:avLst/>
              </a:prstGeom>
              <a:blipFill>
                <a:blip r:embed="rId2"/>
                <a:stretch>
                  <a:fillRect l="-844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oogle Shape;209;p13">
            <a:extLst>
              <a:ext uri="{FF2B5EF4-FFF2-40B4-BE49-F238E27FC236}">
                <a16:creationId xmlns:a16="http://schemas.microsoft.com/office/drawing/2014/main" id="{7EB33919-AAF9-466B-8D71-A97009019955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1069F46F-A6FB-485B-8DE3-DA85E7AEB7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C402819E-EF91-47B0-8575-7C5A2DCAD0F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97FA5AA5-FD02-4E4F-987E-9FFDBCF0B604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36E1B234-77A4-4F1D-8A41-D3DF36945A61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433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Sơ đồ chữ k</a:t>
            </a:r>
            <a:r>
              <a:rPr lang="en-US" dirty="0">
                <a:latin typeface="+mj-lt"/>
              </a:rPr>
              <a:t>ý</a:t>
            </a:r>
            <a:r>
              <a:rPr lang="vi-VN" dirty="0">
                <a:latin typeface="+mj-lt"/>
              </a:rPr>
              <a:t> Elgamal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1746" y="1509010"/>
                <a:ext cx="735053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2.Ví dụ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Chữ ký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Elgamal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x = 112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-Tạo cặp khóa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Chọn số nguyên tố p = 463.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 P = Z</a:t>
                </a:r>
                <a:r>
                  <a:rPr lang="vi-VN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vi-V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A = Z</a:t>
                </a:r>
                <a:r>
                  <a:rPr lang="vi-V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Z</a:t>
                </a:r>
                <a:r>
                  <a:rPr lang="vi-V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p-1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Chọn phần tử g = 2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Chọn khóa bí mật a = 211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Tính khóa công khai h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 = 2211 mod 463 =249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Định nghĩa tập khóa: K = {(p, g, a, h): h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p}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Các giá trị (p, g, h) được công khai, còn giá trị a được giữ bí mật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6" y="1509010"/>
                <a:ext cx="7350535" cy="2862322"/>
              </a:xfrm>
              <a:prstGeom prst="rect">
                <a:avLst/>
              </a:prstGeom>
              <a:blipFill>
                <a:blip r:embed="rId2"/>
                <a:stretch>
                  <a:fillRect l="-912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oogle Shape;209;p13">
            <a:extLst>
              <a:ext uri="{FF2B5EF4-FFF2-40B4-BE49-F238E27FC236}">
                <a16:creationId xmlns:a16="http://schemas.microsoft.com/office/drawing/2014/main" id="{B2AD3E55-016C-4954-B71B-4A23E9890509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69B420FE-8D5C-46BB-A2CD-EF07FCF23681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822FEF88-1DA4-4FC5-B9D7-56E0B413BB4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3DDA5C35-DA67-41F5-9771-4A6E9CE21E80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77976DBA-E995-4413-B6CA-EE2A1660EA1B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338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Sơ đồ chữ k</a:t>
            </a:r>
            <a:r>
              <a:rPr lang="en-US" dirty="0">
                <a:latin typeface="+mj-lt"/>
              </a:rPr>
              <a:t>ý</a:t>
            </a:r>
            <a:r>
              <a:rPr lang="vi-VN" dirty="0">
                <a:latin typeface="+mj-lt"/>
              </a:rPr>
              <a:t> Elgamal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9784" y="1437998"/>
                <a:ext cx="8020800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-Ký số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Chọn ngẫu nhiên bí mật r = 235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Zp-1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Khóa ký sẽ là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Vì 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p-1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nên nguyên tố cùng nhau với p-1, do đó tồn tại r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(p-1)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Cụ thể: UCLN(r,q-1)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UCLN(235,462) =1 nên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(p-1)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235</a:t>
                </a:r>
                <a:r>
                  <a:rPr lang="vi-VN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   462 =289</a:t>
                </a:r>
              </a:p>
              <a:p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Chữ kí trên dữ liệu x = 112 là (</a:t>
                </a: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vi-V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(16,108) trong đó:</a:t>
                </a:r>
              </a:p>
              <a:p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g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vi-VN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235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463 =16</a:t>
                </a:r>
              </a:p>
              <a:p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(x –a*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* r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(p-1)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(112-211*16)*289 mod 462 =108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4" y="1437998"/>
                <a:ext cx="8020800" cy="3508653"/>
              </a:xfrm>
              <a:prstGeom prst="rect">
                <a:avLst/>
              </a:prstGeom>
              <a:blipFill>
                <a:blip r:embed="rId2"/>
                <a:stretch>
                  <a:fillRect l="-760" t="-1043" r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oogle Shape;209;p13">
            <a:extLst>
              <a:ext uri="{FF2B5EF4-FFF2-40B4-BE49-F238E27FC236}">
                <a16:creationId xmlns:a16="http://schemas.microsoft.com/office/drawing/2014/main" id="{117C437A-E790-4083-808C-671D5ACD30CD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18DE864A-A34E-4FE3-B324-54613CAD376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3FEE730F-5C13-462F-ACD4-165A5AEC6A54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4EADA56F-EBF0-44B1-9CDA-81B93B7E949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BAFB8E0D-37A1-4808-AC79-F8A880D344D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505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Sơ đồ chữ k</a:t>
            </a:r>
            <a:r>
              <a:rPr lang="en-US" dirty="0">
                <a:latin typeface="+mj-lt"/>
              </a:rPr>
              <a:t>ý</a:t>
            </a:r>
            <a:r>
              <a:rPr lang="vi-VN" dirty="0">
                <a:latin typeface="+mj-lt"/>
              </a:rPr>
              <a:t> Elgamal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0414" y="1473200"/>
                <a:ext cx="705861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i="1" dirty="0">
                    <a:latin typeface="+mj-lt"/>
                  </a:rPr>
                  <a:t>      -Kiểm tra chữ ký</a:t>
                </a:r>
              </a:p>
              <a:p>
                <a:r>
                  <a:rPr lang="vi-VN" sz="2000" dirty="0">
                    <a:latin typeface="+mj-lt"/>
                  </a:rPr>
                  <a:t>  Ver k(x, </a:t>
                </a: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vi-VN" sz="2000" dirty="0">
                    <a:latin typeface="+mj-lt"/>
                  </a:rPr>
                  <a:t>) = đúng </a:t>
                </a:r>
                <a:r>
                  <a:rPr lang="vi-VN" sz="2000" dirty="0">
                    <a:latin typeface="+mj-lt"/>
                    <a:sym typeface="Wingdings" panose="05000000000000000000" pitchFamily="2" charset="2"/>
                  </a:rPr>
                  <a:t> 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h</a:t>
                </a:r>
                <a14:m>
                  <m:oMath xmlns:m="http://schemas.openxmlformats.org/officeDocument/2006/math">
                    <m:r>
                      <a:rPr lang="en-US" sz="20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*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g</a:t>
                </a:r>
                <a:r>
                  <a:rPr lang="en-US" sz="2000" baseline="30000" dirty="0" err="1"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mod p</a:t>
                </a:r>
              </a:p>
              <a:p>
                <a:r>
                  <a:rPr lang="vi-VN" sz="2000" dirty="0">
                    <a:latin typeface="+mj-lt"/>
                  </a:rPr>
                  <a:t>  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h</a:t>
                </a:r>
                <a14:m>
                  <m:oMath xmlns:m="http://schemas.openxmlformats.org/officeDocument/2006/math">
                    <m:r>
                      <a:rPr lang="en-US" sz="20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*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vi-VN" sz="2000" dirty="0">
                    <a:latin typeface="+mj-lt"/>
                  </a:rPr>
                  <a:t> = 249</a:t>
                </a:r>
                <a:r>
                  <a:rPr lang="vi-VN" sz="2000" baseline="30000" dirty="0">
                    <a:latin typeface="+mj-lt"/>
                  </a:rPr>
                  <a:t>16</a:t>
                </a:r>
                <a:r>
                  <a:rPr lang="vi-VN" sz="2000" dirty="0">
                    <a:latin typeface="+mj-lt"/>
                  </a:rPr>
                  <a:t> * 16</a:t>
                </a:r>
                <a:r>
                  <a:rPr lang="vi-VN" sz="2000" baseline="30000" dirty="0">
                    <a:latin typeface="+mj-lt"/>
                  </a:rPr>
                  <a:t>108</a:t>
                </a:r>
                <a:r>
                  <a:rPr lang="vi-VN" sz="2000" dirty="0">
                    <a:latin typeface="+mj-lt"/>
                  </a:rPr>
                  <a:t> mod 463 = 132</a:t>
                </a:r>
              </a:p>
              <a:p>
                <a:r>
                  <a:rPr lang="vi-VN" sz="2000" dirty="0">
                    <a:latin typeface="+mj-lt"/>
                  </a:rPr>
                  <a:t> 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g</a:t>
                </a:r>
                <a:r>
                  <a:rPr lang="en-US" sz="2000" baseline="30000" dirty="0" err="1"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mod p</a:t>
                </a:r>
                <a:r>
                  <a:rPr lang="vi-VN" sz="2000" dirty="0">
                    <a:latin typeface="+mj-lt"/>
                    <a:cs typeface="Times New Roman" panose="02020603050405020304" pitchFamily="18" charset="0"/>
                  </a:rPr>
                  <a:t> = 2</a:t>
                </a:r>
                <a:r>
                  <a:rPr lang="vi-VN" sz="2000" baseline="30000" dirty="0">
                    <a:latin typeface="+mj-lt"/>
                    <a:cs typeface="Times New Roman" panose="02020603050405020304" pitchFamily="18" charset="0"/>
                  </a:rPr>
                  <a:t>112</a:t>
                </a:r>
                <a:r>
                  <a:rPr lang="vi-VN" sz="2000" dirty="0">
                    <a:latin typeface="+mj-lt"/>
                    <a:cs typeface="Times New Roman" panose="02020603050405020304" pitchFamily="18" charset="0"/>
                  </a:rPr>
                  <a:t> mod 463 = 132</a:t>
                </a:r>
              </a:p>
              <a:p>
                <a:r>
                  <a:rPr lang="vi-VN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vi-VN" sz="2000" dirty="0">
                    <a:latin typeface="+mj-lt"/>
                    <a:cs typeface="Times New Roman" panose="02020603050405020304" pitchFamily="18" charset="0"/>
                  </a:rPr>
                  <a:t>  Hai giá trị đó bằng nhau, như vậy chữ kí đó là đúng.</a:t>
                </a:r>
                <a:endParaRPr lang="en-US" sz="2000" dirty="0">
                  <a:latin typeface="+mj-lt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4" y="1473200"/>
                <a:ext cx="7058614" cy="2246769"/>
              </a:xfrm>
              <a:prstGeom prst="rect">
                <a:avLst/>
              </a:prstGeom>
              <a:blipFill>
                <a:blip r:embed="rId2"/>
                <a:stretch>
                  <a:fillRect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oogle Shape;209;p13">
            <a:extLst>
              <a:ext uri="{FF2B5EF4-FFF2-40B4-BE49-F238E27FC236}">
                <a16:creationId xmlns:a16="http://schemas.microsoft.com/office/drawing/2014/main" id="{E08BA974-9011-4990-98E7-E4A45E9A8AD9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6CF83383-5899-46FE-B17E-8F475CFFDE33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06A9C5D4-7BE6-4431-9791-6D7CF5665397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79CB0F0C-2341-46B5-9F04-9A451244BE6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177415D0-320F-4947-9D2F-B5D3B2AAF156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110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Sơ đồ chữ k</a:t>
            </a:r>
            <a:r>
              <a:rPr lang="en-US" dirty="0">
                <a:latin typeface="+mj-lt"/>
              </a:rPr>
              <a:t>ý</a:t>
            </a:r>
            <a:r>
              <a:rPr lang="vi-VN" dirty="0">
                <a:latin typeface="+mj-lt"/>
              </a:rPr>
              <a:t> Elgamal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7043" y="1596452"/>
                <a:ext cx="694794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b="1" dirty="0">
                    <a:latin typeface="+mj-lt"/>
                  </a:rPr>
                  <a:t>3.Độ an toàn</a:t>
                </a:r>
              </a:p>
              <a:p>
                <a:r>
                  <a:rPr lang="vi-VN" sz="2000" dirty="0">
                    <a:latin typeface="+mj-lt"/>
                  </a:rPr>
                  <a:t>   Bài toán căn bản để đảm bảo an toàn cho sơ đồ chữ ký Elgamal chính là bài toàn Logarith rời rạc. Biết khóa công khai </a:t>
                </a:r>
                <a:r>
                  <a:rPr lang="en-US" sz="2000" dirty="0">
                    <a:latin typeface="+mj-lt"/>
                  </a:rPr>
                  <a:t>h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+mj-lt"/>
                  </a:rPr>
                  <a:t> g</a:t>
                </a:r>
                <a:r>
                  <a:rPr lang="en-US" sz="2000" baseline="30000" dirty="0">
                    <a:latin typeface="+mj-lt"/>
                  </a:rPr>
                  <a:t>a</a:t>
                </a:r>
                <a:r>
                  <a:rPr lang="en-US" sz="2000" dirty="0">
                    <a:latin typeface="+mj-lt"/>
                  </a:rPr>
                  <a:t> mod p</a:t>
                </a:r>
                <a:r>
                  <a:rPr lang="vi-VN" sz="2000" dirty="0">
                    <a:latin typeface="+mj-lt"/>
                  </a:rPr>
                  <a:t>. Nên có thể xác đinh được khóa bí mật a bằng cách tính </a:t>
                </a:r>
                <a:r>
                  <a:rPr lang="vi-VN" sz="2000">
                    <a:latin typeface="+mj-lt"/>
                  </a:rPr>
                  <a:t>log</a:t>
                </a:r>
                <a:r>
                  <a:rPr lang="vi-VN" sz="2000" baseline="-25000">
                    <a:latin typeface="+mj-lt"/>
                  </a:rPr>
                  <a:t>g</a:t>
                </a:r>
                <a:r>
                  <a:rPr lang="vi-VN" sz="2000">
                    <a:latin typeface="+mj-lt"/>
                  </a:rPr>
                  <a:t> h.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43" y="1596452"/>
                <a:ext cx="6947941" cy="1631216"/>
              </a:xfrm>
              <a:prstGeom prst="rect">
                <a:avLst/>
              </a:prstGeom>
              <a:blipFill>
                <a:blip r:embed="rId2"/>
                <a:stretch>
                  <a:fillRect l="-877" t="-22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oogle Shape;209;p13">
            <a:extLst>
              <a:ext uri="{FF2B5EF4-FFF2-40B4-BE49-F238E27FC236}">
                <a16:creationId xmlns:a16="http://schemas.microsoft.com/office/drawing/2014/main" id="{0FFBF603-05E6-4FC3-AF2C-BCF4DF2B7C46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7" name="Google Shape;210;p13">
              <a:extLst>
                <a:ext uri="{FF2B5EF4-FFF2-40B4-BE49-F238E27FC236}">
                  <a16:creationId xmlns:a16="http://schemas.microsoft.com/office/drawing/2014/main" id="{D276AA60-E56A-466A-B73D-5797AD0EE5C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211;p13">
              <a:extLst>
                <a:ext uri="{FF2B5EF4-FFF2-40B4-BE49-F238E27FC236}">
                  <a16:creationId xmlns:a16="http://schemas.microsoft.com/office/drawing/2014/main" id="{A262F04B-CB85-40D6-88EC-DA9E59205A90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124ED875-DF27-456B-A7EE-F9B5590B0C7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2CD820E9-A8C3-442C-B99A-B08EB80C9AA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373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A774E88-50E4-4965-B47C-8EBBFD092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C3AD34F-0200-4607-A0C2-C11B3A99919C}"/>
              </a:ext>
            </a:extLst>
          </p:cNvPr>
          <p:cNvSpPr txBox="1"/>
          <p:nvPr/>
        </p:nvSpPr>
        <p:spPr>
          <a:xfrm>
            <a:off x="750848" y="772553"/>
            <a:ext cx="432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</a:p>
        </p:txBody>
      </p:sp>
      <p:grpSp>
        <p:nvGrpSpPr>
          <p:cNvPr id="7" name="Google Shape;209;p13">
            <a:extLst>
              <a:ext uri="{FF2B5EF4-FFF2-40B4-BE49-F238E27FC236}">
                <a16:creationId xmlns:a16="http://schemas.microsoft.com/office/drawing/2014/main" id="{A38F9786-22FD-4A36-8D28-749641C6F9F6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8" name="Google Shape;210;p13">
              <a:extLst>
                <a:ext uri="{FF2B5EF4-FFF2-40B4-BE49-F238E27FC236}">
                  <a16:creationId xmlns:a16="http://schemas.microsoft.com/office/drawing/2014/main" id="{80093394-0324-4C2C-8009-86095D57361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1;p13">
              <a:extLst>
                <a:ext uri="{FF2B5EF4-FFF2-40B4-BE49-F238E27FC236}">
                  <a16:creationId xmlns:a16="http://schemas.microsoft.com/office/drawing/2014/main" id="{BB4894DB-2072-418F-8065-918B7D5211F4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2;p13">
              <a:extLst>
                <a:ext uri="{FF2B5EF4-FFF2-40B4-BE49-F238E27FC236}">
                  <a16:creationId xmlns:a16="http://schemas.microsoft.com/office/drawing/2014/main" id="{4C5208CC-2253-4B38-A121-C586F181239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213;p13">
              <a:extLst>
                <a:ext uri="{FF2B5EF4-FFF2-40B4-BE49-F238E27FC236}">
                  <a16:creationId xmlns:a16="http://schemas.microsoft.com/office/drawing/2014/main" id="{F163AE6A-CC20-4A37-8647-767FD573423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D7C91EA-4F57-40DA-990F-29EDCC7968B3}"/>
              </a:ext>
            </a:extLst>
          </p:cNvPr>
          <p:cNvSpPr txBox="1"/>
          <p:nvPr/>
        </p:nvSpPr>
        <p:spPr>
          <a:xfrm>
            <a:off x="402113" y="1932878"/>
            <a:ext cx="5664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 trình an toàn và bảo mật thông tin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TS.Nguyễn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Khanh Văn(ĐH Bách Khoa Hà Nội)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khoá, giao thức mật mã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Trần Đức Khánh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 mã học và an toàn thông tin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TS.Thái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Tùng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thuyết mật mã và an toàn thông tin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TS.Phan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Đình Diệu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 mật mã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Hoàng Thu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Encryption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Wikipedia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55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1156354" y="1148316"/>
            <a:ext cx="6775533" cy="16569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5400" u="sng" dirty="0">
                <a:latin typeface="Britannic Bold" panose="020B0903060703020204" pitchFamily="34" charset="0"/>
                <a:cs typeface="Times New Roman" panose="02020603050405020304" pitchFamily="18" charset="0"/>
              </a:rPr>
              <a:t>THANKS FOR </a:t>
            </a:r>
            <a:r>
              <a:rPr lang="en-US" sz="5400" dirty="0">
                <a:latin typeface="Britannic Bold" panose="020B0903060703020204" pitchFamily="34" charset="0"/>
                <a:cs typeface="Times New Roman" panose="02020603050405020304" pitchFamily="18" charset="0"/>
              </a:rPr>
              <a:t>WATCHING</a:t>
            </a:r>
            <a:endParaRPr sz="5400" dirty="0"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6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8;p14">
            <a:extLst>
              <a:ext uri="{FF2B5EF4-FFF2-40B4-BE49-F238E27FC236}">
                <a16:creationId xmlns:a16="http://schemas.microsoft.com/office/drawing/2014/main" id="{41D12ED3-5C62-4994-974F-D7A63B190159}"/>
              </a:ext>
            </a:extLst>
          </p:cNvPr>
          <p:cNvSpPr txBox="1">
            <a:spLocks/>
          </p:cNvSpPr>
          <p:nvPr/>
        </p:nvSpPr>
        <p:spPr>
          <a:xfrm>
            <a:off x="2166837" y="703655"/>
            <a:ext cx="481032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MẬT MÃ</a:t>
            </a:r>
          </a:p>
        </p:txBody>
      </p:sp>
      <p:sp>
        <p:nvSpPr>
          <p:cNvPr id="10" name="Block Arc 13">
            <a:extLst>
              <a:ext uri="{FF2B5EF4-FFF2-40B4-BE49-F238E27FC236}">
                <a16:creationId xmlns:a16="http://schemas.microsoft.com/office/drawing/2014/main" id="{7008FA7C-AFBF-48D9-9376-0CEEFE8E7A77}"/>
              </a:ext>
            </a:extLst>
          </p:cNvPr>
          <p:cNvSpPr/>
          <p:nvPr/>
        </p:nvSpPr>
        <p:spPr>
          <a:xfrm>
            <a:off x="177548" y="1756775"/>
            <a:ext cx="2916172" cy="2840006"/>
          </a:xfrm>
          <a:prstGeom prst="blockArc">
            <a:avLst>
              <a:gd name="adj1" fmla="val 18099594"/>
              <a:gd name="adj2" fmla="val 4065716"/>
              <a:gd name="adj3" fmla="val 0"/>
            </a:avLst>
          </a:prstGeom>
          <a:ln w="60325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DB7C5CE-B297-4153-B0D1-3CD741BB83FD}"/>
              </a:ext>
            </a:extLst>
          </p:cNvPr>
          <p:cNvSpPr txBox="1"/>
          <p:nvPr/>
        </p:nvSpPr>
        <p:spPr>
          <a:xfrm>
            <a:off x="3512820" y="2526836"/>
            <a:ext cx="448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mật mã đối xứng (cổ điển)</a:t>
            </a:r>
          </a:p>
        </p:txBody>
      </p:sp>
      <p:grpSp>
        <p:nvGrpSpPr>
          <p:cNvPr id="21" name="Group 29">
            <a:extLst>
              <a:ext uri="{FF2B5EF4-FFF2-40B4-BE49-F238E27FC236}">
                <a16:creationId xmlns:a16="http://schemas.microsoft.com/office/drawing/2014/main" id="{2D2ADC5A-5535-4CB0-B5E6-ADB9A2B66C55}"/>
              </a:ext>
            </a:extLst>
          </p:cNvPr>
          <p:cNvGrpSpPr/>
          <p:nvPr/>
        </p:nvGrpSpPr>
        <p:grpSpPr>
          <a:xfrm>
            <a:off x="2669387" y="2328112"/>
            <a:ext cx="848666" cy="848666"/>
            <a:chOff x="7291047" y="619125"/>
            <a:chExt cx="645078" cy="645078"/>
          </a:xfrm>
        </p:grpSpPr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2EA48DE3-D6F8-4C44-8732-D514BEF6AE2E}"/>
                </a:ext>
              </a:extLst>
            </p:cNvPr>
            <p:cNvSpPr/>
            <p:nvPr/>
          </p:nvSpPr>
          <p:spPr>
            <a:xfrm>
              <a:off x="7291047" y="619125"/>
              <a:ext cx="645078" cy="6450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 </a:t>
              </a:r>
            </a:p>
          </p:txBody>
        </p:sp>
        <p:sp>
          <p:nvSpPr>
            <p:cNvPr id="23" name="Oval 16">
              <a:extLst>
                <a:ext uri="{FF2B5EF4-FFF2-40B4-BE49-F238E27FC236}">
                  <a16:creationId xmlns:a16="http://schemas.microsoft.com/office/drawing/2014/main" id="{3C3B8E7F-97C9-4057-BDC4-F8694CC85B7D}"/>
                </a:ext>
              </a:extLst>
            </p:cNvPr>
            <p:cNvSpPr/>
            <p:nvPr/>
          </p:nvSpPr>
          <p:spPr>
            <a:xfrm>
              <a:off x="7358735" y="686813"/>
              <a:ext cx="509702" cy="5097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01</a:t>
              </a:r>
            </a:p>
          </p:txBody>
        </p:sp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A8C50588-E344-4BF0-B99C-755BA1C7E93F}"/>
              </a:ext>
            </a:extLst>
          </p:cNvPr>
          <p:cNvGrpSpPr/>
          <p:nvPr/>
        </p:nvGrpSpPr>
        <p:grpSpPr>
          <a:xfrm>
            <a:off x="2664155" y="3368308"/>
            <a:ext cx="848666" cy="848666"/>
            <a:chOff x="7936999" y="1862793"/>
            <a:chExt cx="645078" cy="64507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4A92D6-F981-41A5-A2BE-51C6E11184E9}"/>
                </a:ext>
              </a:extLst>
            </p:cNvPr>
            <p:cNvSpPr/>
            <p:nvPr/>
          </p:nvSpPr>
          <p:spPr>
            <a:xfrm>
              <a:off x="7936999" y="1862793"/>
              <a:ext cx="645078" cy="6450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 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E48B079-C72A-4330-AD72-CD0D05400D50}"/>
                </a:ext>
              </a:extLst>
            </p:cNvPr>
            <p:cNvSpPr/>
            <p:nvPr/>
          </p:nvSpPr>
          <p:spPr>
            <a:xfrm>
              <a:off x="8004687" y="1930481"/>
              <a:ext cx="509702" cy="5097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02</a:t>
              </a:r>
            </a:p>
          </p:txBody>
        </p:sp>
      </p:grp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1356EEEA-3F16-4532-8515-A4AB91E9C5A6}"/>
              </a:ext>
            </a:extLst>
          </p:cNvPr>
          <p:cNvSpPr txBox="1"/>
          <p:nvPr/>
        </p:nvSpPr>
        <p:spPr>
          <a:xfrm>
            <a:off x="3512820" y="3561807"/>
            <a:ext cx="492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mật mã bất đối xứng (công khai)</a:t>
            </a:r>
          </a:p>
        </p:txBody>
      </p:sp>
      <p:grpSp>
        <p:nvGrpSpPr>
          <p:cNvPr id="12" name="Google Shape;209;p13">
            <a:extLst>
              <a:ext uri="{FF2B5EF4-FFF2-40B4-BE49-F238E27FC236}">
                <a16:creationId xmlns:a16="http://schemas.microsoft.com/office/drawing/2014/main" id="{340ECC80-7854-47FA-905F-6CC5CE64C097}"/>
              </a:ext>
            </a:extLst>
          </p:cNvPr>
          <p:cNvGrpSpPr/>
          <p:nvPr/>
        </p:nvGrpSpPr>
        <p:grpSpPr>
          <a:xfrm>
            <a:off x="708661" y="2842452"/>
            <a:ext cx="699876" cy="848665"/>
            <a:chOff x="1926350" y="995225"/>
            <a:chExt cx="428650" cy="356600"/>
          </a:xfrm>
        </p:grpSpPr>
        <p:sp>
          <p:nvSpPr>
            <p:cNvPr id="13" name="Google Shape;210;p13">
              <a:extLst>
                <a:ext uri="{FF2B5EF4-FFF2-40B4-BE49-F238E27FC236}">
                  <a16:creationId xmlns:a16="http://schemas.microsoft.com/office/drawing/2014/main" id="{1E13BF33-2A6D-4587-AB2B-B14BCC718475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211;p13">
              <a:extLst>
                <a:ext uri="{FF2B5EF4-FFF2-40B4-BE49-F238E27FC236}">
                  <a16:creationId xmlns:a16="http://schemas.microsoft.com/office/drawing/2014/main" id="{534218F9-B748-4473-8979-2018B70834A7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212;p13">
              <a:extLst>
                <a:ext uri="{FF2B5EF4-FFF2-40B4-BE49-F238E27FC236}">
                  <a16:creationId xmlns:a16="http://schemas.microsoft.com/office/drawing/2014/main" id="{89F2A3AC-B948-4FD4-A68A-1E9474B668FC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213;p13">
              <a:extLst>
                <a:ext uri="{FF2B5EF4-FFF2-40B4-BE49-F238E27FC236}">
                  <a16:creationId xmlns:a16="http://schemas.microsoft.com/office/drawing/2014/main" id="{D19F0042-8ABF-4EBE-A925-6E810A14521D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2CD5517-4579-4DD7-B5B3-6C40E86AE9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7" name="Google Shape;209;p13">
            <a:extLst>
              <a:ext uri="{FF2B5EF4-FFF2-40B4-BE49-F238E27FC236}">
                <a16:creationId xmlns:a16="http://schemas.microsoft.com/office/drawing/2014/main" id="{DF459E95-CB58-4598-B160-68DECF0F2B70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8" name="Google Shape;210;p13">
              <a:extLst>
                <a:ext uri="{FF2B5EF4-FFF2-40B4-BE49-F238E27FC236}">
                  <a16:creationId xmlns:a16="http://schemas.microsoft.com/office/drawing/2014/main" id="{69E62BD3-1D49-4BB4-933B-48C64B82F18D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211;p13">
              <a:extLst>
                <a:ext uri="{FF2B5EF4-FFF2-40B4-BE49-F238E27FC236}">
                  <a16:creationId xmlns:a16="http://schemas.microsoft.com/office/drawing/2014/main" id="{5D01043C-F212-4F36-881D-105C7C40FA5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2;p13">
              <a:extLst>
                <a:ext uri="{FF2B5EF4-FFF2-40B4-BE49-F238E27FC236}">
                  <a16:creationId xmlns:a16="http://schemas.microsoft.com/office/drawing/2014/main" id="{CEEE3236-5F99-4D95-B703-554B178D11D2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213;p13">
              <a:extLst>
                <a:ext uri="{FF2B5EF4-FFF2-40B4-BE49-F238E27FC236}">
                  <a16:creationId xmlns:a16="http://schemas.microsoft.com/office/drawing/2014/main" id="{0A5806A1-B715-4B79-83A7-4B18DABCDF8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" name="Google Shape;218;p14">
            <a:extLst>
              <a:ext uri="{FF2B5EF4-FFF2-40B4-BE49-F238E27FC236}">
                <a16:creationId xmlns:a16="http://schemas.microsoft.com/office/drawing/2014/main" id="{851698A6-7596-42C0-BEE3-450502800BA5}"/>
              </a:ext>
            </a:extLst>
          </p:cNvPr>
          <p:cNvSpPr txBox="1">
            <a:spLocks/>
          </p:cNvSpPr>
          <p:nvPr/>
        </p:nvSpPr>
        <p:spPr>
          <a:xfrm>
            <a:off x="2166837" y="703655"/>
            <a:ext cx="481032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MẬT MÃ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5192530-F646-4677-B576-559A4586CB5F}"/>
              </a:ext>
            </a:extLst>
          </p:cNvPr>
          <p:cNvSpPr txBox="1"/>
          <p:nvPr/>
        </p:nvSpPr>
        <p:spPr>
          <a:xfrm>
            <a:off x="736648" y="1766810"/>
            <a:ext cx="449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mật mã đối xứng(Cổ điển)</a:t>
            </a: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70EB388D-7461-440E-BE95-33C19B5379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751" y="2449784"/>
            <a:ext cx="5274945" cy="1924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499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3DB7229-B1DC-49E9-B496-62521CC7A6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6" name="Chỗ dành sẵn cho Số hiệu Bản chiếu 3">
            <a:extLst>
              <a:ext uri="{FF2B5EF4-FFF2-40B4-BE49-F238E27FC236}">
                <a16:creationId xmlns:a16="http://schemas.microsoft.com/office/drawing/2014/main" id="{DB3F5A29-6F85-4663-B946-2E5B871818F6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grpSp>
        <p:nvGrpSpPr>
          <p:cNvPr id="17" name="Google Shape;209;p13">
            <a:extLst>
              <a:ext uri="{FF2B5EF4-FFF2-40B4-BE49-F238E27FC236}">
                <a16:creationId xmlns:a16="http://schemas.microsoft.com/office/drawing/2014/main" id="{4B3B94BC-391D-43AA-92D5-3E2C8AF79BA6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18" name="Google Shape;210;p13">
              <a:extLst>
                <a:ext uri="{FF2B5EF4-FFF2-40B4-BE49-F238E27FC236}">
                  <a16:creationId xmlns:a16="http://schemas.microsoft.com/office/drawing/2014/main" id="{B87D0192-DB92-4F77-A9B4-5CE2ECD0E74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211;p13">
              <a:extLst>
                <a:ext uri="{FF2B5EF4-FFF2-40B4-BE49-F238E27FC236}">
                  <a16:creationId xmlns:a16="http://schemas.microsoft.com/office/drawing/2014/main" id="{A6F03A9D-89A3-439D-A379-6FA3E7F121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" name="Google Shape;212;p13">
              <a:extLst>
                <a:ext uri="{FF2B5EF4-FFF2-40B4-BE49-F238E27FC236}">
                  <a16:creationId xmlns:a16="http://schemas.microsoft.com/office/drawing/2014/main" id="{2AE9F797-2B81-47ED-AEF6-D44753835499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213;p13">
              <a:extLst>
                <a:ext uri="{FF2B5EF4-FFF2-40B4-BE49-F238E27FC236}">
                  <a16:creationId xmlns:a16="http://schemas.microsoft.com/office/drawing/2014/main" id="{B7E9AC6C-FF93-4FAC-BEBE-C1D9F30F902C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2" name="Google Shape;218;p14">
            <a:extLst>
              <a:ext uri="{FF2B5EF4-FFF2-40B4-BE49-F238E27FC236}">
                <a16:creationId xmlns:a16="http://schemas.microsoft.com/office/drawing/2014/main" id="{302F802E-0360-443B-9C8E-3E47D2153D29}"/>
              </a:ext>
            </a:extLst>
          </p:cNvPr>
          <p:cNvSpPr txBox="1">
            <a:spLocks/>
          </p:cNvSpPr>
          <p:nvPr/>
        </p:nvSpPr>
        <p:spPr>
          <a:xfrm>
            <a:off x="2166837" y="703655"/>
            <a:ext cx="481032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MẬT MÃ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3E36582D-067F-4DB1-9CE1-FAB428637213}"/>
              </a:ext>
            </a:extLst>
          </p:cNvPr>
          <p:cNvSpPr txBox="1"/>
          <p:nvPr/>
        </p:nvSpPr>
        <p:spPr>
          <a:xfrm>
            <a:off x="736648" y="1766810"/>
            <a:ext cx="481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mật mã bất đối xứng(Công khai)</a:t>
            </a:r>
          </a:p>
        </p:txBody>
      </p:sp>
      <p:pic>
        <p:nvPicPr>
          <p:cNvPr id="25" name="Hình ảnh 24">
            <a:extLst>
              <a:ext uri="{FF2B5EF4-FFF2-40B4-BE49-F238E27FC236}">
                <a16:creationId xmlns:a16="http://schemas.microsoft.com/office/drawing/2014/main" id="{9A1945BC-D91E-47CC-A3D6-BE96BF3001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27" y="2394370"/>
            <a:ext cx="5274945" cy="2169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18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218;p14">
            <a:extLst>
              <a:ext uri="{FF2B5EF4-FFF2-40B4-BE49-F238E27FC236}">
                <a16:creationId xmlns:a16="http://schemas.microsoft.com/office/drawing/2014/main" id="{9CB50A92-BE5C-49AB-AE1E-2090214BA394}"/>
              </a:ext>
            </a:extLst>
          </p:cNvPr>
          <p:cNvSpPr txBox="1">
            <a:spLocks/>
          </p:cNvSpPr>
          <p:nvPr/>
        </p:nvSpPr>
        <p:spPr>
          <a:xfrm>
            <a:off x="1052937" y="886404"/>
            <a:ext cx="70381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MẬT MÃ ELGAMAL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6E1DD4D-893A-4820-A1B0-1B1AD7A5587B}"/>
              </a:ext>
            </a:extLst>
          </p:cNvPr>
          <p:cNvSpPr txBox="1"/>
          <p:nvPr/>
        </p:nvSpPr>
        <p:spPr>
          <a:xfrm>
            <a:off x="1333500" y="2160575"/>
            <a:ext cx="358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Hệ mật mã Elgamal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EEA6FB8-C82F-40E6-96EB-0BC2A16AB476}"/>
              </a:ext>
            </a:extLst>
          </p:cNvPr>
          <p:cNvSpPr txBox="1"/>
          <p:nvPr/>
        </p:nvSpPr>
        <p:spPr>
          <a:xfrm>
            <a:off x="1927858" y="2873756"/>
            <a:ext cx="2644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ông Teher Elgalmal người Ai Cập đề xuất năm 1985</a:t>
            </a:r>
          </a:p>
        </p:txBody>
      </p:sp>
      <p:pic>
        <p:nvPicPr>
          <p:cNvPr id="12" name="Hình ảnh 11" descr="Ảnh có chứa người đàn ông, người, bộ đồ, đeo&#10;&#10;Mô tả được tạo tự động">
            <a:extLst>
              <a:ext uri="{FF2B5EF4-FFF2-40B4-BE49-F238E27FC236}">
                <a16:creationId xmlns:a16="http://schemas.microsoft.com/office/drawing/2014/main" id="{B9DEA950-66D5-4DB5-9111-B7677F20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45" y="2184455"/>
            <a:ext cx="1536595" cy="2072641"/>
          </a:xfrm>
          <a:prstGeom prst="rect">
            <a:avLst/>
          </a:prstGeom>
        </p:spPr>
      </p:pic>
      <p:grpSp>
        <p:nvGrpSpPr>
          <p:cNvPr id="8" name="Google Shape;209;p13">
            <a:extLst>
              <a:ext uri="{FF2B5EF4-FFF2-40B4-BE49-F238E27FC236}">
                <a16:creationId xmlns:a16="http://schemas.microsoft.com/office/drawing/2014/main" id="{8F7E7B35-EDB3-4AFA-9721-E932DA80C866}"/>
              </a:ext>
            </a:extLst>
          </p:cNvPr>
          <p:cNvGrpSpPr/>
          <p:nvPr/>
        </p:nvGrpSpPr>
        <p:grpSpPr>
          <a:xfrm>
            <a:off x="4437316" y="475997"/>
            <a:ext cx="269364" cy="224087"/>
            <a:chOff x="1926350" y="995225"/>
            <a:chExt cx="428650" cy="356600"/>
          </a:xfrm>
          <a:solidFill>
            <a:schemeClr val="accent2"/>
          </a:solidFill>
        </p:grpSpPr>
        <p:sp>
          <p:nvSpPr>
            <p:cNvPr id="9" name="Google Shape;210;p13">
              <a:extLst>
                <a:ext uri="{FF2B5EF4-FFF2-40B4-BE49-F238E27FC236}">
                  <a16:creationId xmlns:a16="http://schemas.microsoft.com/office/drawing/2014/main" id="{EE6A53E4-6B78-437D-815E-925F264FB2FC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1;p13">
              <a:extLst>
                <a:ext uri="{FF2B5EF4-FFF2-40B4-BE49-F238E27FC236}">
                  <a16:creationId xmlns:a16="http://schemas.microsoft.com/office/drawing/2014/main" id="{E09DAC17-A173-40BC-A3D1-52B3F5F607F0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212;p13">
              <a:extLst>
                <a:ext uri="{FF2B5EF4-FFF2-40B4-BE49-F238E27FC236}">
                  <a16:creationId xmlns:a16="http://schemas.microsoft.com/office/drawing/2014/main" id="{BF431E1C-3E0F-4D96-9ABC-03AD036755C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213;p13">
              <a:extLst>
                <a:ext uri="{FF2B5EF4-FFF2-40B4-BE49-F238E27FC236}">
                  <a16:creationId xmlns:a16="http://schemas.microsoft.com/office/drawing/2014/main" id="{DE89FF9C-4A1F-4C56-8B03-86B1D38E7C90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" name="Google Shape;218;p14">
            <a:extLst>
              <a:ext uri="{FF2B5EF4-FFF2-40B4-BE49-F238E27FC236}">
                <a16:creationId xmlns:a16="http://schemas.microsoft.com/office/drawing/2014/main" id="{58823081-E486-4D25-883A-9DDEB3D46912}"/>
              </a:ext>
            </a:extLst>
          </p:cNvPr>
          <p:cNvSpPr txBox="1">
            <a:spLocks/>
          </p:cNvSpPr>
          <p:nvPr/>
        </p:nvSpPr>
        <p:spPr>
          <a:xfrm>
            <a:off x="1052938" y="435122"/>
            <a:ext cx="70381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MẬT MÃ ELGAMAL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000B1C8C-23A5-45A9-9A8E-2C5815349CE9}"/>
              </a:ext>
            </a:extLst>
          </p:cNvPr>
          <p:cNvSpPr txBox="1"/>
          <p:nvPr/>
        </p:nvSpPr>
        <p:spPr>
          <a:xfrm>
            <a:off x="1279320" y="1683291"/>
            <a:ext cx="358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endParaRPr lang="en-US" sz="24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6033924-4B0F-4F25-9F79-6765589AF844}"/>
              </a:ext>
            </a:extLst>
          </p:cNvPr>
          <p:cNvSpPr txBox="1"/>
          <p:nvPr/>
        </p:nvSpPr>
        <p:spPr>
          <a:xfrm>
            <a:off x="1744980" y="2391177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3D67B35-ECD3-4301-80A8-867A135C41A7}"/>
              </a:ext>
            </a:extLst>
          </p:cNvPr>
          <p:cNvSpPr txBox="1"/>
          <p:nvPr/>
        </p:nvSpPr>
        <p:spPr>
          <a:xfrm>
            <a:off x="1744980" y="2791287"/>
            <a:ext cx="694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logarith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47D5EDE8-7194-4D06-B389-E13AE763B56C}"/>
              </a:ext>
            </a:extLst>
          </p:cNvPr>
          <p:cNvSpPr txBox="1"/>
          <p:nvPr/>
        </p:nvSpPr>
        <p:spPr>
          <a:xfrm>
            <a:off x="1744980" y="3499173"/>
            <a:ext cx="547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Diffie-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Hellmal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95E28F7-4965-4ECC-82B8-9AE2BFC425B2}"/>
              </a:ext>
            </a:extLst>
          </p:cNvPr>
          <p:cNvSpPr txBox="1"/>
          <p:nvPr/>
        </p:nvSpPr>
        <p:spPr>
          <a:xfrm>
            <a:off x="1744981" y="3937996"/>
            <a:ext cx="7284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rắc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oogle Shape;209;p13">
            <a:extLst>
              <a:ext uri="{FF2B5EF4-FFF2-40B4-BE49-F238E27FC236}">
                <a16:creationId xmlns:a16="http://schemas.microsoft.com/office/drawing/2014/main" id="{8C5A6B94-AD85-4D67-9B84-A6220954194C}"/>
              </a:ext>
            </a:extLst>
          </p:cNvPr>
          <p:cNvGrpSpPr/>
          <p:nvPr/>
        </p:nvGrpSpPr>
        <p:grpSpPr>
          <a:xfrm>
            <a:off x="132749" y="929794"/>
            <a:ext cx="269364" cy="224087"/>
            <a:chOff x="1926350" y="995225"/>
            <a:chExt cx="428650" cy="356600"/>
          </a:xfrm>
        </p:grpSpPr>
        <p:sp>
          <p:nvSpPr>
            <p:cNvPr id="34" name="Google Shape;210;p13">
              <a:extLst>
                <a:ext uri="{FF2B5EF4-FFF2-40B4-BE49-F238E27FC236}">
                  <a16:creationId xmlns:a16="http://schemas.microsoft.com/office/drawing/2014/main" id="{FF15B183-65B5-4D3C-8935-5A9599FAE747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211;p13">
              <a:extLst>
                <a:ext uri="{FF2B5EF4-FFF2-40B4-BE49-F238E27FC236}">
                  <a16:creationId xmlns:a16="http://schemas.microsoft.com/office/drawing/2014/main" id="{F39A7EC3-4F1C-40D1-B795-185DDE7D0EE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212;p13">
              <a:extLst>
                <a:ext uri="{FF2B5EF4-FFF2-40B4-BE49-F238E27FC236}">
                  <a16:creationId xmlns:a16="http://schemas.microsoft.com/office/drawing/2014/main" id="{2C4C2786-FA1D-4274-B03E-E01746E528C7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213;p13">
              <a:extLst>
                <a:ext uri="{FF2B5EF4-FFF2-40B4-BE49-F238E27FC236}">
                  <a16:creationId xmlns:a16="http://schemas.microsoft.com/office/drawing/2014/main" id="{47F01468-E0A6-4989-B3F0-EA152729EED9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  <p:bldP spid="2" grpId="0"/>
    </p:bldLst>
  </p:timing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6F2BB13DADB345882905426723F21F" ma:contentTypeVersion="8" ma:contentTypeDescription="Create a new document." ma:contentTypeScope="" ma:versionID="fb6b1ab2527b1133a1b11117a60e7b89">
  <xsd:schema xmlns:xsd="http://www.w3.org/2001/XMLSchema" xmlns:xs="http://www.w3.org/2001/XMLSchema" xmlns:p="http://schemas.microsoft.com/office/2006/metadata/properties" xmlns:ns2="cfabd2e2-cd6f-4303-b59c-3fa5959453df" targetNamespace="http://schemas.microsoft.com/office/2006/metadata/properties" ma:root="true" ma:fieldsID="65624fca9a5eddc4b7ae2d46d276d8c1" ns2:_="">
    <xsd:import namespace="cfabd2e2-cd6f-4303-b59c-3fa5959453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bd2e2-cd6f-4303-b59c-3fa5959453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DA3099-9DB0-4D55-8DB4-EB6A1586AB33}"/>
</file>

<file path=customXml/itemProps2.xml><?xml version="1.0" encoding="utf-8"?>
<ds:datastoreItem xmlns:ds="http://schemas.openxmlformats.org/officeDocument/2006/customXml" ds:itemID="{7ED13EF2-5DBF-4603-A26F-797CCDFA048F}"/>
</file>

<file path=customXml/itemProps3.xml><?xml version="1.0" encoding="utf-8"?>
<ds:datastoreItem xmlns:ds="http://schemas.openxmlformats.org/officeDocument/2006/customXml" ds:itemID="{155168A7-E9B7-47ED-8FDB-EEC4AC3335D6}"/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2758</Words>
  <Application>Microsoft Office PowerPoint</Application>
  <PresentationFormat>On-screen Show (16:9)</PresentationFormat>
  <Paragraphs>373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Catamaran Thin</vt:lpstr>
      <vt:lpstr>Cambria Math</vt:lpstr>
      <vt:lpstr>Times New Roman</vt:lpstr>
      <vt:lpstr>Arial</vt:lpstr>
      <vt:lpstr>Britannic Bold</vt:lpstr>
      <vt:lpstr>Catamaran</vt:lpstr>
      <vt:lpstr>Wingdings</vt:lpstr>
      <vt:lpstr>Calibri</vt:lpstr>
      <vt:lpstr>Dauphin template</vt:lpstr>
      <vt:lpstr>TẤN CÔNG HỆ MẬT KHOÁ  CÔNG KHAI ELGAMAL</vt:lpstr>
      <vt:lpstr>PowerPoint Presentation</vt:lpstr>
      <vt:lpstr>PowerPoint Presentation</vt:lpstr>
      <vt:lpstr>HỆ THỐNG MẬT MÃ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THÁM MÃ HỆ ELGAMAL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QUẢN LÝ KHÓA</vt:lpstr>
      <vt:lpstr>ĐỘ AN TOÀN</vt:lpstr>
      <vt:lpstr>ĐỘ AN TOÀN</vt:lpstr>
      <vt:lpstr>ĐỘ AN TOÀN</vt:lpstr>
      <vt:lpstr>ĐÁNH GIÁ ĐỘ AN TOÀN</vt:lpstr>
      <vt:lpstr>ƯU ĐIỂM</vt:lpstr>
      <vt:lpstr>NHƯỢC ĐIỂM</vt:lpstr>
      <vt:lpstr>Ứng dụng của Elgamal</vt:lpstr>
      <vt:lpstr>Sơ đồ chữ ký Elgamal</vt:lpstr>
      <vt:lpstr>Sơ đồ chữ ký Elgamal</vt:lpstr>
      <vt:lpstr>Sơ đồ chữ ký Elgamal</vt:lpstr>
      <vt:lpstr>Sơ đồ chữ ký Elgamal</vt:lpstr>
      <vt:lpstr>Sơ đồ chữ ký Elgamal</vt:lpstr>
      <vt:lpstr>Sơ đồ chữ ký Elgamal</vt:lpstr>
      <vt:lpstr>Sơ đồ chữ ký Elgamal</vt:lpstr>
      <vt:lpstr>PowerPoint Presentation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TẤN CÔNG HỆ MẬT KHOÁ  CÔNG KHAI ELGAMAL</dc:title>
  <cp:lastModifiedBy>PHAM DUC ANH 20185321</cp:lastModifiedBy>
  <cp:revision>85</cp:revision>
  <dcterms:modified xsi:type="dcterms:W3CDTF">2021-06-12T06:27:23Z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0x010100CD6F2BB13DADB345882905426723F21F</vt:lpwstr>
  </property>
</Properties>
</file>