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tonio" charset="1" panose="02000503000000000000"/>
      <p:regular r:id="rId22"/>
    </p:embeddedFont>
    <p:embeddedFont>
      <p:font typeface="Arial Nova Bold" charset="1" panose="020B0804020202020204"/>
      <p:regular r:id="rId23"/>
    </p:embeddedFont>
    <p:embeddedFont>
      <p:font typeface="Times New Roman Medium" charset="1" panose="02030502070405020303"/>
      <p:regular r:id="rId24"/>
    </p:embeddedFont>
    <p:embeddedFont>
      <p:font typeface="Arab Times" charset="1" panose="02000400000000000000"/>
      <p:regular r:id="rId25"/>
    </p:embeddedFont>
    <p:embeddedFont>
      <p:font typeface="Times New Roman" charset="1" panose="02030502070405020303"/>
      <p:regular r:id="rId26"/>
    </p:embeddedFont>
    <p:embeddedFont>
      <p:font typeface="Raleway Medium" charset="1" panose="00000000000000000000"/>
      <p:regular r:id="rId27"/>
    </p:embeddedFont>
    <p:embeddedFont>
      <p:font typeface="Telegraf 1 Medium" charset="1" panose="00000600000000000000"/>
      <p:regular r:id="rId28"/>
    </p:embeddedFont>
    <p:embeddedFont>
      <p:font typeface="Montserrat Medium" charset="1" panose="00000600000000000000"/>
      <p:regular r:id="rId29"/>
    </p:embeddedFont>
    <p:embeddedFont>
      <p:font typeface="Times New Roman Bold" charset="1" panose="02030802070405020303"/>
      <p:regular r:id="rId30"/>
    </p:embeddedFont>
    <p:embeddedFont>
      <p:font typeface="Raleway" charset="1" panose="00000000000000000000"/>
      <p:regular r:id="rId31"/>
    </p:embeddedFont>
    <p:embeddedFont>
      <p:font typeface="Times New Roman Ultra-Bold" charset="1" panose="02030902070405020303"/>
      <p:regular r:id="rId32"/>
    </p:embeddedFont>
    <p:embeddedFont>
      <p:font typeface="Telegraf 2 Medium" charset="1" panose="00000600000000000000"/>
      <p:regular r:id="rId33"/>
    </p:embeddedFont>
    <p:embeddedFont>
      <p:font typeface="Raleway Ultra-Bold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0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93042" y="2034365"/>
            <a:ext cx="7137321" cy="71373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27498" y="2034365"/>
            <a:ext cx="7624796" cy="8142986"/>
          </a:xfrm>
          <a:custGeom>
            <a:avLst/>
            <a:gdLst/>
            <a:ahLst/>
            <a:cxnLst/>
            <a:rect r="r" b="b" t="t" l="l"/>
            <a:pathLst>
              <a:path h="8142986" w="7624796">
                <a:moveTo>
                  <a:pt x="0" y="0"/>
                </a:moveTo>
                <a:lnTo>
                  <a:pt x="7624796" y="0"/>
                </a:lnTo>
                <a:lnTo>
                  <a:pt x="7624796" y="8142987"/>
                </a:lnTo>
                <a:lnTo>
                  <a:pt x="0" y="8142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599105" y="5143500"/>
            <a:ext cx="4884164" cy="48841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6751579" y="-10275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54738" y="5143500"/>
            <a:ext cx="3587414" cy="2530757"/>
          </a:xfrm>
          <a:custGeom>
            <a:avLst/>
            <a:gdLst/>
            <a:ahLst/>
            <a:cxnLst/>
            <a:rect r="r" b="b" t="t" l="l"/>
            <a:pathLst>
              <a:path h="2530757" w="3587414">
                <a:moveTo>
                  <a:pt x="0" y="0"/>
                </a:moveTo>
                <a:lnTo>
                  <a:pt x="3587414" y="0"/>
                </a:lnTo>
                <a:lnTo>
                  <a:pt x="3587414" y="2530757"/>
                </a:lnTo>
                <a:lnTo>
                  <a:pt x="0" y="2530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527" y="934814"/>
            <a:ext cx="8901473" cy="4030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4"/>
              </a:lnSpc>
              <a:spcBef>
                <a:spcPct val="0"/>
              </a:spcBef>
            </a:pPr>
            <a:r>
              <a:rPr lang="en-US" sz="9538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ĐỀ TÀI</a:t>
            </a:r>
          </a:p>
          <a:p>
            <a:pPr algn="ctr">
              <a:lnSpc>
                <a:spcPts val="6922"/>
              </a:lnSpc>
              <a:spcBef>
                <a:spcPct val="0"/>
              </a:spcBef>
            </a:pPr>
          </a:p>
          <a:p>
            <a:pPr algn="ctr">
              <a:lnSpc>
                <a:spcPts val="6922"/>
              </a:lnSpc>
              <a:spcBef>
                <a:spcPct val="0"/>
              </a:spcBef>
            </a:pPr>
            <a:r>
              <a:rPr lang="en-US" b="true" sz="5968">
                <a:solidFill>
                  <a:srgbClr val="FFDE59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TRIVIA CHALLENGE CÓ GUI &amp; FILE I/O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9664" y="6295849"/>
            <a:ext cx="8524336" cy="312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</a:pPr>
            <a:r>
              <a:rPr lang="en-US" b="true" sz="4152" spc="20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Sinh viên: Vũ Việt Anh</a:t>
            </a:r>
          </a:p>
          <a:p>
            <a:pPr algn="l">
              <a:lnSpc>
                <a:spcPts val="8513"/>
              </a:lnSpc>
            </a:pPr>
            <a:r>
              <a:rPr lang="en-US" sz="4152" spc="20" b="true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           </a:t>
            </a:r>
            <a:r>
              <a:rPr lang="en-US" sz="4152" spc="20" b="true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Lớp: K58KTP.K01</a:t>
            </a:r>
          </a:p>
          <a:p>
            <a:pPr algn="l">
              <a:lnSpc>
                <a:spcPts val="7693"/>
              </a:lnSpc>
            </a:pPr>
            <a:r>
              <a:rPr lang="en-US" sz="3752" spc="18" b="true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4241325" y="-3294463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866022" y="946861"/>
            <a:ext cx="8393278" cy="839327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5"/>
              <a:stretch>
                <a:fillRect l="-30321" t="0" r="-30321" b="0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454697" y="3995493"/>
            <a:ext cx="1148007" cy="11480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292019" y="1028700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11418" y="5586615"/>
            <a:ext cx="1776216" cy="936546"/>
            <a:chOff x="0" y="0"/>
            <a:chExt cx="467810" cy="2466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4051" y="4794531"/>
            <a:ext cx="8387166" cy="107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Phần giao diện câu hỏi sau khi nhập đúng tên tệp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92137" y="-4007573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820914" y="1006601"/>
            <a:ext cx="8347086" cy="8241432"/>
            <a:chOff x="0" y="0"/>
            <a:chExt cx="1293182" cy="12768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3182" cy="1276813"/>
            </a:xfrm>
            <a:custGeom>
              <a:avLst/>
              <a:gdLst/>
              <a:ahLst/>
              <a:cxnLst/>
              <a:rect r="r" b="b" t="t" l="l"/>
              <a:pathLst>
                <a:path h="1276813" w="1293182">
                  <a:moveTo>
                    <a:pt x="646591" y="0"/>
                  </a:moveTo>
                  <a:lnTo>
                    <a:pt x="1293182" y="203200"/>
                  </a:lnTo>
                  <a:lnTo>
                    <a:pt x="1293182" y="1073613"/>
                  </a:lnTo>
                  <a:lnTo>
                    <a:pt x="646591" y="1276813"/>
                  </a:lnTo>
                  <a:lnTo>
                    <a:pt x="0" y="1073613"/>
                  </a:lnTo>
                  <a:lnTo>
                    <a:pt x="0" y="203200"/>
                  </a:lnTo>
                  <a:lnTo>
                    <a:pt x="646591" y="0"/>
                  </a:lnTo>
                  <a:close/>
                </a:path>
              </a:pathLst>
            </a:custGeom>
            <a:blipFill>
              <a:blip r:embed="rId5"/>
              <a:stretch>
                <a:fillRect l="-9929" t="0" r="-992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1426" y="4844031"/>
            <a:ext cx="1790091" cy="2083015"/>
            <a:chOff x="0" y="0"/>
            <a:chExt cx="6985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981517" y="3108275"/>
            <a:ext cx="666614" cy="666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61886" y="860026"/>
            <a:ext cx="1012714" cy="10127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62308" y="4575501"/>
            <a:ext cx="6943023" cy="107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Trả lời đúng hệ thống sẽ thông báo cộng điểm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390406" y="-3181906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30067" y="3338214"/>
            <a:ext cx="11609456" cy="3482573"/>
            <a:chOff x="0" y="0"/>
            <a:chExt cx="3057634" cy="9172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57634" cy="917221"/>
            </a:xfrm>
            <a:custGeom>
              <a:avLst/>
              <a:gdLst/>
              <a:ahLst/>
              <a:cxnLst/>
              <a:rect r="r" b="b" t="t" l="l"/>
              <a:pathLst>
                <a:path h="917221" w="3057634">
                  <a:moveTo>
                    <a:pt x="0" y="0"/>
                  </a:moveTo>
                  <a:lnTo>
                    <a:pt x="3057634" y="0"/>
                  </a:lnTo>
                  <a:lnTo>
                    <a:pt x="3057634" y="917221"/>
                  </a:lnTo>
                  <a:lnTo>
                    <a:pt x="0" y="917221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057634" cy="93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57882" y="1141866"/>
            <a:ext cx="8003269" cy="8003269"/>
            <a:chOff x="0" y="0"/>
            <a:chExt cx="14840029" cy="14840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4825" t="0" r="-4825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83272" y="102837"/>
            <a:ext cx="1851727" cy="18517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53532" y="2478431"/>
            <a:ext cx="1431892" cy="143189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483272" y="8204437"/>
            <a:ext cx="1217541" cy="121754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461151" y="4591685"/>
            <a:ext cx="8578922" cy="107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Khi trả lời sai hệ thống thông báo đáp án đúng và không được cộng điểm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67708" y="-2628894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209622" y="211570"/>
            <a:ext cx="11868756" cy="6807775"/>
            <a:chOff x="0" y="0"/>
            <a:chExt cx="7981950" cy="4578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5"/>
              <a:stretch>
                <a:fillRect l="0" t="-16111" r="0" b="-1611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6686038"/>
            <a:ext cx="11855943" cy="5054598"/>
          </a:xfrm>
          <a:custGeom>
            <a:avLst/>
            <a:gdLst/>
            <a:ahLst/>
            <a:cxnLst/>
            <a:rect r="r" b="b" t="t" l="l"/>
            <a:pathLst>
              <a:path h="5054598" w="11855943">
                <a:moveTo>
                  <a:pt x="0" y="0"/>
                </a:moveTo>
                <a:lnTo>
                  <a:pt x="11855943" y="0"/>
                </a:lnTo>
                <a:lnTo>
                  <a:pt x="11855943" y="5054598"/>
                </a:lnTo>
                <a:lnTo>
                  <a:pt x="0" y="5054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3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55589" y="1344387"/>
            <a:ext cx="666614" cy="6666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45071" y="6352731"/>
            <a:ext cx="666614" cy="66661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155376" y="8138282"/>
            <a:ext cx="7404644" cy="107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Nếu bỏ trống câu hỏi hệ thống thông báo phải nhập câu trả lời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41352" y="-2974069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8"/>
                </a:lnTo>
                <a:lnTo>
                  <a:pt x="16235139" y="16235138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69146" y="377210"/>
            <a:ext cx="11578560" cy="6694513"/>
          </a:xfrm>
          <a:custGeom>
            <a:avLst/>
            <a:gdLst/>
            <a:ahLst/>
            <a:cxnLst/>
            <a:rect r="r" b="b" t="t" l="l"/>
            <a:pathLst>
              <a:path h="6694513" w="11578560">
                <a:moveTo>
                  <a:pt x="0" y="0"/>
                </a:moveTo>
                <a:lnTo>
                  <a:pt x="11578559" y="0"/>
                </a:lnTo>
                <a:lnTo>
                  <a:pt x="11578559" y="6694513"/>
                </a:lnTo>
                <a:lnTo>
                  <a:pt x="0" y="6694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171" y="2576460"/>
            <a:ext cx="1148007" cy="11480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54840" y="2576460"/>
            <a:ext cx="1148007" cy="11480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95690" y="819576"/>
            <a:ext cx="9459013" cy="5809000"/>
          </a:xfrm>
          <a:custGeom>
            <a:avLst/>
            <a:gdLst/>
            <a:ahLst/>
            <a:cxnLst/>
            <a:rect r="r" b="b" t="t" l="l"/>
            <a:pathLst>
              <a:path h="5809000" w="9459013">
                <a:moveTo>
                  <a:pt x="0" y="0"/>
                </a:moveTo>
                <a:lnTo>
                  <a:pt x="9459012" y="0"/>
                </a:lnTo>
                <a:lnTo>
                  <a:pt x="9459012" y="5809000"/>
                </a:lnTo>
                <a:lnTo>
                  <a:pt x="0" y="5809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11" t="-13220" r="-1552" b="-15748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908619" y="7608096"/>
            <a:ext cx="12033154" cy="1813882"/>
            <a:chOff x="0" y="0"/>
            <a:chExt cx="3169226" cy="4777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69226" cy="477730"/>
            </a:xfrm>
            <a:custGeom>
              <a:avLst/>
              <a:gdLst/>
              <a:ahLst/>
              <a:cxnLst/>
              <a:rect r="r" b="b" t="t" l="l"/>
              <a:pathLst>
                <a:path h="477730" w="3169226">
                  <a:moveTo>
                    <a:pt x="0" y="0"/>
                  </a:moveTo>
                  <a:lnTo>
                    <a:pt x="3169226" y="0"/>
                  </a:lnTo>
                  <a:lnTo>
                    <a:pt x="3169226" y="477730"/>
                  </a:lnTo>
                  <a:lnTo>
                    <a:pt x="0" y="47773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169226" cy="506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  <a:r>
                <a:rPr lang="en-US" b="true" sz="35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Sau khi trả lời hết câu hỏi hệ thống sẽ thông báo kết thúc trò chơi và tổng điểm đạt được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597237" y="-3250367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8"/>
                </a:lnTo>
                <a:lnTo>
                  <a:pt x="16235139" y="16235138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780218" y="9779613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4" y="0"/>
                </a:moveTo>
                <a:lnTo>
                  <a:pt x="0" y="0"/>
                </a:lnTo>
                <a:lnTo>
                  <a:pt x="0" y="347891"/>
                </a:lnTo>
                <a:lnTo>
                  <a:pt x="365154" y="347891"/>
                </a:lnTo>
                <a:lnTo>
                  <a:pt x="3651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282100" y="261330"/>
            <a:ext cx="1031297" cy="103129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319678" y="1028700"/>
            <a:ext cx="5165655" cy="10221137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01540" t="0" r="-10154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831978" y="454697"/>
            <a:ext cx="1148007" cy="11480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143798" y="261330"/>
            <a:ext cx="2001574" cy="200157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48586" y="8565684"/>
            <a:ext cx="1790091" cy="2083015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5435" y="191917"/>
            <a:ext cx="11243456" cy="209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NHỮNG HẠN CHẾ &amp; ĐỊNH HƯỚNG PHÁT TRIỂN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40491" y="2638001"/>
            <a:ext cx="12079187" cy="806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2"/>
              </a:lnSpc>
            </a:pPr>
            <a:r>
              <a:rPr lang="en-US" sz="3060" b="true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* </a:t>
            </a:r>
            <a:r>
              <a:rPr lang="en-US" sz="3060" b="true">
                <a:solidFill>
                  <a:srgbClr val="FFDE59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Hạn chế</a:t>
            </a:r>
            <a:r>
              <a:rPr lang="en-US" sz="3060" b="true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:</a:t>
            </a:r>
          </a:p>
          <a:p>
            <a:pPr algn="l">
              <a:lnSpc>
                <a:spcPts val="4162"/>
              </a:lnSpc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Giao diện còn đơn giản, ít tuỳ chọn</a:t>
            </a:r>
          </a:p>
          <a:p>
            <a:pPr algn="l">
              <a:lnSpc>
                <a:spcPts val="4162"/>
              </a:lnSpc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Dữ liệu câu hỏi cố định, chưa thể cập nhật động.</a:t>
            </a:r>
          </a:p>
          <a:p>
            <a:pPr algn="l">
              <a:lnSpc>
                <a:spcPts val="4162"/>
              </a:lnSpc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Chưa có phân loại mức độ câu hỏi (dễ, trung bình, khó).</a:t>
            </a:r>
          </a:p>
          <a:p>
            <a:pPr algn="l">
              <a:lnSpc>
                <a:spcPts val="4162"/>
              </a:lnSpc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Chưa hỗ trợ đa người chơi hoặc lưu kết quả.</a:t>
            </a:r>
          </a:p>
          <a:p>
            <a:pPr algn="l">
              <a:lnSpc>
                <a:spcPts val="4162"/>
              </a:lnSpc>
            </a:pPr>
          </a:p>
          <a:p>
            <a:pPr algn="l">
              <a:lnSpc>
                <a:spcPts val="4162"/>
              </a:lnSpc>
            </a:pP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* </a:t>
            </a:r>
            <a:r>
              <a:rPr lang="en-US" b="true" sz="3060">
                <a:solidFill>
                  <a:srgbClr val="FFDE59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Hướng phát triển</a:t>
            </a: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:</a:t>
            </a: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Nâng cấp giao diện với hình ảnh, âm thanh</a:t>
            </a: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Cho phép người dùng thêm/sửa câu hỏi trực tiếp trên giao diện</a:t>
            </a: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Thêm chế độ nhiều người chơi, tính điểm xếp hạng</a:t>
            </a: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Kết nối dữ liệu từ file JSON hoặc cơ sở dữ liệu</a:t>
            </a:r>
          </a:p>
          <a:p>
            <a:pPr algn="l">
              <a:lnSpc>
                <a:spcPts val="4162"/>
              </a:lnSpc>
              <a:spcBef>
                <a:spcPct val="0"/>
              </a:spcBef>
            </a:pPr>
            <a:r>
              <a:rPr lang="en-US" b="true" sz="3060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• Hỗ trợ chọn chủ đề và độ khó trước khi chơi</a:t>
            </a:r>
          </a:p>
          <a:p>
            <a:pPr algn="l">
              <a:lnSpc>
                <a:spcPts val="3202"/>
              </a:lnSpc>
              <a:spcBef>
                <a:spcPct val="0"/>
              </a:spcBef>
            </a:pPr>
          </a:p>
          <a:p>
            <a:pPr algn="l">
              <a:lnSpc>
                <a:spcPts val="3202"/>
              </a:lnSpc>
              <a:spcBef>
                <a:spcPct val="0"/>
              </a:spcBef>
            </a:pPr>
          </a:p>
          <a:p>
            <a:pPr algn="ctr">
              <a:lnSpc>
                <a:spcPts val="32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2542874" y="-3169696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61276" y="1028700"/>
            <a:ext cx="2138817" cy="213881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328244"/>
            <a:ext cx="5247836" cy="5187144"/>
            <a:chOff x="0" y="0"/>
            <a:chExt cx="953634" cy="9426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3634" cy="942605"/>
            </a:xfrm>
            <a:custGeom>
              <a:avLst/>
              <a:gdLst/>
              <a:ahLst/>
              <a:cxnLst/>
              <a:rect r="r" b="b" t="t" l="l"/>
              <a:pathLst>
                <a:path h="942605" w="953634">
                  <a:moveTo>
                    <a:pt x="476817" y="0"/>
                  </a:moveTo>
                  <a:lnTo>
                    <a:pt x="953634" y="203200"/>
                  </a:lnTo>
                  <a:lnTo>
                    <a:pt x="953634" y="739405"/>
                  </a:lnTo>
                  <a:lnTo>
                    <a:pt x="476817" y="942605"/>
                  </a:lnTo>
                  <a:lnTo>
                    <a:pt x="0" y="739405"/>
                  </a:lnTo>
                  <a:lnTo>
                    <a:pt x="0" y="203200"/>
                  </a:lnTo>
                  <a:lnTo>
                    <a:pt x="4768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20650"/>
              <a:ext cx="953634" cy="682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4271576"/>
            <a:ext cx="5247836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6999">
                <a:solidFill>
                  <a:srgbClr val="FFFFFF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KẾT LUẬN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74695" y="2098746"/>
            <a:ext cx="13040164" cy="625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3387" b="true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• </a:t>
            </a:r>
            <a:r>
              <a:rPr lang="en-US" sz="3387" b="true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Hoàn thành ứng</a:t>
            </a:r>
            <a:r>
              <a:rPr lang="en-US" b="true" sz="3387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 dụng hỏi đáp có giao diện thân thiện</a:t>
            </a:r>
          </a:p>
          <a:p>
            <a:pPr algn="l">
              <a:lnSpc>
                <a:spcPts val="8469"/>
              </a:lnSpc>
            </a:pPr>
            <a:r>
              <a:rPr lang="en-US" b="true" sz="3387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• </a:t>
            </a:r>
            <a:r>
              <a:rPr lang="en-US" b="true" sz="3387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Đáp ứng các chức năng: đọc file, kiểm tra đáp án, tính điểm</a:t>
            </a:r>
          </a:p>
          <a:p>
            <a:pPr algn="l">
              <a:lnSpc>
                <a:spcPts val="8469"/>
              </a:lnSpc>
            </a:pPr>
            <a:r>
              <a:rPr lang="en-US" b="true" sz="3387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• </a:t>
            </a:r>
            <a:r>
              <a:rPr lang="en-US" b="true" sz="3387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Giao diện đơn giản, dễ thao tác với người dùng</a:t>
            </a:r>
          </a:p>
          <a:p>
            <a:pPr algn="l">
              <a:lnSpc>
                <a:spcPts val="8469"/>
              </a:lnSpc>
            </a:pPr>
            <a:r>
              <a:rPr lang="en-US" b="true" sz="3387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• </a:t>
            </a:r>
            <a:r>
              <a:rPr lang="en-US" b="true" sz="3387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Củng cố kiến thức lập trình Python: file I/O, GUI (Tkinter)</a:t>
            </a:r>
          </a:p>
          <a:p>
            <a:pPr algn="l">
              <a:lnSpc>
                <a:spcPts val="8469"/>
              </a:lnSpc>
            </a:pPr>
            <a:r>
              <a:rPr lang="en-US" b="true" sz="3387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• </a:t>
            </a:r>
            <a:r>
              <a:rPr lang="en-US" b="true" sz="3387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Có thể phát triển thành công cụ luyện thi hoặc ôn tập nhanh</a:t>
            </a:r>
          </a:p>
          <a:p>
            <a:pPr algn="l">
              <a:lnSpc>
                <a:spcPts val="2885"/>
              </a:lnSpc>
              <a:spcBef>
                <a:spcPct val="0"/>
              </a:spcBef>
            </a:pPr>
          </a:p>
          <a:p>
            <a:pPr algn="ctr">
              <a:lnSpc>
                <a:spcPts val="28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489329" y="2066393"/>
            <a:ext cx="5798671" cy="579867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5"/>
              <a:stretch>
                <a:fillRect l="-38888" t="0" r="-38888" b="0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129433" y="7865064"/>
            <a:ext cx="1148007" cy="11480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353217" y="5418722"/>
            <a:ext cx="1776216" cy="936546"/>
            <a:chOff x="0" y="0"/>
            <a:chExt cx="467810" cy="2466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27" y="3418457"/>
            <a:ext cx="3846084" cy="346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515"/>
              </a:lnSpc>
              <a:spcBef>
                <a:spcPct val="0"/>
              </a:spcBef>
            </a:pPr>
            <a:r>
              <a:rPr lang="en-US" sz="11650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MỤC</a:t>
            </a:r>
          </a:p>
          <a:p>
            <a:pPr algn="just">
              <a:lnSpc>
                <a:spcPts val="13515"/>
              </a:lnSpc>
              <a:spcBef>
                <a:spcPct val="0"/>
              </a:spcBef>
            </a:pPr>
            <a:r>
              <a:rPr lang="en-US" sz="11650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TIÊU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3310" y="1885717"/>
            <a:ext cx="8636019" cy="607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8"/>
              </a:lnSpc>
            </a:pPr>
            <a:r>
              <a:rPr lang="en-US" sz="3443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  *  </a:t>
            </a:r>
            <a:r>
              <a:rPr lang="en-US" sz="3443">
                <a:solidFill>
                  <a:srgbClr val="FFDE59"/>
                </a:solidFill>
                <a:latin typeface="Arab Times"/>
                <a:ea typeface="Arab Times"/>
                <a:cs typeface="Arab Times"/>
                <a:sym typeface="Arab Times"/>
              </a:rPr>
              <a:t>Phát triển ứng dụng với giao diện đồ hoạ</a:t>
            </a:r>
          </a:p>
          <a:p>
            <a:pPr algn="l">
              <a:lnSpc>
                <a:spcPts val="8608"/>
              </a:lnSpc>
            </a:pPr>
            <a:r>
              <a:rPr lang="en-US" sz="3443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  *  </a:t>
            </a:r>
            <a:r>
              <a:rPr lang="en-US" sz="3443">
                <a:solidFill>
                  <a:srgbClr val="FFDE59"/>
                </a:solidFill>
                <a:latin typeface="Arab Times"/>
                <a:ea typeface="Arab Times"/>
                <a:cs typeface="Arab Times"/>
                <a:sym typeface="Arab Times"/>
              </a:rPr>
              <a:t>Đọc dữ liệu câu hỏi từ tệp .txt</a:t>
            </a:r>
          </a:p>
          <a:p>
            <a:pPr algn="l">
              <a:lnSpc>
                <a:spcPts val="8608"/>
              </a:lnSpc>
            </a:pPr>
            <a:r>
              <a:rPr lang="en-US" sz="3443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  *  </a:t>
            </a:r>
            <a:r>
              <a:rPr lang="en-US" sz="3443">
                <a:solidFill>
                  <a:srgbClr val="FFDE59"/>
                </a:solidFill>
                <a:latin typeface="Arab Times"/>
                <a:ea typeface="Arab Times"/>
                <a:cs typeface="Arab Times"/>
                <a:sym typeface="Arab Times"/>
              </a:rPr>
              <a:t>Hiện câu hỏi, nhập và kiểm tra đáp án</a:t>
            </a:r>
          </a:p>
          <a:p>
            <a:pPr algn="l">
              <a:lnSpc>
                <a:spcPts val="8608"/>
              </a:lnSpc>
            </a:pPr>
            <a:r>
              <a:rPr lang="en-US" sz="3443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  *  </a:t>
            </a:r>
            <a:r>
              <a:rPr lang="en-US" sz="3443">
                <a:solidFill>
                  <a:srgbClr val="FFDE59"/>
                </a:solidFill>
                <a:latin typeface="Arab Times"/>
                <a:ea typeface="Arab Times"/>
                <a:cs typeface="Arab Times"/>
                <a:sym typeface="Arab Times"/>
              </a:rPr>
              <a:t>Tính điểm và chuyển câu tiếp theo</a:t>
            </a:r>
          </a:p>
          <a:p>
            <a:pPr algn="l">
              <a:lnSpc>
                <a:spcPts val="8608"/>
              </a:lnSpc>
            </a:pPr>
            <a:r>
              <a:rPr lang="en-US" sz="3443">
                <a:solidFill>
                  <a:srgbClr val="FFFFFF"/>
                </a:solidFill>
                <a:latin typeface="Arab Times"/>
                <a:ea typeface="Arab Times"/>
                <a:cs typeface="Arab Times"/>
                <a:sym typeface="Arab Times"/>
              </a:rPr>
              <a:t>  *  </a:t>
            </a:r>
            <a:r>
              <a:rPr lang="en-US" sz="3443">
                <a:solidFill>
                  <a:srgbClr val="FFDE59"/>
                </a:solidFill>
                <a:latin typeface="Arab Times"/>
                <a:ea typeface="Arab Times"/>
                <a:cs typeface="Arab Times"/>
                <a:sym typeface="Arab Times"/>
              </a:rPr>
              <a:t>Tổng điểm và kết thúc chương trình</a:t>
            </a:r>
          </a:p>
          <a:p>
            <a:pPr algn="ctr">
              <a:lnSpc>
                <a:spcPts val="38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596479" y="2922995"/>
            <a:ext cx="13199814" cy="5627536"/>
          </a:xfrm>
          <a:custGeom>
            <a:avLst/>
            <a:gdLst/>
            <a:ahLst/>
            <a:cxnLst/>
            <a:rect r="r" b="b" t="t" l="l"/>
            <a:pathLst>
              <a:path h="5627536" w="13199814">
                <a:moveTo>
                  <a:pt x="13199814" y="0"/>
                </a:moveTo>
                <a:lnTo>
                  <a:pt x="0" y="0"/>
                </a:lnTo>
                <a:lnTo>
                  <a:pt x="0" y="5627536"/>
                </a:lnTo>
                <a:lnTo>
                  <a:pt x="13199814" y="5627536"/>
                </a:lnTo>
                <a:lnTo>
                  <a:pt x="13199814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77580" y="3519570"/>
            <a:ext cx="7425267" cy="309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454"/>
              </a:lnSpc>
              <a:spcBef>
                <a:spcPct val="0"/>
              </a:spcBef>
            </a:pPr>
            <a:r>
              <a:rPr lang="en-US" sz="987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HỆ THỐNG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7361" y="3454800"/>
            <a:ext cx="5872806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Tầng Xử lý (Logic Layer)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05483" y="1203488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b="true" sz="2999">
                  <a:solidFill>
                    <a:srgbClr val="FFFFFF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67361" y="5358967"/>
            <a:ext cx="5872806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Tầng Giao diện (GUI Layer)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5483" y="3073227"/>
            <a:ext cx="1148007" cy="11480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b="true" sz="2999">
                  <a:solidFill>
                    <a:srgbClr val="FFFFFF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2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67361" y="7287873"/>
            <a:ext cx="5872806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Luồng hoạt động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05483" y="4965728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b="true" sz="2999">
                  <a:solidFill>
                    <a:srgbClr val="FFFFFF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5483" y="6931040"/>
            <a:ext cx="1148007" cy="11480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9"/>
                </a:lnSpc>
              </a:pPr>
              <a:r>
                <a:rPr lang="en-US" b="true" sz="2999">
                  <a:solidFill>
                    <a:srgbClr val="FFFFFF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4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67361" y="1614487"/>
            <a:ext cx="5872806" cy="44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Tầng Dữ liệu (Data Layer)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6645521" y="-4462960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2049" y="8754671"/>
            <a:ext cx="5408361" cy="493362"/>
          </a:xfrm>
          <a:custGeom>
            <a:avLst/>
            <a:gdLst/>
            <a:ahLst/>
            <a:cxnLst/>
            <a:rect r="r" b="b" t="t" l="l"/>
            <a:pathLst>
              <a:path h="493362" w="5408361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59917" y="2006913"/>
            <a:ext cx="4508599" cy="5246370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7"/>
              <a:stretch>
                <a:fillRect l="-53179" t="0" r="-5317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161538" y="400380"/>
            <a:ext cx="2063386" cy="2401031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8"/>
              <a:stretch>
                <a:fillRect l="-41265" t="0" r="-4126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546379" y="6384360"/>
            <a:ext cx="1678544" cy="1953215"/>
            <a:chOff x="0" y="0"/>
            <a:chExt cx="6985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9"/>
              <a:stretch>
                <a:fillRect l="-61087" t="0" r="-61087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3654" y="6384360"/>
            <a:ext cx="1790091" cy="2083015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53489" y="8821647"/>
            <a:ext cx="3772302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5310759" y="3132896"/>
            <a:ext cx="18280957" cy="7793803"/>
          </a:xfrm>
          <a:custGeom>
            <a:avLst/>
            <a:gdLst/>
            <a:ahLst/>
            <a:cxnLst/>
            <a:rect r="r" b="b" t="t" l="l"/>
            <a:pathLst>
              <a:path h="7793803" w="18280957">
                <a:moveTo>
                  <a:pt x="18280956" y="0"/>
                </a:moveTo>
                <a:lnTo>
                  <a:pt x="0" y="0"/>
                </a:lnTo>
                <a:lnTo>
                  <a:pt x="0" y="7793802"/>
                </a:lnTo>
                <a:lnTo>
                  <a:pt x="18280956" y="7793802"/>
                </a:lnTo>
                <a:lnTo>
                  <a:pt x="18280956" y="0"/>
                </a:lnTo>
                <a:close/>
              </a:path>
            </a:pathLst>
          </a:custGeom>
          <a:blipFill>
            <a:blip r:embed="rId10">
              <a:alphaModFix amt="43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661208" y="257505"/>
            <a:ext cx="10598092" cy="287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0"/>
              </a:lnSpc>
              <a:spcBef>
                <a:spcPct val="0"/>
              </a:spcBef>
            </a:pPr>
            <a:r>
              <a:rPr lang="en-US" b="true" sz="914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CẤU TRÚC FILE DỮ LIỆU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71648" y="3340118"/>
            <a:ext cx="11313776" cy="517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</a:pPr>
            <a:r>
              <a:rPr lang="en-US" sz="3190" b="true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2 + 2 = ?</a:t>
            </a:r>
          </a:p>
          <a:p>
            <a:pPr algn="ctr">
              <a:lnSpc>
                <a:spcPts val="3700"/>
              </a:lnSpc>
            </a:pPr>
            <a:r>
              <a:rPr lang="en-US" sz="3190" b="true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4</a:t>
            </a:r>
          </a:p>
          <a:p>
            <a:pPr algn="ctr">
              <a:lnSpc>
                <a:spcPts val="3700"/>
              </a:lnSpc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What </a:t>
            </a: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is your name?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Việt Anh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Where are you from?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Việt Nam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How old are you?</a:t>
            </a:r>
          </a:p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21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8531" y="4066889"/>
            <a:ext cx="5790071" cy="1717844"/>
            <a:chOff x="0" y="0"/>
            <a:chExt cx="1929913" cy="572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9913" cy="572582"/>
            </a:xfrm>
            <a:custGeom>
              <a:avLst/>
              <a:gdLst/>
              <a:ahLst/>
              <a:cxnLst/>
              <a:rect r="r" b="b" t="t" l="l"/>
              <a:pathLst>
                <a:path h="572582" w="1929913">
                  <a:moveTo>
                    <a:pt x="0" y="0"/>
                  </a:moveTo>
                  <a:lnTo>
                    <a:pt x="1929913" y="0"/>
                  </a:lnTo>
                  <a:lnTo>
                    <a:pt x="1929913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929913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0741914" y="-3252602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04525" y="8821674"/>
            <a:ext cx="5278951" cy="73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  <a:r>
              <a:rPr lang="en-US" sz="3899" spc="15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thành phần chính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61773" y="246762"/>
            <a:ext cx="8060203" cy="29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12"/>
              </a:lnSpc>
              <a:spcBef>
                <a:spcPct val="0"/>
              </a:spcBef>
            </a:pPr>
            <a:r>
              <a:rPr lang="en-US" sz="949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LỚP TRIVIA     CHALLENGE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36602" y="4756040"/>
            <a:ext cx="5452001" cy="76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  <a:spcBef>
                <a:spcPct val="0"/>
              </a:spcBef>
            </a:pPr>
            <a:r>
              <a:rPr lang="en-US" sz="254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Khởi tạo giao diện và biến dữ liệu (câu hỏi, điểm số,...)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21799" y="4214386"/>
            <a:ext cx="1303884" cy="46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  <a:spcBef>
                <a:spcPct val="0"/>
              </a:spcBef>
            </a:pPr>
            <a:r>
              <a:rPr lang="en-US" b="true" sz="2817">
                <a:solidFill>
                  <a:srgbClr val="FFDE59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_init_()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058880" y="6359200"/>
            <a:ext cx="5829722" cy="1717844"/>
            <a:chOff x="0" y="0"/>
            <a:chExt cx="1943129" cy="5725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43129" cy="572582"/>
            </a:xfrm>
            <a:custGeom>
              <a:avLst/>
              <a:gdLst/>
              <a:ahLst/>
              <a:cxnLst/>
              <a:rect r="r" b="b" t="t" l="l"/>
              <a:pathLst>
                <a:path h="572582" w="1943129">
                  <a:moveTo>
                    <a:pt x="0" y="0"/>
                  </a:moveTo>
                  <a:lnTo>
                    <a:pt x="1943129" y="0"/>
                  </a:lnTo>
                  <a:lnTo>
                    <a:pt x="1943129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943129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00323" y="6984944"/>
            <a:ext cx="4745931" cy="76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  <a:spcBef>
                <a:spcPct val="0"/>
              </a:spcBef>
            </a:pPr>
            <a:r>
              <a:rPr lang="en-US" sz="25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Kiểm tra đáp án người chơi nhập vào và cập nhật điểm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34591" y="6455688"/>
            <a:ext cx="2478300" cy="46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  <a:spcBef>
                <a:spcPct val="0"/>
              </a:spcBef>
            </a:pPr>
            <a:r>
              <a:rPr lang="en-US" b="true" sz="2817">
                <a:solidFill>
                  <a:srgbClr val="FFDE59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check_answer()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472088" y="4066889"/>
            <a:ext cx="5790071" cy="1717844"/>
            <a:chOff x="0" y="0"/>
            <a:chExt cx="1929913" cy="5725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29913" cy="572582"/>
            </a:xfrm>
            <a:custGeom>
              <a:avLst/>
              <a:gdLst/>
              <a:ahLst/>
              <a:cxnLst/>
              <a:rect r="r" b="b" t="t" l="l"/>
              <a:pathLst>
                <a:path h="572582" w="1929913">
                  <a:moveTo>
                    <a:pt x="0" y="0"/>
                  </a:moveTo>
                  <a:lnTo>
                    <a:pt x="1929913" y="0"/>
                  </a:lnTo>
                  <a:lnTo>
                    <a:pt x="1929913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929913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676456" y="4849560"/>
            <a:ext cx="4984436" cy="39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2"/>
              </a:lnSpc>
              <a:spcBef>
                <a:spcPct val="0"/>
              </a:spcBef>
            </a:pPr>
            <a:r>
              <a:rPr lang="en-US" sz="253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Hiển thị câu hỏi tiếp theo lên GUI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432437" y="6359200"/>
            <a:ext cx="5829722" cy="1717844"/>
            <a:chOff x="0" y="0"/>
            <a:chExt cx="1943129" cy="5725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43129" cy="572582"/>
            </a:xfrm>
            <a:custGeom>
              <a:avLst/>
              <a:gdLst/>
              <a:ahLst/>
              <a:cxnLst/>
              <a:rect r="r" b="b" t="t" l="l"/>
              <a:pathLst>
                <a:path h="572582" w="1943129">
                  <a:moveTo>
                    <a:pt x="0" y="0"/>
                  </a:moveTo>
                  <a:lnTo>
                    <a:pt x="1943129" y="0"/>
                  </a:lnTo>
                  <a:lnTo>
                    <a:pt x="1943129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943129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193705" y="6984944"/>
            <a:ext cx="4346837" cy="76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  <a:spcBef>
                <a:spcPct val="0"/>
              </a:spcBef>
            </a:pPr>
            <a:r>
              <a:rPr lang="en-US" sz="254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Kết thúc trò chơi, hiển thị tổng điểm và đóng giao diện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97362" y="6455688"/>
            <a:ext cx="1939522" cy="46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  <a:spcBef>
                <a:spcPct val="0"/>
              </a:spcBef>
            </a:pPr>
            <a:r>
              <a:rPr lang="en-US" b="true" sz="2817">
                <a:solidFill>
                  <a:srgbClr val="FFDE59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end_game()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86737" y="4214386"/>
            <a:ext cx="2521121" cy="46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  <a:spcBef>
                <a:spcPct val="0"/>
              </a:spcBef>
            </a:pPr>
            <a:r>
              <a:rPr lang="en-US" b="true" sz="2817">
                <a:solidFill>
                  <a:srgbClr val="FFDE59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next_question()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-125431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2049" y="8754671"/>
            <a:ext cx="5408361" cy="493362"/>
          </a:xfrm>
          <a:custGeom>
            <a:avLst/>
            <a:gdLst/>
            <a:ahLst/>
            <a:cxnLst/>
            <a:rect r="r" b="b" t="t" l="l"/>
            <a:pathLst>
              <a:path h="493362" w="5408361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3489" y="8821647"/>
            <a:ext cx="3772302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25556" y="190279"/>
            <a:ext cx="13836887" cy="140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03"/>
              </a:lnSpc>
              <a:spcBef>
                <a:spcPct val="0"/>
              </a:spcBef>
            </a:pPr>
            <a:r>
              <a:rPr lang="en-US" sz="836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CHỨC NĂNG CHÍNH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36792" y="2398509"/>
            <a:ext cx="15561658" cy="1195812"/>
            <a:chOff x="0" y="0"/>
            <a:chExt cx="4098544" cy="3149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98544" cy="314946"/>
            </a:xfrm>
            <a:custGeom>
              <a:avLst/>
              <a:gdLst/>
              <a:ahLst/>
              <a:cxnLst/>
              <a:rect r="r" b="b" t="t" l="l"/>
              <a:pathLst>
                <a:path h="314946" w="4098544">
                  <a:moveTo>
                    <a:pt x="0" y="0"/>
                  </a:moveTo>
                  <a:lnTo>
                    <a:pt x="4098544" y="0"/>
                  </a:lnTo>
                  <a:lnTo>
                    <a:pt x="4098544" y="314946"/>
                  </a:lnTo>
                  <a:lnTo>
                    <a:pt x="0" y="314946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4098544" cy="33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236792" y="4815129"/>
            <a:ext cx="15329678" cy="1195812"/>
            <a:chOff x="0" y="0"/>
            <a:chExt cx="4037446" cy="3149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37446" cy="314946"/>
            </a:xfrm>
            <a:custGeom>
              <a:avLst/>
              <a:gdLst/>
              <a:ahLst/>
              <a:cxnLst/>
              <a:rect r="r" b="b" t="t" l="l"/>
              <a:pathLst>
                <a:path h="314946" w="4037446">
                  <a:moveTo>
                    <a:pt x="0" y="0"/>
                  </a:moveTo>
                  <a:lnTo>
                    <a:pt x="4037446" y="0"/>
                  </a:lnTo>
                  <a:lnTo>
                    <a:pt x="4037446" y="314946"/>
                  </a:lnTo>
                  <a:lnTo>
                    <a:pt x="0" y="314946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037446" cy="33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106545" y="2726375"/>
            <a:ext cx="4536664" cy="5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b="true" sz="3189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Nộp và kiểm tra đáp án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6545" y="5142995"/>
            <a:ext cx="6422991" cy="5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b="true" sz="3189">
                <a:solidFill>
                  <a:srgbClr val="FFFFFF"/>
                </a:solidFill>
                <a:latin typeface="Telegraf 2 Medium"/>
                <a:ea typeface="Telegraf 2 Medium"/>
                <a:cs typeface="Telegraf 2 Medium"/>
                <a:sym typeface="Telegraf 2 Medium"/>
              </a:rPr>
              <a:t>Chuyển câu hỏi tiếp theo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-9591003" y="4815129"/>
            <a:ext cx="15836296" cy="1195812"/>
            <a:chOff x="0" y="0"/>
            <a:chExt cx="4170876" cy="314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70876" cy="314946"/>
            </a:xfrm>
            <a:custGeom>
              <a:avLst/>
              <a:gdLst/>
              <a:ahLst/>
              <a:cxnLst/>
              <a:rect r="r" b="b" t="t" l="l"/>
              <a:pathLst>
                <a:path h="314946" w="4170876">
                  <a:moveTo>
                    <a:pt x="0" y="0"/>
                  </a:moveTo>
                  <a:lnTo>
                    <a:pt x="4170876" y="0"/>
                  </a:lnTo>
                  <a:lnTo>
                    <a:pt x="4170876" y="314946"/>
                  </a:lnTo>
                  <a:lnTo>
                    <a:pt x="0" y="314946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170876" cy="33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-9591003" y="2398509"/>
            <a:ext cx="15836296" cy="1195812"/>
            <a:chOff x="0" y="0"/>
            <a:chExt cx="4170876" cy="31494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70876" cy="314946"/>
            </a:xfrm>
            <a:custGeom>
              <a:avLst/>
              <a:gdLst/>
              <a:ahLst/>
              <a:cxnLst/>
              <a:rect r="r" b="b" t="t" l="l"/>
              <a:pathLst>
                <a:path h="314946" w="4170876">
                  <a:moveTo>
                    <a:pt x="0" y="0"/>
                  </a:moveTo>
                  <a:lnTo>
                    <a:pt x="4170876" y="0"/>
                  </a:lnTo>
                  <a:lnTo>
                    <a:pt x="4170876" y="314946"/>
                  </a:lnTo>
                  <a:lnTo>
                    <a:pt x="0" y="314946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4170876" cy="33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98588" y="2726375"/>
            <a:ext cx="4150519" cy="5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Hiển thị câu hỏi từ file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114925"/>
            <a:ext cx="4220407" cy="5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Cộng điểm nếu đúng</a:t>
            </a:r>
          </a:p>
        </p:txBody>
      </p:sp>
      <p:grpSp>
        <p:nvGrpSpPr>
          <p:cNvPr name="Group 23" id="23"/>
          <p:cNvGrpSpPr/>
          <p:nvPr/>
        </p:nvGrpSpPr>
        <p:grpSpPr>
          <a:xfrm rot="-10800000">
            <a:off x="4458516" y="7002941"/>
            <a:ext cx="9370967" cy="1195812"/>
            <a:chOff x="0" y="0"/>
            <a:chExt cx="2468074" cy="31494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68074" cy="314946"/>
            </a:xfrm>
            <a:custGeom>
              <a:avLst/>
              <a:gdLst/>
              <a:ahLst/>
              <a:cxnLst/>
              <a:rect r="r" b="b" t="t" l="l"/>
              <a:pathLst>
                <a:path h="314946" w="2468074">
                  <a:moveTo>
                    <a:pt x="0" y="0"/>
                  </a:moveTo>
                  <a:lnTo>
                    <a:pt x="2468074" y="0"/>
                  </a:lnTo>
                  <a:lnTo>
                    <a:pt x="2468074" y="314946"/>
                  </a:lnTo>
                  <a:lnTo>
                    <a:pt x="0" y="314946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2468074" cy="33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458516" y="7330807"/>
            <a:ext cx="9370967" cy="51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b="true" sz="3190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Tổng điểm và kết thúc khi hết câu hỏi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2049" y="8754671"/>
            <a:ext cx="5408361" cy="493362"/>
          </a:xfrm>
          <a:custGeom>
            <a:avLst/>
            <a:gdLst/>
            <a:ahLst/>
            <a:cxnLst/>
            <a:rect r="r" b="b" t="t" l="l"/>
            <a:pathLst>
              <a:path h="493362" w="5408361">
                <a:moveTo>
                  <a:pt x="0" y="0"/>
                </a:moveTo>
                <a:lnTo>
                  <a:pt x="5408361" y="0"/>
                </a:lnTo>
                <a:lnTo>
                  <a:pt x="5408361" y="493361"/>
                </a:lnTo>
                <a:lnTo>
                  <a:pt x="0" y="4933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53489" y="8821647"/>
            <a:ext cx="3772302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85460" y="643931"/>
            <a:ext cx="13472643" cy="1232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571"/>
              </a:lnSpc>
              <a:spcBef>
                <a:spcPct val="0"/>
              </a:spcBef>
            </a:pPr>
            <a:r>
              <a:rPr lang="en-US" sz="738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CHƯƠNG TRÌNH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70746" y="3964928"/>
            <a:ext cx="3843838" cy="4472829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47447" y="3937811"/>
            <a:ext cx="3843838" cy="4472829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910263" y="3613526"/>
            <a:ext cx="1050230" cy="1222086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32081" y="3904786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70746" y="5560932"/>
            <a:ext cx="3847951" cy="127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7"/>
              </a:lnSpc>
              <a:spcBef>
                <a:spcPct val="0"/>
              </a:spcBef>
            </a:pPr>
            <a:r>
              <a:rPr lang="en-US" b="true" sz="2868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Thiết kế đơn giản, dễ sử dụng với người dùng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096667" y="3724467"/>
            <a:ext cx="1050230" cy="1222086"/>
            <a:chOff x="0" y="0"/>
            <a:chExt cx="6985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318486" y="4015726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47447" y="5560932"/>
            <a:ext cx="3843838" cy="1269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3"/>
              </a:lnSpc>
              <a:spcBef>
                <a:spcPct val="0"/>
              </a:spcBef>
            </a:pPr>
            <a:r>
              <a:rPr lang="en-US" b="true" sz="2865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Cập nhật nội dung động theo từng câu hỏi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024148" y="3964928"/>
            <a:ext cx="3843838" cy="4472829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373368" y="3751584"/>
            <a:ext cx="1050230" cy="1222086"/>
            <a:chOff x="0" y="0"/>
            <a:chExt cx="6985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595187" y="4042843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024148" y="5570457"/>
            <a:ext cx="3778699" cy="83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  <a:spcBef>
                <a:spcPct val="0"/>
              </a:spcBef>
            </a:pPr>
            <a:r>
              <a:rPr lang="en-US" b="true" sz="2816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Phản hồi nhanh khi nộp đáp án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091139" y="-136935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8"/>
                </a:lnTo>
                <a:lnTo>
                  <a:pt x="16235139" y="16235138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6920" y="235093"/>
            <a:ext cx="14994161" cy="14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084"/>
              </a:lnSpc>
              <a:spcBef>
                <a:spcPct val="0"/>
              </a:spcBef>
            </a:pPr>
            <a:r>
              <a:rPr lang="en-US" sz="869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TÍNH NĂNG NỔI BẬT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043775" y="1688957"/>
            <a:ext cx="7736491" cy="1036174"/>
            <a:chOff x="0" y="0"/>
            <a:chExt cx="2037594" cy="2729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7594" cy="272902"/>
            </a:xfrm>
            <a:custGeom>
              <a:avLst/>
              <a:gdLst/>
              <a:ahLst/>
              <a:cxnLst/>
              <a:rect r="r" b="b" t="t" l="l"/>
              <a:pathLst>
                <a:path h="272902" w="2037594">
                  <a:moveTo>
                    <a:pt x="0" y="0"/>
                  </a:moveTo>
                  <a:lnTo>
                    <a:pt x="2037594" y="0"/>
                  </a:lnTo>
                  <a:lnTo>
                    <a:pt x="2037594" y="272902"/>
                  </a:lnTo>
                  <a:lnTo>
                    <a:pt x="0" y="272902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37594" cy="291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  <a:r>
                <a:rPr lang="en-US" b="true" sz="24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Tự động tải câu hỏi và đáp án từ file .txt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43775" y="3408575"/>
            <a:ext cx="7736491" cy="1036174"/>
            <a:chOff x="0" y="0"/>
            <a:chExt cx="2037594" cy="2729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7594" cy="272902"/>
            </a:xfrm>
            <a:custGeom>
              <a:avLst/>
              <a:gdLst/>
              <a:ahLst/>
              <a:cxnLst/>
              <a:rect r="r" b="b" t="t" l="l"/>
              <a:pathLst>
                <a:path h="272902" w="2037594">
                  <a:moveTo>
                    <a:pt x="0" y="0"/>
                  </a:moveTo>
                  <a:lnTo>
                    <a:pt x="2037594" y="0"/>
                  </a:lnTo>
                  <a:lnTo>
                    <a:pt x="2037594" y="272902"/>
                  </a:lnTo>
                  <a:lnTo>
                    <a:pt x="0" y="272902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037594" cy="291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  <a:r>
                <a:rPr lang="en-US" b="true" sz="24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So sánh linh hoạt, cộng điểm ngay nếu trả lời đúng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43775" y="5162774"/>
            <a:ext cx="7736491" cy="1036174"/>
            <a:chOff x="0" y="0"/>
            <a:chExt cx="2037594" cy="2729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37594" cy="272902"/>
            </a:xfrm>
            <a:custGeom>
              <a:avLst/>
              <a:gdLst/>
              <a:ahLst/>
              <a:cxnLst/>
              <a:rect r="r" b="b" t="t" l="l"/>
              <a:pathLst>
                <a:path h="272902" w="2037594">
                  <a:moveTo>
                    <a:pt x="0" y="0"/>
                  </a:moveTo>
                  <a:lnTo>
                    <a:pt x="2037594" y="0"/>
                  </a:lnTo>
                  <a:lnTo>
                    <a:pt x="2037594" y="272902"/>
                  </a:lnTo>
                  <a:lnTo>
                    <a:pt x="0" y="272902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037594" cy="291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  <a:r>
                <a:rPr lang="en-US" b="true" sz="24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Hiển thị lập tức kết quả đúng/sai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43775" y="6944460"/>
            <a:ext cx="7736491" cy="1036174"/>
            <a:chOff x="0" y="0"/>
            <a:chExt cx="2037594" cy="272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7594" cy="272902"/>
            </a:xfrm>
            <a:custGeom>
              <a:avLst/>
              <a:gdLst/>
              <a:ahLst/>
              <a:cxnLst/>
              <a:rect r="r" b="b" t="t" l="l"/>
              <a:pathLst>
                <a:path h="272902" w="2037594">
                  <a:moveTo>
                    <a:pt x="0" y="0"/>
                  </a:moveTo>
                  <a:lnTo>
                    <a:pt x="2037594" y="0"/>
                  </a:lnTo>
                  <a:lnTo>
                    <a:pt x="2037594" y="272902"/>
                  </a:lnTo>
                  <a:lnTo>
                    <a:pt x="0" y="272902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037594" cy="291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  <a:r>
                <a:rPr lang="en-US" b="true" sz="24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Thông báo kết quả và hiệu ứng màu nếu đúng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043775" y="8632215"/>
            <a:ext cx="7736491" cy="1036174"/>
            <a:chOff x="0" y="0"/>
            <a:chExt cx="2037594" cy="272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37594" cy="272902"/>
            </a:xfrm>
            <a:custGeom>
              <a:avLst/>
              <a:gdLst/>
              <a:ahLst/>
              <a:cxnLst/>
              <a:rect r="r" b="b" t="t" l="l"/>
              <a:pathLst>
                <a:path h="272902" w="2037594">
                  <a:moveTo>
                    <a:pt x="0" y="0"/>
                  </a:moveTo>
                  <a:lnTo>
                    <a:pt x="2037594" y="0"/>
                  </a:lnTo>
                  <a:lnTo>
                    <a:pt x="2037594" y="272902"/>
                  </a:lnTo>
                  <a:lnTo>
                    <a:pt x="0" y="272902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2037594" cy="291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  <a:r>
                <a:rPr lang="en-US" b="true" sz="2400">
                  <a:solidFill>
                    <a:srgbClr val="FFDE59"/>
                  </a:solidFill>
                  <a:latin typeface="Telegraf 1 Medium"/>
                  <a:ea typeface="Telegraf 1 Medium"/>
                  <a:cs typeface="Telegraf 1 Medium"/>
                  <a:sym typeface="Telegraf 1 Medium"/>
                </a:rPr>
                <a:t>Giao diện sẽ cập nhật ngay sau khi nộp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12840" y="1578197"/>
            <a:ext cx="1050230" cy="1222086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993545" y="3315620"/>
            <a:ext cx="1050230" cy="1222086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012840" y="5084280"/>
            <a:ext cx="1050230" cy="1222086"/>
            <a:chOff x="0" y="0"/>
            <a:chExt cx="6985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016544" y="6812309"/>
            <a:ext cx="1050230" cy="1222086"/>
            <a:chOff x="0" y="0"/>
            <a:chExt cx="6985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012840" y="8539260"/>
            <a:ext cx="1050230" cy="1222086"/>
            <a:chOff x="0" y="0"/>
            <a:chExt cx="6985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4135936" y="1865153"/>
            <a:ext cx="804038" cy="6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4447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116641" y="3601381"/>
            <a:ext cx="804038" cy="6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4447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139640" y="5356775"/>
            <a:ext cx="804038" cy="6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4447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116641" y="7099266"/>
            <a:ext cx="804038" cy="6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4447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16641" y="8826216"/>
            <a:ext cx="804038" cy="6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8"/>
              </a:lnSpc>
              <a:spcBef>
                <a:spcPct val="0"/>
              </a:spcBef>
            </a:pPr>
            <a:r>
              <a:rPr lang="en-US" b="true" sz="4447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041431" y="-3147140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8"/>
                </a:lnTo>
                <a:lnTo>
                  <a:pt x="16235139" y="16235138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488406" y="192746"/>
            <a:ext cx="2138817" cy="213881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55202" y="1726138"/>
            <a:ext cx="8333204" cy="6488582"/>
          </a:xfrm>
          <a:custGeom>
            <a:avLst/>
            <a:gdLst/>
            <a:ahLst/>
            <a:cxnLst/>
            <a:rect r="r" b="b" t="t" l="l"/>
            <a:pathLst>
              <a:path h="6488582" w="8333204">
                <a:moveTo>
                  <a:pt x="0" y="0"/>
                </a:moveTo>
                <a:lnTo>
                  <a:pt x="8333204" y="0"/>
                </a:lnTo>
                <a:lnTo>
                  <a:pt x="8333204" y="6488582"/>
                </a:lnTo>
                <a:lnTo>
                  <a:pt x="0" y="6488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67" t="0" r="-13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9890" y="3769804"/>
            <a:ext cx="5861214" cy="261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7"/>
              </a:lnSpc>
              <a:spcBef>
                <a:spcPct val="0"/>
              </a:spcBef>
            </a:pPr>
            <a:r>
              <a:rPr lang="en-US" sz="832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THỰC NGHIỆM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00502" y="8671369"/>
            <a:ext cx="4642604" cy="57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3499">
                <a:solidFill>
                  <a:srgbClr val="FFDE59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Nhập đúng tên file 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DAGp2BrlNhA</dc:identifier>
  <dcterms:modified xsi:type="dcterms:W3CDTF">2011-08-01T06:04:30Z</dcterms:modified>
  <cp:revision>1</cp:revision>
  <dc:title>Cẩm nang thông tin ngắn gọn</dc:title>
</cp:coreProperties>
</file>