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vi-VN" dirty="0"/>
              <a:t>BIỂU ĐỒ MIÊU TẢ TỈ LỆ LỰA CHỌN ĐỒ UỐNG</a:t>
            </a:r>
            <a:endParaRPr lang="en-US" dirty="0"/>
          </a:p>
        </c:rich>
      </c:tx>
      <c:layout>
        <c:manualLayout>
          <c:xMode val="edge"/>
          <c:yMode val="edge"/>
          <c:x val="0.13637953424725363"/>
          <c:y val="4.99794703750296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673545451067141E-2"/>
          <c:y val="0.25227137671796229"/>
          <c:w val="0.9014681091932939"/>
          <c:h val="0.599230565397677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TRÀ SỮA</c:v>
                </c:pt>
                <c:pt idx="1">
                  <c:v>CÀ PHÊ</c:v>
                </c:pt>
                <c:pt idx="2">
                  <c:v>NƯỚC NGỌT</c:v>
                </c:pt>
                <c:pt idx="3">
                  <c:v>NƯỚC LỌC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46-46DE-A804-755193C46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TRÀ SỮA</c:v>
                </c:pt>
                <c:pt idx="1">
                  <c:v>CÀ PHÊ</c:v>
                </c:pt>
                <c:pt idx="2">
                  <c:v>NƯỚC NGỌT</c:v>
                </c:pt>
                <c:pt idx="3">
                  <c:v>NƯỚC LỌC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746-46DE-A804-755193C46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TRÀ SỮA</c:v>
                </c:pt>
                <c:pt idx="1">
                  <c:v>CÀ PHÊ</c:v>
                </c:pt>
                <c:pt idx="2">
                  <c:v>NƯỚC NGỌT</c:v>
                </c:pt>
                <c:pt idx="3">
                  <c:v>NƯỚC LỌC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746-46DE-A804-755193C46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02133999"/>
        <c:axId val="1202136879"/>
      </c:barChart>
      <c:catAx>
        <c:axId val="120213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136879"/>
        <c:crosses val="autoZero"/>
        <c:auto val="1"/>
        <c:lblAlgn val="ctr"/>
        <c:lblOffset val="100"/>
        <c:noMultiLvlLbl val="0"/>
      </c:catAx>
      <c:valAx>
        <c:axId val="1202136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1339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186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054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5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259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66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84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836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1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8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63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08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3E585-A56B-4819-AE83-E81C2C38A3B9}" type="datetimeFigureOut">
              <a:rPr lang="en-US" smtClean="0"/>
              <a:t>02/10/25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FC3B6C5-EFB3-4A7A-8F38-4865526E6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5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2E51-A156-7135-031C-6BA422AE3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/>
          <a:lstStyle/>
          <a:p>
            <a:r>
              <a:rPr lang="en-US" dirty="0"/>
              <a:t>KHẢO SÁT THÓI QUEN TIÊU DÙNG ĐỒ UỐNG CỦA SINH VIÊN 2025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7EBDACF-7E8C-04E7-0232-097005C89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0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3D2D-D04C-02CA-4124-39DA882B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LỤC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36A4-E9DA-34D7-685D-A0968408A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dirty="0"/>
              <a:t> - </a:t>
            </a:r>
            <a:r>
              <a:rPr lang="vi-VN" dirty="0">
                <a:hlinkClick r:id="rId2" action="ppaction://hlinksldjump"/>
              </a:rPr>
              <a:t>MỤC TIÊU KHẢO SÁT</a:t>
            </a:r>
            <a:endParaRPr lang="vi-VN" dirty="0"/>
          </a:p>
          <a:p>
            <a:pPr>
              <a:buFontTx/>
              <a:buChar char="-"/>
            </a:pPr>
            <a:r>
              <a:rPr lang="vi-VN" dirty="0">
                <a:hlinkClick r:id="rId3" action="ppaction://hlinksldjump"/>
              </a:rPr>
              <a:t>PHƯƠNG PHÁP KHAO SÁT</a:t>
            </a:r>
            <a:endParaRPr lang="vi-VN" dirty="0"/>
          </a:p>
          <a:p>
            <a:pPr>
              <a:buFontTx/>
              <a:buChar char="-"/>
            </a:pPr>
            <a:r>
              <a:rPr lang="vi-VN" dirty="0">
                <a:hlinkClick r:id="rId4" action="ppaction://hlinksldjump"/>
              </a:rPr>
              <a:t>SỐ LIỆU THỐNG KÊ</a:t>
            </a:r>
            <a:endParaRPr lang="vi-VN" dirty="0"/>
          </a:p>
          <a:p>
            <a:pPr>
              <a:buFontTx/>
              <a:buChar char="-"/>
            </a:pPr>
            <a:r>
              <a:rPr lang="vi-VN" dirty="0">
                <a:hlinkClick r:id="rId5" action="ppaction://hlinksldjump"/>
              </a:rPr>
              <a:t>KẾT QUẢ PHÂN TÍCH</a:t>
            </a:r>
            <a:endParaRPr lang="vi-VN" dirty="0"/>
          </a:p>
          <a:p>
            <a:pPr>
              <a:buFontTx/>
              <a:buChar char="-"/>
            </a:pPr>
            <a:r>
              <a:rPr lang="vi-VN" dirty="0">
                <a:hlinkClick r:id="rId6" action="ppaction://hlinksldjump"/>
              </a:rPr>
              <a:t>KIẾN NGHỊ , ĐỀ XUẤT</a:t>
            </a:r>
            <a:endParaRPr lang="vi-V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53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3019-F2A3-B6BF-3CEC-4B992A7A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 KHẢO SÁT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C132F-1E3E-0C1B-69E3-53D2A55A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dirty="0"/>
              <a:t>Xác định loại đồ uống được sinh viên ưu chuộng nhất hiện nay </a:t>
            </a:r>
            <a:endParaRPr lang="en-US" dirty="0"/>
          </a:p>
          <a:p>
            <a:pPr lvl="0"/>
            <a:r>
              <a:rPr lang="vi-VN" dirty="0"/>
              <a:t>Phân tích tấn suất sử dụng và mức chi tiêu trung bình cho đồ uống </a:t>
            </a:r>
            <a:endParaRPr lang="en-US" dirty="0"/>
          </a:p>
          <a:p>
            <a:pPr lvl="0"/>
            <a:r>
              <a:rPr lang="vi-VN" dirty="0"/>
              <a:t>Đưa ra nhận định và kiến nghị để xây dựng thói quen tiêu dùng lành mạnh , cân bằng hơn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0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17A2-3785-59AE-3B9A-023F55E3F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PHƯƠNG PHÁP KHẢO SÁT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5B44A-8CD5-1B36-2839-718CD2059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Cuộc khảo sát được triển khai trong tháng 9/2025 , </a:t>
            </a:r>
            <a:r>
              <a:rPr lang="vi-VN" b="1" dirty="0"/>
              <a:t>với 120 sinh viên</a:t>
            </a:r>
            <a:r>
              <a:rPr lang="vi-VN" dirty="0"/>
              <a:t> từ các lớp KS24 tham gia. Phiếu hỏi được thiết kế trên Google Forms, tập trung vào các thông tin : loại đồ uống yêu thích , số lần sử dụng mỗi tuần , mức chi tiêu hàng tháng và lý do lựa chọn . Dữ liệu được tổng hợp và phần tích bằng Google Sheets, sau đó sử dụng Word và PowerPoint để báo cáo kết quả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427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FFB77-B22B-44EA-A289-9B109AA7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SỐ LIỆU THỐNG KÊ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8325CF-7346-61E0-E8BF-2734432CC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754" y="2160590"/>
            <a:ext cx="3973943" cy="34401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Bảng dưới đây thể hiện rõ tỷ lệ lựa chọn : 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7C764A-BEE9-6B5A-58F5-3CCC7B124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0207080"/>
              </p:ext>
            </p:extLst>
          </p:nvPr>
        </p:nvGraphicFramePr>
        <p:xfrm>
          <a:off x="6184403" y="183066"/>
          <a:ext cx="5143500" cy="27581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5932">
                  <a:extLst>
                    <a:ext uri="{9D8B030D-6E8A-4147-A177-3AD203B41FA5}">
                      <a16:colId xmlns:a16="http://schemas.microsoft.com/office/drawing/2014/main" val="3605644788"/>
                    </a:ext>
                  </a:extLst>
                </a:gridCol>
                <a:gridCol w="2887568">
                  <a:extLst>
                    <a:ext uri="{9D8B030D-6E8A-4147-A177-3AD203B41FA5}">
                      <a16:colId xmlns:a16="http://schemas.microsoft.com/office/drawing/2014/main" val="4012703103"/>
                    </a:ext>
                  </a:extLst>
                </a:gridCol>
              </a:tblGrid>
              <a:tr h="551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 dirty="0">
                          <a:effectLst/>
                        </a:rPr>
                        <a:t>Loại đồ uống </a:t>
                      </a:r>
                      <a:endParaRPr lang="en-US" sz="2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Tỷ lệ lựu chọn (%)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extLst>
                  <a:ext uri="{0D108BD9-81ED-4DB2-BD59-A6C34878D82A}">
                    <a16:rowId xmlns:a16="http://schemas.microsoft.com/office/drawing/2014/main" val="4034169958"/>
                  </a:ext>
                </a:extLst>
              </a:tr>
              <a:tr h="551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Trả sữa 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40%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extLst>
                  <a:ext uri="{0D108BD9-81ED-4DB2-BD59-A6C34878D82A}">
                    <a16:rowId xmlns:a16="http://schemas.microsoft.com/office/drawing/2014/main" val="2018880115"/>
                  </a:ext>
                </a:extLst>
              </a:tr>
              <a:tr h="551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Cà phê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30%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extLst>
                  <a:ext uri="{0D108BD9-81ED-4DB2-BD59-A6C34878D82A}">
                    <a16:rowId xmlns:a16="http://schemas.microsoft.com/office/drawing/2014/main" val="1400717216"/>
                  </a:ext>
                </a:extLst>
              </a:tr>
              <a:tr h="551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Nước ngọt 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15%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extLst>
                  <a:ext uri="{0D108BD9-81ED-4DB2-BD59-A6C34878D82A}">
                    <a16:rowId xmlns:a16="http://schemas.microsoft.com/office/drawing/2014/main" val="3637221798"/>
                  </a:ext>
                </a:extLst>
              </a:tr>
              <a:tr h="551629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>
                          <a:effectLst/>
                        </a:rPr>
                        <a:t>Nước lọc </a:t>
                      </a:r>
                      <a:endParaRPr lang="en-US" sz="2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2300" kern="100" dirty="0">
                          <a:effectLst/>
                        </a:rPr>
                        <a:t>15%</a:t>
                      </a:r>
                      <a:endParaRPr lang="en-US" sz="2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3758" marR="133758" marT="0" marB="0"/>
                </a:tc>
                <a:extLst>
                  <a:ext uri="{0D108BD9-81ED-4DB2-BD59-A6C34878D82A}">
                    <a16:rowId xmlns:a16="http://schemas.microsoft.com/office/drawing/2014/main" val="79540972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CB11F2-2E49-9186-EA7F-4BAC081D9C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4404241"/>
              </p:ext>
            </p:extLst>
          </p:nvPr>
        </p:nvGraphicFramePr>
        <p:xfrm>
          <a:off x="6255819" y="3428996"/>
          <a:ext cx="4542051" cy="3245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609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76119-DE43-AB18-6F75-7DE6F0D9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KẾT QUẢ PHÂN TÍCH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2830-52DB-6219-4FBE-6F0AE3A09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thấy sinh viên thường chọn đồ uống theo xu hướng và nhu cầu ngắn hạn . Trà sữa trở thành lựa chọn phố biến khi đi chơi , hẹn hò bạn vè . Cà phê lại gắn liền với nhu cầu học gập , làm việc ,và tỉnh táo . Tuy nhiên , sự ưu chuộng trả sữa và nước ngọt cũng kéo theo một số vấn đề ;</a:t>
            </a:r>
            <a:endParaRPr lang="en-US" dirty="0"/>
          </a:p>
          <a:p>
            <a:pPr lvl="0"/>
            <a:r>
              <a:rPr lang="vi-VN" b="1" dirty="0"/>
              <a:t>Sức khỏe</a:t>
            </a:r>
            <a:r>
              <a:rPr lang="vi-VN" dirty="0"/>
              <a:t> : Hàm lượng đường cao dễ gây tăng cân , mệt mỏi và ảnh hưởng tim mạch.</a:t>
            </a:r>
            <a:endParaRPr lang="en-US" dirty="0"/>
          </a:p>
          <a:p>
            <a:pPr lvl="0"/>
            <a:r>
              <a:rPr lang="vi-VN" b="1" dirty="0"/>
              <a:t>Tài chính: </a:t>
            </a:r>
            <a:r>
              <a:rPr lang="vi-VN" dirty="0"/>
              <a:t>Chi tiêu cho đồ uống chiếm khoảng 15-20% tổng chi tiêu hàng tháng của sinh viên , con số đáng cân nhắc</a:t>
            </a:r>
            <a:endParaRPr lang="en-US" dirty="0"/>
          </a:p>
          <a:p>
            <a:pPr lvl="0"/>
            <a:r>
              <a:rPr lang="vi-VN" b="1" dirty="0"/>
              <a:t>Lối sống : </a:t>
            </a:r>
            <a:r>
              <a:rPr lang="vi-VN" dirty="0"/>
              <a:t>Việc “nghiện”trả sữa , cà phê phản ánh xu hướng phụ thuộc đồ uống để giải trí hoặc duy trì sự tỉnh táo.</a:t>
            </a:r>
            <a:endParaRPr lang="en-US" dirty="0"/>
          </a:p>
          <a:p>
            <a:r>
              <a:rPr lang="vi-VN" dirty="0"/>
              <a:t>             Trong khi đó , nước lọc – loại đồ uống lành mạnh và tiết kiệm nhất – lại chưa được              sinh viên coi trọng đúng mực.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5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3400-A344-0815-90AB-5E74C415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vi-VN" dirty="0"/>
              <a:t>KIẾN NGHỊ VÀ ĐỀ XUẤT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B5347-0DA6-6A50-C456-2CB5ABC36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220430" cy="3880773"/>
          </a:xfrm>
        </p:spPr>
        <p:txBody>
          <a:bodyPr>
            <a:normAutofit/>
          </a:bodyPr>
          <a:lstStyle/>
          <a:p>
            <a:pPr lvl="0"/>
            <a:r>
              <a:rPr lang="vi-VN" dirty="0"/>
              <a:t>Sinh viên nên giảm bớt lượng trả sữa và nước ngọt , thay thế bằng </a:t>
            </a:r>
            <a:r>
              <a:rPr lang="vi-VN" b="1" dirty="0"/>
              <a:t>nước lọc hoặc nước trái cây ít đường </a:t>
            </a:r>
            <a:endParaRPr lang="en-US" dirty="0"/>
          </a:p>
          <a:p>
            <a:pPr lvl="0"/>
            <a:r>
              <a:rPr lang="vi-VN" dirty="0"/>
              <a:t>Nhà trường có thể tổ chức các chương trình truyền thông , tuyên truyền </a:t>
            </a:r>
            <a:r>
              <a:rPr lang="vi-VN" b="1" dirty="0"/>
              <a:t>dinh dưỡng và sức khỏe</a:t>
            </a:r>
            <a:endParaRPr lang="en-US" dirty="0"/>
          </a:p>
          <a:p>
            <a:pPr lvl="0"/>
            <a:r>
              <a:rPr lang="vi-VN" dirty="0"/>
              <a:t>Các cửa hàng đồ uống cần mở rộng sản phẩm với những lựa chọn </a:t>
            </a:r>
            <a:r>
              <a:rPr lang="vi-VN" b="1" dirty="0"/>
              <a:t> lành mạnh và ít đường, </a:t>
            </a:r>
            <a:r>
              <a:rPr lang="vi-VN" dirty="0"/>
              <a:t>đáp ứng nhu cầu mới của sinh viên</a:t>
            </a:r>
            <a:endParaRPr lang="en-US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r>
              <a:rPr lang="vi-VN" dirty="0"/>
              <a:t>- </a:t>
            </a:r>
            <a:r>
              <a:rPr lang="vi-VN">
                <a:hlinkClick r:id="" action="ppaction://noaction"/>
              </a:rPr>
              <a:t>QUAY LẠI TRANG ĐẦU</a:t>
            </a:r>
            <a:endParaRPr lang="en-US" dirty="0"/>
          </a:p>
        </p:txBody>
      </p:sp>
      <p:pic>
        <p:nvPicPr>
          <p:cNvPr id="2050" name="Picture 2" descr="Top 60+ hình ly trà sữa đẹp mắt nhất">
            <a:extLst>
              <a:ext uri="{FF2B5EF4-FFF2-40B4-BE49-F238E27FC236}">
                <a16:creationId xmlns:a16="http://schemas.microsoft.com/office/drawing/2014/main" id="{070B4C35-B1C7-2BB1-A711-DC7A0FA6D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1" r="14235" b="-1"/>
          <a:stretch>
            <a:fillRect/>
          </a:stretch>
        </p:blipFill>
        <p:spPr bwMode="auto">
          <a:xfrm>
            <a:off x="6127951" y="2159000"/>
            <a:ext cx="3145536" cy="388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126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485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Trebuchet MS</vt:lpstr>
      <vt:lpstr>Wingdings 3</vt:lpstr>
      <vt:lpstr>Facet</vt:lpstr>
      <vt:lpstr>KHẢO SÁT THÓI QUEN TIÊU DÙNG ĐỒ UỐNG CỦA SINH VIÊN 2025</vt:lpstr>
      <vt:lpstr>MỤC LỤC </vt:lpstr>
      <vt:lpstr>MỤC TIÊU KHẢO SÁT </vt:lpstr>
      <vt:lpstr>PHƯƠNG PHÁP KHẢO SÁT</vt:lpstr>
      <vt:lpstr>SỐ LIỆU THỐNG KÊ </vt:lpstr>
      <vt:lpstr>KẾT QUẢ PHÂN TÍCH</vt:lpstr>
      <vt:lpstr>KIẾN NGHỊ VÀ ĐỀ XUẤT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vũ công Toàn</dc:creator>
  <cp:lastModifiedBy>vũ công Toàn</cp:lastModifiedBy>
  <cp:revision>1</cp:revision>
  <dcterms:created xsi:type="dcterms:W3CDTF">2025-10-02T07:36:14Z</dcterms:created>
  <dcterms:modified xsi:type="dcterms:W3CDTF">2025-10-02T07:52:42Z</dcterms:modified>
</cp:coreProperties>
</file>