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8"/>
    <p:restoredTop sz="96327"/>
  </p:normalViewPr>
  <p:slideViewPr>
    <p:cSldViewPr snapToGrid="0">
      <p:cViewPr>
        <p:scale>
          <a:sx n="219" d="100"/>
          <a:sy n="219" d="100"/>
        </p:scale>
        <p:origin x="-11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047E0-CC0B-FD44-98AE-E230FDBB6EB5}" type="datetimeFigureOut">
              <a:rPr lang="en-CH" smtClean="0"/>
              <a:t>06.02.24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0927A-795B-A14E-B243-843031EC3D1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461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5FCB7-8CC5-BB4E-8B9E-DD68B5F9489F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0943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2572-9060-82D7-9500-391D300B0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46EAC-4442-A908-2E5C-E604535D9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EC3D2-EE36-5493-A16B-AA6107CE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4C75-AEBF-8741-AEE3-BCA9210B710B}" type="datetimeFigureOut">
              <a:rPr lang="en-CH" smtClean="0"/>
              <a:t>06.02.24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18271-C61F-BED8-B098-67587B8E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32292-F6B3-B277-FF3A-134D1E58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4F82-740E-EA48-9EFD-EECEA871BD0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4661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69B6-862F-6B00-8BA7-4124F434C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130C7-D8B3-188B-857B-DE906710E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53BB-FBE0-C14D-9B19-568E93F2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4C75-AEBF-8741-AEE3-BCA9210B710B}" type="datetimeFigureOut">
              <a:rPr lang="en-CH" smtClean="0"/>
              <a:t>06.02.24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6F575-AEE4-ECA9-6A75-D74B0C8A2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97CC7-0ACB-38B4-8124-ECE6B9FE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4F82-740E-EA48-9EFD-EECEA871BD0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229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A913E8-3608-7E06-5BA7-70AA1AE67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637C9-09C8-3F81-FCD5-3A31507DE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42DD3-7902-21EE-A552-A9B37684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4C75-AEBF-8741-AEE3-BCA9210B710B}" type="datetimeFigureOut">
              <a:rPr lang="en-CH" smtClean="0"/>
              <a:t>06.02.24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0134C-1552-BB9E-4771-8F33E520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B30A0-2B6A-1614-CB36-20BABCBE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4F82-740E-EA48-9EFD-EECEA871BD0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8997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A3EE-525F-9B30-C26B-7DBB6B79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34696-8091-600F-0EEC-B305A7D41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81399-7CD1-3085-16C9-7ACF6D37D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4C75-AEBF-8741-AEE3-BCA9210B710B}" type="datetimeFigureOut">
              <a:rPr lang="en-CH" smtClean="0"/>
              <a:t>06.02.24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7665B-A00A-1DAD-F4EA-0F655239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03153-B923-A699-F23A-79EDED88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4F82-740E-EA48-9EFD-EECEA871BD0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9685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9AC3-F984-02BB-9188-FB43B64D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DB5E1-A1AA-DD4C-9F6A-0355E678B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FCA89-F9CB-32EB-7DB4-DA619CE7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4C75-AEBF-8741-AEE3-BCA9210B710B}" type="datetimeFigureOut">
              <a:rPr lang="en-CH" smtClean="0"/>
              <a:t>06.02.24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975AF-9379-D403-3997-471C45C77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6E20-959F-395F-140B-E491B2FA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4F82-740E-EA48-9EFD-EECEA871BD0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087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F37F-8B47-191C-8639-B25E524A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46F56-D9C0-5B25-71B7-C81836E9E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8020E-18B1-2F17-2602-95B17CF1E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DDBDD-A9A2-2D61-E1B4-92AAC3C8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4C75-AEBF-8741-AEE3-BCA9210B710B}" type="datetimeFigureOut">
              <a:rPr lang="en-CH" smtClean="0"/>
              <a:t>06.02.24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D883D-7EA4-1EE8-5BED-8C4BC4E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37912-DB32-3E19-A606-E7FF9D72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4F82-740E-EA48-9EFD-EECEA871BD0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6365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CD38-C0A0-D144-1F36-0C8A7D77A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02825-3EE6-B7EA-489B-E1D35622B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A8A9B-35A1-9D00-8ED3-95EC64214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64073-7A56-A00D-74A0-A2A186227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50826-E817-F80B-C82E-99E2C2C95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2E32E-6665-D135-17FA-CD5C19DE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4C75-AEBF-8741-AEE3-BCA9210B710B}" type="datetimeFigureOut">
              <a:rPr lang="en-CH" smtClean="0"/>
              <a:t>06.02.24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20363-302F-CA42-58F7-0F4E581C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ABD79-683F-89D1-E1E5-0AD82A90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4F82-740E-EA48-9EFD-EECEA871BD0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9607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A82BE-5220-2811-9DFA-E8A51B94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FBCE6-D4CB-CD05-728D-857F4943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4C75-AEBF-8741-AEE3-BCA9210B710B}" type="datetimeFigureOut">
              <a:rPr lang="en-CH" smtClean="0"/>
              <a:t>06.02.24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F5985-5B60-BE46-55F1-ED2DEB73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893D9-DB77-747E-AB81-65D215C2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4F82-740E-EA48-9EFD-EECEA871BD0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5532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B962BC-04B3-FB7A-DBA5-CC48F9FE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4C75-AEBF-8741-AEE3-BCA9210B710B}" type="datetimeFigureOut">
              <a:rPr lang="en-CH" smtClean="0"/>
              <a:t>06.02.24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28F0D-888E-4938-AD7E-3FB3EE40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F956A-A173-B92B-5803-D37A4F9C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4F82-740E-EA48-9EFD-EECEA871BD0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3954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0E2E-F66F-13E2-5EA8-6D8B81D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9424A-DB5B-C037-58A5-562A24258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E148C-2E91-E940-AACF-A69E8E83C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A620B-18A7-87A1-5AF5-4B218712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4C75-AEBF-8741-AEE3-BCA9210B710B}" type="datetimeFigureOut">
              <a:rPr lang="en-CH" smtClean="0"/>
              <a:t>06.02.24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227CD-FC08-1026-E5C7-63C82A67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F2395-0101-3AA1-633E-ED095DF9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4F82-740E-EA48-9EFD-EECEA871BD0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2213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83EB-3AFF-B3C4-3356-9CC42B63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F2B42D-F515-2DD5-BE87-07C29F6C3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B9486-74C7-6A3A-C83C-F66AC7B4F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E2FCA-0C6B-1DD6-5AEF-62932BCD3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4C75-AEBF-8741-AEE3-BCA9210B710B}" type="datetimeFigureOut">
              <a:rPr lang="en-CH" smtClean="0"/>
              <a:t>06.02.24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6DE16-AEAD-4DC8-85F8-22F57992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B6D20-5EC2-0D70-B861-0203DEA0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4F82-740E-EA48-9EFD-EECEA871BD0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202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4024FF-90F7-B95B-0F38-9F1A6639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E35ED-59C5-AD40-7C00-D46AE5CF6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DF587-DA94-6347-B48E-A18515426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B4C75-AEBF-8741-AEE3-BCA9210B710B}" type="datetimeFigureOut">
              <a:rPr lang="en-CH" smtClean="0"/>
              <a:t>06.02.24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EA26C-1FD3-ED2A-C600-C42D27FD9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A6F7F-A00D-F873-551B-1E5380F16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74F82-740E-EA48-9EFD-EECEA871BD0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4672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16F89EE-0884-A40E-28B4-143578DB48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47" t="11850" r="15968" b="4130"/>
          <a:stretch/>
        </p:blipFill>
        <p:spPr>
          <a:xfrm>
            <a:off x="2348179" y="969407"/>
            <a:ext cx="2911046" cy="17399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9844C7F-CC72-93D6-C220-AFC69CED8F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65" t="11449" r="15950" b="3699"/>
          <a:stretch/>
        </p:blipFill>
        <p:spPr>
          <a:xfrm>
            <a:off x="2356561" y="2910839"/>
            <a:ext cx="2911046" cy="17571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9A56D8-4B1F-32EF-78FA-6C5DB0FEFD6C}"/>
                  </a:ext>
                </a:extLst>
              </p:cNvPr>
              <p:cNvSpPr txBox="1"/>
              <p:nvPr/>
            </p:nvSpPr>
            <p:spPr>
              <a:xfrm rot="16200000">
                <a:off x="1258239" y="1577199"/>
                <a:ext cx="198302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H" sz="1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9A56D8-4B1F-32EF-78FA-6C5DB0FEF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258239" y="1577199"/>
                <a:ext cx="198302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14F7B84-945A-AA72-9DBE-C484EE304829}"/>
              </a:ext>
            </a:extLst>
          </p:cNvPr>
          <p:cNvSpPr txBox="1"/>
          <p:nvPr/>
        </p:nvSpPr>
        <p:spPr>
          <a:xfrm>
            <a:off x="2243456" y="713580"/>
            <a:ext cx="90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Epoch: 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678EE0-FF58-42CA-1C65-EB7BE6AAEF72}"/>
              </a:ext>
            </a:extLst>
          </p:cNvPr>
          <p:cNvCxnSpPr>
            <a:cxnSpLocks/>
          </p:cNvCxnSpPr>
          <p:nvPr/>
        </p:nvCxnSpPr>
        <p:spPr>
          <a:xfrm>
            <a:off x="2337854" y="937045"/>
            <a:ext cx="994621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3FBA82-CB71-A6FE-13E2-468C77717832}"/>
              </a:ext>
            </a:extLst>
          </p:cNvPr>
          <p:cNvSpPr txBox="1"/>
          <p:nvPr/>
        </p:nvSpPr>
        <p:spPr>
          <a:xfrm>
            <a:off x="2210777" y="2644872"/>
            <a:ext cx="2988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Epoch: 500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22BFF8-D43D-3179-0882-FA3E8949CF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734" t="2367" r="15767" b="88947"/>
          <a:stretch/>
        </p:blipFill>
        <p:spPr>
          <a:xfrm>
            <a:off x="2422893" y="584325"/>
            <a:ext cx="2736615" cy="16858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C895A1-F929-C049-069D-E481AF35D35A}"/>
              </a:ext>
            </a:extLst>
          </p:cNvPr>
          <p:cNvCxnSpPr/>
          <p:nvPr/>
        </p:nvCxnSpPr>
        <p:spPr>
          <a:xfrm>
            <a:off x="5285079" y="1552128"/>
            <a:ext cx="190500" cy="0"/>
          </a:xfrm>
          <a:prstGeom prst="straightConnector1">
            <a:avLst/>
          </a:prstGeom>
          <a:ln>
            <a:solidFill>
              <a:srgbClr val="FF78B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9D3F4D-41C0-F4E4-BC6C-577963C5837D}"/>
                  </a:ext>
                </a:extLst>
              </p:cNvPr>
              <p:cNvSpPr txBox="1"/>
              <p:nvPr/>
            </p:nvSpPr>
            <p:spPr>
              <a:xfrm>
                <a:off x="5420061" y="1665805"/>
                <a:ext cx="4712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𝓕</m:t>
                      </m:r>
                      <m:r>
                        <a:rPr lang="en-US" sz="11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sz="11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H" sz="1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9D3F4D-41C0-F4E4-BC6C-577963C58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061" y="1665805"/>
                <a:ext cx="471271" cy="261610"/>
              </a:xfrm>
              <a:prstGeom prst="rect">
                <a:avLst/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D4754F-F3B6-EE17-E240-93BEC6E84FC1}"/>
                  </a:ext>
                </a:extLst>
              </p:cNvPr>
              <p:cNvSpPr txBox="1"/>
              <p:nvPr/>
            </p:nvSpPr>
            <p:spPr>
              <a:xfrm>
                <a:off x="5426546" y="1422388"/>
                <a:ext cx="44646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1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𝚿</m:t>
                      </m:r>
                      <m:d>
                        <m:dPr>
                          <m:ctrlPr>
                            <a:rPr lang="en-US" sz="11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CH" sz="12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D4754F-F3B6-EE17-E240-93BEC6E84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46" y="1422388"/>
                <a:ext cx="446463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DFA021-91FE-E600-443E-DF781D758516}"/>
              </a:ext>
            </a:extLst>
          </p:cNvPr>
          <p:cNvCxnSpPr/>
          <p:nvPr/>
        </p:nvCxnSpPr>
        <p:spPr>
          <a:xfrm>
            <a:off x="5285079" y="1790234"/>
            <a:ext cx="190500" cy="0"/>
          </a:xfrm>
          <a:prstGeom prst="straightConnector1">
            <a:avLst/>
          </a:prstGeom>
          <a:ln>
            <a:solidFill>
              <a:srgbClr val="546BDD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090A7FC-80B3-4E73-B92F-262FF8211C96}"/>
              </a:ext>
            </a:extLst>
          </p:cNvPr>
          <p:cNvSpPr/>
          <p:nvPr/>
        </p:nvSpPr>
        <p:spPr>
          <a:xfrm>
            <a:off x="5263307" y="1449767"/>
            <a:ext cx="572507" cy="477648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BCEFDF-67AF-63A1-4775-D3288D80F5E3}"/>
              </a:ext>
            </a:extLst>
          </p:cNvPr>
          <p:cNvCxnSpPr>
            <a:cxnSpLocks/>
          </p:cNvCxnSpPr>
          <p:nvPr/>
        </p:nvCxnSpPr>
        <p:spPr>
          <a:xfrm>
            <a:off x="2307956" y="2882531"/>
            <a:ext cx="1021374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F61F8F-F470-9650-AF73-BCDB13501234}"/>
                  </a:ext>
                </a:extLst>
              </p:cNvPr>
              <p:cNvSpPr txBox="1"/>
              <p:nvPr/>
            </p:nvSpPr>
            <p:spPr>
              <a:xfrm rot="16200000">
                <a:off x="1731530" y="3507720"/>
                <a:ext cx="103470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H" sz="1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F61F8F-F470-9650-AF73-BCDB13501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31530" y="3507720"/>
                <a:ext cx="1034703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6F99AC-89EF-A52F-5B20-CD2D6652EB0F}"/>
                  </a:ext>
                </a:extLst>
              </p:cNvPr>
              <p:cNvSpPr txBox="1"/>
              <p:nvPr/>
            </p:nvSpPr>
            <p:spPr>
              <a:xfrm>
                <a:off x="2310830" y="4529500"/>
                <a:ext cx="17417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H" sz="1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6F99AC-89EF-A52F-5B20-CD2D6652E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830" y="4529500"/>
                <a:ext cx="174171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387ACF-CE82-7230-5E7F-01F5FBCA8E20}"/>
                  </a:ext>
                </a:extLst>
              </p:cNvPr>
              <p:cNvSpPr txBox="1"/>
              <p:nvPr/>
            </p:nvSpPr>
            <p:spPr>
              <a:xfrm>
                <a:off x="3746422" y="4529500"/>
                <a:ext cx="17417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H" sz="12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387ACF-CE82-7230-5E7F-01F5FBCA8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422" y="4529500"/>
                <a:ext cx="174171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2300F9D3-8B68-EE9E-243B-B02083D3B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009"/>
          <a:stretch/>
        </p:blipFill>
        <p:spPr>
          <a:xfrm>
            <a:off x="5396627" y="1987843"/>
            <a:ext cx="729863" cy="228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e 45">
            <a:extLst>
              <a:ext uri="{FF2B5EF4-FFF2-40B4-BE49-F238E27FC236}">
                <a16:creationId xmlns:a16="http://schemas.microsoft.com/office/drawing/2014/main" id="{F0D4AD0F-AC59-D6DC-D4B4-6BA51C56D439}"/>
              </a:ext>
            </a:extLst>
          </p:cNvPr>
          <p:cNvSpPr/>
          <p:nvPr/>
        </p:nvSpPr>
        <p:spPr>
          <a:xfrm rot="16200000">
            <a:off x="8253690" y="2466932"/>
            <a:ext cx="3656782" cy="3944623"/>
          </a:xfrm>
          <a:prstGeom prst="pie">
            <a:avLst>
              <a:gd name="adj1" fmla="val 0"/>
              <a:gd name="adj2" fmla="val 54252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5722E8-0444-F16A-7C12-3088A5FAF74F}"/>
              </a:ext>
            </a:extLst>
          </p:cNvPr>
          <p:cNvSpPr txBox="1"/>
          <p:nvPr/>
        </p:nvSpPr>
        <p:spPr>
          <a:xfrm>
            <a:off x="10666607" y="4498634"/>
            <a:ext cx="29458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dirty="0"/>
              <a:t>Constraints on input graph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E85159-4590-8528-1C02-3A475FA54604}"/>
              </a:ext>
            </a:extLst>
          </p:cNvPr>
          <p:cNvSpPr txBox="1"/>
          <p:nvPr/>
        </p:nvSpPr>
        <p:spPr>
          <a:xfrm>
            <a:off x="12787587" y="4103312"/>
            <a:ext cx="9442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sz="1200" dirty="0"/>
              <a:t>Isomorphic </a:t>
            </a:r>
          </a:p>
        </p:txBody>
      </p:sp>
      <p:sp>
        <p:nvSpPr>
          <p:cNvPr id="50" name="Pie 49">
            <a:extLst>
              <a:ext uri="{FF2B5EF4-FFF2-40B4-BE49-F238E27FC236}">
                <a16:creationId xmlns:a16="http://schemas.microsoft.com/office/drawing/2014/main" id="{C51A54E9-FA1F-DD02-80AE-8258FB528AB0}"/>
              </a:ext>
            </a:extLst>
          </p:cNvPr>
          <p:cNvSpPr/>
          <p:nvPr/>
        </p:nvSpPr>
        <p:spPr>
          <a:xfrm rot="16200000">
            <a:off x="8845459" y="3200126"/>
            <a:ext cx="2473243" cy="2478233"/>
          </a:xfrm>
          <a:prstGeom prst="pie">
            <a:avLst>
              <a:gd name="adj1" fmla="val 0"/>
              <a:gd name="adj2" fmla="val 54252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51" name="Pie 50">
            <a:extLst>
              <a:ext uri="{FF2B5EF4-FFF2-40B4-BE49-F238E27FC236}">
                <a16:creationId xmlns:a16="http://schemas.microsoft.com/office/drawing/2014/main" id="{58AFD525-05DE-492B-7FB1-B396AEDBA2C3}"/>
              </a:ext>
            </a:extLst>
          </p:cNvPr>
          <p:cNvSpPr/>
          <p:nvPr/>
        </p:nvSpPr>
        <p:spPr>
          <a:xfrm rot="16200000">
            <a:off x="8845458" y="3200808"/>
            <a:ext cx="2473243" cy="2478233"/>
          </a:xfrm>
          <a:prstGeom prst="pie">
            <a:avLst>
              <a:gd name="adj1" fmla="val 0"/>
              <a:gd name="adj2" fmla="val 5425275"/>
            </a:avLst>
          </a:pr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52" name="Pie 51">
            <a:extLst>
              <a:ext uri="{FF2B5EF4-FFF2-40B4-BE49-F238E27FC236}">
                <a16:creationId xmlns:a16="http://schemas.microsoft.com/office/drawing/2014/main" id="{900478D5-6BF1-16B5-3396-F6DB6278BCEA}"/>
              </a:ext>
            </a:extLst>
          </p:cNvPr>
          <p:cNvSpPr/>
          <p:nvPr/>
        </p:nvSpPr>
        <p:spPr>
          <a:xfrm rot="16200000">
            <a:off x="7807751" y="2160325"/>
            <a:ext cx="4548656" cy="4557833"/>
          </a:xfrm>
          <a:prstGeom prst="pie">
            <a:avLst>
              <a:gd name="adj1" fmla="val 0"/>
              <a:gd name="adj2" fmla="val 5425275"/>
            </a:avLst>
          </a:pr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B8AF182-E9F7-28E3-E7DB-3FD13143EC08}"/>
              </a:ext>
            </a:extLst>
          </p:cNvPr>
          <p:cNvCxnSpPr>
            <a:cxnSpLocks/>
          </p:cNvCxnSpPr>
          <p:nvPr/>
        </p:nvCxnSpPr>
        <p:spPr>
          <a:xfrm>
            <a:off x="10054139" y="4422026"/>
            <a:ext cx="4000507" cy="0"/>
          </a:xfrm>
          <a:prstGeom prst="straightConnector1">
            <a:avLst/>
          </a:prstGeom>
          <a:ln w="63500"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93E0E2F-DC68-D7F6-0783-62D10202B865}"/>
              </a:ext>
            </a:extLst>
          </p:cNvPr>
          <p:cNvSpPr txBox="1"/>
          <p:nvPr/>
        </p:nvSpPr>
        <p:spPr>
          <a:xfrm>
            <a:off x="10090241" y="3934013"/>
            <a:ext cx="109301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sz="1200" dirty="0"/>
              <a:t>Arbitrary</a:t>
            </a:r>
          </a:p>
          <a:p>
            <a:r>
              <a:rPr lang="en-CH" sz="1200" dirty="0"/>
              <a:t>network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04F78A-6386-3261-FE73-37962176A865}"/>
              </a:ext>
            </a:extLst>
          </p:cNvPr>
          <p:cNvSpPr txBox="1"/>
          <p:nvPr/>
        </p:nvSpPr>
        <p:spPr>
          <a:xfrm>
            <a:off x="11907431" y="3749347"/>
            <a:ext cx="15203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sz="1200" dirty="0"/>
              <a:t>Equivalent </a:t>
            </a:r>
          </a:p>
          <a:p>
            <a:r>
              <a:rPr lang="en-CH" sz="1200" dirty="0"/>
              <a:t>Network </a:t>
            </a:r>
          </a:p>
          <a:p>
            <a:r>
              <a:rPr lang="en-CH" sz="1200" dirty="0"/>
              <a:t>Ensemble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260EEB-E036-24BD-A365-ED22D4579808}"/>
              </a:ext>
            </a:extLst>
          </p:cNvPr>
          <p:cNvSpPr txBox="1"/>
          <p:nvPr/>
        </p:nvSpPr>
        <p:spPr>
          <a:xfrm>
            <a:off x="10049246" y="2499573"/>
            <a:ext cx="10676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sz="1200" dirty="0"/>
              <a:t>Equivalent Support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D32974-6AA5-9E8B-47F2-3CBED77FF931}"/>
              </a:ext>
            </a:extLst>
          </p:cNvPr>
          <p:cNvSpPr txBox="1"/>
          <p:nvPr/>
        </p:nvSpPr>
        <p:spPr>
          <a:xfrm>
            <a:off x="10062304" y="1150224"/>
            <a:ext cx="144393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sz="1200" dirty="0"/>
              <a:t>All statistical properties equivalent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F72195-09AE-89C2-F66D-C40039DB98FE}"/>
              </a:ext>
            </a:extLst>
          </p:cNvPr>
          <p:cNvSpPr txBox="1"/>
          <p:nvPr/>
        </p:nvSpPr>
        <p:spPr>
          <a:xfrm>
            <a:off x="10952004" y="3769136"/>
            <a:ext cx="15203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sz="1200" dirty="0"/>
              <a:t>Same size</a:t>
            </a:r>
          </a:p>
          <a:p>
            <a:r>
              <a:rPr lang="en-CH" sz="1200" dirty="0"/>
              <a:t>Network </a:t>
            </a:r>
          </a:p>
          <a:p>
            <a:r>
              <a:rPr lang="en-CH" sz="1200" dirty="0"/>
              <a:t>Ensemble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A19B35-3BFB-C8F5-8542-9F6E027A3ABA}"/>
              </a:ext>
            </a:extLst>
          </p:cNvPr>
          <p:cNvSpPr txBox="1"/>
          <p:nvPr/>
        </p:nvSpPr>
        <p:spPr>
          <a:xfrm>
            <a:off x="10046667" y="3237548"/>
            <a:ext cx="109301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sz="1200" dirty="0"/>
              <a:t>Arbitrary</a:t>
            </a:r>
          </a:p>
          <a:p>
            <a:r>
              <a:rPr lang="en-CH" sz="1200" dirty="0"/>
              <a:t>input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875880B-5187-63AD-4D4D-9BF098C5D945}"/>
              </a:ext>
            </a:extLst>
          </p:cNvPr>
          <p:cNvCxnSpPr/>
          <p:nvPr/>
        </p:nvCxnSpPr>
        <p:spPr>
          <a:xfrm flipV="1">
            <a:off x="11467035" y="1522080"/>
            <a:ext cx="1545679" cy="1545679"/>
          </a:xfrm>
          <a:prstGeom prst="straightConnector1">
            <a:avLst/>
          </a:prstGeom>
          <a:ln w="127000">
            <a:solidFill>
              <a:srgbClr val="FFD579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57A6125-43B3-6F9C-D7D3-E7A00CB1DB03}"/>
              </a:ext>
            </a:extLst>
          </p:cNvPr>
          <p:cNvSpPr txBox="1"/>
          <p:nvPr/>
        </p:nvSpPr>
        <p:spPr>
          <a:xfrm rot="18911912">
            <a:off x="11598321" y="1626629"/>
            <a:ext cx="16800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dirty="0"/>
              <a:t>Generality</a:t>
            </a:r>
          </a:p>
        </p:txBody>
      </p:sp>
      <p:sp>
        <p:nvSpPr>
          <p:cNvPr id="27" name="Pie 26">
            <a:extLst>
              <a:ext uri="{FF2B5EF4-FFF2-40B4-BE49-F238E27FC236}">
                <a16:creationId xmlns:a16="http://schemas.microsoft.com/office/drawing/2014/main" id="{D9DB8E12-831B-F5AA-1B3B-9471A8C70758}"/>
              </a:ext>
            </a:extLst>
          </p:cNvPr>
          <p:cNvSpPr/>
          <p:nvPr/>
        </p:nvSpPr>
        <p:spPr>
          <a:xfrm rot="16200000">
            <a:off x="863478" y="2880527"/>
            <a:ext cx="3656782" cy="3944623"/>
          </a:xfrm>
          <a:prstGeom prst="pie">
            <a:avLst>
              <a:gd name="adj1" fmla="val 0"/>
              <a:gd name="adj2" fmla="val 54252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9BEA03-829B-F0CF-3C0F-A26CDBA1CFAE}"/>
              </a:ext>
            </a:extLst>
          </p:cNvPr>
          <p:cNvSpPr txBox="1"/>
          <p:nvPr/>
        </p:nvSpPr>
        <p:spPr>
          <a:xfrm rot="16200000">
            <a:off x="950502" y="2637644"/>
            <a:ext cx="29458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dirty="0"/>
              <a:t>Constraints on test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6AC68B-CC26-BDDF-E4B4-E0E3136B8A48}"/>
              </a:ext>
            </a:extLst>
          </p:cNvPr>
          <p:cNvSpPr txBox="1"/>
          <p:nvPr/>
        </p:nvSpPr>
        <p:spPr>
          <a:xfrm>
            <a:off x="3278643" y="4911048"/>
            <a:ext cx="29458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dirty="0"/>
              <a:t>Constraints on test graph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2A7A70-CE4E-4D85-CE2D-5FB97848970D}"/>
              </a:ext>
            </a:extLst>
          </p:cNvPr>
          <p:cNvSpPr txBox="1"/>
          <p:nvPr/>
        </p:nvSpPr>
        <p:spPr>
          <a:xfrm>
            <a:off x="5000324" y="4364319"/>
            <a:ext cx="14346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sz="1200" dirty="0"/>
              <a:t>Isomorphic/micro-canonical ensemble</a:t>
            </a:r>
          </a:p>
          <a:p>
            <a:endParaRPr lang="en-CH" sz="1200" dirty="0"/>
          </a:p>
        </p:txBody>
      </p:sp>
      <p:sp>
        <p:nvSpPr>
          <p:cNvPr id="26" name="Pie 25">
            <a:extLst>
              <a:ext uri="{FF2B5EF4-FFF2-40B4-BE49-F238E27FC236}">
                <a16:creationId xmlns:a16="http://schemas.microsoft.com/office/drawing/2014/main" id="{033761FA-68E7-A9F2-0242-764258BC60FD}"/>
              </a:ext>
            </a:extLst>
          </p:cNvPr>
          <p:cNvSpPr/>
          <p:nvPr/>
        </p:nvSpPr>
        <p:spPr>
          <a:xfrm rot="16200000">
            <a:off x="1455247" y="3613721"/>
            <a:ext cx="2473243" cy="2478233"/>
          </a:xfrm>
          <a:prstGeom prst="pie">
            <a:avLst>
              <a:gd name="adj1" fmla="val 0"/>
              <a:gd name="adj2" fmla="val 54252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31" name="Pie 30">
            <a:extLst>
              <a:ext uri="{FF2B5EF4-FFF2-40B4-BE49-F238E27FC236}">
                <a16:creationId xmlns:a16="http://schemas.microsoft.com/office/drawing/2014/main" id="{8492F8C7-722D-8D61-D040-464034E3F8C9}"/>
              </a:ext>
            </a:extLst>
          </p:cNvPr>
          <p:cNvSpPr/>
          <p:nvPr/>
        </p:nvSpPr>
        <p:spPr>
          <a:xfrm rot="16200000">
            <a:off x="1455246" y="3614403"/>
            <a:ext cx="2473243" cy="2478233"/>
          </a:xfrm>
          <a:prstGeom prst="pie">
            <a:avLst>
              <a:gd name="adj1" fmla="val 0"/>
              <a:gd name="adj2" fmla="val 5425275"/>
            </a:avLst>
          </a:prstGeom>
          <a:solidFill>
            <a:srgbClr val="0096FF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36" name="Pie 35">
            <a:extLst>
              <a:ext uri="{FF2B5EF4-FFF2-40B4-BE49-F238E27FC236}">
                <a16:creationId xmlns:a16="http://schemas.microsoft.com/office/drawing/2014/main" id="{26FFC931-5A52-5593-E178-92AA50EE12E1}"/>
              </a:ext>
            </a:extLst>
          </p:cNvPr>
          <p:cNvSpPr/>
          <p:nvPr/>
        </p:nvSpPr>
        <p:spPr>
          <a:xfrm rot="16200000">
            <a:off x="440875" y="2577418"/>
            <a:ext cx="4548656" cy="4557833"/>
          </a:xfrm>
          <a:prstGeom prst="pie">
            <a:avLst>
              <a:gd name="adj1" fmla="val 0"/>
              <a:gd name="adj2" fmla="val 5425275"/>
            </a:avLst>
          </a:prstGeom>
          <a:solidFill>
            <a:srgbClr val="0096FF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131531-25A9-9CD4-7B30-3EA3E73A7108}"/>
              </a:ext>
            </a:extLst>
          </p:cNvPr>
          <p:cNvSpPr txBox="1"/>
          <p:nvPr/>
        </p:nvSpPr>
        <p:spPr>
          <a:xfrm>
            <a:off x="3660166" y="4364059"/>
            <a:ext cx="15203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H" sz="1200" dirty="0"/>
              <a:t>Canonical </a:t>
            </a:r>
          </a:p>
          <a:p>
            <a:pPr algn="ctr"/>
            <a:r>
              <a:rPr lang="en-CH" sz="1200" dirty="0"/>
              <a:t>ensemble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45D303-28A9-CB84-C05E-37FF48908688}"/>
              </a:ext>
            </a:extLst>
          </p:cNvPr>
          <p:cNvSpPr txBox="1"/>
          <p:nvPr/>
        </p:nvSpPr>
        <p:spPr>
          <a:xfrm>
            <a:off x="2699979" y="2897177"/>
            <a:ext cx="10676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sz="1200" dirty="0"/>
              <a:t>Equivalent Support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E14E77-A9FD-67E4-4BD0-78E0AEC44C82}"/>
              </a:ext>
            </a:extLst>
          </p:cNvPr>
          <p:cNvSpPr txBox="1"/>
          <p:nvPr/>
        </p:nvSpPr>
        <p:spPr>
          <a:xfrm>
            <a:off x="2672092" y="1563819"/>
            <a:ext cx="144393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sz="1200" dirty="0"/>
              <a:t>All statistical properties equivalent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85B045-B346-AAC4-1CE9-360562C8E700}"/>
              </a:ext>
            </a:extLst>
          </p:cNvPr>
          <p:cNvSpPr txBox="1"/>
          <p:nvPr/>
        </p:nvSpPr>
        <p:spPr>
          <a:xfrm>
            <a:off x="2707651" y="4176452"/>
            <a:ext cx="109301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sz="1200" dirty="0"/>
              <a:t>Arbitrary</a:t>
            </a:r>
          </a:p>
          <a:p>
            <a:r>
              <a:rPr lang="en-CH" sz="1200" dirty="0"/>
              <a:t>input &amp; network</a:t>
            </a:r>
          </a:p>
        </p:txBody>
      </p:sp>
      <p:sp>
        <p:nvSpPr>
          <p:cNvPr id="53" name="Pie 52">
            <a:extLst>
              <a:ext uri="{FF2B5EF4-FFF2-40B4-BE49-F238E27FC236}">
                <a16:creationId xmlns:a16="http://schemas.microsoft.com/office/drawing/2014/main" id="{CE6F021D-2F5B-6FE4-9AD0-76322A0BD43F}"/>
              </a:ext>
            </a:extLst>
          </p:cNvPr>
          <p:cNvSpPr/>
          <p:nvPr/>
        </p:nvSpPr>
        <p:spPr>
          <a:xfrm rot="16200000">
            <a:off x="-916769" y="1231002"/>
            <a:ext cx="7263944" cy="7208714"/>
          </a:xfrm>
          <a:prstGeom prst="pie">
            <a:avLst>
              <a:gd name="adj1" fmla="val 0"/>
              <a:gd name="adj2" fmla="val 5425275"/>
            </a:avLst>
          </a:prstGeom>
          <a:solidFill>
            <a:srgbClr val="0096FF">
              <a:alpha val="2002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DD9641-B653-499A-3DFA-2407060912C7}"/>
              </a:ext>
            </a:extLst>
          </p:cNvPr>
          <p:cNvCxnSpPr>
            <a:cxnSpLocks/>
          </p:cNvCxnSpPr>
          <p:nvPr/>
        </p:nvCxnSpPr>
        <p:spPr>
          <a:xfrm flipV="1">
            <a:off x="2691866" y="849600"/>
            <a:ext cx="2" cy="40020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70B951-870A-537F-E749-0BF7522103E0}"/>
              </a:ext>
            </a:extLst>
          </p:cNvPr>
          <p:cNvCxnSpPr>
            <a:cxnSpLocks/>
          </p:cNvCxnSpPr>
          <p:nvPr/>
        </p:nvCxnSpPr>
        <p:spPr>
          <a:xfrm>
            <a:off x="2666175" y="4834440"/>
            <a:ext cx="400050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A3D88F9-959B-EA73-2D67-2E7AF9C271AC}"/>
              </a:ext>
            </a:extLst>
          </p:cNvPr>
          <p:cNvCxnSpPr/>
          <p:nvPr/>
        </p:nvCxnSpPr>
        <p:spPr>
          <a:xfrm flipV="1">
            <a:off x="3983737" y="1851609"/>
            <a:ext cx="1545679" cy="1545679"/>
          </a:xfrm>
          <a:prstGeom prst="straightConnector1">
            <a:avLst/>
          </a:prstGeom>
          <a:ln w="127000">
            <a:solidFill>
              <a:srgbClr val="FFD579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860DD08-16B8-0C63-2F95-900945021E95}"/>
              </a:ext>
            </a:extLst>
          </p:cNvPr>
          <p:cNvSpPr txBox="1"/>
          <p:nvPr/>
        </p:nvSpPr>
        <p:spPr>
          <a:xfrm rot="18911912">
            <a:off x="4115023" y="1956158"/>
            <a:ext cx="16800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dirty="0"/>
              <a:t>Generality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6182AB4-3E75-0E50-FE69-575E6A90A2C9}"/>
              </a:ext>
            </a:extLst>
          </p:cNvPr>
          <p:cNvSpPr/>
          <p:nvPr/>
        </p:nvSpPr>
        <p:spPr>
          <a:xfrm rot="3896058">
            <a:off x="4468150" y="3105601"/>
            <a:ext cx="1986474" cy="725356"/>
          </a:xfrm>
          <a:custGeom>
            <a:avLst/>
            <a:gdLst>
              <a:gd name="connsiteX0" fmla="*/ 0 w 1986474"/>
              <a:gd name="connsiteY0" fmla="*/ 0 h 881172"/>
              <a:gd name="connsiteX1" fmla="*/ 1986474 w 1986474"/>
              <a:gd name="connsiteY1" fmla="*/ 0 h 881172"/>
              <a:gd name="connsiteX2" fmla="*/ 1986474 w 1986474"/>
              <a:gd name="connsiteY2" fmla="*/ 881172 h 881172"/>
              <a:gd name="connsiteX3" fmla="*/ 0 w 1986474"/>
              <a:gd name="connsiteY3" fmla="*/ 881172 h 881172"/>
              <a:gd name="connsiteX4" fmla="*/ 0 w 1986474"/>
              <a:gd name="connsiteY4" fmla="*/ 0 h 881172"/>
              <a:gd name="connsiteX0" fmla="*/ 58698 w 1986474"/>
              <a:gd name="connsiteY0" fmla="*/ 27453 h 881172"/>
              <a:gd name="connsiteX1" fmla="*/ 1986474 w 1986474"/>
              <a:gd name="connsiteY1" fmla="*/ 0 h 881172"/>
              <a:gd name="connsiteX2" fmla="*/ 1986474 w 1986474"/>
              <a:gd name="connsiteY2" fmla="*/ 881172 h 881172"/>
              <a:gd name="connsiteX3" fmla="*/ 0 w 1986474"/>
              <a:gd name="connsiteY3" fmla="*/ 881172 h 881172"/>
              <a:gd name="connsiteX4" fmla="*/ 58698 w 1986474"/>
              <a:gd name="connsiteY4" fmla="*/ 27453 h 881172"/>
              <a:gd name="connsiteX0" fmla="*/ 107402 w 1986474"/>
              <a:gd name="connsiteY0" fmla="*/ 42284 h 881172"/>
              <a:gd name="connsiteX1" fmla="*/ 1986474 w 1986474"/>
              <a:gd name="connsiteY1" fmla="*/ 0 h 881172"/>
              <a:gd name="connsiteX2" fmla="*/ 1986474 w 1986474"/>
              <a:gd name="connsiteY2" fmla="*/ 881172 h 881172"/>
              <a:gd name="connsiteX3" fmla="*/ 0 w 1986474"/>
              <a:gd name="connsiteY3" fmla="*/ 881172 h 881172"/>
              <a:gd name="connsiteX4" fmla="*/ 107402 w 1986474"/>
              <a:gd name="connsiteY4" fmla="*/ 42284 h 881172"/>
              <a:gd name="connsiteX0" fmla="*/ 107402 w 1986474"/>
              <a:gd name="connsiteY0" fmla="*/ 0 h 838888"/>
              <a:gd name="connsiteX1" fmla="*/ 1934197 w 1986474"/>
              <a:gd name="connsiteY1" fmla="*/ 52494 h 838888"/>
              <a:gd name="connsiteX2" fmla="*/ 1986474 w 1986474"/>
              <a:gd name="connsiteY2" fmla="*/ 838888 h 838888"/>
              <a:gd name="connsiteX3" fmla="*/ 0 w 1986474"/>
              <a:gd name="connsiteY3" fmla="*/ 838888 h 838888"/>
              <a:gd name="connsiteX4" fmla="*/ 107402 w 1986474"/>
              <a:gd name="connsiteY4" fmla="*/ 0 h 838888"/>
              <a:gd name="connsiteX0" fmla="*/ 107402 w 1986474"/>
              <a:gd name="connsiteY0" fmla="*/ 6831 h 845719"/>
              <a:gd name="connsiteX1" fmla="*/ 1934197 w 1986474"/>
              <a:gd name="connsiteY1" fmla="*/ 59325 h 845719"/>
              <a:gd name="connsiteX2" fmla="*/ 1986474 w 1986474"/>
              <a:gd name="connsiteY2" fmla="*/ 845719 h 845719"/>
              <a:gd name="connsiteX3" fmla="*/ 0 w 1986474"/>
              <a:gd name="connsiteY3" fmla="*/ 845719 h 845719"/>
              <a:gd name="connsiteX4" fmla="*/ 107402 w 1986474"/>
              <a:gd name="connsiteY4" fmla="*/ 6831 h 845719"/>
              <a:gd name="connsiteX0" fmla="*/ 107402 w 1986474"/>
              <a:gd name="connsiteY0" fmla="*/ 50433 h 889321"/>
              <a:gd name="connsiteX1" fmla="*/ 1934197 w 1986474"/>
              <a:gd name="connsiteY1" fmla="*/ 102927 h 889321"/>
              <a:gd name="connsiteX2" fmla="*/ 1986474 w 1986474"/>
              <a:gd name="connsiteY2" fmla="*/ 889321 h 889321"/>
              <a:gd name="connsiteX3" fmla="*/ 0 w 1986474"/>
              <a:gd name="connsiteY3" fmla="*/ 889321 h 889321"/>
              <a:gd name="connsiteX4" fmla="*/ 107402 w 1986474"/>
              <a:gd name="connsiteY4" fmla="*/ 50433 h 889321"/>
              <a:gd name="connsiteX0" fmla="*/ 107402 w 1986474"/>
              <a:gd name="connsiteY0" fmla="*/ 80502 h 919390"/>
              <a:gd name="connsiteX1" fmla="*/ 1934197 w 1986474"/>
              <a:gd name="connsiteY1" fmla="*/ 132996 h 919390"/>
              <a:gd name="connsiteX2" fmla="*/ 1986474 w 1986474"/>
              <a:gd name="connsiteY2" fmla="*/ 919390 h 919390"/>
              <a:gd name="connsiteX3" fmla="*/ 0 w 1986474"/>
              <a:gd name="connsiteY3" fmla="*/ 919390 h 919390"/>
              <a:gd name="connsiteX4" fmla="*/ 107402 w 1986474"/>
              <a:gd name="connsiteY4" fmla="*/ 80502 h 919390"/>
              <a:gd name="connsiteX0" fmla="*/ 107402 w 1986474"/>
              <a:gd name="connsiteY0" fmla="*/ 49384 h 888272"/>
              <a:gd name="connsiteX1" fmla="*/ 1934197 w 1986474"/>
              <a:gd name="connsiteY1" fmla="*/ 101878 h 888272"/>
              <a:gd name="connsiteX2" fmla="*/ 1986474 w 1986474"/>
              <a:gd name="connsiteY2" fmla="*/ 888272 h 888272"/>
              <a:gd name="connsiteX3" fmla="*/ 0 w 1986474"/>
              <a:gd name="connsiteY3" fmla="*/ 888272 h 888272"/>
              <a:gd name="connsiteX4" fmla="*/ 107402 w 1986474"/>
              <a:gd name="connsiteY4" fmla="*/ 49384 h 888272"/>
              <a:gd name="connsiteX0" fmla="*/ 107402 w 1986474"/>
              <a:gd name="connsiteY0" fmla="*/ 46958 h 885846"/>
              <a:gd name="connsiteX1" fmla="*/ 1934197 w 1986474"/>
              <a:gd name="connsiteY1" fmla="*/ 99452 h 885846"/>
              <a:gd name="connsiteX2" fmla="*/ 1986474 w 1986474"/>
              <a:gd name="connsiteY2" fmla="*/ 885846 h 885846"/>
              <a:gd name="connsiteX3" fmla="*/ 0 w 1986474"/>
              <a:gd name="connsiteY3" fmla="*/ 885846 h 885846"/>
              <a:gd name="connsiteX4" fmla="*/ 107402 w 1986474"/>
              <a:gd name="connsiteY4" fmla="*/ 46958 h 885846"/>
              <a:gd name="connsiteX0" fmla="*/ 107402 w 1986474"/>
              <a:gd name="connsiteY0" fmla="*/ 38478 h 877366"/>
              <a:gd name="connsiteX1" fmla="*/ 1934197 w 1986474"/>
              <a:gd name="connsiteY1" fmla="*/ 90972 h 877366"/>
              <a:gd name="connsiteX2" fmla="*/ 1986474 w 1986474"/>
              <a:gd name="connsiteY2" fmla="*/ 877366 h 877366"/>
              <a:gd name="connsiteX3" fmla="*/ 0 w 1986474"/>
              <a:gd name="connsiteY3" fmla="*/ 877366 h 877366"/>
              <a:gd name="connsiteX4" fmla="*/ 107402 w 1986474"/>
              <a:gd name="connsiteY4" fmla="*/ 38478 h 877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6474" h="877366">
                <a:moveTo>
                  <a:pt x="107402" y="38478"/>
                </a:moveTo>
                <a:cubicBezTo>
                  <a:pt x="1019596" y="-48594"/>
                  <a:pt x="1098683" y="31089"/>
                  <a:pt x="1934197" y="90972"/>
                </a:cubicBezTo>
                <a:lnTo>
                  <a:pt x="1986474" y="877366"/>
                </a:lnTo>
                <a:lnTo>
                  <a:pt x="0" y="877366"/>
                </a:lnTo>
                <a:lnTo>
                  <a:pt x="107402" y="38478"/>
                </a:lnTo>
                <a:close/>
              </a:path>
            </a:pathLst>
          </a:custGeom>
          <a:noFill/>
          <a:effectLst/>
        </p:spPr>
        <p:txBody>
          <a:bodyPr wrap="none" lIns="91440" tIns="45720" rIns="91440" bIns="45720">
            <a:prstTxWarp prst="textArchUp">
              <a:avLst>
                <a:gd name="adj" fmla="val 13932525"/>
              </a:avLst>
            </a:prstTxWarp>
            <a:spAutoFit/>
          </a:bodyPr>
          <a:lstStyle/>
          <a:p>
            <a:pPr algn="ctr"/>
            <a:r>
              <a:rPr lang="en-GB" sz="5400" dirty="0">
                <a:ln w="0"/>
                <a:effectLst>
                  <a:outerShdw blurRad="38100" dist="19050" dir="2700000" sx="84000" sy="84000" algn="tl" rotWithShape="0">
                    <a:schemeClr val="dk1">
                      <a:alpha val="0"/>
                    </a:schemeClr>
                  </a:outerShdw>
                </a:effectLst>
              </a:rPr>
              <a:t>Basic level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C06F64F-D36F-E666-CFE2-1DF129046547}"/>
              </a:ext>
            </a:extLst>
          </p:cNvPr>
          <p:cNvSpPr/>
          <p:nvPr/>
        </p:nvSpPr>
        <p:spPr>
          <a:xfrm rot="3464192">
            <a:off x="3622574" y="3695080"/>
            <a:ext cx="1409580" cy="614598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prstTxWarp prst="textArchUp">
              <a:avLst>
                <a:gd name="adj" fmla="val 13851370"/>
              </a:avLst>
            </a:prstTxWarp>
            <a:spAutoFit/>
          </a:bodyPr>
          <a:lstStyle/>
          <a:p>
            <a:pPr algn="ctr"/>
            <a:r>
              <a:rPr lang="en-GB" sz="5400" dirty="0">
                <a:ln w="0"/>
                <a:effectLst>
                  <a:outerShdw blurRad="38100" dist="19050" dir="2700000" sx="84000" sy="84000" algn="tl" rotWithShape="0">
                    <a:schemeClr val="dk1">
                      <a:alpha val="0"/>
                    </a:schemeClr>
                  </a:outerShdw>
                </a:effectLst>
              </a:rPr>
              <a:t>Mid level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3A9DC3-F828-7927-D179-F15BC8165316}"/>
              </a:ext>
            </a:extLst>
          </p:cNvPr>
          <p:cNvSpPr/>
          <p:nvPr/>
        </p:nvSpPr>
        <p:spPr>
          <a:xfrm rot="2414714">
            <a:off x="2610821" y="4104404"/>
            <a:ext cx="1042718" cy="366020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prstTxWarp prst="textArchUp">
              <a:avLst>
                <a:gd name="adj" fmla="val 13851370"/>
              </a:avLst>
            </a:prstTxWarp>
            <a:spAutoFit/>
          </a:bodyPr>
          <a:lstStyle/>
          <a:p>
            <a:pPr algn="ctr"/>
            <a:r>
              <a:rPr lang="en-GB" sz="5400" dirty="0">
                <a:ln w="0"/>
                <a:effectLst>
                  <a:outerShdw blurRad="38100" dist="19050" dir="2700000" sx="84000" sy="84000" algn="tl" rotWithShape="0">
                    <a:schemeClr val="dk1">
                      <a:alpha val="0"/>
                    </a:schemeClr>
                  </a:outerShdw>
                </a:effectLst>
              </a:rPr>
              <a:t>Top level</a:t>
            </a:r>
          </a:p>
          <a:p>
            <a:pPr algn="ctr"/>
            <a:endParaRPr lang="en-GB" sz="5400" dirty="0">
              <a:ln w="0"/>
              <a:effectLst>
                <a:outerShdw blurRad="38100" dist="19050" dir="2700000" sx="84000" sy="84000" algn="tl" rotWithShape="0">
                  <a:schemeClr val="dk1">
                    <a:alpha val="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147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71</Words>
  <Application>Microsoft Macintosh PowerPoint</Application>
  <PresentationFormat>Widescreen</PresentationFormat>
  <Paragraphs>37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Vasiliauskaite  Vaiva</dc:creator>
  <cp:lastModifiedBy>Vasiliauskaite  Vaiva</cp:lastModifiedBy>
  <cp:revision>1</cp:revision>
  <dcterms:created xsi:type="dcterms:W3CDTF">2024-02-06T15:34:40Z</dcterms:created>
  <dcterms:modified xsi:type="dcterms:W3CDTF">2024-02-06T15:38:13Z</dcterms:modified>
</cp:coreProperties>
</file>