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0" r:id="rId3"/>
    <p:sldId id="257" r:id="rId4"/>
    <p:sldId id="268" r:id="rId5"/>
    <p:sldId id="258" r:id="rId6"/>
    <p:sldId id="269" r:id="rId7"/>
    <p:sldId id="267" r:id="rId8"/>
    <p:sldId id="270" r:id="rId9"/>
    <p:sldId id="273" r:id="rId10"/>
    <p:sldId id="272" r:id="rId11"/>
    <p:sldId id="271" r:id="rId12"/>
    <p:sldId id="262" r:id="rId13"/>
    <p:sldId id="25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p:cViewPr varScale="1">
        <p:scale>
          <a:sx n="99" d="100"/>
          <a:sy n="99" d="100"/>
        </p:scale>
        <p:origin x="144" y="9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16/7/layout/RepeatingBendingProcessNew" loCatId="process" qsTypeId="urn:microsoft.com/office/officeart/2005/8/quickstyle/simple2" qsCatId="simple" csTypeId="urn:microsoft.com/office/officeart/2005/8/colors/accent2_2" csCatId="accent2" phldr="1"/>
      <dgm:spPr/>
      <dgm:t>
        <a:bodyPr/>
        <a:lstStyle/>
        <a:p>
          <a:endParaRPr lang="en-US"/>
        </a:p>
      </dgm:t>
    </dgm:pt>
    <dgm:pt modelId="{11888A7B-1E89-45E6-84F4-EF92B26189CD}">
      <dgm:prSet phldrT="[Text]"/>
      <dgm:spPr/>
      <dgm:t>
        <a:bodyPr/>
        <a:lstStyle/>
        <a:p>
          <a:r>
            <a:rPr lang="en-US" dirty="0"/>
            <a:t>Problem Statement</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Data Wrangling</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Exploratory Data Analysis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Feature Engineering</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1FEBF314-78C8-4B2B-836B-13050A3A2DEF}">
      <dgm:prSet phldrT="[Text]"/>
      <dgm:spPr/>
      <dgm:t>
        <a:bodyPr/>
        <a:lstStyle/>
        <a:p>
          <a:r>
            <a:rPr lang="en-US" dirty="0"/>
            <a:t>Modeling</a:t>
          </a:r>
        </a:p>
      </dgm:t>
    </dgm:pt>
    <dgm:pt modelId="{A1305E10-4260-48CA-A96C-11D8ABBCAACA}" type="parTrans" cxnId="{8BF8164C-EDE7-4AE5-A37A-D804238F2EF7}">
      <dgm:prSet/>
      <dgm:spPr/>
      <dgm:t>
        <a:bodyPr/>
        <a:lstStyle/>
        <a:p>
          <a:endParaRPr lang="en-US"/>
        </a:p>
      </dgm:t>
    </dgm:pt>
    <dgm:pt modelId="{279DB948-3F54-486E-91CD-C2233FAF056A}" type="sibTrans" cxnId="{8BF8164C-EDE7-4AE5-A37A-D804238F2EF7}">
      <dgm:prSet/>
      <dgm:spPr/>
      <dgm:t>
        <a:bodyPr/>
        <a:lstStyle/>
        <a:p>
          <a:endParaRPr lang="en-US"/>
        </a:p>
      </dgm:t>
    </dgm:pt>
    <dgm:pt modelId="{BDE17C91-D70D-486C-A927-9CFE1CA21841}">
      <dgm:prSet phldrT="[Text]"/>
      <dgm:spPr/>
      <dgm:t>
        <a:bodyPr/>
        <a:lstStyle/>
        <a:p>
          <a:r>
            <a:rPr lang="en-US" dirty="0"/>
            <a:t>Further Improvement</a:t>
          </a:r>
        </a:p>
      </dgm:t>
    </dgm:pt>
    <dgm:pt modelId="{6C4725DB-6BD7-47F7-9530-DC6F8A12E34A}" type="parTrans" cxnId="{3996C044-7AF8-4F0D-9B72-4402FF8539B8}">
      <dgm:prSet/>
      <dgm:spPr/>
      <dgm:t>
        <a:bodyPr/>
        <a:lstStyle/>
        <a:p>
          <a:endParaRPr lang="en-US"/>
        </a:p>
      </dgm:t>
    </dgm:pt>
    <dgm:pt modelId="{6585ACC8-BCA9-45EE-A1AC-3E99F3548E9E}" type="sibTrans" cxnId="{3996C044-7AF8-4F0D-9B72-4402FF8539B8}">
      <dgm:prSet/>
      <dgm:spPr/>
      <dgm:t>
        <a:bodyPr/>
        <a:lstStyle/>
        <a:p>
          <a:endParaRPr lang="en-US"/>
        </a:p>
      </dgm:t>
    </dgm:pt>
    <dgm:pt modelId="{351F2C4B-B1B3-474D-9F53-B231FFFF0DA2}" type="pres">
      <dgm:prSet presAssocID="{2EFB202A-8611-4DDC-831D-D12EB67B6CF7}" presName="Name0" presStyleCnt="0">
        <dgm:presLayoutVars>
          <dgm:dir/>
          <dgm:resizeHandles val="exact"/>
        </dgm:presLayoutVars>
      </dgm:prSet>
      <dgm:spPr/>
    </dgm:pt>
    <dgm:pt modelId="{FFACC7A8-50B2-4E20-9207-7682577BFEF9}" type="pres">
      <dgm:prSet presAssocID="{11888A7B-1E89-45E6-84F4-EF92B26189CD}" presName="node" presStyleLbl="node1" presStyleIdx="0" presStyleCnt="6">
        <dgm:presLayoutVars>
          <dgm:bulletEnabled val="1"/>
        </dgm:presLayoutVars>
      </dgm:prSet>
      <dgm:spPr/>
    </dgm:pt>
    <dgm:pt modelId="{7AA949AE-7C2F-403C-AE86-B2C7F02406B0}" type="pres">
      <dgm:prSet presAssocID="{438F37F5-E676-4BB5-A241-95D895E1B43F}" presName="sibTrans" presStyleLbl="sibTrans1D1" presStyleIdx="0" presStyleCnt="5"/>
      <dgm:spPr/>
    </dgm:pt>
    <dgm:pt modelId="{0A1AF19C-86D1-49A9-9301-9147B89E626D}" type="pres">
      <dgm:prSet presAssocID="{438F37F5-E676-4BB5-A241-95D895E1B43F}" presName="connectorText" presStyleLbl="sibTrans1D1" presStyleIdx="0" presStyleCnt="5"/>
      <dgm:spPr/>
    </dgm:pt>
    <dgm:pt modelId="{E277076A-CA4A-4FE4-B673-B660594883DD}" type="pres">
      <dgm:prSet presAssocID="{712EDDD5-F1C9-457B-A81D-F94868058B44}" presName="node" presStyleLbl="node1" presStyleIdx="1" presStyleCnt="6">
        <dgm:presLayoutVars>
          <dgm:bulletEnabled val="1"/>
        </dgm:presLayoutVars>
      </dgm:prSet>
      <dgm:spPr/>
    </dgm:pt>
    <dgm:pt modelId="{EEF19CD5-FE89-4EFE-9D29-4DD24B430765}" type="pres">
      <dgm:prSet presAssocID="{630DB5C2-135D-425B-B7D5-1F5FFE12BF3B}" presName="sibTrans" presStyleLbl="sibTrans1D1" presStyleIdx="1" presStyleCnt="5"/>
      <dgm:spPr/>
    </dgm:pt>
    <dgm:pt modelId="{18880D40-1B99-4F5D-B2D5-210E90492C42}" type="pres">
      <dgm:prSet presAssocID="{630DB5C2-135D-425B-B7D5-1F5FFE12BF3B}" presName="connectorText" presStyleLbl="sibTrans1D1" presStyleIdx="1" presStyleCnt="5"/>
      <dgm:spPr/>
    </dgm:pt>
    <dgm:pt modelId="{ED6A7B1E-9712-4F31-9B57-BF56305B7F5B}" type="pres">
      <dgm:prSet presAssocID="{356F6FEF-38C8-437A-8562-86A5ED3F5885}" presName="node" presStyleLbl="node1" presStyleIdx="2" presStyleCnt="6">
        <dgm:presLayoutVars>
          <dgm:bulletEnabled val="1"/>
        </dgm:presLayoutVars>
      </dgm:prSet>
      <dgm:spPr/>
    </dgm:pt>
    <dgm:pt modelId="{F075AD34-5286-4A17-8C01-B28E3D4EC4C1}" type="pres">
      <dgm:prSet presAssocID="{665399A3-A410-4656-8F7E-3FAB641DE891}" presName="sibTrans" presStyleLbl="sibTrans1D1" presStyleIdx="2" presStyleCnt="5"/>
      <dgm:spPr/>
    </dgm:pt>
    <dgm:pt modelId="{892F6C2E-9595-4A6F-B03A-25686D71E192}" type="pres">
      <dgm:prSet presAssocID="{665399A3-A410-4656-8F7E-3FAB641DE891}" presName="connectorText" presStyleLbl="sibTrans1D1" presStyleIdx="2" presStyleCnt="5"/>
      <dgm:spPr/>
    </dgm:pt>
    <dgm:pt modelId="{FEF801F7-E6FD-4200-9B30-1530C7F5AFFA}" type="pres">
      <dgm:prSet presAssocID="{640CA9BD-09C1-4472-8DAC-0F150EC5E678}" presName="node" presStyleLbl="node1" presStyleIdx="3" presStyleCnt="6">
        <dgm:presLayoutVars>
          <dgm:bulletEnabled val="1"/>
        </dgm:presLayoutVars>
      </dgm:prSet>
      <dgm:spPr/>
    </dgm:pt>
    <dgm:pt modelId="{ADC7EBFA-5ACE-4E43-9CEF-4A7599AB6439}" type="pres">
      <dgm:prSet presAssocID="{67B503AA-82FD-4AA4-8357-3D8B59D6160B}" presName="sibTrans" presStyleLbl="sibTrans1D1" presStyleIdx="3" presStyleCnt="5"/>
      <dgm:spPr/>
    </dgm:pt>
    <dgm:pt modelId="{7E3A3DCB-73CB-4FBB-B4B8-4DC8F83ABFB0}" type="pres">
      <dgm:prSet presAssocID="{67B503AA-82FD-4AA4-8357-3D8B59D6160B}" presName="connectorText" presStyleLbl="sibTrans1D1" presStyleIdx="3" presStyleCnt="5"/>
      <dgm:spPr/>
    </dgm:pt>
    <dgm:pt modelId="{8A84497D-F569-48AD-A22F-B6D94B3514DC}" type="pres">
      <dgm:prSet presAssocID="{1FEBF314-78C8-4B2B-836B-13050A3A2DEF}" presName="node" presStyleLbl="node1" presStyleIdx="4" presStyleCnt="6">
        <dgm:presLayoutVars>
          <dgm:bulletEnabled val="1"/>
        </dgm:presLayoutVars>
      </dgm:prSet>
      <dgm:spPr/>
    </dgm:pt>
    <dgm:pt modelId="{E00891F6-D6D6-477B-8807-DCD78B8B20AB}" type="pres">
      <dgm:prSet presAssocID="{279DB948-3F54-486E-91CD-C2233FAF056A}" presName="sibTrans" presStyleLbl="sibTrans1D1" presStyleIdx="4" presStyleCnt="5"/>
      <dgm:spPr/>
    </dgm:pt>
    <dgm:pt modelId="{18FB2299-076E-405C-B114-F5FB3D082BD8}" type="pres">
      <dgm:prSet presAssocID="{279DB948-3F54-486E-91CD-C2233FAF056A}" presName="connectorText" presStyleLbl="sibTrans1D1" presStyleIdx="4" presStyleCnt="5"/>
      <dgm:spPr/>
    </dgm:pt>
    <dgm:pt modelId="{0B963931-45D6-4151-B1AC-6C226282B9F1}" type="pres">
      <dgm:prSet presAssocID="{BDE17C91-D70D-486C-A927-9CFE1CA21841}" presName="node" presStyleLbl="node1" presStyleIdx="5" presStyleCnt="6">
        <dgm:presLayoutVars>
          <dgm:bulletEnabled val="1"/>
        </dgm:presLayoutVars>
      </dgm:prSet>
      <dgm:spPr/>
    </dgm:pt>
  </dgm:ptLst>
  <dgm:cxnLst>
    <dgm:cxn modelId="{BD29B91C-B511-423D-A749-658D91A6C537}" type="presOf" srcId="{438F37F5-E676-4BB5-A241-95D895E1B43F}" destId="{0A1AF19C-86D1-49A9-9301-9147B89E626D}" srcOrd="1" destOrd="0" presId="urn:microsoft.com/office/officeart/2016/7/layout/RepeatingBendingProcessNew"/>
    <dgm:cxn modelId="{957C551D-31A8-4286-A3AE-C5928DB663CE}" srcId="{2EFB202A-8611-4DDC-831D-D12EB67B6CF7}" destId="{640CA9BD-09C1-4472-8DAC-0F150EC5E678}" srcOrd="3" destOrd="0" parTransId="{90609DF7-843B-4BEF-A3B5-89270E6B0951}" sibTransId="{67B503AA-82FD-4AA4-8357-3D8B59D6160B}"/>
    <dgm:cxn modelId="{865C5A3B-B2D2-435F-9D11-65D1D3AF7A25}" type="presOf" srcId="{2EFB202A-8611-4DDC-831D-D12EB67B6CF7}" destId="{351F2C4B-B1B3-474D-9F53-B231FFFF0DA2}" srcOrd="0" destOrd="0" presId="urn:microsoft.com/office/officeart/2016/7/layout/RepeatingBendingProcessNew"/>
    <dgm:cxn modelId="{C9BE183D-DD46-45C4-BBCF-F963C40D0E78}" type="presOf" srcId="{630DB5C2-135D-425B-B7D5-1F5FFE12BF3B}" destId="{18880D40-1B99-4F5D-B2D5-210E90492C42}" srcOrd="1" destOrd="0" presId="urn:microsoft.com/office/officeart/2016/7/layout/RepeatingBendingProcessNew"/>
    <dgm:cxn modelId="{3996C044-7AF8-4F0D-9B72-4402FF8539B8}" srcId="{2EFB202A-8611-4DDC-831D-D12EB67B6CF7}" destId="{BDE17C91-D70D-486C-A927-9CFE1CA21841}" srcOrd="5" destOrd="0" parTransId="{6C4725DB-6BD7-47F7-9530-DC6F8A12E34A}" sibTransId="{6585ACC8-BCA9-45EE-A1AC-3E99F3548E9E}"/>
    <dgm:cxn modelId="{9A55CD47-B5BF-472E-A330-41767CE49F44}" type="presOf" srcId="{BDE17C91-D70D-486C-A927-9CFE1CA21841}" destId="{0B963931-45D6-4151-B1AC-6C226282B9F1}" srcOrd="0" destOrd="0" presId="urn:microsoft.com/office/officeart/2016/7/layout/RepeatingBendingProcessNew"/>
    <dgm:cxn modelId="{392AE56A-6939-469F-BFEC-2DEEC6ABC100}" srcId="{2EFB202A-8611-4DDC-831D-D12EB67B6CF7}" destId="{712EDDD5-F1C9-457B-A81D-F94868058B44}" srcOrd="1" destOrd="0" parTransId="{5E2CC1CB-7E12-4298-9BE5-B8F6683E4161}" sibTransId="{630DB5C2-135D-425B-B7D5-1F5FFE12BF3B}"/>
    <dgm:cxn modelId="{8BF8164C-EDE7-4AE5-A37A-D804238F2EF7}" srcId="{2EFB202A-8611-4DDC-831D-D12EB67B6CF7}" destId="{1FEBF314-78C8-4B2B-836B-13050A3A2DEF}" srcOrd="4" destOrd="0" parTransId="{A1305E10-4260-48CA-A96C-11D8ABBCAACA}" sibTransId="{279DB948-3F54-486E-91CD-C2233FAF056A}"/>
    <dgm:cxn modelId="{034D3E4C-D051-45EF-A6E4-C5EDA088EB4D}" type="presOf" srcId="{438F37F5-E676-4BB5-A241-95D895E1B43F}" destId="{7AA949AE-7C2F-403C-AE86-B2C7F02406B0}" srcOrd="0" destOrd="0" presId="urn:microsoft.com/office/officeart/2016/7/layout/RepeatingBendingProcessNew"/>
    <dgm:cxn modelId="{DF30824C-04D2-4BDB-ACBF-A8D2E784D984}" type="presOf" srcId="{67B503AA-82FD-4AA4-8357-3D8B59D6160B}" destId="{ADC7EBFA-5ACE-4E43-9CEF-4A7599AB6439}" srcOrd="0" destOrd="0" presId="urn:microsoft.com/office/officeart/2016/7/layout/RepeatingBendingProcessNew"/>
    <dgm:cxn modelId="{17389F72-8E62-4D3E-B75A-43F299A56628}" type="presOf" srcId="{630DB5C2-135D-425B-B7D5-1F5FFE12BF3B}" destId="{EEF19CD5-FE89-4EFE-9D29-4DD24B430765}" srcOrd="0" destOrd="0" presId="urn:microsoft.com/office/officeart/2016/7/layout/RepeatingBendingProcessNew"/>
    <dgm:cxn modelId="{5376348D-4465-4E2E-9DB8-EA1F5276717B}" srcId="{2EFB202A-8611-4DDC-831D-D12EB67B6CF7}" destId="{11888A7B-1E89-45E6-84F4-EF92B26189CD}" srcOrd="0" destOrd="0" parTransId="{6043087E-917B-44BC-97F8-41385FD50DC3}" sibTransId="{438F37F5-E676-4BB5-A241-95D895E1B43F}"/>
    <dgm:cxn modelId="{BE93228E-B0C6-49B7-8029-C02F36D861D5}" type="presOf" srcId="{640CA9BD-09C1-4472-8DAC-0F150EC5E678}" destId="{FEF801F7-E6FD-4200-9B30-1530C7F5AFFA}" srcOrd="0" destOrd="0" presId="urn:microsoft.com/office/officeart/2016/7/layout/RepeatingBendingProcessNew"/>
    <dgm:cxn modelId="{8247D1A2-555D-4B39-B44D-5F2B5AE64242}" srcId="{2EFB202A-8611-4DDC-831D-D12EB67B6CF7}" destId="{356F6FEF-38C8-437A-8562-86A5ED3F5885}" srcOrd="2" destOrd="0" parTransId="{BD9B34C9-939F-47F5-A040-1B30C9EEA310}" sibTransId="{665399A3-A410-4656-8F7E-3FAB641DE891}"/>
    <dgm:cxn modelId="{063E54A5-829F-4A49-8C58-412D75ED033C}" type="presOf" srcId="{665399A3-A410-4656-8F7E-3FAB641DE891}" destId="{F075AD34-5286-4A17-8C01-B28E3D4EC4C1}" srcOrd="0" destOrd="0" presId="urn:microsoft.com/office/officeart/2016/7/layout/RepeatingBendingProcessNew"/>
    <dgm:cxn modelId="{CC0EDCAE-E275-44D9-8124-828C72610832}" type="presOf" srcId="{11888A7B-1E89-45E6-84F4-EF92B26189CD}" destId="{FFACC7A8-50B2-4E20-9207-7682577BFEF9}" srcOrd="0" destOrd="0" presId="urn:microsoft.com/office/officeart/2016/7/layout/RepeatingBendingProcessNew"/>
    <dgm:cxn modelId="{E04C48D1-B180-4CA5-A9B7-21E91F8C07AD}" type="presOf" srcId="{279DB948-3F54-486E-91CD-C2233FAF056A}" destId="{E00891F6-D6D6-477B-8807-DCD78B8B20AB}" srcOrd="0" destOrd="0" presId="urn:microsoft.com/office/officeart/2016/7/layout/RepeatingBendingProcessNew"/>
    <dgm:cxn modelId="{FBCFCAD2-1DEC-41D1-A460-73D1F6CEA1C9}" type="presOf" srcId="{67B503AA-82FD-4AA4-8357-3D8B59D6160B}" destId="{7E3A3DCB-73CB-4FBB-B4B8-4DC8F83ABFB0}" srcOrd="1" destOrd="0" presId="urn:microsoft.com/office/officeart/2016/7/layout/RepeatingBendingProcessNew"/>
    <dgm:cxn modelId="{EF6B5AD6-0995-4901-9524-4ABEE1FA4D74}" type="presOf" srcId="{279DB948-3F54-486E-91CD-C2233FAF056A}" destId="{18FB2299-076E-405C-B114-F5FB3D082BD8}" srcOrd="1" destOrd="0" presId="urn:microsoft.com/office/officeart/2016/7/layout/RepeatingBendingProcessNew"/>
    <dgm:cxn modelId="{FEAB25D7-42A0-4EDF-9DE7-6A7BC655E387}" type="presOf" srcId="{1FEBF314-78C8-4B2B-836B-13050A3A2DEF}" destId="{8A84497D-F569-48AD-A22F-B6D94B3514DC}" srcOrd="0" destOrd="0" presId="urn:microsoft.com/office/officeart/2016/7/layout/RepeatingBendingProcessNew"/>
    <dgm:cxn modelId="{F2F735E0-A751-4BC9-AF6D-02E8F06597AC}" type="presOf" srcId="{356F6FEF-38C8-437A-8562-86A5ED3F5885}" destId="{ED6A7B1E-9712-4F31-9B57-BF56305B7F5B}" srcOrd="0" destOrd="0" presId="urn:microsoft.com/office/officeart/2016/7/layout/RepeatingBendingProcessNew"/>
    <dgm:cxn modelId="{4B0BAEED-29BA-4B6D-A840-002DF23461E8}" type="presOf" srcId="{712EDDD5-F1C9-457B-A81D-F94868058B44}" destId="{E277076A-CA4A-4FE4-B673-B660594883DD}" srcOrd="0" destOrd="0" presId="urn:microsoft.com/office/officeart/2016/7/layout/RepeatingBendingProcessNew"/>
    <dgm:cxn modelId="{B8B65BFA-5762-47C1-B2F4-E567B356DE10}" type="presOf" srcId="{665399A3-A410-4656-8F7E-3FAB641DE891}" destId="{892F6C2E-9595-4A6F-B03A-25686D71E192}" srcOrd="1" destOrd="0" presId="urn:microsoft.com/office/officeart/2016/7/layout/RepeatingBendingProcessNew"/>
    <dgm:cxn modelId="{0D50A607-7408-472E-9847-B4758BA423B8}" type="presParOf" srcId="{351F2C4B-B1B3-474D-9F53-B231FFFF0DA2}" destId="{FFACC7A8-50B2-4E20-9207-7682577BFEF9}" srcOrd="0" destOrd="0" presId="urn:microsoft.com/office/officeart/2016/7/layout/RepeatingBendingProcessNew"/>
    <dgm:cxn modelId="{635CD7CB-AE04-44F3-9F59-D162D59B2371}" type="presParOf" srcId="{351F2C4B-B1B3-474D-9F53-B231FFFF0DA2}" destId="{7AA949AE-7C2F-403C-AE86-B2C7F02406B0}" srcOrd="1" destOrd="0" presId="urn:microsoft.com/office/officeart/2016/7/layout/RepeatingBendingProcessNew"/>
    <dgm:cxn modelId="{9312DD0A-7FAD-4BC1-A392-E6AD9EAAB988}" type="presParOf" srcId="{7AA949AE-7C2F-403C-AE86-B2C7F02406B0}" destId="{0A1AF19C-86D1-49A9-9301-9147B89E626D}" srcOrd="0" destOrd="0" presId="urn:microsoft.com/office/officeart/2016/7/layout/RepeatingBendingProcessNew"/>
    <dgm:cxn modelId="{FF2D94BD-8A7D-479C-9D1A-64A6CBFC39F1}" type="presParOf" srcId="{351F2C4B-B1B3-474D-9F53-B231FFFF0DA2}" destId="{E277076A-CA4A-4FE4-B673-B660594883DD}" srcOrd="2" destOrd="0" presId="urn:microsoft.com/office/officeart/2016/7/layout/RepeatingBendingProcessNew"/>
    <dgm:cxn modelId="{1449A24A-7371-4F63-8EC6-C486434C45BD}" type="presParOf" srcId="{351F2C4B-B1B3-474D-9F53-B231FFFF0DA2}" destId="{EEF19CD5-FE89-4EFE-9D29-4DD24B430765}" srcOrd="3" destOrd="0" presId="urn:microsoft.com/office/officeart/2016/7/layout/RepeatingBendingProcessNew"/>
    <dgm:cxn modelId="{58E4CEF0-AAC4-4531-BB0E-B84EEA042D79}" type="presParOf" srcId="{EEF19CD5-FE89-4EFE-9D29-4DD24B430765}" destId="{18880D40-1B99-4F5D-B2D5-210E90492C42}" srcOrd="0" destOrd="0" presId="urn:microsoft.com/office/officeart/2016/7/layout/RepeatingBendingProcessNew"/>
    <dgm:cxn modelId="{2961F6A3-7BAA-4A03-9588-4EB892255C52}" type="presParOf" srcId="{351F2C4B-B1B3-474D-9F53-B231FFFF0DA2}" destId="{ED6A7B1E-9712-4F31-9B57-BF56305B7F5B}" srcOrd="4" destOrd="0" presId="urn:microsoft.com/office/officeart/2016/7/layout/RepeatingBendingProcessNew"/>
    <dgm:cxn modelId="{D5F81428-9959-4D75-98AA-00F8A3D62368}" type="presParOf" srcId="{351F2C4B-B1B3-474D-9F53-B231FFFF0DA2}" destId="{F075AD34-5286-4A17-8C01-B28E3D4EC4C1}" srcOrd="5" destOrd="0" presId="urn:microsoft.com/office/officeart/2016/7/layout/RepeatingBendingProcessNew"/>
    <dgm:cxn modelId="{4545C08F-B005-4BA3-8606-F7C081BEB0F8}" type="presParOf" srcId="{F075AD34-5286-4A17-8C01-B28E3D4EC4C1}" destId="{892F6C2E-9595-4A6F-B03A-25686D71E192}" srcOrd="0" destOrd="0" presId="urn:microsoft.com/office/officeart/2016/7/layout/RepeatingBendingProcessNew"/>
    <dgm:cxn modelId="{64A6A977-4690-494A-A6AC-826B4BBA1F0E}" type="presParOf" srcId="{351F2C4B-B1B3-474D-9F53-B231FFFF0DA2}" destId="{FEF801F7-E6FD-4200-9B30-1530C7F5AFFA}" srcOrd="6" destOrd="0" presId="urn:microsoft.com/office/officeart/2016/7/layout/RepeatingBendingProcessNew"/>
    <dgm:cxn modelId="{661C34C5-6956-4DB0-858F-A1BC0A2F3811}" type="presParOf" srcId="{351F2C4B-B1B3-474D-9F53-B231FFFF0DA2}" destId="{ADC7EBFA-5ACE-4E43-9CEF-4A7599AB6439}" srcOrd="7" destOrd="0" presId="urn:microsoft.com/office/officeart/2016/7/layout/RepeatingBendingProcessNew"/>
    <dgm:cxn modelId="{DB211F61-A95A-42F4-A717-6FDA103D7D8F}" type="presParOf" srcId="{ADC7EBFA-5ACE-4E43-9CEF-4A7599AB6439}" destId="{7E3A3DCB-73CB-4FBB-B4B8-4DC8F83ABFB0}" srcOrd="0" destOrd="0" presId="urn:microsoft.com/office/officeart/2016/7/layout/RepeatingBendingProcessNew"/>
    <dgm:cxn modelId="{92471569-1DA5-4A93-8B32-B2D90C439416}" type="presParOf" srcId="{351F2C4B-B1B3-474D-9F53-B231FFFF0DA2}" destId="{8A84497D-F569-48AD-A22F-B6D94B3514DC}" srcOrd="8" destOrd="0" presId="urn:microsoft.com/office/officeart/2016/7/layout/RepeatingBendingProcessNew"/>
    <dgm:cxn modelId="{F6C3058D-F93B-4FAB-A4A6-FD1E0A681547}" type="presParOf" srcId="{351F2C4B-B1B3-474D-9F53-B231FFFF0DA2}" destId="{E00891F6-D6D6-477B-8807-DCD78B8B20AB}" srcOrd="9" destOrd="0" presId="urn:microsoft.com/office/officeart/2016/7/layout/RepeatingBendingProcessNew"/>
    <dgm:cxn modelId="{8E748CBA-1C1C-4253-AFA0-9E27533DE25B}" type="presParOf" srcId="{E00891F6-D6D6-477B-8807-DCD78B8B20AB}" destId="{18FB2299-076E-405C-B114-F5FB3D082BD8}" srcOrd="0" destOrd="0" presId="urn:microsoft.com/office/officeart/2016/7/layout/RepeatingBendingProcessNew"/>
    <dgm:cxn modelId="{F006B02D-656E-49CE-9924-2B0E0153A0CC}" type="presParOf" srcId="{351F2C4B-B1B3-474D-9F53-B231FFFF0DA2}" destId="{0B963931-45D6-4151-B1AC-6C226282B9F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B202A-8611-4DDC-831D-D12EB67B6CF7}" type="doc">
      <dgm:prSet loTypeId="urn:microsoft.com/office/officeart/2016/7/layout/BasicLinearProcessNumbered" loCatId="process" qsTypeId="urn:microsoft.com/office/officeart/2005/8/quickstyle/simple2" qsCatId="simple" csTypeId="urn:microsoft.com/office/officeart/2005/8/colors/accent2_2" csCatId="accent2" phldr="1"/>
      <dgm:spPr/>
      <dgm:t>
        <a:bodyPr/>
        <a:lstStyle/>
        <a:p>
          <a:endParaRPr lang="en-US"/>
        </a:p>
      </dgm:t>
    </dgm:pt>
    <dgm:pt modelId="{11888A7B-1E89-45E6-84F4-EF92B26189CD}">
      <dgm:prSet phldrT="[Text]"/>
      <dgm:spPr/>
      <dgm:t>
        <a:bodyPr/>
        <a:lstStyle/>
        <a:p>
          <a:pPr>
            <a:lnSpc>
              <a:spcPct val="100000"/>
            </a:lnSpc>
          </a:pPr>
          <a:r>
            <a:rPr lang="en-US" dirty="0"/>
            <a:t>Linear Regression</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phldrT="1" phldr="0"/>
      <dgm:spPr/>
      <dgm:t>
        <a:bodyPr/>
        <a:lstStyle/>
        <a:p>
          <a:r>
            <a:rPr lang="en-US"/>
            <a:t>1</a:t>
          </a:r>
        </a:p>
      </dgm:t>
    </dgm:pt>
    <dgm:pt modelId="{712EDDD5-F1C9-457B-A81D-F94868058B44}">
      <dgm:prSet phldrT="[Text]"/>
      <dgm:spPr/>
      <dgm:t>
        <a:bodyPr/>
        <a:lstStyle/>
        <a:p>
          <a:pPr>
            <a:lnSpc>
              <a:spcPct val="100000"/>
            </a:lnSpc>
          </a:pPr>
          <a:r>
            <a:rPr lang="en-US"/>
            <a:t>Lasso</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phldrT="2" phldr="0"/>
      <dgm:spPr/>
      <dgm:t>
        <a:bodyPr/>
        <a:lstStyle/>
        <a:p>
          <a:r>
            <a:rPr lang="en-US"/>
            <a:t>2</a:t>
          </a:r>
        </a:p>
      </dgm:t>
    </dgm:pt>
    <dgm:pt modelId="{356F6FEF-38C8-437A-8562-86A5ED3F5885}">
      <dgm:prSet phldrT="[Text]"/>
      <dgm:spPr/>
      <dgm:t>
        <a:bodyPr/>
        <a:lstStyle/>
        <a:p>
          <a:pPr>
            <a:lnSpc>
              <a:spcPct val="100000"/>
            </a:lnSpc>
          </a:pPr>
          <a:r>
            <a:rPr lang="en-US"/>
            <a:t>Ridge</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phldrT="3" phldr="0"/>
      <dgm:spPr/>
      <dgm:t>
        <a:bodyPr/>
        <a:lstStyle/>
        <a:p>
          <a:r>
            <a:rPr lang="en-US"/>
            <a:t>3</a:t>
          </a:r>
        </a:p>
      </dgm:t>
    </dgm:pt>
    <dgm:pt modelId="{640CA9BD-09C1-4472-8DAC-0F150EC5E678}">
      <dgm:prSet phldrT="[Text]"/>
      <dgm:spPr/>
      <dgm:t>
        <a:bodyPr/>
        <a:lstStyle/>
        <a:p>
          <a:pPr>
            <a:lnSpc>
              <a:spcPct val="100000"/>
            </a:lnSpc>
          </a:pPr>
          <a:r>
            <a:rPr lang="en-US" dirty="0"/>
            <a:t>Random Forest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phldrT="4" phldr="0"/>
      <dgm:spPr/>
      <dgm:t>
        <a:bodyPr/>
        <a:lstStyle/>
        <a:p>
          <a:r>
            <a:rPr lang="en-US"/>
            <a:t>4</a:t>
          </a:r>
        </a:p>
      </dgm:t>
    </dgm:pt>
    <dgm:pt modelId="{0A10FEEF-0432-4C1B-8F8E-9998166216C2}">
      <dgm:prSet phldrT="[Text]"/>
      <dgm:spPr/>
      <dgm:t>
        <a:bodyPr/>
        <a:lstStyle/>
        <a:p>
          <a:pPr>
            <a:lnSpc>
              <a:spcPct val="100000"/>
            </a:lnSpc>
          </a:pPr>
          <a:r>
            <a:rPr lang="en-US" dirty="0"/>
            <a:t>Decision Tree</a:t>
          </a:r>
        </a:p>
      </dgm:t>
    </dgm:pt>
    <dgm:pt modelId="{B8D4805F-3494-4838-8CA2-B60149950C2B}" type="parTrans" cxnId="{DEAE4293-9EC8-42E4-B7BE-73F15434B847}">
      <dgm:prSet/>
      <dgm:spPr/>
      <dgm:t>
        <a:bodyPr/>
        <a:lstStyle/>
        <a:p>
          <a:endParaRPr lang="en-US"/>
        </a:p>
      </dgm:t>
    </dgm:pt>
    <dgm:pt modelId="{010024C1-5EFB-43D7-A9EE-B68C870E09C7}" type="sibTrans" cxnId="{DEAE4293-9EC8-42E4-B7BE-73F15434B847}">
      <dgm:prSet phldrT="5" phldr="0"/>
      <dgm:spPr/>
      <dgm:t>
        <a:bodyPr/>
        <a:lstStyle/>
        <a:p>
          <a:r>
            <a:rPr lang="en-US"/>
            <a:t>5</a:t>
          </a:r>
        </a:p>
      </dgm:t>
    </dgm:pt>
    <dgm:pt modelId="{1F2F1634-E4CA-4FC7-9423-1DAC4C9EBE23}" type="pres">
      <dgm:prSet presAssocID="{2EFB202A-8611-4DDC-831D-D12EB67B6CF7}" presName="Name0" presStyleCnt="0">
        <dgm:presLayoutVars>
          <dgm:animLvl val="lvl"/>
          <dgm:resizeHandles val="exact"/>
        </dgm:presLayoutVars>
      </dgm:prSet>
      <dgm:spPr/>
    </dgm:pt>
    <dgm:pt modelId="{E72C8D52-0000-4459-AF83-878C9F3CA1F7}" type="pres">
      <dgm:prSet presAssocID="{11888A7B-1E89-45E6-84F4-EF92B26189CD}" presName="compositeNode" presStyleCnt="0">
        <dgm:presLayoutVars>
          <dgm:bulletEnabled val="1"/>
        </dgm:presLayoutVars>
      </dgm:prSet>
      <dgm:spPr/>
    </dgm:pt>
    <dgm:pt modelId="{D73DE954-0B3D-45C5-BFE1-7A9DC64EB682}" type="pres">
      <dgm:prSet presAssocID="{11888A7B-1E89-45E6-84F4-EF92B26189CD}" presName="bgRect" presStyleLbl="bgAccFollowNode1" presStyleIdx="0" presStyleCnt="5"/>
      <dgm:spPr/>
    </dgm:pt>
    <dgm:pt modelId="{EF7562D9-A736-4E91-A2DC-7C7DA4FB0E94}" type="pres">
      <dgm:prSet presAssocID="{438F37F5-E676-4BB5-A241-95D895E1B43F}" presName="sibTransNodeCircle" presStyleLbl="alignNode1" presStyleIdx="0" presStyleCnt="10">
        <dgm:presLayoutVars>
          <dgm:chMax val="0"/>
          <dgm:bulletEnabled/>
        </dgm:presLayoutVars>
      </dgm:prSet>
      <dgm:spPr/>
    </dgm:pt>
    <dgm:pt modelId="{381513B7-74EC-4021-9565-8014B03614E4}" type="pres">
      <dgm:prSet presAssocID="{11888A7B-1E89-45E6-84F4-EF92B26189CD}" presName="bottomLine" presStyleLbl="alignNode1" presStyleIdx="1" presStyleCnt="10">
        <dgm:presLayoutVars/>
      </dgm:prSet>
      <dgm:spPr/>
    </dgm:pt>
    <dgm:pt modelId="{B740157F-2F60-4D0B-999D-B2CB1074AAD4}" type="pres">
      <dgm:prSet presAssocID="{11888A7B-1E89-45E6-84F4-EF92B26189CD}" presName="nodeText" presStyleLbl="bgAccFollowNode1" presStyleIdx="0" presStyleCnt="5">
        <dgm:presLayoutVars>
          <dgm:bulletEnabled val="1"/>
        </dgm:presLayoutVars>
      </dgm:prSet>
      <dgm:spPr/>
    </dgm:pt>
    <dgm:pt modelId="{40A4F621-C302-4F05-81AA-97157717F9AF}" type="pres">
      <dgm:prSet presAssocID="{438F37F5-E676-4BB5-A241-95D895E1B43F}" presName="sibTrans" presStyleCnt="0"/>
      <dgm:spPr/>
    </dgm:pt>
    <dgm:pt modelId="{44F11954-50D0-4E7C-9E3F-079ED4C5C1EF}" type="pres">
      <dgm:prSet presAssocID="{712EDDD5-F1C9-457B-A81D-F94868058B44}" presName="compositeNode" presStyleCnt="0">
        <dgm:presLayoutVars>
          <dgm:bulletEnabled val="1"/>
        </dgm:presLayoutVars>
      </dgm:prSet>
      <dgm:spPr/>
    </dgm:pt>
    <dgm:pt modelId="{AC99023B-5F1B-4E01-A9E7-8617C0D2C69D}" type="pres">
      <dgm:prSet presAssocID="{712EDDD5-F1C9-457B-A81D-F94868058B44}" presName="bgRect" presStyleLbl="bgAccFollowNode1" presStyleIdx="1" presStyleCnt="5"/>
      <dgm:spPr/>
    </dgm:pt>
    <dgm:pt modelId="{7AAD40B2-2C25-486F-9CB1-D459EA154F9D}" type="pres">
      <dgm:prSet presAssocID="{630DB5C2-135D-425B-B7D5-1F5FFE12BF3B}" presName="sibTransNodeCircle" presStyleLbl="alignNode1" presStyleIdx="2" presStyleCnt="10">
        <dgm:presLayoutVars>
          <dgm:chMax val="0"/>
          <dgm:bulletEnabled/>
        </dgm:presLayoutVars>
      </dgm:prSet>
      <dgm:spPr/>
    </dgm:pt>
    <dgm:pt modelId="{6662530A-7F88-4FDD-8BE9-764C8BB7B5C8}" type="pres">
      <dgm:prSet presAssocID="{712EDDD5-F1C9-457B-A81D-F94868058B44}" presName="bottomLine" presStyleLbl="alignNode1" presStyleIdx="3" presStyleCnt="10">
        <dgm:presLayoutVars/>
      </dgm:prSet>
      <dgm:spPr/>
    </dgm:pt>
    <dgm:pt modelId="{DFE8DF98-E9A0-4B84-85C6-B9D311DF01FF}" type="pres">
      <dgm:prSet presAssocID="{712EDDD5-F1C9-457B-A81D-F94868058B44}" presName="nodeText" presStyleLbl="bgAccFollowNode1" presStyleIdx="1" presStyleCnt="5">
        <dgm:presLayoutVars>
          <dgm:bulletEnabled val="1"/>
        </dgm:presLayoutVars>
      </dgm:prSet>
      <dgm:spPr/>
    </dgm:pt>
    <dgm:pt modelId="{43E31ED2-9F56-481B-97FA-AA177BE8E1FD}" type="pres">
      <dgm:prSet presAssocID="{630DB5C2-135D-425B-B7D5-1F5FFE12BF3B}" presName="sibTrans" presStyleCnt="0"/>
      <dgm:spPr/>
    </dgm:pt>
    <dgm:pt modelId="{D86498DA-230D-46ED-A677-557D3EE8BC89}" type="pres">
      <dgm:prSet presAssocID="{356F6FEF-38C8-437A-8562-86A5ED3F5885}" presName="compositeNode" presStyleCnt="0">
        <dgm:presLayoutVars>
          <dgm:bulletEnabled val="1"/>
        </dgm:presLayoutVars>
      </dgm:prSet>
      <dgm:spPr/>
    </dgm:pt>
    <dgm:pt modelId="{EE780E3D-4285-4F8E-880F-032674985A7E}" type="pres">
      <dgm:prSet presAssocID="{356F6FEF-38C8-437A-8562-86A5ED3F5885}" presName="bgRect" presStyleLbl="bgAccFollowNode1" presStyleIdx="2" presStyleCnt="5"/>
      <dgm:spPr/>
    </dgm:pt>
    <dgm:pt modelId="{F6392BB5-6B61-4567-A353-FADEF4EF7FE6}" type="pres">
      <dgm:prSet presAssocID="{665399A3-A410-4656-8F7E-3FAB641DE891}" presName="sibTransNodeCircle" presStyleLbl="alignNode1" presStyleIdx="4" presStyleCnt="10">
        <dgm:presLayoutVars>
          <dgm:chMax val="0"/>
          <dgm:bulletEnabled/>
        </dgm:presLayoutVars>
      </dgm:prSet>
      <dgm:spPr/>
    </dgm:pt>
    <dgm:pt modelId="{90C64497-7CE9-44E9-91E6-18C45FB717FD}" type="pres">
      <dgm:prSet presAssocID="{356F6FEF-38C8-437A-8562-86A5ED3F5885}" presName="bottomLine" presStyleLbl="alignNode1" presStyleIdx="5" presStyleCnt="10">
        <dgm:presLayoutVars/>
      </dgm:prSet>
      <dgm:spPr/>
    </dgm:pt>
    <dgm:pt modelId="{43D58DAE-CC33-400B-9699-50B9AC4C3F06}" type="pres">
      <dgm:prSet presAssocID="{356F6FEF-38C8-437A-8562-86A5ED3F5885}" presName="nodeText" presStyleLbl="bgAccFollowNode1" presStyleIdx="2" presStyleCnt="5">
        <dgm:presLayoutVars>
          <dgm:bulletEnabled val="1"/>
        </dgm:presLayoutVars>
      </dgm:prSet>
      <dgm:spPr/>
    </dgm:pt>
    <dgm:pt modelId="{A0DE9317-21A8-4EE6-B6B1-75246292F182}" type="pres">
      <dgm:prSet presAssocID="{665399A3-A410-4656-8F7E-3FAB641DE891}" presName="sibTrans" presStyleCnt="0"/>
      <dgm:spPr/>
    </dgm:pt>
    <dgm:pt modelId="{2260D67D-81FD-44C4-BC20-706E17C08CC9}" type="pres">
      <dgm:prSet presAssocID="{640CA9BD-09C1-4472-8DAC-0F150EC5E678}" presName="compositeNode" presStyleCnt="0">
        <dgm:presLayoutVars>
          <dgm:bulletEnabled val="1"/>
        </dgm:presLayoutVars>
      </dgm:prSet>
      <dgm:spPr/>
    </dgm:pt>
    <dgm:pt modelId="{0A8EA7A6-2ADE-4019-9F72-220DF510B843}" type="pres">
      <dgm:prSet presAssocID="{640CA9BD-09C1-4472-8DAC-0F150EC5E678}" presName="bgRect" presStyleLbl="bgAccFollowNode1" presStyleIdx="3" presStyleCnt="5"/>
      <dgm:spPr/>
    </dgm:pt>
    <dgm:pt modelId="{C184DC5E-13C9-4D37-AE01-A4F79870A1BB}" type="pres">
      <dgm:prSet presAssocID="{67B503AA-82FD-4AA4-8357-3D8B59D6160B}" presName="sibTransNodeCircle" presStyleLbl="alignNode1" presStyleIdx="6" presStyleCnt="10">
        <dgm:presLayoutVars>
          <dgm:chMax val="0"/>
          <dgm:bulletEnabled/>
        </dgm:presLayoutVars>
      </dgm:prSet>
      <dgm:spPr/>
    </dgm:pt>
    <dgm:pt modelId="{D39A5C13-C5D5-45F8-9149-FA9CFACD48E0}" type="pres">
      <dgm:prSet presAssocID="{640CA9BD-09C1-4472-8DAC-0F150EC5E678}" presName="bottomLine" presStyleLbl="alignNode1" presStyleIdx="7" presStyleCnt="10">
        <dgm:presLayoutVars/>
      </dgm:prSet>
      <dgm:spPr/>
    </dgm:pt>
    <dgm:pt modelId="{DAF019A1-8161-47D6-91CE-BC1CB47B83A6}" type="pres">
      <dgm:prSet presAssocID="{640CA9BD-09C1-4472-8DAC-0F150EC5E678}" presName="nodeText" presStyleLbl="bgAccFollowNode1" presStyleIdx="3" presStyleCnt="5">
        <dgm:presLayoutVars>
          <dgm:bulletEnabled val="1"/>
        </dgm:presLayoutVars>
      </dgm:prSet>
      <dgm:spPr/>
    </dgm:pt>
    <dgm:pt modelId="{10E8ED45-763F-44FF-B46D-932CD5273212}" type="pres">
      <dgm:prSet presAssocID="{67B503AA-82FD-4AA4-8357-3D8B59D6160B}" presName="sibTrans" presStyleCnt="0"/>
      <dgm:spPr/>
    </dgm:pt>
    <dgm:pt modelId="{5C02E29B-E70E-46FE-BB25-845DF25C6564}" type="pres">
      <dgm:prSet presAssocID="{0A10FEEF-0432-4C1B-8F8E-9998166216C2}" presName="compositeNode" presStyleCnt="0">
        <dgm:presLayoutVars>
          <dgm:bulletEnabled val="1"/>
        </dgm:presLayoutVars>
      </dgm:prSet>
      <dgm:spPr/>
    </dgm:pt>
    <dgm:pt modelId="{BCB649E0-0EC8-4C1E-A3E2-4EE1CC426DC4}" type="pres">
      <dgm:prSet presAssocID="{0A10FEEF-0432-4C1B-8F8E-9998166216C2}" presName="bgRect" presStyleLbl="bgAccFollowNode1" presStyleIdx="4" presStyleCnt="5"/>
      <dgm:spPr/>
    </dgm:pt>
    <dgm:pt modelId="{8D6441D6-23EE-4EAA-B09A-E93E503DA91E}" type="pres">
      <dgm:prSet presAssocID="{010024C1-5EFB-43D7-A9EE-B68C870E09C7}" presName="sibTransNodeCircle" presStyleLbl="alignNode1" presStyleIdx="8" presStyleCnt="10">
        <dgm:presLayoutVars>
          <dgm:chMax val="0"/>
          <dgm:bulletEnabled/>
        </dgm:presLayoutVars>
      </dgm:prSet>
      <dgm:spPr/>
    </dgm:pt>
    <dgm:pt modelId="{96E2ACC1-1826-416F-A379-52761E9325BA}" type="pres">
      <dgm:prSet presAssocID="{0A10FEEF-0432-4C1B-8F8E-9998166216C2}" presName="bottomLine" presStyleLbl="alignNode1" presStyleIdx="9" presStyleCnt="10">
        <dgm:presLayoutVars/>
      </dgm:prSet>
      <dgm:spPr/>
    </dgm:pt>
    <dgm:pt modelId="{03D13D84-04E8-43AF-AD3B-BE9239656C0A}" type="pres">
      <dgm:prSet presAssocID="{0A10FEEF-0432-4C1B-8F8E-9998166216C2}" presName="nodeText" presStyleLbl="bgAccFollowNode1" presStyleIdx="4" presStyleCnt="5">
        <dgm:presLayoutVars>
          <dgm:bulletEnabled val="1"/>
        </dgm:presLayoutVars>
      </dgm:prSet>
      <dgm:spPr/>
    </dgm:pt>
  </dgm:ptLst>
  <dgm:cxnLst>
    <dgm:cxn modelId="{05287801-F62E-44B2-865E-0E9068BEE0A8}" type="presOf" srcId="{640CA9BD-09C1-4472-8DAC-0F150EC5E678}" destId="{0A8EA7A6-2ADE-4019-9F72-220DF510B843}" srcOrd="0" destOrd="0" presId="urn:microsoft.com/office/officeart/2016/7/layout/BasicLinearProcessNumbered"/>
    <dgm:cxn modelId="{E6513408-1123-451C-9EA8-DF8BB453B1DD}" type="presOf" srcId="{11888A7B-1E89-45E6-84F4-EF92B26189CD}" destId="{B740157F-2F60-4D0B-999D-B2CB1074AAD4}" srcOrd="1" destOrd="0" presId="urn:microsoft.com/office/officeart/2016/7/layout/BasicLinearProcessNumbered"/>
    <dgm:cxn modelId="{A8AC5708-B741-456C-B2BC-ABC6DA0A70D8}" type="presOf" srcId="{2EFB202A-8611-4DDC-831D-D12EB67B6CF7}" destId="{1F2F1634-E4CA-4FC7-9423-1DAC4C9EBE23}" srcOrd="0" destOrd="0" presId="urn:microsoft.com/office/officeart/2016/7/layout/BasicLinearProcessNumbered"/>
    <dgm:cxn modelId="{80EAA00B-6811-4A06-94B3-387A65CCDBCE}" type="presOf" srcId="{640CA9BD-09C1-4472-8DAC-0F150EC5E678}" destId="{DAF019A1-8161-47D6-91CE-BC1CB47B83A6}" srcOrd="1" destOrd="0" presId="urn:microsoft.com/office/officeart/2016/7/layout/BasicLinearProcessNumbered"/>
    <dgm:cxn modelId="{957C551D-31A8-4286-A3AE-C5928DB663CE}" srcId="{2EFB202A-8611-4DDC-831D-D12EB67B6CF7}" destId="{640CA9BD-09C1-4472-8DAC-0F150EC5E678}" srcOrd="3" destOrd="0" parTransId="{90609DF7-843B-4BEF-A3B5-89270E6B0951}" sibTransId="{67B503AA-82FD-4AA4-8357-3D8B59D6160B}"/>
    <dgm:cxn modelId="{BA125E1E-C31B-46AC-A925-54E3698615F0}" type="presOf" srcId="{010024C1-5EFB-43D7-A9EE-B68C870E09C7}" destId="{8D6441D6-23EE-4EAA-B09A-E93E503DA91E}" srcOrd="0" destOrd="0" presId="urn:microsoft.com/office/officeart/2016/7/layout/BasicLinearProcessNumbered"/>
    <dgm:cxn modelId="{60BA3338-7909-4F8B-B3D7-07371E7DDF47}" type="presOf" srcId="{356F6FEF-38C8-437A-8562-86A5ED3F5885}" destId="{EE780E3D-4285-4F8E-880F-032674985A7E}" srcOrd="0" destOrd="0" presId="urn:microsoft.com/office/officeart/2016/7/layout/BasicLinearProcessNumbered"/>
    <dgm:cxn modelId="{392AE56A-6939-469F-BFEC-2DEEC6ABC100}" srcId="{2EFB202A-8611-4DDC-831D-D12EB67B6CF7}" destId="{712EDDD5-F1C9-457B-A81D-F94868058B44}" srcOrd="1" destOrd="0" parTransId="{5E2CC1CB-7E12-4298-9BE5-B8F6683E4161}" sibTransId="{630DB5C2-135D-425B-B7D5-1F5FFE12BF3B}"/>
    <dgm:cxn modelId="{64F75370-5B4B-4C7B-A117-9B24CF903B41}" type="presOf" srcId="{0A10FEEF-0432-4C1B-8F8E-9998166216C2}" destId="{03D13D84-04E8-43AF-AD3B-BE9239656C0A}" srcOrd="1" destOrd="0" presId="urn:microsoft.com/office/officeart/2016/7/layout/BasicLinearProcessNumbered"/>
    <dgm:cxn modelId="{0C05E780-5298-44D3-A2BE-916F05F962AA}" type="presOf" srcId="{665399A3-A410-4656-8F7E-3FAB641DE891}" destId="{F6392BB5-6B61-4567-A353-FADEF4EF7FE6}" srcOrd="0" destOrd="0" presId="urn:microsoft.com/office/officeart/2016/7/layout/BasicLinearProcessNumbered"/>
    <dgm:cxn modelId="{5376348D-4465-4E2E-9DB8-EA1F5276717B}" srcId="{2EFB202A-8611-4DDC-831D-D12EB67B6CF7}" destId="{11888A7B-1E89-45E6-84F4-EF92B26189CD}" srcOrd="0" destOrd="0" parTransId="{6043087E-917B-44BC-97F8-41385FD50DC3}" sibTransId="{438F37F5-E676-4BB5-A241-95D895E1B43F}"/>
    <dgm:cxn modelId="{3E445C8D-9C7A-4C60-9338-6BC89AA03215}" type="presOf" srcId="{438F37F5-E676-4BB5-A241-95D895E1B43F}" destId="{EF7562D9-A736-4E91-A2DC-7C7DA4FB0E94}" srcOrd="0" destOrd="0" presId="urn:microsoft.com/office/officeart/2016/7/layout/BasicLinearProcessNumbered"/>
    <dgm:cxn modelId="{DEAE4293-9EC8-42E4-B7BE-73F15434B847}" srcId="{2EFB202A-8611-4DDC-831D-D12EB67B6CF7}" destId="{0A10FEEF-0432-4C1B-8F8E-9998166216C2}" srcOrd="4" destOrd="0" parTransId="{B8D4805F-3494-4838-8CA2-B60149950C2B}" sibTransId="{010024C1-5EFB-43D7-A9EE-B68C870E09C7}"/>
    <dgm:cxn modelId="{D5B216A0-FD16-403D-9FAD-6FA5D0668B76}" type="presOf" srcId="{11888A7B-1E89-45E6-84F4-EF92B26189CD}" destId="{D73DE954-0B3D-45C5-BFE1-7A9DC64EB682}" srcOrd="0" destOrd="0" presId="urn:microsoft.com/office/officeart/2016/7/layout/BasicLinearProcessNumbered"/>
    <dgm:cxn modelId="{8247D1A2-555D-4B39-B44D-5F2B5AE64242}" srcId="{2EFB202A-8611-4DDC-831D-D12EB67B6CF7}" destId="{356F6FEF-38C8-437A-8562-86A5ED3F5885}" srcOrd="2" destOrd="0" parTransId="{BD9B34C9-939F-47F5-A040-1B30C9EEA310}" sibTransId="{665399A3-A410-4656-8F7E-3FAB641DE891}"/>
    <dgm:cxn modelId="{2B2FB6A5-A1F8-49DF-8ECE-70ACE624C142}" type="presOf" srcId="{67B503AA-82FD-4AA4-8357-3D8B59D6160B}" destId="{C184DC5E-13C9-4D37-AE01-A4F79870A1BB}" srcOrd="0" destOrd="0" presId="urn:microsoft.com/office/officeart/2016/7/layout/BasicLinearProcessNumbered"/>
    <dgm:cxn modelId="{CE5214B2-C0C6-4D4E-9E97-92BCBEF4D0EC}" type="presOf" srcId="{356F6FEF-38C8-437A-8562-86A5ED3F5885}" destId="{43D58DAE-CC33-400B-9699-50B9AC4C3F06}" srcOrd="1" destOrd="0" presId="urn:microsoft.com/office/officeart/2016/7/layout/BasicLinearProcessNumbered"/>
    <dgm:cxn modelId="{8F4161C0-C2ED-4D29-A64B-38A0D4837F03}" type="presOf" srcId="{712EDDD5-F1C9-457B-A81D-F94868058B44}" destId="{DFE8DF98-E9A0-4B84-85C6-B9D311DF01FF}" srcOrd="1" destOrd="0" presId="urn:microsoft.com/office/officeart/2016/7/layout/BasicLinearProcessNumbered"/>
    <dgm:cxn modelId="{7E728FD3-83FF-4AE6-9A0D-14FEB7F794CB}" type="presOf" srcId="{712EDDD5-F1C9-457B-A81D-F94868058B44}" destId="{AC99023B-5F1B-4E01-A9E7-8617C0D2C69D}" srcOrd="0" destOrd="0" presId="urn:microsoft.com/office/officeart/2016/7/layout/BasicLinearProcessNumbered"/>
    <dgm:cxn modelId="{0E658CEE-D772-467A-8E91-EEBC6E35B165}" type="presOf" srcId="{630DB5C2-135D-425B-B7D5-1F5FFE12BF3B}" destId="{7AAD40B2-2C25-486F-9CB1-D459EA154F9D}" srcOrd="0" destOrd="0" presId="urn:microsoft.com/office/officeart/2016/7/layout/BasicLinearProcessNumbered"/>
    <dgm:cxn modelId="{4C1588F6-FCAD-49C4-B1C8-3709A88AAB02}" type="presOf" srcId="{0A10FEEF-0432-4C1B-8F8E-9998166216C2}" destId="{BCB649E0-0EC8-4C1E-A3E2-4EE1CC426DC4}" srcOrd="0" destOrd="0" presId="urn:microsoft.com/office/officeart/2016/7/layout/BasicLinearProcessNumbered"/>
    <dgm:cxn modelId="{853347FA-9215-46BF-8332-9AE4E91921CA}" type="presParOf" srcId="{1F2F1634-E4CA-4FC7-9423-1DAC4C9EBE23}" destId="{E72C8D52-0000-4459-AF83-878C9F3CA1F7}" srcOrd="0" destOrd="0" presId="urn:microsoft.com/office/officeart/2016/7/layout/BasicLinearProcessNumbered"/>
    <dgm:cxn modelId="{7941CC4B-E562-4949-8624-9EA8E4234A84}" type="presParOf" srcId="{E72C8D52-0000-4459-AF83-878C9F3CA1F7}" destId="{D73DE954-0B3D-45C5-BFE1-7A9DC64EB682}" srcOrd="0" destOrd="0" presId="urn:microsoft.com/office/officeart/2016/7/layout/BasicLinearProcessNumbered"/>
    <dgm:cxn modelId="{A66E8761-E8CC-4B39-892F-18576069BA83}" type="presParOf" srcId="{E72C8D52-0000-4459-AF83-878C9F3CA1F7}" destId="{EF7562D9-A736-4E91-A2DC-7C7DA4FB0E94}" srcOrd="1" destOrd="0" presId="urn:microsoft.com/office/officeart/2016/7/layout/BasicLinearProcessNumbered"/>
    <dgm:cxn modelId="{F27A5C7A-FDB3-4F44-B62A-BC60A0410BAF}" type="presParOf" srcId="{E72C8D52-0000-4459-AF83-878C9F3CA1F7}" destId="{381513B7-74EC-4021-9565-8014B03614E4}" srcOrd="2" destOrd="0" presId="urn:microsoft.com/office/officeart/2016/7/layout/BasicLinearProcessNumbered"/>
    <dgm:cxn modelId="{061BEC39-1592-420C-A001-1EB2813A0DF7}" type="presParOf" srcId="{E72C8D52-0000-4459-AF83-878C9F3CA1F7}" destId="{B740157F-2F60-4D0B-999D-B2CB1074AAD4}" srcOrd="3" destOrd="0" presId="urn:microsoft.com/office/officeart/2016/7/layout/BasicLinearProcessNumbered"/>
    <dgm:cxn modelId="{770DC50F-B1BB-406B-BE8E-19CFF7E2B21C}" type="presParOf" srcId="{1F2F1634-E4CA-4FC7-9423-1DAC4C9EBE23}" destId="{40A4F621-C302-4F05-81AA-97157717F9AF}" srcOrd="1" destOrd="0" presId="urn:microsoft.com/office/officeart/2016/7/layout/BasicLinearProcessNumbered"/>
    <dgm:cxn modelId="{F14B8531-103F-4985-8C24-F15675F35A56}" type="presParOf" srcId="{1F2F1634-E4CA-4FC7-9423-1DAC4C9EBE23}" destId="{44F11954-50D0-4E7C-9E3F-079ED4C5C1EF}" srcOrd="2" destOrd="0" presId="urn:microsoft.com/office/officeart/2016/7/layout/BasicLinearProcessNumbered"/>
    <dgm:cxn modelId="{E5286D24-C7B3-4E21-9178-3F0E162E6BE6}" type="presParOf" srcId="{44F11954-50D0-4E7C-9E3F-079ED4C5C1EF}" destId="{AC99023B-5F1B-4E01-A9E7-8617C0D2C69D}" srcOrd="0" destOrd="0" presId="urn:microsoft.com/office/officeart/2016/7/layout/BasicLinearProcessNumbered"/>
    <dgm:cxn modelId="{FCEBA24B-D47F-4053-9ED4-9966563AA41D}" type="presParOf" srcId="{44F11954-50D0-4E7C-9E3F-079ED4C5C1EF}" destId="{7AAD40B2-2C25-486F-9CB1-D459EA154F9D}" srcOrd="1" destOrd="0" presId="urn:microsoft.com/office/officeart/2016/7/layout/BasicLinearProcessNumbered"/>
    <dgm:cxn modelId="{EB9A3E29-B1FD-476D-89B8-41E44613434C}" type="presParOf" srcId="{44F11954-50D0-4E7C-9E3F-079ED4C5C1EF}" destId="{6662530A-7F88-4FDD-8BE9-764C8BB7B5C8}" srcOrd="2" destOrd="0" presId="urn:microsoft.com/office/officeart/2016/7/layout/BasicLinearProcessNumbered"/>
    <dgm:cxn modelId="{95A0A402-DAA5-495D-8F88-F6060EC6780A}" type="presParOf" srcId="{44F11954-50D0-4E7C-9E3F-079ED4C5C1EF}" destId="{DFE8DF98-E9A0-4B84-85C6-B9D311DF01FF}" srcOrd="3" destOrd="0" presId="urn:microsoft.com/office/officeart/2016/7/layout/BasicLinearProcessNumbered"/>
    <dgm:cxn modelId="{B9FAF823-75B4-4345-BF96-1A58FF9C8F2B}" type="presParOf" srcId="{1F2F1634-E4CA-4FC7-9423-1DAC4C9EBE23}" destId="{43E31ED2-9F56-481B-97FA-AA177BE8E1FD}" srcOrd="3" destOrd="0" presId="urn:microsoft.com/office/officeart/2016/7/layout/BasicLinearProcessNumbered"/>
    <dgm:cxn modelId="{FAA26BE5-45DB-4405-BC5E-AD5D9058D8B0}" type="presParOf" srcId="{1F2F1634-E4CA-4FC7-9423-1DAC4C9EBE23}" destId="{D86498DA-230D-46ED-A677-557D3EE8BC89}" srcOrd="4" destOrd="0" presId="urn:microsoft.com/office/officeart/2016/7/layout/BasicLinearProcessNumbered"/>
    <dgm:cxn modelId="{C44F74E0-1921-4A9B-B788-10BDEC3BAFDC}" type="presParOf" srcId="{D86498DA-230D-46ED-A677-557D3EE8BC89}" destId="{EE780E3D-4285-4F8E-880F-032674985A7E}" srcOrd="0" destOrd="0" presId="urn:microsoft.com/office/officeart/2016/7/layout/BasicLinearProcessNumbered"/>
    <dgm:cxn modelId="{D6152E43-0F3D-46A6-B52F-E979DE9DB0AF}" type="presParOf" srcId="{D86498DA-230D-46ED-A677-557D3EE8BC89}" destId="{F6392BB5-6B61-4567-A353-FADEF4EF7FE6}" srcOrd="1" destOrd="0" presId="urn:microsoft.com/office/officeart/2016/7/layout/BasicLinearProcessNumbered"/>
    <dgm:cxn modelId="{92554E99-417C-4960-AA36-C5CCD9D59473}" type="presParOf" srcId="{D86498DA-230D-46ED-A677-557D3EE8BC89}" destId="{90C64497-7CE9-44E9-91E6-18C45FB717FD}" srcOrd="2" destOrd="0" presId="urn:microsoft.com/office/officeart/2016/7/layout/BasicLinearProcessNumbered"/>
    <dgm:cxn modelId="{91649999-BFC1-4A6C-866E-AE88B7427F79}" type="presParOf" srcId="{D86498DA-230D-46ED-A677-557D3EE8BC89}" destId="{43D58DAE-CC33-400B-9699-50B9AC4C3F06}" srcOrd="3" destOrd="0" presId="urn:microsoft.com/office/officeart/2016/7/layout/BasicLinearProcessNumbered"/>
    <dgm:cxn modelId="{D3A5F850-D5B0-48EB-86AF-6E37A8F42E42}" type="presParOf" srcId="{1F2F1634-E4CA-4FC7-9423-1DAC4C9EBE23}" destId="{A0DE9317-21A8-4EE6-B6B1-75246292F182}" srcOrd="5" destOrd="0" presId="urn:microsoft.com/office/officeart/2016/7/layout/BasicLinearProcessNumbered"/>
    <dgm:cxn modelId="{1F145E02-75F2-4BFA-AADA-1522BF13F85C}" type="presParOf" srcId="{1F2F1634-E4CA-4FC7-9423-1DAC4C9EBE23}" destId="{2260D67D-81FD-44C4-BC20-706E17C08CC9}" srcOrd="6" destOrd="0" presId="urn:microsoft.com/office/officeart/2016/7/layout/BasicLinearProcessNumbered"/>
    <dgm:cxn modelId="{6D952DB0-F16E-4C67-875F-B5F11E58DD55}" type="presParOf" srcId="{2260D67D-81FD-44C4-BC20-706E17C08CC9}" destId="{0A8EA7A6-2ADE-4019-9F72-220DF510B843}" srcOrd="0" destOrd="0" presId="urn:microsoft.com/office/officeart/2016/7/layout/BasicLinearProcessNumbered"/>
    <dgm:cxn modelId="{A19A65A5-8466-4067-A5D1-E780F4B496DC}" type="presParOf" srcId="{2260D67D-81FD-44C4-BC20-706E17C08CC9}" destId="{C184DC5E-13C9-4D37-AE01-A4F79870A1BB}" srcOrd="1" destOrd="0" presId="urn:microsoft.com/office/officeart/2016/7/layout/BasicLinearProcessNumbered"/>
    <dgm:cxn modelId="{40A87458-7A99-4597-A44E-8648FB3F6801}" type="presParOf" srcId="{2260D67D-81FD-44C4-BC20-706E17C08CC9}" destId="{D39A5C13-C5D5-45F8-9149-FA9CFACD48E0}" srcOrd="2" destOrd="0" presId="urn:microsoft.com/office/officeart/2016/7/layout/BasicLinearProcessNumbered"/>
    <dgm:cxn modelId="{661ABD20-2475-41C6-862F-8AE41C480487}" type="presParOf" srcId="{2260D67D-81FD-44C4-BC20-706E17C08CC9}" destId="{DAF019A1-8161-47D6-91CE-BC1CB47B83A6}" srcOrd="3" destOrd="0" presId="urn:microsoft.com/office/officeart/2016/7/layout/BasicLinearProcessNumbered"/>
    <dgm:cxn modelId="{16E31DAF-F1A4-4BA4-85E5-4EAF7B94A615}" type="presParOf" srcId="{1F2F1634-E4CA-4FC7-9423-1DAC4C9EBE23}" destId="{10E8ED45-763F-44FF-B46D-932CD5273212}" srcOrd="7" destOrd="0" presId="urn:microsoft.com/office/officeart/2016/7/layout/BasicLinearProcessNumbered"/>
    <dgm:cxn modelId="{2C8BA4B1-6AF4-4A39-8027-F5D31FD9FBD1}" type="presParOf" srcId="{1F2F1634-E4CA-4FC7-9423-1DAC4C9EBE23}" destId="{5C02E29B-E70E-46FE-BB25-845DF25C6564}" srcOrd="8" destOrd="0" presId="urn:microsoft.com/office/officeart/2016/7/layout/BasicLinearProcessNumbered"/>
    <dgm:cxn modelId="{5EE1FA98-95E0-4E94-A688-808AE65AF97E}" type="presParOf" srcId="{5C02E29B-E70E-46FE-BB25-845DF25C6564}" destId="{BCB649E0-0EC8-4C1E-A3E2-4EE1CC426DC4}" srcOrd="0" destOrd="0" presId="urn:microsoft.com/office/officeart/2016/7/layout/BasicLinearProcessNumbered"/>
    <dgm:cxn modelId="{10A22F5D-3820-4231-BB1F-30CCB1628F4A}" type="presParOf" srcId="{5C02E29B-E70E-46FE-BB25-845DF25C6564}" destId="{8D6441D6-23EE-4EAA-B09A-E93E503DA91E}" srcOrd="1" destOrd="0" presId="urn:microsoft.com/office/officeart/2016/7/layout/BasicLinearProcessNumbered"/>
    <dgm:cxn modelId="{7A2AAA03-985D-4E6F-BC3C-3BE149B4DDEC}" type="presParOf" srcId="{5C02E29B-E70E-46FE-BB25-845DF25C6564}" destId="{96E2ACC1-1826-416F-A379-52761E9325BA}" srcOrd="2" destOrd="0" presId="urn:microsoft.com/office/officeart/2016/7/layout/BasicLinearProcessNumbered"/>
    <dgm:cxn modelId="{A02EAE03-65A8-44AF-8506-2CFE20A79D82}" type="presParOf" srcId="{5C02E29B-E70E-46FE-BB25-845DF25C6564}" destId="{03D13D84-04E8-43AF-AD3B-BE9239656C0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949AE-7C2F-403C-AE86-B2C7F02406B0}">
      <dsp:nvSpPr>
        <dsp:cNvPr id="0" name=""/>
        <dsp:cNvSpPr/>
      </dsp:nvSpPr>
      <dsp:spPr>
        <a:xfrm>
          <a:off x="2291397" y="531999"/>
          <a:ext cx="412205" cy="91440"/>
        </a:xfrm>
        <a:custGeom>
          <a:avLst/>
          <a:gdLst/>
          <a:ahLst/>
          <a:cxnLst/>
          <a:rect l="0" t="0" r="0" b="0"/>
          <a:pathLst>
            <a:path>
              <a:moveTo>
                <a:pt x="0" y="45720"/>
              </a:moveTo>
              <a:lnTo>
                <a:pt x="4122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6429" y="575505"/>
        <a:ext cx="22140" cy="4428"/>
      </dsp:txXfrm>
    </dsp:sp>
    <dsp:sp modelId="{FFACC7A8-50B2-4E20-9207-7682577BFEF9}">
      <dsp:nvSpPr>
        <dsp:cNvPr id="0" name=""/>
        <dsp:cNvSpPr/>
      </dsp:nvSpPr>
      <dsp:spPr>
        <a:xfrm>
          <a:off x="367956" y="147"/>
          <a:ext cx="1925240" cy="115514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338" tIns="99025" rIns="94338" bIns="99025" numCol="1" spcCol="1270" anchor="ctr" anchorCtr="0">
          <a:noAutofit/>
        </a:bodyPr>
        <a:lstStyle/>
        <a:p>
          <a:pPr marL="0" lvl="0" indent="0" algn="ctr" defTabSz="933450">
            <a:lnSpc>
              <a:spcPct val="90000"/>
            </a:lnSpc>
            <a:spcBef>
              <a:spcPct val="0"/>
            </a:spcBef>
            <a:spcAft>
              <a:spcPct val="35000"/>
            </a:spcAft>
            <a:buNone/>
          </a:pPr>
          <a:r>
            <a:rPr lang="en-US" sz="2100" kern="1200" dirty="0"/>
            <a:t>Problem Statement</a:t>
          </a:r>
        </a:p>
      </dsp:txBody>
      <dsp:txXfrm>
        <a:off x="367956" y="147"/>
        <a:ext cx="1925240" cy="1155144"/>
      </dsp:txXfrm>
    </dsp:sp>
    <dsp:sp modelId="{EEF19CD5-FE89-4EFE-9D29-4DD24B430765}">
      <dsp:nvSpPr>
        <dsp:cNvPr id="0" name=""/>
        <dsp:cNvSpPr/>
      </dsp:nvSpPr>
      <dsp:spPr>
        <a:xfrm>
          <a:off x="1330577" y="1153491"/>
          <a:ext cx="2368045" cy="412205"/>
        </a:xfrm>
        <a:custGeom>
          <a:avLst/>
          <a:gdLst/>
          <a:ahLst/>
          <a:cxnLst/>
          <a:rect l="0" t="0" r="0" b="0"/>
          <a:pathLst>
            <a:path>
              <a:moveTo>
                <a:pt x="2368045" y="0"/>
              </a:moveTo>
              <a:lnTo>
                <a:pt x="2368045" y="223202"/>
              </a:lnTo>
              <a:lnTo>
                <a:pt x="0" y="223202"/>
              </a:lnTo>
              <a:lnTo>
                <a:pt x="0" y="412205"/>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4372" y="1357380"/>
        <a:ext cx="120454" cy="4428"/>
      </dsp:txXfrm>
    </dsp:sp>
    <dsp:sp modelId="{E277076A-CA4A-4FE4-B673-B660594883DD}">
      <dsp:nvSpPr>
        <dsp:cNvPr id="0" name=""/>
        <dsp:cNvSpPr/>
      </dsp:nvSpPr>
      <dsp:spPr>
        <a:xfrm>
          <a:off x="2736002" y="147"/>
          <a:ext cx="1925240" cy="115514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338" tIns="99025" rIns="94338" bIns="99025" numCol="1" spcCol="1270" anchor="ctr" anchorCtr="0">
          <a:noAutofit/>
        </a:bodyPr>
        <a:lstStyle/>
        <a:p>
          <a:pPr marL="0" lvl="0" indent="0" algn="ctr" defTabSz="933450">
            <a:lnSpc>
              <a:spcPct val="90000"/>
            </a:lnSpc>
            <a:spcBef>
              <a:spcPct val="0"/>
            </a:spcBef>
            <a:spcAft>
              <a:spcPct val="35000"/>
            </a:spcAft>
            <a:buNone/>
          </a:pPr>
          <a:r>
            <a:rPr lang="en-US" sz="2100" kern="1200" dirty="0"/>
            <a:t>Data Wrangling</a:t>
          </a:r>
        </a:p>
      </dsp:txBody>
      <dsp:txXfrm>
        <a:off x="2736002" y="147"/>
        <a:ext cx="1925240" cy="1155144"/>
      </dsp:txXfrm>
    </dsp:sp>
    <dsp:sp modelId="{F075AD34-5286-4A17-8C01-B28E3D4EC4C1}">
      <dsp:nvSpPr>
        <dsp:cNvPr id="0" name=""/>
        <dsp:cNvSpPr/>
      </dsp:nvSpPr>
      <dsp:spPr>
        <a:xfrm>
          <a:off x="2291397" y="2129948"/>
          <a:ext cx="412205" cy="91440"/>
        </a:xfrm>
        <a:custGeom>
          <a:avLst/>
          <a:gdLst/>
          <a:ahLst/>
          <a:cxnLst/>
          <a:rect l="0" t="0" r="0" b="0"/>
          <a:pathLst>
            <a:path>
              <a:moveTo>
                <a:pt x="0" y="45720"/>
              </a:moveTo>
              <a:lnTo>
                <a:pt x="4122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6429" y="2173454"/>
        <a:ext cx="22140" cy="4428"/>
      </dsp:txXfrm>
    </dsp:sp>
    <dsp:sp modelId="{ED6A7B1E-9712-4F31-9B57-BF56305B7F5B}">
      <dsp:nvSpPr>
        <dsp:cNvPr id="0" name=""/>
        <dsp:cNvSpPr/>
      </dsp:nvSpPr>
      <dsp:spPr>
        <a:xfrm>
          <a:off x="367956" y="1598096"/>
          <a:ext cx="1925240" cy="115514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338" tIns="99025" rIns="94338" bIns="99025" numCol="1" spcCol="1270" anchor="ctr" anchorCtr="0">
          <a:noAutofit/>
        </a:bodyPr>
        <a:lstStyle/>
        <a:p>
          <a:pPr marL="0" lvl="0" indent="0" algn="ctr" defTabSz="933450">
            <a:lnSpc>
              <a:spcPct val="90000"/>
            </a:lnSpc>
            <a:spcBef>
              <a:spcPct val="0"/>
            </a:spcBef>
            <a:spcAft>
              <a:spcPct val="35000"/>
            </a:spcAft>
            <a:buNone/>
          </a:pPr>
          <a:r>
            <a:rPr lang="en-US" sz="2100" kern="1200" dirty="0"/>
            <a:t>Exploratory Data Analysis</a:t>
          </a:r>
        </a:p>
      </dsp:txBody>
      <dsp:txXfrm>
        <a:off x="367956" y="1598096"/>
        <a:ext cx="1925240" cy="1155144"/>
      </dsp:txXfrm>
    </dsp:sp>
    <dsp:sp modelId="{ADC7EBFA-5ACE-4E43-9CEF-4A7599AB6439}">
      <dsp:nvSpPr>
        <dsp:cNvPr id="0" name=""/>
        <dsp:cNvSpPr/>
      </dsp:nvSpPr>
      <dsp:spPr>
        <a:xfrm>
          <a:off x="1330577" y="2751441"/>
          <a:ext cx="2368045" cy="412205"/>
        </a:xfrm>
        <a:custGeom>
          <a:avLst/>
          <a:gdLst/>
          <a:ahLst/>
          <a:cxnLst/>
          <a:rect l="0" t="0" r="0" b="0"/>
          <a:pathLst>
            <a:path>
              <a:moveTo>
                <a:pt x="2368045" y="0"/>
              </a:moveTo>
              <a:lnTo>
                <a:pt x="2368045" y="223202"/>
              </a:lnTo>
              <a:lnTo>
                <a:pt x="0" y="223202"/>
              </a:lnTo>
              <a:lnTo>
                <a:pt x="0" y="412205"/>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4372" y="2955329"/>
        <a:ext cx="120454" cy="4428"/>
      </dsp:txXfrm>
    </dsp:sp>
    <dsp:sp modelId="{FEF801F7-E6FD-4200-9B30-1530C7F5AFFA}">
      <dsp:nvSpPr>
        <dsp:cNvPr id="0" name=""/>
        <dsp:cNvSpPr/>
      </dsp:nvSpPr>
      <dsp:spPr>
        <a:xfrm>
          <a:off x="2736002" y="1598096"/>
          <a:ext cx="1925240" cy="115514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338" tIns="99025" rIns="94338" bIns="99025" numCol="1" spcCol="1270" anchor="ctr" anchorCtr="0">
          <a:noAutofit/>
        </a:bodyPr>
        <a:lstStyle/>
        <a:p>
          <a:pPr marL="0" lvl="0" indent="0" algn="ctr" defTabSz="933450">
            <a:lnSpc>
              <a:spcPct val="90000"/>
            </a:lnSpc>
            <a:spcBef>
              <a:spcPct val="0"/>
            </a:spcBef>
            <a:spcAft>
              <a:spcPct val="35000"/>
            </a:spcAft>
            <a:buNone/>
          </a:pPr>
          <a:r>
            <a:rPr lang="en-US" sz="2100" kern="1200" dirty="0"/>
            <a:t>Feature Engineering</a:t>
          </a:r>
        </a:p>
      </dsp:txBody>
      <dsp:txXfrm>
        <a:off x="2736002" y="1598096"/>
        <a:ext cx="1925240" cy="1155144"/>
      </dsp:txXfrm>
    </dsp:sp>
    <dsp:sp modelId="{E00891F6-D6D6-477B-8807-DCD78B8B20AB}">
      <dsp:nvSpPr>
        <dsp:cNvPr id="0" name=""/>
        <dsp:cNvSpPr/>
      </dsp:nvSpPr>
      <dsp:spPr>
        <a:xfrm>
          <a:off x="2291397" y="3727898"/>
          <a:ext cx="412205" cy="91440"/>
        </a:xfrm>
        <a:custGeom>
          <a:avLst/>
          <a:gdLst/>
          <a:ahLst/>
          <a:cxnLst/>
          <a:rect l="0" t="0" r="0" b="0"/>
          <a:pathLst>
            <a:path>
              <a:moveTo>
                <a:pt x="0" y="45720"/>
              </a:moveTo>
              <a:lnTo>
                <a:pt x="4122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6429" y="3771404"/>
        <a:ext cx="22140" cy="4428"/>
      </dsp:txXfrm>
    </dsp:sp>
    <dsp:sp modelId="{8A84497D-F569-48AD-A22F-B6D94B3514DC}">
      <dsp:nvSpPr>
        <dsp:cNvPr id="0" name=""/>
        <dsp:cNvSpPr/>
      </dsp:nvSpPr>
      <dsp:spPr>
        <a:xfrm>
          <a:off x="367956" y="3196046"/>
          <a:ext cx="1925240" cy="115514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338" tIns="99025" rIns="94338" bIns="99025" numCol="1" spcCol="1270" anchor="ctr" anchorCtr="0">
          <a:noAutofit/>
        </a:bodyPr>
        <a:lstStyle/>
        <a:p>
          <a:pPr marL="0" lvl="0" indent="0" algn="ctr" defTabSz="933450">
            <a:lnSpc>
              <a:spcPct val="90000"/>
            </a:lnSpc>
            <a:spcBef>
              <a:spcPct val="0"/>
            </a:spcBef>
            <a:spcAft>
              <a:spcPct val="35000"/>
            </a:spcAft>
            <a:buNone/>
          </a:pPr>
          <a:r>
            <a:rPr lang="en-US" sz="2100" kern="1200" dirty="0"/>
            <a:t>Modeling</a:t>
          </a:r>
        </a:p>
      </dsp:txBody>
      <dsp:txXfrm>
        <a:off x="367956" y="3196046"/>
        <a:ext cx="1925240" cy="1155144"/>
      </dsp:txXfrm>
    </dsp:sp>
    <dsp:sp modelId="{0B963931-45D6-4151-B1AC-6C226282B9F1}">
      <dsp:nvSpPr>
        <dsp:cNvPr id="0" name=""/>
        <dsp:cNvSpPr/>
      </dsp:nvSpPr>
      <dsp:spPr>
        <a:xfrm>
          <a:off x="2736002" y="3196046"/>
          <a:ext cx="1925240" cy="115514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338" tIns="99025" rIns="94338" bIns="99025" numCol="1" spcCol="1270" anchor="ctr" anchorCtr="0">
          <a:noAutofit/>
        </a:bodyPr>
        <a:lstStyle/>
        <a:p>
          <a:pPr marL="0" lvl="0" indent="0" algn="ctr" defTabSz="933450">
            <a:lnSpc>
              <a:spcPct val="90000"/>
            </a:lnSpc>
            <a:spcBef>
              <a:spcPct val="0"/>
            </a:spcBef>
            <a:spcAft>
              <a:spcPct val="35000"/>
            </a:spcAft>
            <a:buNone/>
          </a:pPr>
          <a:r>
            <a:rPr lang="en-US" sz="2100" kern="1200" dirty="0"/>
            <a:t>Further Improvement</a:t>
          </a:r>
        </a:p>
      </dsp:txBody>
      <dsp:txXfrm>
        <a:off x="2736002" y="3196046"/>
        <a:ext cx="1925240" cy="1155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DE954-0B3D-45C5-BFE1-7A9DC64EB682}">
      <dsp:nvSpPr>
        <dsp:cNvPr id="0" name=""/>
        <dsp:cNvSpPr/>
      </dsp:nvSpPr>
      <dsp:spPr>
        <a:xfrm>
          <a:off x="3411" y="1316745"/>
          <a:ext cx="1847291" cy="258620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22" tIns="330200" rIns="144022" bIns="330200" numCol="1" spcCol="1270" anchor="t" anchorCtr="0">
          <a:noAutofit/>
        </a:bodyPr>
        <a:lstStyle/>
        <a:p>
          <a:pPr marL="0" lvl="0" indent="0" algn="l" defTabSz="1066800">
            <a:lnSpc>
              <a:spcPct val="100000"/>
            </a:lnSpc>
            <a:spcBef>
              <a:spcPct val="0"/>
            </a:spcBef>
            <a:spcAft>
              <a:spcPct val="35000"/>
            </a:spcAft>
            <a:buNone/>
          </a:pPr>
          <a:r>
            <a:rPr lang="en-US" sz="2400" kern="1200" dirty="0"/>
            <a:t>Linear Regression</a:t>
          </a:r>
        </a:p>
      </dsp:txBody>
      <dsp:txXfrm>
        <a:off x="3411" y="2299504"/>
        <a:ext cx="1847291" cy="1551725"/>
      </dsp:txXfrm>
    </dsp:sp>
    <dsp:sp modelId="{EF7562D9-A736-4E91-A2DC-7C7DA4FB0E94}">
      <dsp:nvSpPr>
        <dsp:cNvPr id="0" name=""/>
        <dsp:cNvSpPr/>
      </dsp:nvSpPr>
      <dsp:spPr>
        <a:xfrm>
          <a:off x="539126" y="1575366"/>
          <a:ext cx="775862" cy="77586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489" tIns="12700" rIns="60489"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52748" y="1688988"/>
        <a:ext cx="548618" cy="548618"/>
      </dsp:txXfrm>
    </dsp:sp>
    <dsp:sp modelId="{381513B7-74EC-4021-9565-8014B03614E4}">
      <dsp:nvSpPr>
        <dsp:cNvPr id="0" name=""/>
        <dsp:cNvSpPr/>
      </dsp:nvSpPr>
      <dsp:spPr>
        <a:xfrm>
          <a:off x="3411" y="3902882"/>
          <a:ext cx="1847291"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C99023B-5F1B-4E01-A9E7-8617C0D2C69D}">
      <dsp:nvSpPr>
        <dsp:cNvPr id="0" name=""/>
        <dsp:cNvSpPr/>
      </dsp:nvSpPr>
      <dsp:spPr>
        <a:xfrm>
          <a:off x="2035432" y="1316745"/>
          <a:ext cx="1847291" cy="258620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22" tIns="330200" rIns="144022" bIns="330200" numCol="1" spcCol="1270" anchor="t" anchorCtr="0">
          <a:noAutofit/>
        </a:bodyPr>
        <a:lstStyle/>
        <a:p>
          <a:pPr marL="0" lvl="0" indent="0" algn="l" defTabSz="1066800">
            <a:lnSpc>
              <a:spcPct val="100000"/>
            </a:lnSpc>
            <a:spcBef>
              <a:spcPct val="0"/>
            </a:spcBef>
            <a:spcAft>
              <a:spcPct val="35000"/>
            </a:spcAft>
            <a:buNone/>
          </a:pPr>
          <a:r>
            <a:rPr lang="en-US" sz="2400" kern="1200"/>
            <a:t>Lasso</a:t>
          </a:r>
          <a:endParaRPr lang="en-US" sz="2400" kern="1200" dirty="0"/>
        </a:p>
      </dsp:txBody>
      <dsp:txXfrm>
        <a:off x="2035432" y="2299504"/>
        <a:ext cx="1847291" cy="1551725"/>
      </dsp:txXfrm>
    </dsp:sp>
    <dsp:sp modelId="{7AAD40B2-2C25-486F-9CB1-D459EA154F9D}">
      <dsp:nvSpPr>
        <dsp:cNvPr id="0" name=""/>
        <dsp:cNvSpPr/>
      </dsp:nvSpPr>
      <dsp:spPr>
        <a:xfrm>
          <a:off x="2571147" y="1575366"/>
          <a:ext cx="775862" cy="77586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489" tIns="12700" rIns="60489"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684769" y="1688988"/>
        <a:ext cx="548618" cy="548618"/>
      </dsp:txXfrm>
    </dsp:sp>
    <dsp:sp modelId="{6662530A-7F88-4FDD-8BE9-764C8BB7B5C8}">
      <dsp:nvSpPr>
        <dsp:cNvPr id="0" name=""/>
        <dsp:cNvSpPr/>
      </dsp:nvSpPr>
      <dsp:spPr>
        <a:xfrm>
          <a:off x="2035432" y="3902882"/>
          <a:ext cx="1847291"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E780E3D-4285-4F8E-880F-032674985A7E}">
      <dsp:nvSpPr>
        <dsp:cNvPr id="0" name=""/>
        <dsp:cNvSpPr/>
      </dsp:nvSpPr>
      <dsp:spPr>
        <a:xfrm>
          <a:off x="4067454" y="1316745"/>
          <a:ext cx="1847291" cy="258620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22" tIns="330200" rIns="144022" bIns="330200" numCol="1" spcCol="1270" anchor="t" anchorCtr="0">
          <a:noAutofit/>
        </a:bodyPr>
        <a:lstStyle/>
        <a:p>
          <a:pPr marL="0" lvl="0" indent="0" algn="l" defTabSz="1066800">
            <a:lnSpc>
              <a:spcPct val="100000"/>
            </a:lnSpc>
            <a:spcBef>
              <a:spcPct val="0"/>
            </a:spcBef>
            <a:spcAft>
              <a:spcPct val="35000"/>
            </a:spcAft>
            <a:buNone/>
          </a:pPr>
          <a:r>
            <a:rPr lang="en-US" sz="2400" kern="1200"/>
            <a:t>Ridge</a:t>
          </a:r>
          <a:endParaRPr lang="en-US" sz="2400" kern="1200" dirty="0"/>
        </a:p>
      </dsp:txBody>
      <dsp:txXfrm>
        <a:off x="4067454" y="2299504"/>
        <a:ext cx="1847291" cy="1551725"/>
      </dsp:txXfrm>
    </dsp:sp>
    <dsp:sp modelId="{F6392BB5-6B61-4567-A353-FADEF4EF7FE6}">
      <dsp:nvSpPr>
        <dsp:cNvPr id="0" name=""/>
        <dsp:cNvSpPr/>
      </dsp:nvSpPr>
      <dsp:spPr>
        <a:xfrm>
          <a:off x="4603168" y="1575366"/>
          <a:ext cx="775862" cy="77586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489" tIns="12700" rIns="60489"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716790" y="1688988"/>
        <a:ext cx="548618" cy="548618"/>
      </dsp:txXfrm>
    </dsp:sp>
    <dsp:sp modelId="{90C64497-7CE9-44E9-91E6-18C45FB717FD}">
      <dsp:nvSpPr>
        <dsp:cNvPr id="0" name=""/>
        <dsp:cNvSpPr/>
      </dsp:nvSpPr>
      <dsp:spPr>
        <a:xfrm>
          <a:off x="4067454" y="3902882"/>
          <a:ext cx="1847291"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A8EA7A6-2ADE-4019-9F72-220DF510B843}">
      <dsp:nvSpPr>
        <dsp:cNvPr id="0" name=""/>
        <dsp:cNvSpPr/>
      </dsp:nvSpPr>
      <dsp:spPr>
        <a:xfrm>
          <a:off x="6099475" y="1316745"/>
          <a:ext cx="1847291" cy="258620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22" tIns="330200" rIns="144022" bIns="330200" numCol="1" spcCol="1270" anchor="t" anchorCtr="0">
          <a:noAutofit/>
        </a:bodyPr>
        <a:lstStyle/>
        <a:p>
          <a:pPr marL="0" lvl="0" indent="0" algn="l" defTabSz="1066800">
            <a:lnSpc>
              <a:spcPct val="100000"/>
            </a:lnSpc>
            <a:spcBef>
              <a:spcPct val="0"/>
            </a:spcBef>
            <a:spcAft>
              <a:spcPct val="35000"/>
            </a:spcAft>
            <a:buNone/>
          </a:pPr>
          <a:r>
            <a:rPr lang="en-US" sz="2400" kern="1200" dirty="0"/>
            <a:t>Random Forest</a:t>
          </a:r>
        </a:p>
      </dsp:txBody>
      <dsp:txXfrm>
        <a:off x="6099475" y="2299504"/>
        <a:ext cx="1847291" cy="1551725"/>
      </dsp:txXfrm>
    </dsp:sp>
    <dsp:sp modelId="{C184DC5E-13C9-4D37-AE01-A4F79870A1BB}">
      <dsp:nvSpPr>
        <dsp:cNvPr id="0" name=""/>
        <dsp:cNvSpPr/>
      </dsp:nvSpPr>
      <dsp:spPr>
        <a:xfrm>
          <a:off x="6635189" y="1575366"/>
          <a:ext cx="775862" cy="77586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489" tIns="12700" rIns="60489"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748811" y="1688988"/>
        <a:ext cx="548618" cy="548618"/>
      </dsp:txXfrm>
    </dsp:sp>
    <dsp:sp modelId="{D39A5C13-C5D5-45F8-9149-FA9CFACD48E0}">
      <dsp:nvSpPr>
        <dsp:cNvPr id="0" name=""/>
        <dsp:cNvSpPr/>
      </dsp:nvSpPr>
      <dsp:spPr>
        <a:xfrm>
          <a:off x="6099475" y="3902882"/>
          <a:ext cx="1847291"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CB649E0-0EC8-4C1E-A3E2-4EE1CC426DC4}">
      <dsp:nvSpPr>
        <dsp:cNvPr id="0" name=""/>
        <dsp:cNvSpPr/>
      </dsp:nvSpPr>
      <dsp:spPr>
        <a:xfrm>
          <a:off x="8131496" y="1316745"/>
          <a:ext cx="1847291" cy="258620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22" tIns="330200" rIns="144022" bIns="330200" numCol="1" spcCol="1270" anchor="t" anchorCtr="0">
          <a:noAutofit/>
        </a:bodyPr>
        <a:lstStyle/>
        <a:p>
          <a:pPr marL="0" lvl="0" indent="0" algn="l" defTabSz="1066800">
            <a:lnSpc>
              <a:spcPct val="100000"/>
            </a:lnSpc>
            <a:spcBef>
              <a:spcPct val="0"/>
            </a:spcBef>
            <a:spcAft>
              <a:spcPct val="35000"/>
            </a:spcAft>
            <a:buNone/>
          </a:pPr>
          <a:r>
            <a:rPr lang="en-US" sz="2400" kern="1200" dirty="0"/>
            <a:t>Decision Tree</a:t>
          </a:r>
        </a:p>
      </dsp:txBody>
      <dsp:txXfrm>
        <a:off x="8131496" y="2299504"/>
        <a:ext cx="1847291" cy="1551725"/>
      </dsp:txXfrm>
    </dsp:sp>
    <dsp:sp modelId="{8D6441D6-23EE-4EAA-B09A-E93E503DA91E}">
      <dsp:nvSpPr>
        <dsp:cNvPr id="0" name=""/>
        <dsp:cNvSpPr/>
      </dsp:nvSpPr>
      <dsp:spPr>
        <a:xfrm>
          <a:off x="8667210" y="1575366"/>
          <a:ext cx="775862" cy="77586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489" tIns="12700" rIns="60489"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8780832" y="1688988"/>
        <a:ext cx="548618" cy="548618"/>
      </dsp:txXfrm>
    </dsp:sp>
    <dsp:sp modelId="{96E2ACC1-1826-416F-A379-52761E9325BA}">
      <dsp:nvSpPr>
        <dsp:cNvPr id="0" name=""/>
        <dsp:cNvSpPr/>
      </dsp:nvSpPr>
      <dsp:spPr>
        <a:xfrm>
          <a:off x="8131496" y="3902882"/>
          <a:ext cx="1847291"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6/9/2023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6/9/2023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6/9/2023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6/9/2023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6/9/2023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support.microsoft.com/en-us/microsoft-edge/this-website-doesn-t-work-in-internet-explorer-8f5fc675-cd47-414c-9535-12821ddfc554?ui=en-us&amp;rs=en-us&amp;ad=ushttp://insideairbnb.com/get-the-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Los Angeles Airbnb Capstone</a:t>
            </a:r>
          </a:p>
        </p:txBody>
      </p:sp>
      <p:sp>
        <p:nvSpPr>
          <p:cNvPr id="3" name="Subtitle 2"/>
          <p:cNvSpPr>
            <a:spLocks noGrp="1"/>
          </p:cNvSpPr>
          <p:nvPr>
            <p:ph type="subTitle" idx="1"/>
          </p:nvPr>
        </p:nvSpPr>
        <p:spPr/>
        <p:txBody>
          <a:bodyPr/>
          <a:lstStyle/>
          <a:p>
            <a:r>
              <a:rPr lang="en-US" dirty="0"/>
              <a:t>June 2023</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23850"/>
            <a:ext cx="9829800" cy="1104900"/>
          </a:xfrm>
        </p:spPr>
        <p:txBody>
          <a:bodyPr anchor="b">
            <a:normAutofit/>
          </a:bodyPr>
          <a:lstStyle/>
          <a:p>
            <a:r>
              <a:rPr lang="en-US" dirty="0"/>
              <a:t>Modeling</a:t>
            </a:r>
          </a:p>
        </p:txBody>
      </p:sp>
      <p:graphicFrame>
        <p:nvGraphicFramePr>
          <p:cNvPr id="18"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idx="1"/>
            <p:extLst>
              <p:ext uri="{D42A27DB-BD31-4B8C-83A1-F6EECF244321}">
                <p14:modId xmlns:p14="http://schemas.microsoft.com/office/powerpoint/2010/main" val="1246766976"/>
              </p:ext>
            </p:extLst>
          </p:nvPr>
        </p:nvGraphicFramePr>
        <p:xfrm>
          <a:off x="1295400" y="762000"/>
          <a:ext cx="998220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973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8690-E915-499A-BE65-E0A413BBE026}"/>
              </a:ext>
            </a:extLst>
          </p:cNvPr>
          <p:cNvSpPr>
            <a:spLocks noGrp="1"/>
          </p:cNvSpPr>
          <p:nvPr>
            <p:ph type="title"/>
          </p:nvPr>
        </p:nvSpPr>
        <p:spPr>
          <a:xfrm>
            <a:off x="1281112" y="365126"/>
            <a:ext cx="10072688" cy="1145224"/>
          </a:xfrm>
        </p:spPr>
        <p:txBody>
          <a:bodyPr/>
          <a:lstStyle/>
          <a:p>
            <a:r>
              <a:rPr lang="en-US" dirty="0"/>
              <a:t>Cross Validation</a:t>
            </a:r>
          </a:p>
        </p:txBody>
      </p:sp>
      <p:pic>
        <p:nvPicPr>
          <p:cNvPr id="5" name="Content Placeholder 4">
            <a:extLst>
              <a:ext uri="{FF2B5EF4-FFF2-40B4-BE49-F238E27FC236}">
                <a16:creationId xmlns:a16="http://schemas.microsoft.com/office/drawing/2014/main" id="{EB4F5F28-8C94-4086-B5AA-AC12A7D87DA2}"/>
              </a:ext>
            </a:extLst>
          </p:cNvPr>
          <p:cNvPicPr>
            <a:picLocks noGrp="1"/>
          </p:cNvPicPr>
          <p:nvPr>
            <p:ph sz="half" idx="1"/>
          </p:nvPr>
        </p:nvPicPr>
        <p:blipFill>
          <a:blip r:embed="rId2"/>
          <a:stretch>
            <a:fillRect/>
          </a:stretch>
        </p:blipFill>
        <p:spPr>
          <a:xfrm>
            <a:off x="1281112" y="2691606"/>
            <a:ext cx="4143375" cy="2619375"/>
          </a:xfrm>
          <a:prstGeom prst="rect">
            <a:avLst/>
          </a:prstGeom>
        </p:spPr>
      </p:pic>
      <p:pic>
        <p:nvPicPr>
          <p:cNvPr id="6" name="Content Placeholder 5">
            <a:extLst>
              <a:ext uri="{FF2B5EF4-FFF2-40B4-BE49-F238E27FC236}">
                <a16:creationId xmlns:a16="http://schemas.microsoft.com/office/drawing/2014/main" id="{2B02F65B-DFF0-4929-BE4A-811112F8F574}"/>
              </a:ext>
            </a:extLst>
          </p:cNvPr>
          <p:cNvPicPr>
            <a:picLocks noGrp="1"/>
          </p:cNvPicPr>
          <p:nvPr>
            <p:ph sz="half" idx="2"/>
          </p:nvPr>
        </p:nvPicPr>
        <p:blipFill>
          <a:blip r:embed="rId3"/>
          <a:stretch>
            <a:fillRect/>
          </a:stretch>
        </p:blipFill>
        <p:spPr>
          <a:xfrm>
            <a:off x="6848475" y="2677319"/>
            <a:ext cx="3981450" cy="2647950"/>
          </a:xfrm>
          <a:prstGeom prst="rect">
            <a:avLst/>
          </a:prstGeom>
        </p:spPr>
      </p:pic>
    </p:spTree>
    <p:extLst>
      <p:ext uri="{BB962C8B-B14F-4D97-AF65-F5344CB8AC3E}">
        <p14:creationId xmlns:p14="http://schemas.microsoft.com/office/powerpoint/2010/main" val="176671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5126"/>
            <a:ext cx="10058400" cy="1145224"/>
          </a:xfrm>
        </p:spPr>
        <p:txBody>
          <a:bodyPr/>
          <a:lstStyle/>
          <a:p>
            <a:r>
              <a:rPr lang="en-US" dirty="0"/>
              <a:t>Modeling Scores</a:t>
            </a:r>
          </a:p>
        </p:txBody>
      </p:sp>
      <p:graphicFrame>
        <p:nvGraphicFramePr>
          <p:cNvPr id="7" name="Content Placeholder 6">
            <a:extLst>
              <a:ext uri="{FF2B5EF4-FFF2-40B4-BE49-F238E27FC236}">
                <a16:creationId xmlns:a16="http://schemas.microsoft.com/office/drawing/2014/main" id="{64C58F6B-2C55-4449-A5D4-20D2FB27A50E}"/>
              </a:ext>
            </a:extLst>
          </p:cNvPr>
          <p:cNvGraphicFramePr>
            <a:graphicFrameLocks noGrp="1"/>
          </p:cNvGraphicFramePr>
          <p:nvPr>
            <p:ph sz="half" idx="2"/>
            <p:extLst>
              <p:ext uri="{D42A27DB-BD31-4B8C-83A1-F6EECF244321}">
                <p14:modId xmlns:p14="http://schemas.microsoft.com/office/powerpoint/2010/main" val="2286831458"/>
              </p:ext>
            </p:extLst>
          </p:nvPr>
        </p:nvGraphicFramePr>
        <p:xfrm>
          <a:off x="1905000" y="2286000"/>
          <a:ext cx="8304212" cy="2408654"/>
        </p:xfrm>
        <a:graphic>
          <a:graphicData uri="http://schemas.openxmlformats.org/drawingml/2006/table">
            <a:tbl>
              <a:tblPr firstRow="1" firstCol="1" bandRow="1">
                <a:tableStyleId>{3B4B98B0-60AC-42C2-AFA5-B58CD77FA1E5}</a:tableStyleId>
              </a:tblPr>
              <a:tblGrid>
                <a:gridCol w="987553">
                  <a:extLst>
                    <a:ext uri="{9D8B030D-6E8A-4147-A177-3AD203B41FA5}">
                      <a16:colId xmlns:a16="http://schemas.microsoft.com/office/drawing/2014/main" val="209152369"/>
                    </a:ext>
                  </a:extLst>
                </a:gridCol>
                <a:gridCol w="1693731">
                  <a:extLst>
                    <a:ext uri="{9D8B030D-6E8A-4147-A177-3AD203B41FA5}">
                      <a16:colId xmlns:a16="http://schemas.microsoft.com/office/drawing/2014/main" val="721166245"/>
                    </a:ext>
                  </a:extLst>
                </a:gridCol>
                <a:gridCol w="1758593">
                  <a:extLst>
                    <a:ext uri="{9D8B030D-6E8A-4147-A177-3AD203B41FA5}">
                      <a16:colId xmlns:a16="http://schemas.microsoft.com/office/drawing/2014/main" val="3286009876"/>
                    </a:ext>
                  </a:extLst>
                </a:gridCol>
                <a:gridCol w="1808838">
                  <a:extLst>
                    <a:ext uri="{9D8B030D-6E8A-4147-A177-3AD203B41FA5}">
                      <a16:colId xmlns:a16="http://schemas.microsoft.com/office/drawing/2014/main" val="2653339895"/>
                    </a:ext>
                  </a:extLst>
                </a:gridCol>
                <a:gridCol w="2055497">
                  <a:extLst>
                    <a:ext uri="{9D8B030D-6E8A-4147-A177-3AD203B41FA5}">
                      <a16:colId xmlns:a16="http://schemas.microsoft.com/office/drawing/2014/main" val="1216035147"/>
                    </a:ext>
                  </a:extLst>
                </a:gridCol>
              </a:tblGrid>
              <a:tr h="788114">
                <a:tc>
                  <a:txBody>
                    <a:bodyPr/>
                    <a:lstStyle/>
                    <a:p>
                      <a:pPr>
                        <a:lnSpc>
                          <a:spcPct val="115000"/>
                        </a:lnSpc>
                      </a:pPr>
                      <a:endParaRPr lang="en-US" sz="1200">
                        <a:effectLst/>
                        <a:latin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200">
                          <a:effectLst/>
                        </a:rPr>
                        <a:t>Linear regression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200">
                          <a:effectLst/>
                        </a:rPr>
                        <a:t>Lasso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200">
                          <a:effectLst/>
                        </a:rPr>
                        <a:t>Ridge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200" dirty="0">
                          <a:effectLst/>
                        </a:rPr>
                        <a:t>Random Forest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extLst>
                  <a:ext uri="{0D108BD9-81ED-4DB2-BD59-A6C34878D82A}">
                    <a16:rowId xmlns:a16="http://schemas.microsoft.com/office/drawing/2014/main" val="956545222"/>
                  </a:ext>
                </a:extLst>
              </a:tr>
              <a:tr h="405135">
                <a:tc>
                  <a:txBody>
                    <a:bodyPr/>
                    <a:lstStyle/>
                    <a:p>
                      <a:pPr marL="0" marR="0" algn="ctr">
                        <a:lnSpc>
                          <a:spcPct val="115000"/>
                        </a:lnSpc>
                        <a:spcBef>
                          <a:spcPts val="0"/>
                        </a:spcBef>
                        <a:spcAft>
                          <a:spcPts val="0"/>
                        </a:spcAft>
                      </a:pPr>
                      <a:r>
                        <a:rPr lang="en-US" sz="1000">
                          <a:effectLst/>
                        </a:rPr>
                        <a:t>r2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0.51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0.54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0.54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0.57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extLst>
                  <a:ext uri="{0D108BD9-81ED-4DB2-BD59-A6C34878D82A}">
                    <a16:rowId xmlns:a16="http://schemas.microsoft.com/office/drawing/2014/main" val="2472642621"/>
                  </a:ext>
                </a:extLst>
              </a:tr>
              <a:tr h="405135">
                <a:tc>
                  <a:txBody>
                    <a:bodyPr/>
                    <a:lstStyle/>
                    <a:p>
                      <a:pPr marL="0" marR="0" algn="ctr">
                        <a:lnSpc>
                          <a:spcPct val="115000"/>
                        </a:lnSpc>
                        <a:spcBef>
                          <a:spcPts val="0"/>
                        </a:spcBef>
                        <a:spcAft>
                          <a:spcPts val="0"/>
                        </a:spcAft>
                      </a:pPr>
                      <a:r>
                        <a:rPr lang="en-US" sz="1000">
                          <a:effectLst/>
                        </a:rPr>
                        <a:t>mae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45.6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45.9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42.5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40.81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extLst>
                  <a:ext uri="{0D108BD9-81ED-4DB2-BD59-A6C34878D82A}">
                    <a16:rowId xmlns:a16="http://schemas.microsoft.com/office/drawing/2014/main" val="2114013329"/>
                  </a:ext>
                </a:extLst>
              </a:tr>
              <a:tr h="405135">
                <a:tc>
                  <a:txBody>
                    <a:bodyPr/>
                    <a:lstStyle/>
                    <a:p>
                      <a:pPr marL="0" marR="0" algn="ctr">
                        <a:lnSpc>
                          <a:spcPct val="115000"/>
                        </a:lnSpc>
                        <a:spcBef>
                          <a:spcPts val="0"/>
                        </a:spcBef>
                        <a:spcAft>
                          <a:spcPts val="0"/>
                        </a:spcAft>
                      </a:pPr>
                      <a:r>
                        <a:rPr lang="en-US" sz="1000">
                          <a:effectLst/>
                        </a:rPr>
                        <a:t>mse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3667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3700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3185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3244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extLst>
                  <a:ext uri="{0D108BD9-81ED-4DB2-BD59-A6C34878D82A}">
                    <a16:rowId xmlns:a16="http://schemas.microsoft.com/office/drawing/2014/main" val="657241482"/>
                  </a:ext>
                </a:extLst>
              </a:tr>
              <a:tr h="405135">
                <a:tc>
                  <a:txBody>
                    <a:bodyPr/>
                    <a:lstStyle/>
                    <a:p>
                      <a:pPr marL="0" marR="0" algn="ctr">
                        <a:lnSpc>
                          <a:spcPct val="115000"/>
                        </a:lnSpc>
                        <a:spcBef>
                          <a:spcPts val="0"/>
                        </a:spcBef>
                        <a:spcAft>
                          <a:spcPts val="0"/>
                        </a:spcAft>
                      </a:pPr>
                      <a:r>
                        <a:rPr lang="en-US" sz="1000">
                          <a:effectLst/>
                        </a:rPr>
                        <a:t>rmse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60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60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a:effectLst/>
                        </a:rPr>
                        <a:t>62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tc>
                  <a:txBody>
                    <a:bodyPr/>
                    <a:lstStyle/>
                    <a:p>
                      <a:pPr marL="0" marR="0" algn="ctr">
                        <a:lnSpc>
                          <a:spcPct val="115000"/>
                        </a:lnSpc>
                        <a:spcBef>
                          <a:spcPts val="0"/>
                        </a:spcBef>
                        <a:spcAft>
                          <a:spcPts val="0"/>
                        </a:spcAft>
                      </a:pPr>
                      <a:r>
                        <a:rPr lang="en-US" sz="1000" dirty="0">
                          <a:effectLst/>
                        </a:rPr>
                        <a:t>56.9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ctr"/>
                </a:tc>
                <a:extLst>
                  <a:ext uri="{0D108BD9-81ED-4DB2-BD59-A6C34878D82A}">
                    <a16:rowId xmlns:a16="http://schemas.microsoft.com/office/drawing/2014/main" val="4109304442"/>
                  </a:ext>
                </a:extLst>
              </a:tr>
            </a:tbl>
          </a:graphicData>
        </a:graphic>
      </p:graphicFrame>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075" y="685800"/>
            <a:ext cx="10134600" cy="762000"/>
          </a:xfrm>
        </p:spPr>
        <p:txBody>
          <a:bodyPr anchor="b">
            <a:normAutofit/>
          </a:bodyPr>
          <a:lstStyle/>
          <a:p>
            <a:r>
              <a:rPr lang="en-US" dirty="0"/>
              <a:t>Random Forest Prediction</a:t>
            </a:r>
          </a:p>
        </p:txBody>
      </p:sp>
      <p:sp>
        <p:nvSpPr>
          <p:cNvPr id="3" name="Content Placeholder 2"/>
          <p:cNvSpPr>
            <a:spLocks noGrp="1"/>
          </p:cNvSpPr>
          <p:nvPr>
            <p:ph type="body" sz="half" idx="2"/>
          </p:nvPr>
        </p:nvSpPr>
        <p:spPr>
          <a:xfrm>
            <a:off x="1295400" y="5181600"/>
            <a:ext cx="4223858" cy="990600"/>
          </a:xfrm>
        </p:spPr>
        <p:txBody>
          <a:bodyPr>
            <a:noAutofit/>
          </a:bodyPr>
          <a:lstStyle/>
          <a:p>
            <a:r>
              <a:rPr lang="en-US" sz="1200" dirty="0"/>
              <a:t>Overfitted</a:t>
            </a:r>
          </a:p>
          <a:p>
            <a:r>
              <a:rPr lang="en-US" sz="1200" dirty="0"/>
              <a:t>R2: Train data 0.94, test data 0.57</a:t>
            </a:r>
          </a:p>
          <a:p>
            <a:r>
              <a:rPr lang="en-US" sz="1200" dirty="0"/>
              <a:t>Hyperparameters n-estimator improve r2 from 0.54 to 0.57</a:t>
            </a:r>
          </a:p>
        </p:txBody>
      </p:sp>
      <p:pic>
        <p:nvPicPr>
          <p:cNvPr id="9" name="Picture 8">
            <a:extLst>
              <a:ext uri="{FF2B5EF4-FFF2-40B4-BE49-F238E27FC236}">
                <a16:creationId xmlns:a16="http://schemas.microsoft.com/office/drawing/2014/main" id="{AC33054F-822D-4A95-90F1-64D050ED4A8A}"/>
              </a:ext>
            </a:extLst>
          </p:cNvPr>
          <p:cNvPicPr/>
          <p:nvPr/>
        </p:nvPicPr>
        <p:blipFill>
          <a:blip r:embed="rId2"/>
          <a:stretch>
            <a:fillRect/>
          </a:stretch>
        </p:blipFill>
        <p:spPr>
          <a:xfrm>
            <a:off x="1404458" y="1614237"/>
            <a:ext cx="4114800" cy="3352799"/>
          </a:xfrm>
          <a:prstGeom prst="rect">
            <a:avLst/>
          </a:prstGeom>
        </p:spPr>
      </p:pic>
      <p:sp>
        <p:nvSpPr>
          <p:cNvPr id="8" name="Content Placeholder 2">
            <a:extLst>
              <a:ext uri="{FF2B5EF4-FFF2-40B4-BE49-F238E27FC236}">
                <a16:creationId xmlns:a16="http://schemas.microsoft.com/office/drawing/2014/main" id="{155838DD-8C8F-4C61-B8D0-A1B8D511CB8E}"/>
              </a:ext>
            </a:extLst>
          </p:cNvPr>
          <p:cNvSpPr txBox="1">
            <a:spLocks/>
          </p:cNvSpPr>
          <p:nvPr/>
        </p:nvSpPr>
        <p:spPr>
          <a:xfrm>
            <a:off x="7010400" y="5215895"/>
            <a:ext cx="4188205" cy="9906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9pPr>
          </a:lstStyle>
          <a:p>
            <a:r>
              <a:rPr lang="en-US" sz="1200" dirty="0"/>
              <a:t>$20 to $100 mostly overpredicted</a:t>
            </a:r>
          </a:p>
          <a:p>
            <a:r>
              <a:rPr lang="en-US" sz="1200" dirty="0"/>
              <a:t>$300 to $400 are under predicted</a:t>
            </a:r>
          </a:p>
          <a:p>
            <a:endParaRPr lang="en-US" sz="1200" dirty="0"/>
          </a:p>
        </p:txBody>
      </p:sp>
      <p:sp>
        <p:nvSpPr>
          <p:cNvPr id="18" name="TextBox 17">
            <a:extLst>
              <a:ext uri="{FF2B5EF4-FFF2-40B4-BE49-F238E27FC236}">
                <a16:creationId xmlns:a16="http://schemas.microsoft.com/office/drawing/2014/main" id="{6AE3C8A0-93F3-4D37-A01D-EEA57C91F92F}"/>
              </a:ext>
            </a:extLst>
          </p:cNvPr>
          <p:cNvSpPr txBox="1"/>
          <p:nvPr/>
        </p:nvSpPr>
        <p:spPr>
          <a:xfrm>
            <a:off x="7578228" y="4114801"/>
            <a:ext cx="1219201" cy="246221"/>
          </a:xfrm>
          <a:prstGeom prst="rect">
            <a:avLst/>
          </a:prstGeom>
          <a:noFill/>
        </p:spPr>
        <p:txBody>
          <a:bodyPr wrap="square" rtlCol="0">
            <a:spAutoFit/>
          </a:bodyPr>
          <a:lstStyle/>
          <a:p>
            <a:r>
              <a:rPr lang="en-US" sz="1000" dirty="0">
                <a:solidFill>
                  <a:srgbClr val="FF0000"/>
                </a:solidFill>
              </a:rPr>
              <a:t>Underpredicted</a:t>
            </a:r>
          </a:p>
        </p:txBody>
      </p:sp>
      <p:pic>
        <p:nvPicPr>
          <p:cNvPr id="26" name="Picture 25">
            <a:extLst>
              <a:ext uri="{FF2B5EF4-FFF2-40B4-BE49-F238E27FC236}">
                <a16:creationId xmlns:a16="http://schemas.microsoft.com/office/drawing/2014/main" id="{3E043507-7D2E-49D3-BD82-2C5572B320EA}"/>
              </a:ext>
            </a:extLst>
          </p:cNvPr>
          <p:cNvPicPr>
            <a:picLocks noChangeAspect="1"/>
          </p:cNvPicPr>
          <p:nvPr/>
        </p:nvPicPr>
        <p:blipFill>
          <a:blip r:embed="rId3"/>
          <a:stretch>
            <a:fillRect/>
          </a:stretch>
        </p:blipFill>
        <p:spPr>
          <a:xfrm>
            <a:off x="7101869" y="1572127"/>
            <a:ext cx="3552882" cy="3457074"/>
          </a:xfrm>
          <a:prstGeom prst="rect">
            <a:avLst/>
          </a:prstGeom>
        </p:spPr>
      </p:pic>
      <p:cxnSp>
        <p:nvCxnSpPr>
          <p:cNvPr id="29" name="Straight Connector 28">
            <a:extLst>
              <a:ext uri="{FF2B5EF4-FFF2-40B4-BE49-F238E27FC236}">
                <a16:creationId xmlns:a16="http://schemas.microsoft.com/office/drawing/2014/main" id="{F77F8295-A3E9-4AD9-8B4E-B85466DFA25C}"/>
              </a:ext>
            </a:extLst>
          </p:cNvPr>
          <p:cNvCxnSpPr/>
          <p:nvPr/>
        </p:nvCxnSpPr>
        <p:spPr>
          <a:xfrm>
            <a:off x="7696200" y="3200400"/>
            <a:ext cx="29585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8A661F-6D7C-49F6-9D86-60B8F740178D}"/>
              </a:ext>
            </a:extLst>
          </p:cNvPr>
          <p:cNvSpPr txBox="1"/>
          <p:nvPr/>
        </p:nvSpPr>
        <p:spPr>
          <a:xfrm>
            <a:off x="9644542" y="2115978"/>
            <a:ext cx="1143000" cy="246221"/>
          </a:xfrm>
          <a:prstGeom prst="rect">
            <a:avLst/>
          </a:prstGeom>
          <a:noFill/>
        </p:spPr>
        <p:txBody>
          <a:bodyPr wrap="square" rtlCol="0">
            <a:spAutoFit/>
          </a:bodyPr>
          <a:lstStyle/>
          <a:p>
            <a:r>
              <a:rPr lang="en-US" sz="1000" dirty="0">
                <a:solidFill>
                  <a:srgbClr val="FF0000"/>
                </a:solidFill>
              </a:rPr>
              <a:t>Overpredicted</a:t>
            </a:r>
          </a:p>
        </p:txBody>
      </p:sp>
      <p:cxnSp>
        <p:nvCxnSpPr>
          <p:cNvPr id="32" name="Straight Arrow Connector 31">
            <a:extLst>
              <a:ext uri="{FF2B5EF4-FFF2-40B4-BE49-F238E27FC236}">
                <a16:creationId xmlns:a16="http://schemas.microsoft.com/office/drawing/2014/main" id="{C0A9FC52-6EEC-4E90-B6B9-0A046CFB32A9}"/>
              </a:ext>
            </a:extLst>
          </p:cNvPr>
          <p:cNvCxnSpPr>
            <a:cxnSpLocks/>
          </p:cNvCxnSpPr>
          <p:nvPr/>
        </p:nvCxnSpPr>
        <p:spPr>
          <a:xfrm flipH="1">
            <a:off x="9810926" y="2660386"/>
            <a:ext cx="47607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568703F-CE25-4127-B099-048F7401F06B}"/>
              </a:ext>
            </a:extLst>
          </p:cNvPr>
          <p:cNvCxnSpPr>
            <a:cxnSpLocks/>
          </p:cNvCxnSpPr>
          <p:nvPr/>
        </p:nvCxnSpPr>
        <p:spPr>
          <a:xfrm flipV="1">
            <a:off x="8233044" y="3962401"/>
            <a:ext cx="453756" cy="132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A2F41CD-5E5E-464F-96EB-FB85158D9371}"/>
              </a:ext>
            </a:extLst>
          </p:cNvPr>
          <p:cNvSpPr txBox="1"/>
          <p:nvPr/>
        </p:nvSpPr>
        <p:spPr>
          <a:xfrm>
            <a:off x="7676265" y="4099953"/>
            <a:ext cx="1143000" cy="246221"/>
          </a:xfrm>
          <a:prstGeom prst="rect">
            <a:avLst/>
          </a:prstGeom>
          <a:noFill/>
        </p:spPr>
        <p:txBody>
          <a:bodyPr wrap="square" rtlCol="0">
            <a:spAutoFit/>
          </a:bodyPr>
          <a:lstStyle/>
          <a:p>
            <a:r>
              <a:rPr lang="en-US" sz="1000" dirty="0">
                <a:solidFill>
                  <a:srgbClr val="FF0000"/>
                </a:solidFill>
              </a:rPr>
              <a:t>Underpredicted</a:t>
            </a:r>
          </a:p>
        </p:txBody>
      </p:sp>
      <p:sp>
        <p:nvSpPr>
          <p:cNvPr id="42" name="TextBox 41">
            <a:extLst>
              <a:ext uri="{FF2B5EF4-FFF2-40B4-BE49-F238E27FC236}">
                <a16:creationId xmlns:a16="http://schemas.microsoft.com/office/drawing/2014/main" id="{ACE062DA-9ADD-49F1-80C1-BA9DC7D45510}"/>
              </a:ext>
            </a:extLst>
          </p:cNvPr>
          <p:cNvSpPr txBox="1"/>
          <p:nvPr/>
        </p:nvSpPr>
        <p:spPr>
          <a:xfrm>
            <a:off x="3242912" y="1905852"/>
            <a:ext cx="1600200" cy="246221"/>
          </a:xfrm>
          <a:prstGeom prst="rect">
            <a:avLst/>
          </a:prstGeom>
          <a:noFill/>
        </p:spPr>
        <p:txBody>
          <a:bodyPr wrap="square" rtlCol="0">
            <a:spAutoFit/>
          </a:bodyPr>
          <a:lstStyle/>
          <a:p>
            <a:r>
              <a:rPr lang="en-US" sz="1000" dirty="0">
                <a:solidFill>
                  <a:srgbClr val="FF0000"/>
                </a:solidFill>
              </a:rPr>
              <a:t>Train data is overfitted</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65126"/>
            <a:ext cx="10363200" cy="1145224"/>
          </a:xfrm>
        </p:spPr>
        <p:txBody>
          <a:bodyPr/>
          <a:lstStyle/>
          <a:p>
            <a:pPr marL="0" marR="0">
              <a:spcAft>
                <a:spcPts val="1000"/>
              </a:spcAft>
            </a:pPr>
            <a:r>
              <a:rPr lang="en-US" dirty="0"/>
              <a:t>Future Improvements</a:t>
            </a:r>
          </a:p>
        </p:txBody>
      </p:sp>
      <p:sp>
        <p:nvSpPr>
          <p:cNvPr id="4" name="TextBox 3">
            <a:extLst>
              <a:ext uri="{FF2B5EF4-FFF2-40B4-BE49-F238E27FC236}">
                <a16:creationId xmlns:a16="http://schemas.microsoft.com/office/drawing/2014/main" id="{6AAFDEAA-C955-45FC-B533-4C125B28682C}"/>
              </a:ext>
            </a:extLst>
          </p:cNvPr>
          <p:cNvSpPr txBox="1"/>
          <p:nvPr/>
        </p:nvSpPr>
        <p:spPr>
          <a:xfrm>
            <a:off x="990600" y="1752600"/>
            <a:ext cx="10363200" cy="4347087"/>
          </a:xfrm>
          <a:prstGeom prst="rect">
            <a:avLst/>
          </a:prstGeom>
          <a:noFill/>
        </p:spPr>
        <p:txBody>
          <a:bodyPr wrap="square">
            <a:spAutoFit/>
          </a:bodyP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1/ </a:t>
            </a:r>
            <a:r>
              <a:rPr lang="en-US" sz="1800" dirty="0">
                <a:effectLst/>
                <a:latin typeface="Calibri" panose="020F0502020204030204" pitchFamily="34" charset="0"/>
                <a:ea typeface="Calibri" panose="020F0502020204030204" pitchFamily="34" charset="0"/>
                <a:cs typeface="Times New Roman" panose="02020603050405020304" pitchFamily="18" charset="0"/>
              </a:rPr>
              <a:t>Bedroom shows as the number one important feature</a:t>
            </a:r>
            <a:r>
              <a:rPr lang="en-US" dirty="0">
                <a:effectLst/>
                <a:latin typeface="Calibri" panose="020F0502020204030204" pitchFamily="34" charset="0"/>
                <a:ea typeface="Calibri" panose="020F0502020204030204" pitchFamily="34" charset="0"/>
                <a:cs typeface="Times New Roman" panose="02020603050405020304" pitchFamily="18" charset="0"/>
              </a:rPr>
              <a:t>. To target bigger groups for better</a:t>
            </a:r>
            <a:r>
              <a:rPr lang="en-US" dirty="0">
                <a:latin typeface="Calibri" panose="020F0502020204030204" pitchFamily="34" charset="0"/>
                <a:ea typeface="Calibri" panose="020F0502020204030204" pitchFamily="34" charset="0"/>
                <a:cs typeface="Times New Roman" panose="02020603050405020304" pitchFamily="18" charset="0"/>
              </a:rPr>
              <a:t> price, </a:t>
            </a:r>
            <a:r>
              <a:rPr lang="en-US" dirty="0">
                <a:effectLst/>
                <a:latin typeface="Calibri" panose="020F0502020204030204" pitchFamily="34" charset="0"/>
                <a:ea typeface="Calibri" panose="020F0502020204030204" pitchFamily="34" charset="0"/>
                <a:cs typeface="Times New Roman" panose="02020603050405020304" pitchFamily="18" charset="0"/>
              </a:rPr>
              <a:t>I </a:t>
            </a:r>
            <a:r>
              <a:rPr lang="en-US" dirty="0">
                <a:latin typeface="Calibri" panose="020F0502020204030204" pitchFamily="34" charset="0"/>
                <a:ea typeface="Calibri" panose="020F0502020204030204" pitchFamily="34" charset="0"/>
                <a:cs typeface="Times New Roman" panose="02020603050405020304" pitchFamily="18" charset="0"/>
              </a:rPr>
              <a:t>plan to </a:t>
            </a:r>
            <a:r>
              <a:rPr lang="en-US" dirty="0">
                <a:effectLst/>
                <a:latin typeface="Calibri" panose="020F0502020204030204" pitchFamily="34" charset="0"/>
                <a:ea typeface="Calibri" panose="020F0502020204030204" pitchFamily="34" charset="0"/>
                <a:cs typeface="Times New Roman" panose="02020603050405020304" pitchFamily="18" charset="0"/>
              </a:rPr>
              <a:t>convert the loft on the second floor to a third bedroom</a:t>
            </a:r>
          </a:p>
          <a:p>
            <a:pPr marL="0" marR="0">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2/ Set higher rates for Friday, Saturday, and high season to maximize profit and lower prices for Sunday to Thursday and low season to maximize occupancy</a:t>
            </a:r>
          </a:p>
          <a:p>
            <a:pPr marL="0" marR="0">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3/ Besides, bedrooms, bathrooms, and locations, </a:t>
            </a: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dirty="0">
                <a:effectLst/>
                <a:latin typeface="Calibri" panose="020F0502020204030204" pitchFamily="34" charset="0"/>
                <a:ea typeface="Calibri" panose="020F0502020204030204" pitchFamily="34" charset="0"/>
                <a:cs typeface="Times New Roman" panose="02020603050405020304" pitchFamily="18" charset="0"/>
              </a:rPr>
              <a:t>property pictures are the feature that people use to make the final decision. New and nicely decorated properties cost way more than old properties. How can I incorporate pictures  to price prediction? </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en-US" dirty="0"/>
              <a:t>Capstone Steps</a:t>
            </a:r>
          </a:p>
        </p:txBody>
      </p:sp>
      <p:graphicFrame>
        <p:nvGraphicFramePr>
          <p:cNvPr id="10"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222152319"/>
              </p:ext>
            </p:extLst>
          </p:nvPr>
        </p:nvGraphicFramePr>
        <p:xfrm>
          <a:off x="3429000" y="1828800"/>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96" y="762000"/>
            <a:ext cx="10515600" cy="701674"/>
          </a:xfrm>
        </p:spPr>
        <p:txBody>
          <a:bodyPr>
            <a:normAutofit/>
          </a:bodyPr>
          <a:lstStyle/>
          <a:p>
            <a:pPr marL="0" marR="0">
              <a:spcAft>
                <a:spcPts val="1000"/>
              </a:spcAft>
            </a:pPr>
            <a:r>
              <a:rPr lang="en-US" dirty="0"/>
              <a:t>Problem Statement</a:t>
            </a:r>
          </a:p>
        </p:txBody>
      </p:sp>
      <p:sp>
        <p:nvSpPr>
          <p:cNvPr id="3" name="Content Placeholder 2"/>
          <p:cNvSpPr>
            <a:spLocks noGrp="1"/>
          </p:cNvSpPr>
          <p:nvPr>
            <p:ph idx="1"/>
          </p:nvPr>
        </p:nvSpPr>
        <p:spPr>
          <a:xfrm>
            <a:off x="838200" y="1219200"/>
            <a:ext cx="10515600" cy="4957763"/>
          </a:xfrm>
        </p:spPr>
        <p:txBody>
          <a:bodyPr>
            <a:normAutofit/>
          </a:bodyPr>
          <a:lstStyle/>
          <a:p>
            <a:pPr marL="0" indent="0">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Encouraged by the idea of making money from my home when I am not living in it, in January 2022, I started traveling, working remotely and rented out my two-bedroom condo in Venice in the county of Los Angeles. So far, the revenue does not look promising due to the low occupancy rate. With one year host experience, I decided to use my data science skills to analyze Airbnb data to improve the revenue by 30% in 2023. </a:t>
            </a:r>
          </a:p>
          <a:p>
            <a:pPr marL="0" indent="0">
              <a:lnSpc>
                <a:spcPct val="115000"/>
              </a:lnSpc>
              <a:spcBef>
                <a:spcPts val="0"/>
              </a:spcBef>
              <a:spcAft>
                <a:spcPts val="10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is to answer the questions below:</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are the listings distributed across the area of Los Angeles?</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the prices vary with respect to the neighborhood, property type, month, and day?</a:t>
            </a:r>
          </a:p>
          <a:p>
            <a:pPr marL="342900" marR="0" lvl="0" indent="-342900">
              <a:lnSpc>
                <a:spcPct val="115000"/>
              </a:lnSpc>
              <a:spcBef>
                <a:spcPts val="0"/>
              </a:spcBef>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Can machine learning be used to predict prices?</a:t>
            </a:r>
          </a:p>
          <a:p>
            <a:pPr marL="342900" marR="0" lvl="0" indent="-342900">
              <a:lnSpc>
                <a:spcPct val="115000"/>
              </a:lnSpc>
              <a:spcBef>
                <a:spcPts val="0"/>
              </a:spcBef>
              <a:spcAft>
                <a:spcPts val="10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a:latin typeface="Calibri" panose="020F0502020204030204" pitchFamily="34" charset="0"/>
                <a:ea typeface="Calibri" panose="020F0502020204030204" pitchFamily="34" charset="0"/>
                <a:cs typeface="Times New Roman" panose="02020603050405020304" pitchFamily="18" charset="0"/>
              </a:rPr>
              <a:t>data is from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insideairbnb.com/get-the-data/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Aft>
                <a:spcPts val="1000"/>
              </a:spcAft>
            </a:pPr>
            <a:r>
              <a:rPr lang="en-US" dirty="0"/>
              <a:t>Data Wrangling</a:t>
            </a:r>
          </a:p>
        </p:txBody>
      </p:sp>
      <p:sp>
        <p:nvSpPr>
          <p:cNvPr id="4" name="TextBox 3">
            <a:extLst>
              <a:ext uri="{FF2B5EF4-FFF2-40B4-BE49-F238E27FC236}">
                <a16:creationId xmlns:a16="http://schemas.microsoft.com/office/drawing/2014/main" id="{5003C749-057D-4A2A-8108-DD16424FF407}"/>
              </a:ext>
            </a:extLst>
          </p:cNvPr>
          <p:cNvSpPr txBox="1"/>
          <p:nvPr/>
        </p:nvSpPr>
        <p:spPr>
          <a:xfrm>
            <a:off x="839598" y="1531322"/>
            <a:ext cx="10668000" cy="4731808"/>
          </a:xfrm>
          <a:prstGeom prst="rect">
            <a:avLst/>
          </a:prstGeom>
          <a:noFill/>
        </p:spPr>
        <p:txBody>
          <a:bodyPr wrap="square">
            <a:spAutoFit/>
          </a:bodyPr>
          <a:lstStyle/>
          <a:p>
            <a:pPr marL="285750" marR="0" indent="-285750">
              <a:lnSpc>
                <a:spcPct val="115000"/>
              </a:lnSpc>
              <a:spcBef>
                <a:spcPts val="0"/>
              </a:spcBef>
              <a:spcAft>
                <a:spcPts val="10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Original listing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dataset was 21,003 rows and 75 columns. </a:t>
            </a:r>
          </a:p>
          <a:p>
            <a:pPr marL="285750" marR="0" indent="-285750">
              <a:lnSpc>
                <a:spcPct val="115000"/>
              </a:lnSpc>
              <a:spcBef>
                <a:spcPts val="0"/>
              </a:spcBef>
              <a:spcAft>
                <a:spcPts val="10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Removed </a:t>
            </a:r>
            <a:r>
              <a:rPr lang="en-US" sz="1800" dirty="0">
                <a:effectLst/>
                <a:latin typeface="Calibri" panose="020F0502020204030204" pitchFamily="34" charset="0"/>
                <a:ea typeface="Calibri" panose="020F0502020204030204" pitchFamily="34" charset="0"/>
                <a:cs typeface="Times New Roman" panose="02020603050405020304" pitchFamily="18" charset="0"/>
              </a:rPr>
              <a:t>columns with no data or un-useful data that have no good information for the solving problem. </a:t>
            </a:r>
          </a:p>
          <a:p>
            <a:pPr marL="285750" marR="0" indent="-285750">
              <a:lnSpc>
                <a:spcPct val="115000"/>
              </a:lnSpc>
              <a:spcBef>
                <a:spcPts val="0"/>
              </a:spcBef>
              <a:spcAft>
                <a:spcPts val="10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Removed listing with prices equal to zero or over $5,000 to avoid skewed data</a:t>
            </a:r>
          </a:p>
          <a:p>
            <a:pPr marL="285750" marR="0" indent="-285750">
              <a:lnSpc>
                <a:spcPct val="115000"/>
              </a:lnSpc>
              <a:spcBef>
                <a:spcPts val="0"/>
              </a:spcBef>
              <a:spcAft>
                <a:spcPts val="10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Removed special characters in host-response-rate, host-acceptance-rate, and price and convert them from object to float. Split bathroom text into qty and type</a:t>
            </a:r>
          </a:p>
          <a:p>
            <a:pPr marL="285750" marR="0" indent="-285750">
              <a:lnSpc>
                <a:spcPct val="115000"/>
              </a:lnSpc>
              <a:spcBef>
                <a:spcPts val="0"/>
              </a:spcBef>
              <a:spcAft>
                <a:spcPts val="10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 data shape is 20,993 rows and 34 columns. </a:t>
            </a:r>
          </a:p>
        </p:txBody>
      </p:sp>
    </p:spTree>
    <p:extLst>
      <p:ext uri="{BB962C8B-B14F-4D97-AF65-F5344CB8AC3E}">
        <p14:creationId xmlns:p14="http://schemas.microsoft.com/office/powerpoint/2010/main" val="29736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pPr marL="0" marR="0">
              <a:spcBef>
                <a:spcPts val="0"/>
              </a:spcBef>
              <a:spcAft>
                <a:spcPts val="1000"/>
              </a:spcAft>
            </a:pPr>
            <a:r>
              <a:rPr lang="en-US" dirty="0"/>
              <a:t>Exploratory</a:t>
            </a:r>
            <a:r>
              <a:rPr lang="en-US" b="1" dirty="0">
                <a:effectLst/>
              </a:rPr>
              <a:t> Data Analysis</a:t>
            </a:r>
            <a:endParaRPr lang="en-US" dirty="0">
              <a:effectLst/>
            </a:endParaRPr>
          </a:p>
        </p:txBody>
      </p:sp>
      <p:sp>
        <p:nvSpPr>
          <p:cNvPr id="17" name="Content Placeholder 2">
            <a:extLst>
              <a:ext uri="{FF2B5EF4-FFF2-40B4-BE49-F238E27FC236}">
                <a16:creationId xmlns:a16="http://schemas.microsoft.com/office/drawing/2014/main" id="{911841E7-964D-DC37-3C71-F9A2BD331A60}"/>
              </a:ext>
            </a:extLst>
          </p:cNvPr>
          <p:cNvSpPr>
            <a:spLocks noGrp="1"/>
          </p:cNvSpPr>
          <p:nvPr>
            <p:ph sz="half" idx="1"/>
          </p:nvPr>
        </p:nvSpPr>
        <p:spPr>
          <a:xfrm>
            <a:off x="838200" y="1989614"/>
            <a:ext cx="5334000" cy="4023360"/>
          </a:xfrm>
        </p:spPr>
        <p:txBody>
          <a:bodyPr>
            <a:normAutofit/>
          </a:bodyPr>
          <a:lstStyle/>
          <a:p>
            <a:endParaRPr lang="en-US" dirty="0"/>
          </a:p>
          <a:p>
            <a:r>
              <a:rPr lang="en-US" dirty="0"/>
              <a:t>Map of Los Angeles, flat and hilly</a:t>
            </a:r>
          </a:p>
          <a:p>
            <a:endParaRPr lang="en-US" dirty="0"/>
          </a:p>
          <a:p>
            <a:r>
              <a:rPr lang="en-US" dirty="0"/>
              <a:t>Bel-Air, Beverly Crest, and Hollywood Hills West are prestigious and super expensive</a:t>
            </a:r>
          </a:p>
          <a:p>
            <a:endParaRPr lang="en-US" dirty="0"/>
          </a:p>
          <a:p>
            <a:r>
              <a:rPr lang="en-US" dirty="0"/>
              <a:t>Clusters in Downtown and Venice areas</a:t>
            </a:r>
          </a:p>
          <a:p>
            <a:endParaRPr lang="en-US" dirty="0"/>
          </a:p>
          <a:p>
            <a:endParaRPr lang="en-US" dirty="0"/>
          </a:p>
        </p:txBody>
      </p:sp>
      <p:pic>
        <p:nvPicPr>
          <p:cNvPr id="7" name="Picture 6">
            <a:extLst>
              <a:ext uri="{FF2B5EF4-FFF2-40B4-BE49-F238E27FC236}">
                <a16:creationId xmlns:a16="http://schemas.microsoft.com/office/drawing/2014/main" id="{E25B4F6C-2172-4BB6-B672-23D174749CB2}"/>
              </a:ext>
            </a:extLst>
          </p:cNvPr>
          <p:cNvPicPr/>
          <p:nvPr/>
        </p:nvPicPr>
        <p:blipFill>
          <a:blip r:embed="rId2"/>
          <a:stretch>
            <a:fillRect/>
          </a:stretch>
        </p:blipFill>
        <p:spPr>
          <a:xfrm>
            <a:off x="6324600" y="1989614"/>
            <a:ext cx="5029200" cy="4023360"/>
          </a:xfrm>
          <a:prstGeom prst="rect">
            <a:avLst/>
          </a:prstGeom>
          <a:noFill/>
        </p:spPr>
      </p:pic>
      <p:sp>
        <p:nvSpPr>
          <p:cNvPr id="3" name="TextBox 2">
            <a:extLst>
              <a:ext uri="{FF2B5EF4-FFF2-40B4-BE49-F238E27FC236}">
                <a16:creationId xmlns:a16="http://schemas.microsoft.com/office/drawing/2014/main" id="{83CCA3CF-DE1D-4ECB-A875-BF814DF81330}"/>
              </a:ext>
            </a:extLst>
          </p:cNvPr>
          <p:cNvSpPr txBox="1"/>
          <p:nvPr/>
        </p:nvSpPr>
        <p:spPr>
          <a:xfrm>
            <a:off x="6477000" y="5486400"/>
            <a:ext cx="1600200" cy="369332"/>
          </a:xfrm>
          <a:prstGeom prst="rect">
            <a:avLst/>
          </a:prstGeom>
          <a:noFill/>
        </p:spPr>
        <p:txBody>
          <a:bodyPr wrap="square" rtlCol="0">
            <a:spAutoFit/>
          </a:bodyPr>
          <a:lstStyle/>
          <a:p>
            <a:r>
              <a:rPr lang="en-US" dirty="0">
                <a:solidFill>
                  <a:srgbClr val="FF0000"/>
                </a:solidFill>
              </a:rPr>
              <a:t>My property</a:t>
            </a:r>
          </a:p>
        </p:txBody>
      </p:sp>
      <p:cxnSp>
        <p:nvCxnSpPr>
          <p:cNvPr id="5" name="Straight Arrow Connector 4">
            <a:extLst>
              <a:ext uri="{FF2B5EF4-FFF2-40B4-BE49-F238E27FC236}">
                <a16:creationId xmlns:a16="http://schemas.microsoft.com/office/drawing/2014/main" id="{1FA08DC5-CA24-4421-A11A-687ABCA5A060}"/>
              </a:ext>
            </a:extLst>
          </p:cNvPr>
          <p:cNvCxnSpPr/>
          <p:nvPr/>
        </p:nvCxnSpPr>
        <p:spPr>
          <a:xfrm flipV="1">
            <a:off x="7467600" y="5329158"/>
            <a:ext cx="304800" cy="15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C5F643-9207-4B83-9852-9C3B19A4707A}"/>
              </a:ext>
            </a:extLst>
          </p:cNvPr>
          <p:cNvCxnSpPr>
            <a:cxnSpLocks/>
          </p:cNvCxnSpPr>
          <p:nvPr/>
        </p:nvCxnSpPr>
        <p:spPr>
          <a:xfrm flipV="1">
            <a:off x="7543800" y="5329158"/>
            <a:ext cx="381000" cy="157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14F8-7B9C-47D6-B836-3D87234B2AC6}"/>
              </a:ext>
            </a:extLst>
          </p:cNvPr>
          <p:cNvSpPr>
            <a:spLocks noGrp="1"/>
          </p:cNvSpPr>
          <p:nvPr>
            <p:ph type="title"/>
          </p:nvPr>
        </p:nvSpPr>
        <p:spPr/>
        <p:txBody>
          <a:bodyPr/>
          <a:lstStyle/>
          <a:p>
            <a:r>
              <a:rPr lang="en-US" dirty="0"/>
              <a:t>Where to stay</a:t>
            </a:r>
          </a:p>
        </p:txBody>
      </p:sp>
      <p:pic>
        <p:nvPicPr>
          <p:cNvPr id="5" name="Content Placeholder 4">
            <a:extLst>
              <a:ext uri="{FF2B5EF4-FFF2-40B4-BE49-F238E27FC236}">
                <a16:creationId xmlns:a16="http://schemas.microsoft.com/office/drawing/2014/main" id="{864F49E6-B1DE-45E2-ADA2-2D967397D2EB}"/>
              </a:ext>
            </a:extLst>
          </p:cNvPr>
          <p:cNvPicPr>
            <a:picLocks noGrp="1"/>
          </p:cNvPicPr>
          <p:nvPr>
            <p:ph sz="half" idx="1"/>
          </p:nvPr>
        </p:nvPicPr>
        <p:blipFill>
          <a:blip r:embed="rId2"/>
          <a:stretch>
            <a:fillRect/>
          </a:stretch>
        </p:blipFill>
        <p:spPr>
          <a:xfrm>
            <a:off x="3352801" y="4105978"/>
            <a:ext cx="5867400" cy="1981199"/>
          </a:xfrm>
          <a:prstGeom prst="rect">
            <a:avLst/>
          </a:prstGeom>
        </p:spPr>
      </p:pic>
      <p:pic>
        <p:nvPicPr>
          <p:cNvPr id="6" name="Picture 5">
            <a:extLst>
              <a:ext uri="{FF2B5EF4-FFF2-40B4-BE49-F238E27FC236}">
                <a16:creationId xmlns:a16="http://schemas.microsoft.com/office/drawing/2014/main" id="{5556F2D0-0A20-40B9-9490-CF9375C80BA3}"/>
              </a:ext>
            </a:extLst>
          </p:cNvPr>
          <p:cNvPicPr/>
          <p:nvPr/>
        </p:nvPicPr>
        <p:blipFill>
          <a:blip r:embed="rId3"/>
          <a:stretch>
            <a:fillRect/>
          </a:stretch>
        </p:blipFill>
        <p:spPr>
          <a:xfrm>
            <a:off x="3352800" y="1752600"/>
            <a:ext cx="5791200" cy="1981200"/>
          </a:xfrm>
          <a:prstGeom prst="rect">
            <a:avLst/>
          </a:prstGeom>
        </p:spPr>
      </p:pic>
    </p:spTree>
    <p:extLst>
      <p:ext uri="{BB962C8B-B14F-4D97-AF65-F5344CB8AC3E}">
        <p14:creationId xmlns:p14="http://schemas.microsoft.com/office/powerpoint/2010/main" val="126618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lnSpc>
                <a:spcPct val="115000"/>
              </a:lnSpc>
              <a:spcBef>
                <a:spcPts val="0"/>
              </a:spcBef>
              <a:spcAft>
                <a:spcPts val="1000"/>
              </a:spcAft>
            </a:pPr>
            <a:r>
              <a:rPr lang="en-US" dirty="0"/>
              <a:t>Flexible Pricing</a:t>
            </a:r>
          </a:p>
        </p:txBody>
      </p:sp>
      <p:pic>
        <p:nvPicPr>
          <p:cNvPr id="7" name="Picture 6">
            <a:extLst>
              <a:ext uri="{FF2B5EF4-FFF2-40B4-BE49-F238E27FC236}">
                <a16:creationId xmlns:a16="http://schemas.microsoft.com/office/drawing/2014/main" id="{B28953CE-E1D9-430D-99C9-5700CD319D68}"/>
              </a:ext>
            </a:extLst>
          </p:cNvPr>
          <p:cNvPicPr/>
          <p:nvPr/>
        </p:nvPicPr>
        <p:blipFill>
          <a:blip r:embed="rId2"/>
          <a:stretch>
            <a:fillRect/>
          </a:stretch>
        </p:blipFill>
        <p:spPr>
          <a:xfrm>
            <a:off x="3106722" y="1780184"/>
            <a:ext cx="5943600" cy="1981200"/>
          </a:xfrm>
          <a:prstGeom prst="rect">
            <a:avLst/>
          </a:prstGeom>
        </p:spPr>
      </p:pic>
      <p:pic>
        <p:nvPicPr>
          <p:cNvPr id="8" name="Picture 7">
            <a:extLst>
              <a:ext uri="{FF2B5EF4-FFF2-40B4-BE49-F238E27FC236}">
                <a16:creationId xmlns:a16="http://schemas.microsoft.com/office/drawing/2014/main" id="{6E2088A7-39C1-4B74-B53A-B63C32C68CCA}"/>
              </a:ext>
            </a:extLst>
          </p:cNvPr>
          <p:cNvPicPr/>
          <p:nvPr/>
        </p:nvPicPr>
        <p:blipFill>
          <a:blip r:embed="rId3"/>
          <a:stretch>
            <a:fillRect/>
          </a:stretch>
        </p:blipFill>
        <p:spPr>
          <a:xfrm>
            <a:off x="3106722" y="4114800"/>
            <a:ext cx="5943600" cy="1981200"/>
          </a:xfrm>
          <a:prstGeom prst="rect">
            <a:avLst/>
          </a:prstGeom>
        </p:spPr>
      </p:pic>
    </p:spTree>
    <p:extLst>
      <p:ext uri="{BB962C8B-B14F-4D97-AF65-F5344CB8AC3E}">
        <p14:creationId xmlns:p14="http://schemas.microsoft.com/office/powerpoint/2010/main" val="27767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C67A-7A7F-4D13-8C3A-D5BA431BD7C3}"/>
              </a:ext>
            </a:extLst>
          </p:cNvPr>
          <p:cNvSpPr>
            <a:spLocks noGrp="1"/>
          </p:cNvSpPr>
          <p:nvPr>
            <p:ph type="title"/>
          </p:nvPr>
        </p:nvSpPr>
        <p:spPr>
          <a:xfrm>
            <a:off x="1133410" y="183528"/>
            <a:ext cx="10134600" cy="1145224"/>
          </a:xfrm>
        </p:spPr>
        <p:txBody>
          <a:bodyPr/>
          <a:lstStyle/>
          <a:p>
            <a:r>
              <a:rPr lang="en-US" dirty="0"/>
              <a:t>Price Correlation</a:t>
            </a:r>
          </a:p>
        </p:txBody>
      </p:sp>
      <p:pic>
        <p:nvPicPr>
          <p:cNvPr id="18" name="Picture 17">
            <a:extLst>
              <a:ext uri="{FF2B5EF4-FFF2-40B4-BE49-F238E27FC236}">
                <a16:creationId xmlns:a16="http://schemas.microsoft.com/office/drawing/2014/main" id="{9F3D2EF6-211A-4767-8F39-F67740065454}"/>
              </a:ext>
            </a:extLst>
          </p:cNvPr>
          <p:cNvPicPr>
            <a:picLocks noChangeAspect="1"/>
          </p:cNvPicPr>
          <p:nvPr/>
        </p:nvPicPr>
        <p:blipFill>
          <a:blip r:embed="rId2"/>
          <a:stretch>
            <a:fillRect/>
          </a:stretch>
        </p:blipFill>
        <p:spPr>
          <a:xfrm>
            <a:off x="3792876" y="4031020"/>
            <a:ext cx="2150724" cy="1998992"/>
          </a:xfrm>
          <a:prstGeom prst="rect">
            <a:avLst/>
          </a:prstGeom>
        </p:spPr>
      </p:pic>
      <p:pic>
        <p:nvPicPr>
          <p:cNvPr id="20" name="Picture 19">
            <a:extLst>
              <a:ext uri="{FF2B5EF4-FFF2-40B4-BE49-F238E27FC236}">
                <a16:creationId xmlns:a16="http://schemas.microsoft.com/office/drawing/2014/main" id="{20AACD88-CF3C-4B7F-9785-514E76291E38}"/>
              </a:ext>
            </a:extLst>
          </p:cNvPr>
          <p:cNvPicPr>
            <a:picLocks noChangeAspect="1"/>
          </p:cNvPicPr>
          <p:nvPr/>
        </p:nvPicPr>
        <p:blipFill>
          <a:blip r:embed="rId3"/>
          <a:stretch>
            <a:fillRect/>
          </a:stretch>
        </p:blipFill>
        <p:spPr>
          <a:xfrm>
            <a:off x="1090114" y="4031020"/>
            <a:ext cx="2175304" cy="1991036"/>
          </a:xfrm>
          <a:prstGeom prst="rect">
            <a:avLst/>
          </a:prstGeom>
        </p:spPr>
      </p:pic>
      <p:pic>
        <p:nvPicPr>
          <p:cNvPr id="22" name="Picture 21">
            <a:extLst>
              <a:ext uri="{FF2B5EF4-FFF2-40B4-BE49-F238E27FC236}">
                <a16:creationId xmlns:a16="http://schemas.microsoft.com/office/drawing/2014/main" id="{7D874A80-BF18-401E-A3BB-91AE475AF6F6}"/>
              </a:ext>
            </a:extLst>
          </p:cNvPr>
          <p:cNvPicPr>
            <a:picLocks noChangeAspect="1"/>
          </p:cNvPicPr>
          <p:nvPr/>
        </p:nvPicPr>
        <p:blipFill>
          <a:blip r:embed="rId4"/>
          <a:stretch>
            <a:fillRect/>
          </a:stretch>
        </p:blipFill>
        <p:spPr>
          <a:xfrm>
            <a:off x="1107465" y="1523139"/>
            <a:ext cx="2245335" cy="2012848"/>
          </a:xfrm>
          <a:prstGeom prst="rect">
            <a:avLst/>
          </a:prstGeom>
        </p:spPr>
      </p:pic>
      <p:pic>
        <p:nvPicPr>
          <p:cNvPr id="24" name="Picture 23">
            <a:extLst>
              <a:ext uri="{FF2B5EF4-FFF2-40B4-BE49-F238E27FC236}">
                <a16:creationId xmlns:a16="http://schemas.microsoft.com/office/drawing/2014/main" id="{5CAF6D7D-A1CD-4DAB-A924-01457D76E5BE}"/>
              </a:ext>
            </a:extLst>
          </p:cNvPr>
          <p:cNvPicPr>
            <a:picLocks noChangeAspect="1"/>
          </p:cNvPicPr>
          <p:nvPr/>
        </p:nvPicPr>
        <p:blipFill>
          <a:blip r:embed="rId5"/>
          <a:stretch>
            <a:fillRect/>
          </a:stretch>
        </p:blipFill>
        <p:spPr>
          <a:xfrm>
            <a:off x="6481819" y="1530066"/>
            <a:ext cx="2172281" cy="1998993"/>
          </a:xfrm>
          <a:prstGeom prst="rect">
            <a:avLst/>
          </a:prstGeom>
        </p:spPr>
      </p:pic>
      <p:pic>
        <p:nvPicPr>
          <p:cNvPr id="26" name="Picture 25">
            <a:extLst>
              <a:ext uri="{FF2B5EF4-FFF2-40B4-BE49-F238E27FC236}">
                <a16:creationId xmlns:a16="http://schemas.microsoft.com/office/drawing/2014/main" id="{AB1F6550-722D-4273-B72F-B0A2CCF3F212}"/>
              </a:ext>
            </a:extLst>
          </p:cNvPr>
          <p:cNvPicPr>
            <a:picLocks noChangeAspect="1"/>
          </p:cNvPicPr>
          <p:nvPr/>
        </p:nvPicPr>
        <p:blipFill>
          <a:blip r:embed="rId6"/>
          <a:stretch>
            <a:fillRect/>
          </a:stretch>
        </p:blipFill>
        <p:spPr>
          <a:xfrm>
            <a:off x="3792876" y="1504277"/>
            <a:ext cx="2248866" cy="1998992"/>
          </a:xfrm>
          <a:prstGeom prst="rect">
            <a:avLst/>
          </a:prstGeom>
        </p:spPr>
      </p:pic>
      <p:pic>
        <p:nvPicPr>
          <p:cNvPr id="28" name="Picture 27">
            <a:extLst>
              <a:ext uri="{FF2B5EF4-FFF2-40B4-BE49-F238E27FC236}">
                <a16:creationId xmlns:a16="http://schemas.microsoft.com/office/drawing/2014/main" id="{D8551328-8744-4E4E-BFCC-D8B270A73486}"/>
              </a:ext>
            </a:extLst>
          </p:cNvPr>
          <p:cNvPicPr>
            <a:picLocks noChangeAspect="1"/>
          </p:cNvPicPr>
          <p:nvPr/>
        </p:nvPicPr>
        <p:blipFill>
          <a:blip r:embed="rId7"/>
          <a:stretch>
            <a:fillRect/>
          </a:stretch>
        </p:blipFill>
        <p:spPr>
          <a:xfrm>
            <a:off x="6481819" y="4031018"/>
            <a:ext cx="2100132" cy="1998993"/>
          </a:xfrm>
          <a:prstGeom prst="rect">
            <a:avLst/>
          </a:prstGeom>
        </p:spPr>
      </p:pic>
      <p:pic>
        <p:nvPicPr>
          <p:cNvPr id="30" name="Picture 29">
            <a:extLst>
              <a:ext uri="{FF2B5EF4-FFF2-40B4-BE49-F238E27FC236}">
                <a16:creationId xmlns:a16="http://schemas.microsoft.com/office/drawing/2014/main" id="{47BC498D-C4C4-4C06-ACB7-B3FE7C621C6E}"/>
              </a:ext>
            </a:extLst>
          </p:cNvPr>
          <p:cNvPicPr>
            <a:picLocks noChangeAspect="1"/>
          </p:cNvPicPr>
          <p:nvPr/>
        </p:nvPicPr>
        <p:blipFill>
          <a:blip r:embed="rId8"/>
          <a:stretch>
            <a:fillRect/>
          </a:stretch>
        </p:blipFill>
        <p:spPr>
          <a:xfrm>
            <a:off x="9047173" y="4044813"/>
            <a:ext cx="2227627" cy="1976121"/>
          </a:xfrm>
          <a:prstGeom prst="rect">
            <a:avLst/>
          </a:prstGeom>
        </p:spPr>
      </p:pic>
      <p:pic>
        <p:nvPicPr>
          <p:cNvPr id="32" name="Picture 31">
            <a:extLst>
              <a:ext uri="{FF2B5EF4-FFF2-40B4-BE49-F238E27FC236}">
                <a16:creationId xmlns:a16="http://schemas.microsoft.com/office/drawing/2014/main" id="{2F430B3A-8D33-407C-9E3D-636F99626045}"/>
              </a:ext>
            </a:extLst>
          </p:cNvPr>
          <p:cNvPicPr>
            <a:picLocks noChangeAspect="1"/>
          </p:cNvPicPr>
          <p:nvPr/>
        </p:nvPicPr>
        <p:blipFill>
          <a:blip r:embed="rId9"/>
          <a:stretch>
            <a:fillRect/>
          </a:stretch>
        </p:blipFill>
        <p:spPr>
          <a:xfrm>
            <a:off x="9080556" y="1533322"/>
            <a:ext cx="2154150" cy="1976121"/>
          </a:xfrm>
          <a:prstGeom prst="rect">
            <a:avLst/>
          </a:prstGeom>
        </p:spPr>
      </p:pic>
    </p:spTree>
    <p:extLst>
      <p:ext uri="{BB962C8B-B14F-4D97-AF65-F5344CB8AC3E}">
        <p14:creationId xmlns:p14="http://schemas.microsoft.com/office/powerpoint/2010/main" val="350119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FE86-A101-4805-AE88-B9524A137381}"/>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1F0D1718-90CB-4E5D-8FA5-309EBBC79B6F}"/>
              </a:ext>
            </a:extLst>
          </p:cNvPr>
          <p:cNvSpPr>
            <a:spLocks noGrp="1"/>
          </p:cNvSpPr>
          <p:nvPr>
            <p:ph sz="half" idx="1"/>
          </p:nvPr>
        </p:nvSpPr>
        <p:spPr>
          <a:xfrm>
            <a:off x="838200" y="1825625"/>
            <a:ext cx="10287000" cy="4351338"/>
          </a:xfrm>
        </p:spPr>
        <p:txBody>
          <a:bodyPr/>
          <a:lstStyle/>
          <a:p>
            <a:endParaRPr lang="en-US" dirty="0"/>
          </a:p>
          <a:p>
            <a:r>
              <a:rPr lang="en-US" dirty="0"/>
              <a:t>Removed listings with missing bedroom and bed counts</a:t>
            </a:r>
          </a:p>
          <a:p>
            <a:endParaRPr lang="en-US" dirty="0"/>
          </a:p>
          <a:p>
            <a:r>
              <a:rPr lang="en-US" dirty="0"/>
              <a:t>Got dummies variables for neighborhood</a:t>
            </a:r>
          </a:p>
          <a:p>
            <a:endParaRPr lang="en-US" dirty="0"/>
          </a:p>
          <a:p>
            <a:r>
              <a:rPr lang="en-US" dirty="0"/>
              <a:t>Imputed reviews with median value</a:t>
            </a:r>
          </a:p>
          <a:p>
            <a:endParaRPr lang="en-US" dirty="0"/>
          </a:p>
          <a:p>
            <a:r>
              <a:rPr lang="en-US" dirty="0"/>
              <a:t>Use standard scaler</a:t>
            </a:r>
          </a:p>
          <a:p>
            <a:pPr marL="0" indent="0">
              <a:buNone/>
            </a:pPr>
            <a:endParaRPr lang="en-US" dirty="0"/>
          </a:p>
        </p:txBody>
      </p:sp>
    </p:spTree>
    <p:extLst>
      <p:ext uri="{BB962C8B-B14F-4D97-AF65-F5344CB8AC3E}">
        <p14:creationId xmlns:p14="http://schemas.microsoft.com/office/powerpoint/2010/main" val="357207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{2C8E1EC5-DBFE-48EA-B1A8-0467D5D15295}tf03031010_win32</Template>
  <TotalTime>5582</TotalTime>
  <Words>510</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Schoolbook</vt:lpstr>
      <vt:lpstr>Symbol</vt:lpstr>
      <vt:lpstr>CITY SKETCH 16X9</vt:lpstr>
      <vt:lpstr>Los Angeles Airbnb Capstone</vt:lpstr>
      <vt:lpstr>Capstone Steps</vt:lpstr>
      <vt:lpstr>Problem Statement</vt:lpstr>
      <vt:lpstr>Data Wrangling</vt:lpstr>
      <vt:lpstr>Exploratory Data Analysis</vt:lpstr>
      <vt:lpstr>Where to stay</vt:lpstr>
      <vt:lpstr>Flexible Pricing</vt:lpstr>
      <vt:lpstr>Price Correlation</vt:lpstr>
      <vt:lpstr>Feature Engineering</vt:lpstr>
      <vt:lpstr>Modeling</vt:lpstr>
      <vt:lpstr>Cross Validation</vt:lpstr>
      <vt:lpstr>Modeling Scores</vt:lpstr>
      <vt:lpstr>Random Forest Prediction</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Vy Van</dc:creator>
  <cp:lastModifiedBy>Vy Van</cp:lastModifiedBy>
  <cp:revision>34</cp:revision>
  <dcterms:created xsi:type="dcterms:W3CDTF">2023-06-09T05:16:21Z</dcterms:created>
  <dcterms:modified xsi:type="dcterms:W3CDTF">2023-06-13T02:35:31Z</dcterms:modified>
</cp:coreProperties>
</file>