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6"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7"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260D-A5A9-42E6-B373-A40BF06405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1AAF3-D1CF-4DD6-B598-D840DD1A1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2F319F-38A7-477B-92D9-CE22480A9A9C}"/>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C3F97E67-E260-483D-BC2C-9A89FA37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FC814-FAAB-4766-B4A1-335374EB8C6A}"/>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238547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2674-3170-49E5-8301-906E5588B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C681A-29E2-4923-91E2-8BBD40E69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846C8-5244-415E-8A46-7357A41661EE}"/>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E5EB693E-447D-480F-B353-98ECE6BC5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23A03-4D6F-424E-BFD4-45A8D0E93737}"/>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301101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CF418-25F7-48E5-AC7F-6B85766FF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B935E4-F3F6-4872-80D9-5D8D54E37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33F81-51F5-4E12-9C19-F4B6D60E8EE5}"/>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62DF2FA1-9A10-4637-B75A-1E53CE3C7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EF364-0107-4B5D-8DA9-9D60B0A63802}"/>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323971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8494-688F-41F7-9CD4-839B3D94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F3E7A-7594-4A1E-8217-79C56516A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1B7B9-677D-4276-9B65-5FBA372FA753}"/>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2A94D99D-C5E4-4FEC-AEB8-8DF1D62AF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F90DF-2C5A-411E-97D4-358012A10777}"/>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152438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8AEB-565C-417F-8F55-7E76ED3A58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D2AB96-9EBC-46E4-9DFE-AA1695A2B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4FCB2D-C595-4329-893A-63CE4C0BF1B4}"/>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2C14AD42-8656-460D-AA92-520B66C53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1C4B7-DD5B-43C6-909A-DCA8DF8381F9}"/>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330524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3034-18AA-4837-AEBA-62047E4E5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7DE60-6BD6-4771-99D9-46037A808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5DDC9-5AC1-49D2-A67A-53A1C6248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1CD409-8BD9-42BB-B198-52ECBCD5EE0E}"/>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6" name="Footer Placeholder 5">
            <a:extLst>
              <a:ext uri="{FF2B5EF4-FFF2-40B4-BE49-F238E27FC236}">
                <a16:creationId xmlns:a16="http://schemas.microsoft.com/office/drawing/2014/main" id="{2828CDBF-B5BC-4B6F-8F55-E2EC7B5B5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36913-0782-4AD5-88FE-4989F758698B}"/>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350145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78B6-5721-43B9-A600-706CD50BD4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68737-8D1C-48EB-A88C-2B76A4F36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F64EE-1C92-4683-850A-C269E2A17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0281C-80B3-4AEC-8DF9-0EA4EA365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FBBE8-38DD-4BA6-BEED-1E8AFDFA0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38D68-54E9-4C14-898A-2F07E0E44804}"/>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8" name="Footer Placeholder 7">
            <a:extLst>
              <a:ext uri="{FF2B5EF4-FFF2-40B4-BE49-F238E27FC236}">
                <a16:creationId xmlns:a16="http://schemas.microsoft.com/office/drawing/2014/main" id="{224D5EBC-6C49-426C-A6C4-3DB2D25DE1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16DB47-0675-4D11-9905-21E6A6978868}"/>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132948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BD3-22AD-40E9-BE7E-4A390173E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EE1FE-F582-4427-B7B1-9206C677F727}"/>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4" name="Footer Placeholder 3">
            <a:extLst>
              <a:ext uri="{FF2B5EF4-FFF2-40B4-BE49-F238E27FC236}">
                <a16:creationId xmlns:a16="http://schemas.microsoft.com/office/drawing/2014/main" id="{848B5CB0-EFB8-4923-9508-8E577C8D0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AAA98-4115-4A06-A793-D1C01A5EFB2E}"/>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22853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9DFF2-D68D-468A-9EBF-C8E1532A99A9}"/>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3" name="Footer Placeholder 2">
            <a:extLst>
              <a:ext uri="{FF2B5EF4-FFF2-40B4-BE49-F238E27FC236}">
                <a16:creationId xmlns:a16="http://schemas.microsoft.com/office/drawing/2014/main" id="{BBDF1977-84D5-4B93-9265-223C0CC659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0BB1D-4BF6-4D67-BC91-81BE2C8804C2}"/>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293512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307E-EE76-4891-9A1F-44D2AF812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FDCC6F-E0BE-46DB-8550-DD009BAAD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5AB183-A7E3-4F1A-B45B-D9100AD8B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4D6EC-F088-4799-B5D5-4649DACD828E}"/>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6" name="Footer Placeholder 5">
            <a:extLst>
              <a:ext uri="{FF2B5EF4-FFF2-40B4-BE49-F238E27FC236}">
                <a16:creationId xmlns:a16="http://schemas.microsoft.com/office/drawing/2014/main" id="{D5D155FF-30BF-4411-B34D-DFC1FCB8A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8FB0C-CEDA-4D7C-9C6E-1C190EC44DFA}"/>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53203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81AB-67F2-4A72-91C7-85F382EAA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33D3CB-1298-41B1-A7CD-9FE321056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9BBB2E-AB6E-498C-9B21-243FABAA4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E7335-C97E-486F-B97A-FFACDFD4D1C4}"/>
              </a:ext>
            </a:extLst>
          </p:cNvPr>
          <p:cNvSpPr>
            <a:spLocks noGrp="1"/>
          </p:cNvSpPr>
          <p:nvPr>
            <p:ph type="dt" sz="half" idx="10"/>
          </p:nvPr>
        </p:nvSpPr>
        <p:spPr/>
        <p:txBody>
          <a:bodyPr/>
          <a:lstStyle/>
          <a:p>
            <a:fld id="{4C87950D-2512-44EC-BCC3-EDA183101BBA}" type="datetimeFigureOut">
              <a:rPr lang="en-US" smtClean="0"/>
              <a:t>1/17/2023</a:t>
            </a:fld>
            <a:endParaRPr lang="en-US"/>
          </a:p>
        </p:txBody>
      </p:sp>
      <p:sp>
        <p:nvSpPr>
          <p:cNvPr id="6" name="Footer Placeholder 5">
            <a:extLst>
              <a:ext uri="{FF2B5EF4-FFF2-40B4-BE49-F238E27FC236}">
                <a16:creationId xmlns:a16="http://schemas.microsoft.com/office/drawing/2014/main" id="{37658A54-DC6B-4CA0-9771-8E944C637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4F805-FBCF-45F1-889E-A0FD799B93B0}"/>
              </a:ext>
            </a:extLst>
          </p:cNvPr>
          <p:cNvSpPr>
            <a:spLocks noGrp="1"/>
          </p:cNvSpPr>
          <p:nvPr>
            <p:ph type="sldNum" sz="quarter" idx="12"/>
          </p:nvPr>
        </p:nvSpPr>
        <p:spPr/>
        <p:txBody>
          <a:bodyPr/>
          <a:lstStyle/>
          <a:p>
            <a:fld id="{4C8BB477-C3D8-451E-B936-F2EC3A37564F}" type="slidenum">
              <a:rPr lang="en-US" smtClean="0"/>
              <a:t>‹#›</a:t>
            </a:fld>
            <a:endParaRPr lang="en-US"/>
          </a:p>
        </p:txBody>
      </p:sp>
    </p:spTree>
    <p:extLst>
      <p:ext uri="{BB962C8B-B14F-4D97-AF65-F5344CB8AC3E}">
        <p14:creationId xmlns:p14="http://schemas.microsoft.com/office/powerpoint/2010/main" val="426678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5421B-1420-4CDE-B6F8-2111AB741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31F262-C25D-47D7-A358-2ECA6697D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CAD63-803A-433D-8D40-A3395E534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7950D-2512-44EC-BCC3-EDA183101BBA}" type="datetimeFigureOut">
              <a:rPr lang="en-US" smtClean="0"/>
              <a:t>1/17/2023</a:t>
            </a:fld>
            <a:endParaRPr lang="en-US"/>
          </a:p>
        </p:txBody>
      </p:sp>
      <p:sp>
        <p:nvSpPr>
          <p:cNvPr id="5" name="Footer Placeholder 4">
            <a:extLst>
              <a:ext uri="{FF2B5EF4-FFF2-40B4-BE49-F238E27FC236}">
                <a16:creationId xmlns:a16="http://schemas.microsoft.com/office/drawing/2014/main" id="{23B1231C-FE71-461D-87F4-EE215CF7E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A69A2-2E31-4602-87F0-20538D713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BB477-C3D8-451E-B936-F2EC3A37564F}" type="slidenum">
              <a:rPr lang="en-US" smtClean="0"/>
              <a:t>‹#›</a:t>
            </a:fld>
            <a:endParaRPr lang="en-US"/>
          </a:p>
        </p:txBody>
      </p:sp>
    </p:spTree>
    <p:extLst>
      <p:ext uri="{BB962C8B-B14F-4D97-AF65-F5344CB8AC3E}">
        <p14:creationId xmlns:p14="http://schemas.microsoft.com/office/powerpoint/2010/main" val="331244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Cable cars">
            <a:extLst>
              <a:ext uri="{FF2B5EF4-FFF2-40B4-BE49-F238E27FC236}">
                <a16:creationId xmlns:a16="http://schemas.microsoft.com/office/drawing/2014/main" id="{4178AD5C-DA87-B3F3-8E15-D368CB095187}"/>
              </a:ext>
            </a:extLst>
          </p:cNvPr>
          <p:cNvPicPr>
            <a:picLocks noChangeAspect="1"/>
          </p:cNvPicPr>
          <p:nvPr/>
        </p:nvPicPr>
        <p:blipFill rotWithShape="1">
          <a:blip r:embed="rId2"/>
          <a:srcRect l="37017" t="9091" r="1" b="1"/>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12" name="Freeform: Shape 8">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624A283-7923-49CC-8BD0-68A514D36D71}"/>
              </a:ext>
            </a:extLst>
          </p:cNvPr>
          <p:cNvSpPr>
            <a:spLocks noGrp="1"/>
          </p:cNvSpPr>
          <p:nvPr>
            <p:ph type="ctrTitle"/>
          </p:nvPr>
        </p:nvSpPr>
        <p:spPr>
          <a:xfrm>
            <a:off x="4978589" y="1828800"/>
            <a:ext cx="6773857" cy="2027941"/>
          </a:xfrm>
        </p:spPr>
        <p:txBody>
          <a:bodyPr>
            <a:normAutofit/>
          </a:bodyPr>
          <a:lstStyle/>
          <a:p>
            <a:pPr algn="l"/>
            <a:r>
              <a:rPr lang="en-US">
                <a:solidFill>
                  <a:srgbClr val="FFFFFF"/>
                </a:solidFill>
              </a:rPr>
              <a:t>Big Mountain Resort</a:t>
            </a:r>
          </a:p>
        </p:txBody>
      </p:sp>
    </p:spTree>
    <p:extLst>
      <p:ext uri="{BB962C8B-B14F-4D97-AF65-F5344CB8AC3E}">
        <p14:creationId xmlns:p14="http://schemas.microsoft.com/office/powerpoint/2010/main" val="90766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385895" y="294538"/>
            <a:ext cx="10881656" cy="1033669"/>
          </a:xfrm>
        </p:spPr>
        <p:txBody>
          <a:bodyPr>
            <a:normAutofit/>
          </a:bodyPr>
          <a:lstStyle/>
          <a:p>
            <a:r>
              <a:rPr lang="en-US" sz="4000" dirty="0">
                <a:solidFill>
                  <a:srgbClr val="FFFFFF"/>
                </a:solidFill>
              </a:rPr>
              <a:t>Problem Identification</a:t>
            </a:r>
          </a:p>
        </p:txBody>
      </p:sp>
      <p:sp>
        <p:nvSpPr>
          <p:cNvPr id="5" name="Content Placeholder 4">
            <a:extLst>
              <a:ext uri="{FF2B5EF4-FFF2-40B4-BE49-F238E27FC236}">
                <a16:creationId xmlns:a16="http://schemas.microsoft.com/office/drawing/2014/main" id="{5ECE29F7-752F-44F4-962A-B8C7A14868EB}"/>
              </a:ext>
            </a:extLst>
          </p:cNvPr>
          <p:cNvSpPr>
            <a:spLocks noGrp="1"/>
          </p:cNvSpPr>
          <p:nvPr>
            <p:ph idx="1"/>
          </p:nvPr>
        </p:nvSpPr>
        <p:spPr>
          <a:xfrm>
            <a:off x="673769" y="1885278"/>
            <a:ext cx="11069052" cy="4851082"/>
          </a:xfrm>
        </p:spPr>
        <p:txBody>
          <a:bodyPr anchor="ctr">
            <a:normAutofit fontScale="25000" lnSpcReduction="20000"/>
          </a:bodyPr>
          <a:lstStyle/>
          <a:p>
            <a:pPr marL="342900" marR="0" indent="-571500">
              <a:lnSpc>
                <a:spcPct val="115000"/>
              </a:lnSpc>
              <a:spcBef>
                <a:spcPts val="0"/>
              </a:spcBef>
              <a:spcAft>
                <a:spcPts val="1000"/>
              </a:spcAft>
              <a:buFont typeface="Wingdings" panose="05000000000000000000" pitchFamily="2" charset="2"/>
              <a:buChar char="Ø"/>
            </a:pPr>
            <a:r>
              <a:rPr lang="en-US" sz="6400" b="1" dirty="0">
                <a:effectLst/>
                <a:latin typeface="Calibri" panose="020F0502020204030204" pitchFamily="34" charset="0"/>
                <a:ea typeface="Calibri" panose="020F0502020204030204" pitchFamily="34" charset="0"/>
                <a:cs typeface="Times New Roman" panose="02020603050405020304" pitchFamily="18" charset="0"/>
              </a:rPr>
              <a:t>Problem statement: </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6000" dirty="0">
                <a:effectLst/>
                <a:latin typeface="Calibri" panose="020F0502020204030204" pitchFamily="34" charset="0"/>
                <a:ea typeface="Calibri" panose="020F0502020204030204" pitchFamily="34" charset="0"/>
                <a:cs typeface="Times New Roman" panose="02020603050405020304" pitchFamily="18" charset="0"/>
              </a:rPr>
              <a:t>How can Big Mountain Resort improve its pricing strategy to grow revenue by 10% in the next year by either higher ticket prices or cutting costs without undermining the ticket price? </a:t>
            </a:r>
          </a:p>
          <a:p>
            <a:pPr marL="342900" marR="0" indent="-571500">
              <a:lnSpc>
                <a:spcPct val="115000"/>
              </a:lnSpc>
              <a:spcBef>
                <a:spcPts val="0"/>
              </a:spcBef>
              <a:spcAft>
                <a:spcPts val="1000"/>
              </a:spcAft>
              <a:buFont typeface="Wingdings" panose="05000000000000000000" pitchFamily="2" charset="2"/>
              <a:buChar char="Ø"/>
            </a:pPr>
            <a:r>
              <a:rPr lang="en-US" sz="6400" b="1" dirty="0">
                <a:effectLst/>
                <a:latin typeface="Calibri" panose="020F0502020204030204" pitchFamily="34" charset="0"/>
                <a:ea typeface="Calibri" panose="020F0502020204030204" pitchFamily="34" charset="0"/>
                <a:cs typeface="Times New Roman" panose="02020603050405020304" pitchFamily="18" charset="0"/>
              </a:rPr>
              <a:t>Context</a:t>
            </a:r>
            <a:r>
              <a:rPr lang="en-US" sz="6400" b="1" dirty="0">
                <a:latin typeface="Calibri" panose="020F0502020204030204" pitchFamily="34" charset="0"/>
                <a:ea typeface="Calibri" panose="020F0502020204030204" pitchFamily="34" charset="0"/>
                <a:cs typeface="Times New Roman" panose="02020603050405020304" pitchFamily="18" charset="0"/>
              </a:rPr>
              <a:t>:</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6000" dirty="0">
                <a:effectLst/>
                <a:latin typeface="Calibri" panose="020F0502020204030204" pitchFamily="34" charset="0"/>
                <a:ea typeface="Calibri" panose="020F0502020204030204" pitchFamily="34" charset="0"/>
                <a:cs typeface="Times New Roman" panose="02020603050405020304" pitchFamily="18" charset="0"/>
              </a:rPr>
              <a:t>Big Mountain Resort is a top-notch resort but it is not capitalizing on its facilities as much as it should. To grow revenue, it needs to select a better value for its ticket prices. </a:t>
            </a:r>
          </a:p>
          <a:p>
            <a:pPr marL="342900" marR="0" indent="-571500">
              <a:lnSpc>
                <a:spcPct val="115000"/>
              </a:lnSpc>
              <a:spcBef>
                <a:spcPts val="0"/>
              </a:spcBef>
              <a:spcAft>
                <a:spcPts val="1000"/>
              </a:spcAft>
              <a:buFont typeface="Wingdings" panose="05000000000000000000" pitchFamily="2" charset="2"/>
              <a:buChar char="Ø"/>
            </a:pPr>
            <a:r>
              <a:rPr lang="en-US" sz="6400" b="1" dirty="0">
                <a:effectLst/>
                <a:latin typeface="Calibri" panose="020F0502020204030204" pitchFamily="34" charset="0"/>
                <a:ea typeface="Calibri" panose="020F0502020204030204" pitchFamily="34" charset="0"/>
                <a:cs typeface="Times New Roman" panose="02020603050405020304" pitchFamily="18" charset="0"/>
              </a:rPr>
              <a:t>Success criteria:</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r>
              <a:rPr lang="en-US" sz="5600" dirty="0">
                <a:effectLst/>
                <a:latin typeface="Calibri" panose="020F0502020204030204" pitchFamily="34" charset="0"/>
                <a:ea typeface="Calibri" panose="020F0502020204030204" pitchFamily="34" charset="0"/>
                <a:cs typeface="Times New Roman" panose="02020603050405020304" pitchFamily="18" charset="0"/>
              </a:rPr>
              <a:t>Success for this project is a clear set of actions to grow revenue by 10% in the next year</a:t>
            </a:r>
          </a:p>
          <a:p>
            <a:pPr marL="0" marR="0" indent="0">
              <a:lnSpc>
                <a:spcPct val="115000"/>
              </a:lnSpc>
              <a:spcBef>
                <a:spcPts val="0"/>
              </a:spcBef>
              <a:spcAft>
                <a:spcPts val="1000"/>
              </a:spcAft>
              <a:buNone/>
            </a:pP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571500">
              <a:lnSpc>
                <a:spcPct val="115000"/>
              </a:lnSpc>
              <a:spcBef>
                <a:spcPts val="0"/>
              </a:spcBef>
              <a:spcAft>
                <a:spcPts val="1000"/>
              </a:spcAft>
              <a:buFont typeface="Wingdings" panose="05000000000000000000" pitchFamily="2" charset="2"/>
              <a:buChar char="Ø"/>
            </a:pPr>
            <a:r>
              <a:rPr lang="en-US" sz="64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5600" dirty="0">
                <a:effectLst/>
                <a:latin typeface="Calibri" panose="020F0502020204030204" pitchFamily="34" charset="0"/>
                <a:ea typeface="Calibri" panose="020F0502020204030204" pitchFamily="34" charset="0"/>
                <a:cs typeface="Times New Roman" panose="02020603050405020304" pitchFamily="18" charset="0"/>
              </a:rPr>
              <a:t>Need to improve revenue as it has recently installed an additional chair lift which increased its operating cost significantly</a:t>
            </a:r>
          </a:p>
          <a:p>
            <a:pPr marL="914400" lvl="2">
              <a:lnSpc>
                <a:spcPct val="115000"/>
              </a:lnSpc>
              <a:spcBef>
                <a:spcPts val="0"/>
              </a:spcBef>
              <a:spcAft>
                <a:spcPts val="1000"/>
              </a:spcAft>
            </a:pPr>
            <a:r>
              <a:rPr lang="en-US" sz="5600" dirty="0">
                <a:effectLst/>
                <a:latin typeface="Calibri" panose="020F0502020204030204" pitchFamily="34" charset="0"/>
                <a:ea typeface="Calibri" panose="020F0502020204030204" pitchFamily="34" charset="0"/>
                <a:cs typeface="Times New Roman" panose="02020603050405020304" pitchFamily="18" charset="0"/>
              </a:rPr>
              <a:t>Solely depend on the data source which may not be 100% accurate</a:t>
            </a:r>
          </a:p>
          <a:p>
            <a:pPr marL="342900" marR="0" indent="-571500">
              <a:lnSpc>
                <a:spcPct val="115000"/>
              </a:lnSpc>
              <a:spcBef>
                <a:spcPts val="0"/>
              </a:spcBef>
              <a:spcAft>
                <a:spcPts val="1000"/>
              </a:spcAft>
              <a:buFont typeface="Wingdings" panose="05000000000000000000" pitchFamily="2" charset="2"/>
              <a:buChar char="Ø"/>
            </a:pPr>
            <a:r>
              <a:rPr lang="en-US" sz="6400" b="1" dirty="0">
                <a:effectLst/>
                <a:latin typeface="Calibri" panose="020F0502020204030204" pitchFamily="34" charset="0"/>
                <a:ea typeface="Calibri" panose="020F0502020204030204" pitchFamily="34" charset="0"/>
                <a:cs typeface="Times New Roman" panose="02020603050405020304" pitchFamily="18" charset="0"/>
              </a:rPr>
              <a:t>Scope + risks:</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5600" dirty="0">
                <a:effectLst/>
                <a:latin typeface="Calibri" panose="020F0502020204030204" pitchFamily="34" charset="0"/>
                <a:ea typeface="Calibri" panose="020F0502020204030204" pitchFamily="34" charset="0"/>
                <a:cs typeface="Times New Roman" panose="02020603050405020304" pitchFamily="18" charset="0"/>
              </a:rPr>
              <a:t>There is a risk of losing customers with higher price tickets or disappointing existing customers with changes.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12917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520117" y="294538"/>
            <a:ext cx="10747433" cy="1033669"/>
          </a:xfrm>
        </p:spPr>
        <p:txBody>
          <a:bodyPr>
            <a:normAutofit/>
          </a:bodyPr>
          <a:lstStyle/>
          <a:p>
            <a:r>
              <a:rPr lang="en-US" sz="4000" dirty="0">
                <a:solidFill>
                  <a:srgbClr val="FFFFFF"/>
                </a:solidFill>
              </a:rPr>
              <a:t>Recommendation and Key Findings</a:t>
            </a:r>
          </a:p>
        </p:txBody>
      </p:sp>
      <p:sp>
        <p:nvSpPr>
          <p:cNvPr id="5" name="Content Placeholder 4">
            <a:extLst>
              <a:ext uri="{FF2B5EF4-FFF2-40B4-BE49-F238E27FC236}">
                <a16:creationId xmlns:a16="http://schemas.microsoft.com/office/drawing/2014/main" id="{5ECE29F7-752F-44F4-962A-B8C7A14868EB}"/>
              </a:ext>
            </a:extLst>
          </p:cNvPr>
          <p:cNvSpPr>
            <a:spLocks noGrp="1"/>
          </p:cNvSpPr>
          <p:nvPr>
            <p:ph idx="1"/>
          </p:nvPr>
        </p:nvSpPr>
        <p:spPr>
          <a:xfrm>
            <a:off x="561472" y="1996580"/>
            <a:ext cx="11069052" cy="4566882"/>
          </a:xfrm>
        </p:spPr>
        <p:txBody>
          <a:bodyPr anchor="ctr">
            <a:normAutofit/>
          </a:bodyPr>
          <a:lstStyle/>
          <a:p>
            <a:pPr marL="57150" indent="-285750">
              <a:lnSpc>
                <a:spcPct val="1150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predicted ticket price for the Big Mountain Resort was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$94.22 </a:t>
            </a: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the averaging pricing strategy was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$81</a:t>
            </a:r>
          </a:p>
          <a:p>
            <a:pPr marL="57150" indent="-285750">
              <a:lnSpc>
                <a:spcPct val="115000"/>
              </a:lnSpc>
              <a:spcBef>
                <a:spcPts val="0"/>
              </a:spcBef>
              <a:spcAft>
                <a:spcPts val="10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nSpc>
                <a:spcPct val="1150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Features that came up as important with a strong correlation to pricing in the modeling included:</a:t>
            </a:r>
          </a:p>
          <a:p>
            <a:pPr marL="800100" lvl="1" indent="-342900">
              <a:lnSpc>
                <a:spcPts val="1500"/>
              </a:lnSpc>
              <a:spcBef>
                <a:spcPts val="0"/>
              </a:spcBef>
              <a:spcAft>
                <a:spcPts val="1000"/>
              </a:spcAft>
              <a:buSzPts val="1000"/>
              <a:buFont typeface="Symbol" panose="05050102010706020507" pitchFamily="18" charset="2"/>
              <a:buChar char=""/>
              <a:tabLst>
                <a:tab pos="457200" algn="l"/>
              </a:tabLst>
            </a:pPr>
            <a:r>
              <a:rPr lang="en-US" sz="1800" dirty="0" err="1">
                <a:latin typeface="Calibri" panose="020F0502020204030204" pitchFamily="34" charset="0"/>
                <a:cs typeface="Times New Roman" panose="02020603050405020304" pitchFamily="18" charset="0"/>
              </a:rPr>
              <a:t>Vertical_drop</a:t>
            </a:r>
            <a:r>
              <a:rPr lang="en-US" sz="1800" dirty="0">
                <a:latin typeface="Calibri" panose="020F0502020204030204" pitchFamily="34" charset="0"/>
                <a:cs typeface="Times New Roman" panose="02020603050405020304" pitchFamily="18" charset="0"/>
              </a:rPr>
              <a:t>, Snow </a:t>
            </a:r>
            <a:r>
              <a:rPr lang="en-US" sz="1800" dirty="0" err="1">
                <a:latin typeface="Calibri" panose="020F0502020204030204" pitchFamily="34" charset="0"/>
                <a:cs typeface="Times New Roman" panose="02020603050405020304" pitchFamily="18" charset="0"/>
              </a:rPr>
              <a:t>Making_ac</a:t>
            </a:r>
            <a:r>
              <a:rPr lang="en-US" sz="1800" dirty="0">
                <a:latin typeface="Calibri" panose="020F0502020204030204" pitchFamily="34" charset="0"/>
                <a:cs typeface="Times New Roman" panose="02020603050405020304" pitchFamily="18" charset="0"/>
              </a:rPr>
              <a:t>, </a:t>
            </a:r>
            <a:r>
              <a:rPr lang="en-US" sz="1800" dirty="0" err="1">
                <a:latin typeface="Calibri" panose="020F0502020204030204" pitchFamily="34" charset="0"/>
                <a:cs typeface="Times New Roman" panose="02020603050405020304" pitchFamily="18" charset="0"/>
              </a:rPr>
              <a:t>total_chairs</a:t>
            </a:r>
            <a:endParaRPr lang="en-US" sz="1800" dirty="0">
              <a:latin typeface="Calibri" panose="020F0502020204030204" pitchFamily="34" charset="0"/>
              <a:cs typeface="Times New Roman" panose="02020603050405020304" pitchFamily="18" charset="0"/>
            </a:endParaRPr>
          </a:p>
          <a:p>
            <a:pPr lvl="1">
              <a:lnSpc>
                <a:spcPts val="1500"/>
              </a:lnSpc>
              <a:spcBef>
                <a:spcPts val="0"/>
              </a:spcBef>
              <a:spcAft>
                <a:spcPts val="1000"/>
              </a:spcAft>
              <a:buSzPts val="1000"/>
              <a:tabLst>
                <a:tab pos="457200" algn="l"/>
              </a:tabLst>
            </a:pPr>
            <a:r>
              <a:rPr lang="en-US" sz="1800" dirty="0">
                <a:latin typeface="Calibri" panose="020F0502020204030204" pitchFamily="34" charset="0"/>
                <a:cs typeface="Times New Roman" panose="02020603050405020304" pitchFamily="18" charset="0"/>
              </a:rPr>
              <a:t>  </a:t>
            </a:r>
            <a:r>
              <a:rPr lang="en-US" sz="1800" dirty="0" err="1">
                <a:latin typeface="Calibri" panose="020F0502020204030204" pitchFamily="34" charset="0"/>
                <a:cs typeface="Times New Roman" panose="02020603050405020304" pitchFamily="18" charset="0"/>
              </a:rPr>
              <a:t>fastQuads</a:t>
            </a:r>
            <a:r>
              <a:rPr lang="en-US" sz="1800" dirty="0">
                <a:latin typeface="Calibri" panose="020F0502020204030204" pitchFamily="34" charset="0"/>
                <a:cs typeface="Times New Roman" panose="02020603050405020304" pitchFamily="18" charset="0"/>
              </a:rPr>
              <a:t>, Runs, </a:t>
            </a:r>
            <a:r>
              <a:rPr lang="en-US" sz="1800" dirty="0" err="1">
                <a:latin typeface="Calibri" panose="020F0502020204030204" pitchFamily="34" charset="0"/>
                <a:cs typeface="Times New Roman" panose="02020603050405020304" pitchFamily="18" charset="0"/>
              </a:rPr>
              <a:t>LongestRun_mi</a:t>
            </a:r>
            <a:r>
              <a:rPr lang="en-US" sz="1800" dirty="0">
                <a:latin typeface="Calibri" panose="020F0502020204030204" pitchFamily="34" charset="0"/>
                <a:cs typeface="Times New Roman" panose="02020603050405020304" pitchFamily="18" charset="0"/>
              </a:rPr>
              <a:t>, Trams, </a:t>
            </a:r>
            <a:r>
              <a:rPr lang="en-US" sz="1800" dirty="0" err="1">
                <a:latin typeface="Calibri" panose="020F0502020204030204" pitchFamily="34" charset="0"/>
                <a:cs typeface="Times New Roman" panose="02020603050405020304" pitchFamily="18" charset="0"/>
              </a:rPr>
              <a:t>SkiableTerrain_ac</a:t>
            </a:r>
            <a:endParaRPr lang="en-US" sz="1800" dirty="0">
              <a:latin typeface="Calibri" panose="020F0502020204030204" pitchFamily="34" charset="0"/>
              <a:cs typeface="Times New Roman" panose="02020603050405020304" pitchFamily="18" charset="0"/>
            </a:endParaRPr>
          </a:p>
          <a:p>
            <a:pPr lvl="1">
              <a:lnSpc>
                <a:spcPts val="1500"/>
              </a:lnSpc>
              <a:spcBef>
                <a:spcPts val="0"/>
              </a:spcBef>
              <a:spcAft>
                <a:spcPts val="1000"/>
              </a:spcAft>
              <a:buSzPts val="1000"/>
              <a:tabLst>
                <a:tab pos="457200" algn="l"/>
              </a:tabLst>
            </a:pPr>
            <a:endParaRPr lang="en-US" sz="1800" dirty="0">
              <a:latin typeface="Calibri" panose="020F0502020204030204" pitchFamily="34" charset="0"/>
              <a:cs typeface="Times New Roman" panose="02020603050405020304" pitchFamily="18" charset="0"/>
            </a:endParaRPr>
          </a:p>
          <a:p>
            <a:pPr marR="0">
              <a:lnSpc>
                <a:spcPct val="1150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potential revenue increase could be twenty-three million dollars if the resort chooses to use the predicted model price assuming 350,000 visitors per year with an average of five tickets per stay</a:t>
            </a:r>
          </a:p>
          <a:p>
            <a:pPr marR="0">
              <a:lnSpc>
                <a:spcPts val="1500"/>
              </a:lnSpc>
              <a:spcBef>
                <a:spcPts val="0"/>
              </a:spcBef>
              <a:spcAft>
                <a:spcPts val="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ts val="1500"/>
              </a:lnSpc>
              <a:spcBef>
                <a:spcPts val="0"/>
              </a:spcBef>
              <a:spcAft>
                <a:spcPts val="0"/>
              </a:spcAf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Times New Roman" panose="02020603050405020304" pitchFamily="18" charset="0"/>
              </a:rPr>
              <a:t>Regarding four potential scenarios for either cutting costs or increasing revenue, scenario#2 was recommended as it supported per ticket increase of $1.99 while the operating cost was $0.88</a:t>
            </a:r>
          </a:p>
          <a:p>
            <a:pPr marL="0" marR="0" indent="0">
              <a:lnSpc>
                <a:spcPts val="1500"/>
              </a:lnSpc>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252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293615" y="294538"/>
            <a:ext cx="10973935" cy="1033669"/>
          </a:xfrm>
        </p:spPr>
        <p:txBody>
          <a:bodyPr>
            <a:normAutofit/>
          </a:bodyPr>
          <a:lstStyle/>
          <a:p>
            <a:r>
              <a:rPr lang="en-US" sz="4000" dirty="0">
                <a:solidFill>
                  <a:srgbClr val="FFFFFF"/>
                </a:solidFill>
              </a:rPr>
              <a:t>Modeling Results and Analysis </a:t>
            </a:r>
          </a:p>
        </p:txBody>
      </p:sp>
      <p:sp>
        <p:nvSpPr>
          <p:cNvPr id="18" name="TextBox 17">
            <a:extLst>
              <a:ext uri="{FF2B5EF4-FFF2-40B4-BE49-F238E27FC236}">
                <a16:creationId xmlns:a16="http://schemas.microsoft.com/office/drawing/2014/main" id="{B32D2B5B-55F3-465D-A9DE-880D9C54CECD}"/>
              </a:ext>
            </a:extLst>
          </p:cNvPr>
          <p:cNvSpPr txBox="1"/>
          <p:nvPr/>
        </p:nvSpPr>
        <p:spPr>
          <a:xfrm>
            <a:off x="293614" y="1761688"/>
            <a:ext cx="11551641" cy="5896486"/>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did not sho</a:t>
            </a:r>
            <a:r>
              <a:rPr lang="en-US" dirty="0">
                <a:latin typeface="Calibri" panose="020F0502020204030204" pitchFamily="34" charset="0"/>
                <a:ea typeface="Calibri" panose="020F0502020204030204" pitchFamily="34" charset="0"/>
                <a:cs typeface="Times New Roman" panose="02020603050405020304" pitchFamily="18" charset="0"/>
              </a:rPr>
              <a:t>w a correlation to the ticket price</a:t>
            </a: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Dropped Weekday ticket price as it was very close to the weekend ticket price</a:t>
            </a: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Filled missing numeric data with median value ( mean yielded similar results) </a:t>
            </a: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Big M</a:t>
            </a:r>
            <a:r>
              <a:rPr lang="en-US" sz="1800" dirty="0">
                <a:effectLst/>
                <a:latin typeface="Calibri" panose="020F0502020204030204" pitchFamily="34" charset="0"/>
                <a:ea typeface="Calibri" panose="020F0502020204030204" pitchFamily="34" charset="0"/>
                <a:cs typeface="Times New Roman" panose="02020603050405020304" pitchFamily="18" charset="0"/>
              </a:rPr>
              <a:t>ountain Resort ticket price was removed from the data set for modeling to avoid bias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Random forest model was selected to predict the ticket price over the simple regression as it provided smaller cross-validation mean absolute error and smaller variability. The verification on the test set was also close to the cross-validation results. </a:t>
            </a:r>
          </a:p>
          <a:p>
            <a:pPr marL="342900" indent="-342900">
              <a:lnSpc>
                <a:spcPts val="1500"/>
              </a:lnSpc>
              <a:spcAft>
                <a:spcPts val="1000"/>
              </a:spcAft>
              <a:buSzPts val="1000"/>
              <a:buFont typeface="Wingdings" panose="05000000000000000000" pitchFamily="2" charset="2"/>
              <a:buChar char="Ø"/>
              <a:tabLst>
                <a:tab pos="45720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Below are features that came up as important during modeling </a:t>
            </a:r>
            <a:r>
              <a:rPr lang="en-US" dirty="0">
                <a:latin typeface="Calibri" panose="020F0502020204030204" pitchFamily="34" charset="0"/>
                <a:ea typeface="Calibri" panose="020F0502020204030204" pitchFamily="34" charset="0"/>
                <a:cs typeface="Times New Roman" panose="02020603050405020304" pitchFamily="18" charset="0"/>
              </a:rPr>
              <a:t>as they have </a:t>
            </a:r>
            <a:r>
              <a:rPr lang="en-US" dirty="0">
                <a:effectLst/>
                <a:latin typeface="Calibri" panose="020F0502020204030204" pitchFamily="34" charset="0"/>
                <a:ea typeface="Calibri" panose="020F0502020204030204" pitchFamily="34" charset="0"/>
                <a:cs typeface="Times New Roman" panose="02020603050405020304" pitchFamily="18" charset="0"/>
              </a:rPr>
              <a:t>a strong correlation to pricing and the </a:t>
            </a:r>
            <a:r>
              <a:rPr lang="en-US" dirty="0">
                <a:latin typeface="Calibri" panose="020F0502020204030204" pitchFamily="34" charset="0"/>
                <a:cs typeface="Times New Roman" panose="02020603050405020304" pitchFamily="18" charset="0"/>
              </a:rPr>
              <a:t>Big Mountain Resort is doing well for all of these features. </a:t>
            </a: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err="1">
                <a:latin typeface="Calibri" panose="020F0502020204030204" pitchFamily="34" charset="0"/>
                <a:cs typeface="Times New Roman" panose="02020603050405020304" pitchFamily="18" charset="0"/>
              </a:rPr>
              <a:t>Vertical_drop</a:t>
            </a:r>
            <a:endParaRPr lang="en-US" sz="1800" dirty="0">
              <a:latin typeface="Calibri" panose="020F0502020204030204" pitchFamily="34" charset="0"/>
              <a:cs typeface="Times New Roman" panose="02020603050405020304" pitchFamily="18" charset="0"/>
            </a:endParaRP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a:latin typeface="Calibri" panose="020F0502020204030204" pitchFamily="34" charset="0"/>
                <a:cs typeface="Times New Roman" panose="02020603050405020304" pitchFamily="18" charset="0"/>
              </a:rPr>
              <a:t>Snow </a:t>
            </a:r>
            <a:r>
              <a:rPr lang="en-US" sz="1800" dirty="0" err="1">
                <a:latin typeface="Calibri" panose="020F0502020204030204" pitchFamily="34" charset="0"/>
                <a:cs typeface="Times New Roman" panose="02020603050405020304" pitchFamily="18" charset="0"/>
              </a:rPr>
              <a:t>Making_ac</a:t>
            </a:r>
            <a:endParaRPr lang="en-US" sz="1800" dirty="0">
              <a:latin typeface="Calibri" panose="020F0502020204030204" pitchFamily="34" charset="0"/>
              <a:cs typeface="Times New Roman" panose="02020603050405020304" pitchFamily="18" charset="0"/>
            </a:endParaRP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err="1">
                <a:latin typeface="Calibri" panose="020F0502020204030204" pitchFamily="34" charset="0"/>
                <a:cs typeface="Times New Roman" panose="02020603050405020304" pitchFamily="18" charset="0"/>
              </a:rPr>
              <a:t>total_chairs</a:t>
            </a:r>
            <a:endParaRPr lang="en-US" sz="1800" dirty="0">
              <a:latin typeface="Calibri" panose="020F0502020204030204" pitchFamily="34" charset="0"/>
              <a:cs typeface="Times New Roman" panose="02020603050405020304" pitchFamily="18" charset="0"/>
            </a:endParaRP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err="1">
                <a:latin typeface="Calibri" panose="020F0502020204030204" pitchFamily="34" charset="0"/>
                <a:cs typeface="Times New Roman" panose="02020603050405020304" pitchFamily="18" charset="0"/>
              </a:rPr>
              <a:t>fastQuads</a:t>
            </a:r>
            <a:endParaRPr lang="en-US" sz="1800" dirty="0">
              <a:latin typeface="Calibri" panose="020F0502020204030204" pitchFamily="34" charset="0"/>
              <a:cs typeface="Times New Roman" panose="02020603050405020304" pitchFamily="18" charset="0"/>
            </a:endParaRP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a:latin typeface="Calibri" panose="020F0502020204030204" pitchFamily="34" charset="0"/>
                <a:cs typeface="Times New Roman" panose="02020603050405020304" pitchFamily="18" charset="0"/>
              </a:rPr>
              <a:t>Runs</a:t>
            </a: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err="1">
                <a:latin typeface="Calibri" panose="020F0502020204030204" pitchFamily="34" charset="0"/>
                <a:cs typeface="Times New Roman" panose="02020603050405020304" pitchFamily="18" charset="0"/>
              </a:rPr>
              <a:t>LongestRun_mi</a:t>
            </a:r>
            <a:endParaRPr lang="en-US" sz="1800" dirty="0">
              <a:latin typeface="Calibri" panose="020F0502020204030204" pitchFamily="34" charset="0"/>
              <a:cs typeface="Times New Roman" panose="02020603050405020304" pitchFamily="18" charset="0"/>
            </a:endParaRPr>
          </a:p>
          <a:p>
            <a:pPr marL="742950" lvl="1" indent="-285750">
              <a:lnSpc>
                <a:spcPts val="1500"/>
              </a:lnSpc>
              <a:spcBef>
                <a:spcPts val="0"/>
              </a:spcBef>
              <a:spcAft>
                <a:spcPts val="1000"/>
              </a:spcAft>
              <a:buSzPts val="1000"/>
              <a:buFont typeface="Arial" panose="020B0604020202020204" pitchFamily="34" charset="0"/>
              <a:buChar char="•"/>
              <a:tabLst>
                <a:tab pos="457200" algn="l"/>
              </a:tabLst>
            </a:pPr>
            <a:r>
              <a:rPr lang="en-US" sz="1800" dirty="0">
                <a:latin typeface="Calibri" panose="020F0502020204030204" pitchFamily="34" charset="0"/>
                <a:cs typeface="Times New Roman" panose="02020603050405020304" pitchFamily="18" charset="0"/>
              </a:rPr>
              <a:t>Trams, </a:t>
            </a:r>
            <a:r>
              <a:rPr lang="en-US" sz="1800" dirty="0" err="1">
                <a:latin typeface="Calibri" panose="020F0502020204030204" pitchFamily="34" charset="0"/>
                <a:cs typeface="Times New Roman" panose="02020603050405020304" pitchFamily="18" charset="0"/>
              </a:rPr>
              <a:t>SkiableTerrain_ac</a:t>
            </a:r>
            <a:endParaRPr lang="en-US" sz="1800"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968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394283" y="294538"/>
            <a:ext cx="10873267" cy="1033669"/>
          </a:xfrm>
        </p:spPr>
        <p:txBody>
          <a:bodyPr>
            <a:normAutofit fontScale="90000"/>
          </a:bodyPr>
          <a:lstStyle/>
          <a:p>
            <a:br>
              <a:rPr lang="en-US" sz="4000" dirty="0">
                <a:solidFill>
                  <a:srgbClr val="FFFFFF"/>
                </a:solidFill>
              </a:rPr>
            </a:br>
            <a:r>
              <a:rPr lang="en-US" sz="4000" dirty="0">
                <a:solidFill>
                  <a:srgbClr val="FFFFFF"/>
                </a:solidFill>
              </a:rPr>
              <a:t>Modeling Results and Analysis </a:t>
            </a:r>
            <a:r>
              <a:rPr lang="en-US" sz="4000" dirty="0" err="1">
                <a:solidFill>
                  <a:srgbClr val="FFFFFF"/>
                </a:solidFill>
              </a:rPr>
              <a:t>Cont</a:t>
            </a:r>
            <a:r>
              <a:rPr lang="en-US" sz="4000" dirty="0">
                <a:solidFill>
                  <a:srgbClr val="FFFFFF"/>
                </a:solidFill>
              </a:rPr>
              <a:t>…</a:t>
            </a:r>
            <a:br>
              <a:rPr lang="en-US" sz="4000" dirty="0">
                <a:solidFill>
                  <a:srgbClr val="FFFFFF"/>
                </a:solidFill>
              </a:rPr>
            </a:br>
            <a:endParaRPr lang="en-US" sz="4000" dirty="0">
              <a:solidFill>
                <a:srgbClr val="FFFFFF"/>
              </a:solidFill>
            </a:endParaRPr>
          </a:p>
        </p:txBody>
      </p:sp>
      <p:pic>
        <p:nvPicPr>
          <p:cNvPr id="9" name="Content Placeholder 8">
            <a:extLst>
              <a:ext uri="{FF2B5EF4-FFF2-40B4-BE49-F238E27FC236}">
                <a16:creationId xmlns:a16="http://schemas.microsoft.com/office/drawing/2014/main" id="{69E33B67-2551-4CD9-BFDC-BBE4A557B3A3}"/>
              </a:ext>
            </a:extLst>
          </p:cNvPr>
          <p:cNvPicPr>
            <a:picLocks noGrp="1"/>
          </p:cNvPicPr>
          <p:nvPr>
            <p:ph idx="1"/>
          </p:nvPr>
        </p:nvPicPr>
        <p:blipFill>
          <a:blip r:embed="rId2"/>
          <a:stretch>
            <a:fillRect/>
          </a:stretch>
        </p:blipFill>
        <p:spPr>
          <a:xfrm>
            <a:off x="64633" y="2078700"/>
            <a:ext cx="3712812" cy="2412761"/>
          </a:xfrm>
          <a:prstGeom prst="rect">
            <a:avLst/>
          </a:prstGeom>
        </p:spPr>
      </p:pic>
      <p:pic>
        <p:nvPicPr>
          <p:cNvPr id="10" name="Picture 9">
            <a:extLst>
              <a:ext uri="{FF2B5EF4-FFF2-40B4-BE49-F238E27FC236}">
                <a16:creationId xmlns:a16="http://schemas.microsoft.com/office/drawing/2014/main" id="{576595C4-D039-4BFB-AE7D-715158306B6D}"/>
              </a:ext>
            </a:extLst>
          </p:cNvPr>
          <p:cNvPicPr/>
          <p:nvPr/>
        </p:nvPicPr>
        <p:blipFill>
          <a:blip r:embed="rId3"/>
          <a:stretch>
            <a:fillRect/>
          </a:stretch>
        </p:blipFill>
        <p:spPr>
          <a:xfrm>
            <a:off x="3936596" y="2002673"/>
            <a:ext cx="3712812" cy="2535010"/>
          </a:xfrm>
          <a:prstGeom prst="rect">
            <a:avLst/>
          </a:prstGeom>
        </p:spPr>
      </p:pic>
      <p:pic>
        <p:nvPicPr>
          <p:cNvPr id="11" name="Picture 10">
            <a:extLst>
              <a:ext uri="{FF2B5EF4-FFF2-40B4-BE49-F238E27FC236}">
                <a16:creationId xmlns:a16="http://schemas.microsoft.com/office/drawing/2014/main" id="{A01336F1-39EA-456F-BB97-5FFE7E6FD847}"/>
              </a:ext>
            </a:extLst>
          </p:cNvPr>
          <p:cNvPicPr/>
          <p:nvPr/>
        </p:nvPicPr>
        <p:blipFill>
          <a:blip r:embed="rId4"/>
          <a:stretch>
            <a:fillRect/>
          </a:stretch>
        </p:blipFill>
        <p:spPr>
          <a:xfrm>
            <a:off x="8052006" y="2078699"/>
            <a:ext cx="3601328" cy="2311583"/>
          </a:xfrm>
          <a:prstGeom prst="rect">
            <a:avLst/>
          </a:prstGeom>
        </p:spPr>
      </p:pic>
      <p:pic>
        <p:nvPicPr>
          <p:cNvPr id="12" name="Picture 11">
            <a:extLst>
              <a:ext uri="{FF2B5EF4-FFF2-40B4-BE49-F238E27FC236}">
                <a16:creationId xmlns:a16="http://schemas.microsoft.com/office/drawing/2014/main" id="{858A7E67-683F-4FEA-9B9E-B3AA3601E365}"/>
              </a:ext>
            </a:extLst>
          </p:cNvPr>
          <p:cNvPicPr/>
          <p:nvPr/>
        </p:nvPicPr>
        <p:blipFill>
          <a:blip r:embed="rId5"/>
          <a:stretch>
            <a:fillRect/>
          </a:stretch>
        </p:blipFill>
        <p:spPr>
          <a:xfrm>
            <a:off x="105305" y="4537683"/>
            <a:ext cx="3766658" cy="2320316"/>
          </a:xfrm>
          <a:prstGeom prst="rect">
            <a:avLst/>
          </a:prstGeom>
        </p:spPr>
      </p:pic>
      <p:pic>
        <p:nvPicPr>
          <p:cNvPr id="13" name="Picture 12">
            <a:extLst>
              <a:ext uri="{FF2B5EF4-FFF2-40B4-BE49-F238E27FC236}">
                <a16:creationId xmlns:a16="http://schemas.microsoft.com/office/drawing/2014/main" id="{67E87FA9-E070-4E1F-B417-ED6793BD6929}"/>
              </a:ext>
            </a:extLst>
          </p:cNvPr>
          <p:cNvPicPr/>
          <p:nvPr/>
        </p:nvPicPr>
        <p:blipFill>
          <a:blip r:embed="rId6"/>
          <a:stretch>
            <a:fillRect/>
          </a:stretch>
        </p:blipFill>
        <p:spPr>
          <a:xfrm>
            <a:off x="3871963" y="4469964"/>
            <a:ext cx="4180043" cy="2412759"/>
          </a:xfrm>
          <a:prstGeom prst="rect">
            <a:avLst/>
          </a:prstGeom>
        </p:spPr>
      </p:pic>
      <p:pic>
        <p:nvPicPr>
          <p:cNvPr id="14" name="Picture 13">
            <a:extLst>
              <a:ext uri="{FF2B5EF4-FFF2-40B4-BE49-F238E27FC236}">
                <a16:creationId xmlns:a16="http://schemas.microsoft.com/office/drawing/2014/main" id="{5D622042-D297-4A26-994F-FE618DCA759F}"/>
              </a:ext>
            </a:extLst>
          </p:cNvPr>
          <p:cNvPicPr/>
          <p:nvPr/>
        </p:nvPicPr>
        <p:blipFill>
          <a:blip r:embed="rId7"/>
          <a:stretch>
            <a:fillRect/>
          </a:stretch>
        </p:blipFill>
        <p:spPr>
          <a:xfrm>
            <a:off x="8168100" y="4322991"/>
            <a:ext cx="3971096" cy="2535010"/>
          </a:xfrm>
          <a:prstGeom prst="rect">
            <a:avLst/>
          </a:prstGeom>
        </p:spPr>
      </p:pic>
      <p:sp>
        <p:nvSpPr>
          <p:cNvPr id="6" name="TextBox 5">
            <a:extLst>
              <a:ext uri="{FF2B5EF4-FFF2-40B4-BE49-F238E27FC236}">
                <a16:creationId xmlns:a16="http://schemas.microsoft.com/office/drawing/2014/main" id="{80A79C39-2389-45D3-ADC1-2025AE8F4407}"/>
              </a:ext>
            </a:extLst>
          </p:cNvPr>
          <p:cNvSpPr txBox="1"/>
          <p:nvPr/>
        </p:nvSpPr>
        <p:spPr>
          <a:xfrm>
            <a:off x="234892" y="1677798"/>
            <a:ext cx="11610363" cy="369332"/>
          </a:xfrm>
          <a:prstGeom prst="rect">
            <a:avLst/>
          </a:prstGeom>
          <a:noFill/>
        </p:spPr>
        <p:txBody>
          <a:bodyPr wrap="square" rtlCol="0">
            <a:spAutoFit/>
          </a:bodyPr>
          <a:lstStyle/>
          <a:p>
            <a:r>
              <a:rPr lang="en-US" sz="1800" dirty="0"/>
              <a:t>Where does Big Mountain Resort sit among all resorts for price and important features?</a:t>
            </a:r>
            <a:r>
              <a:rPr lang="en-US" sz="1800" dirty="0">
                <a:solidFill>
                  <a:srgbClr val="FFFFFF"/>
                </a:solidFill>
              </a:rPr>
              <a:t> price and important features</a:t>
            </a:r>
            <a:endParaRPr lang="en-US" dirty="0"/>
          </a:p>
        </p:txBody>
      </p:sp>
    </p:spTree>
    <p:extLst>
      <p:ext uri="{BB962C8B-B14F-4D97-AF65-F5344CB8AC3E}">
        <p14:creationId xmlns:p14="http://schemas.microsoft.com/office/powerpoint/2010/main" val="302186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459347" y="294538"/>
            <a:ext cx="10808204" cy="1033669"/>
          </a:xfrm>
        </p:spPr>
        <p:txBody>
          <a:bodyPr>
            <a:normAutofit/>
          </a:bodyPr>
          <a:lstStyle/>
          <a:p>
            <a:r>
              <a:rPr lang="en-US" sz="4000" dirty="0">
                <a:solidFill>
                  <a:srgbClr val="FFFFFF"/>
                </a:solidFill>
              </a:rPr>
              <a:t>Modeling Results and Analysis </a:t>
            </a:r>
            <a:r>
              <a:rPr lang="en-US" sz="4000" dirty="0" err="1">
                <a:solidFill>
                  <a:srgbClr val="FFFFFF"/>
                </a:solidFill>
              </a:rPr>
              <a:t>Cont</a:t>
            </a:r>
            <a:r>
              <a:rPr lang="en-US" sz="4000" dirty="0">
                <a:solidFill>
                  <a:srgbClr val="FFFFFF"/>
                </a:solidFill>
              </a:rPr>
              <a:t>…</a:t>
            </a:r>
          </a:p>
        </p:txBody>
      </p:sp>
      <p:sp>
        <p:nvSpPr>
          <p:cNvPr id="17" name="TextBox 16">
            <a:extLst>
              <a:ext uri="{FF2B5EF4-FFF2-40B4-BE49-F238E27FC236}">
                <a16:creationId xmlns:a16="http://schemas.microsoft.com/office/drawing/2014/main" id="{CF34346E-68ED-4F7B-AA5F-3124808F564F}"/>
              </a:ext>
            </a:extLst>
          </p:cNvPr>
          <p:cNvSpPr txBox="1"/>
          <p:nvPr/>
        </p:nvSpPr>
        <p:spPr>
          <a:xfrm>
            <a:off x="176168" y="1753300"/>
            <a:ext cx="11794921" cy="5170646"/>
          </a:xfrm>
          <a:prstGeom prst="rect">
            <a:avLst/>
          </a:prstGeom>
          <a:noFill/>
        </p:spPr>
        <p:txBody>
          <a:bodyPr wrap="square">
            <a:spAutoFit/>
          </a:bodyPr>
          <a:lstStyle/>
          <a:p>
            <a:pPr marL="0" marR="0">
              <a:lnSpc>
                <a:spcPts val="15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Big Mountain Resort has been reviewing potential scenarios for either cutting costs or increasing revenue (from ticket prices). All four of the scenarios have been modeled and the result is shown below: </a:t>
            </a:r>
          </a:p>
          <a:p>
            <a:pPr marL="0" marR="0">
              <a:lnSpc>
                <a:spcPts val="15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ts val="15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Scenario#1: Permanently closing down up to 10 of the least used runs. This doesn't impact any other resort statistics. See the revenue impact in the plot right below. </a:t>
            </a: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ts val="1500"/>
              </a:lnSpc>
              <a:spcBef>
                <a:spcPts val="0"/>
              </a:spcBef>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ts val="15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Scenatio#2: Increase the vertical drop by adding a run to a point 150 feet lower down but requiring the installation of an additional chair lift to bring skiers back up, without additional snow-making coverage. This scenario increases support for the ticket by $1.99 which will bring in an additional 3.5 million over the season</a:t>
            </a:r>
          </a:p>
          <a:p>
            <a:pPr marL="285750" marR="0" indent="-285750">
              <a:lnSpc>
                <a:spcPts val="15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Scenario#3: Same as scenario#2, but adding 2 acres of snow-making cover. The modeled result is similar to scenario#2. </a:t>
            </a:r>
          </a:p>
          <a:p>
            <a:pPr marL="285750" marR="0" indent="-285750">
              <a:lnSpc>
                <a:spcPts val="1500"/>
              </a:lnSpc>
              <a:spcBef>
                <a:spcPts val="0"/>
              </a:spcBef>
              <a:spcAft>
                <a:spcPts val="10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Scenario#4: Increase the longest run by 0.2 miles to boast 3.5 miles length, requiring additional snow-making coverage of 4 acres. The model showed these changes made no change to the ticket price.</a:t>
            </a:r>
          </a:p>
          <a:p>
            <a:pPr marL="0" marR="0">
              <a:lnSpc>
                <a:spcPts val="15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94F5127A-C87D-4688-8FF9-91A36D96E029}"/>
              </a:ext>
            </a:extLst>
          </p:cNvPr>
          <p:cNvPicPr/>
          <p:nvPr/>
        </p:nvPicPr>
        <p:blipFill>
          <a:blip r:embed="rId2"/>
          <a:stretch>
            <a:fillRect/>
          </a:stretch>
        </p:blipFill>
        <p:spPr>
          <a:xfrm>
            <a:off x="5196969" y="2697527"/>
            <a:ext cx="4736991" cy="2009492"/>
          </a:xfrm>
          <a:prstGeom prst="rect">
            <a:avLst/>
          </a:prstGeom>
        </p:spPr>
      </p:pic>
    </p:spTree>
    <p:extLst>
      <p:ext uri="{BB962C8B-B14F-4D97-AF65-F5344CB8AC3E}">
        <p14:creationId xmlns:p14="http://schemas.microsoft.com/office/powerpoint/2010/main" val="312656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11DF489-85DE-4B6B-A3E2-7C5904A55415}"/>
              </a:ext>
            </a:extLst>
          </p:cNvPr>
          <p:cNvSpPr>
            <a:spLocks noGrp="1"/>
          </p:cNvSpPr>
          <p:nvPr>
            <p:ph type="title"/>
          </p:nvPr>
        </p:nvSpPr>
        <p:spPr>
          <a:xfrm>
            <a:off x="459347" y="294538"/>
            <a:ext cx="10808204" cy="1033669"/>
          </a:xfrm>
        </p:spPr>
        <p:txBody>
          <a:bodyPr>
            <a:normAutofit/>
          </a:bodyPr>
          <a:lstStyle/>
          <a:p>
            <a:r>
              <a:rPr lang="en-US" sz="4000" dirty="0">
                <a:solidFill>
                  <a:srgbClr val="FFFFFF"/>
                </a:solidFill>
              </a:rPr>
              <a:t>Summary and Conclusion</a:t>
            </a:r>
          </a:p>
        </p:txBody>
      </p:sp>
      <p:sp>
        <p:nvSpPr>
          <p:cNvPr id="5" name="Content Placeholder 4">
            <a:extLst>
              <a:ext uri="{FF2B5EF4-FFF2-40B4-BE49-F238E27FC236}">
                <a16:creationId xmlns:a16="http://schemas.microsoft.com/office/drawing/2014/main" id="{5ECE29F7-752F-44F4-962A-B8C7A14868EB}"/>
              </a:ext>
            </a:extLst>
          </p:cNvPr>
          <p:cNvSpPr>
            <a:spLocks noGrp="1"/>
          </p:cNvSpPr>
          <p:nvPr>
            <p:ph idx="1"/>
          </p:nvPr>
        </p:nvSpPr>
        <p:spPr>
          <a:xfrm>
            <a:off x="673769" y="1885278"/>
            <a:ext cx="11069052" cy="4486645"/>
          </a:xfrm>
        </p:spPr>
        <p:txBody>
          <a:bodyPr anchor="ctr">
            <a:normAutofit/>
          </a:bodyPr>
          <a:lstStyle/>
          <a:p>
            <a:pPr>
              <a:buFont typeface="Wingdings" panose="05000000000000000000" pitchFamily="2" charset="2"/>
              <a:buChar char="Ø"/>
            </a:pPr>
            <a:r>
              <a:rPr lang="en-US" sz="2000" dirty="0"/>
              <a:t>Big Mountain Resort sits high for all top-notch facility features that are important to skiers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Recommended ticket price is $94 ( current $84)</a:t>
            </a:r>
          </a:p>
          <a:p>
            <a:pPr marL="0" indent="0">
              <a:buNone/>
            </a:pPr>
            <a:endParaRPr lang="en-US" sz="2000" dirty="0"/>
          </a:p>
          <a:p>
            <a:pPr>
              <a:buFont typeface="Wingdings" panose="05000000000000000000" pitchFamily="2" charset="2"/>
              <a:buChar char="Ø"/>
            </a:pPr>
            <a:r>
              <a:rPr lang="en-US" sz="2000" dirty="0"/>
              <a:t>Potential yearly revenue increase could be twenty-three million dollars</a:t>
            </a:r>
          </a:p>
          <a:p>
            <a:pPr marL="0" indent="0">
              <a:buNone/>
            </a:pPr>
            <a:endParaRPr lang="en-US" sz="2000" dirty="0"/>
          </a:p>
          <a:p>
            <a:pPr>
              <a:buFont typeface="Wingdings" panose="05000000000000000000" pitchFamily="2" charset="2"/>
              <a:buChar char="Ø"/>
            </a:pPr>
            <a:r>
              <a:rPr lang="en-US" sz="2000" dirty="0"/>
              <a:t>Among four scenarios for cutting cost and increasing ticket price, scenario#2 is recommended</a:t>
            </a:r>
          </a:p>
        </p:txBody>
      </p:sp>
    </p:spTree>
    <p:extLst>
      <p:ext uri="{BB962C8B-B14F-4D97-AF65-F5344CB8AC3E}">
        <p14:creationId xmlns:p14="http://schemas.microsoft.com/office/powerpoint/2010/main" val="213739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722</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Wingdings</vt:lpstr>
      <vt:lpstr>Office Theme</vt:lpstr>
      <vt:lpstr>Big Mountain Resort</vt:lpstr>
      <vt:lpstr>Problem Identification</vt:lpstr>
      <vt:lpstr>Recommendation and Key Findings</vt:lpstr>
      <vt:lpstr>Modeling Results and Analysis </vt:lpstr>
      <vt:lpstr> Modeling Results and Analysis Cont… </vt:lpstr>
      <vt:lpstr>Modeling Results and Analysis Cont…</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Vy Van</dc:creator>
  <cp:lastModifiedBy>Vy Van</cp:lastModifiedBy>
  <cp:revision>24</cp:revision>
  <dcterms:created xsi:type="dcterms:W3CDTF">2023-01-15T20:19:00Z</dcterms:created>
  <dcterms:modified xsi:type="dcterms:W3CDTF">2023-01-17T17:44:24Z</dcterms:modified>
</cp:coreProperties>
</file>