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83" r:id="rId5"/>
    <p:sldId id="282" r:id="rId6"/>
    <p:sldId id="258" r:id="rId7"/>
    <p:sldId id="262" r:id="rId8"/>
    <p:sldId id="272" r:id="rId9"/>
    <p:sldId id="269" r:id="rId10"/>
    <p:sldId id="273" r:id="rId11"/>
    <p:sldId id="263" r:id="rId12"/>
    <p:sldId id="279" r:id="rId13"/>
    <p:sldId id="278" r:id="rId14"/>
    <p:sldId id="276" r:id="rId15"/>
    <p:sldId id="277"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655" autoAdjust="0"/>
  </p:normalViewPr>
  <p:slideViewPr>
    <p:cSldViewPr snapToGrid="0">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9.xml"/><Relationship Id="rId4"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8"/>
            <a:ext cx="9088438" cy="637698"/>
          </a:xfrm>
        </p:spPr>
        <p:txBody>
          <a:bodyPr/>
          <a:lstStyle/>
          <a:p>
            <a:r>
              <a:rPr lang="en-US" sz="2800" dirty="0"/>
              <a:t>Loan default prediction</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a:t>
            </a:fld>
            <a:endParaRPr lang="en-US" dirty="0"/>
          </a:p>
        </p:txBody>
      </p:sp>
      <p:pic>
        <p:nvPicPr>
          <p:cNvPr id="5" name="Picture 61">
            <a:extLst>
              <a:ext uri="{FF2B5EF4-FFF2-40B4-BE49-F238E27FC236}">
                <a16:creationId xmlns:a16="http://schemas.microsoft.com/office/drawing/2014/main" id="{7CC2334E-8CB9-40D6-838C-BBC79ABE2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193608"/>
            <a:ext cx="5943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02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8"/>
            <a:ext cx="9088438" cy="637698"/>
          </a:xfrm>
        </p:spPr>
        <p:txBody>
          <a:bodyPr/>
          <a:lstStyle/>
          <a:p>
            <a:r>
              <a:rPr lang="en-US" dirty="0"/>
              <a:t>Roc/</a:t>
            </a:r>
            <a:r>
              <a:rPr lang="en-US" dirty="0" err="1"/>
              <a:t>auc</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5" name="Picture 4">
            <a:extLst>
              <a:ext uri="{FF2B5EF4-FFF2-40B4-BE49-F238E27FC236}">
                <a16:creationId xmlns:a16="http://schemas.microsoft.com/office/drawing/2014/main" id="{A62BBD17-5ACA-405F-AF31-D999CBEB3B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69217" y="1668112"/>
            <a:ext cx="2743200" cy="2828925"/>
          </a:xfrm>
          <a:prstGeom prst="rect">
            <a:avLst/>
          </a:prstGeom>
          <a:noFill/>
          <a:ln>
            <a:noFill/>
          </a:ln>
        </p:spPr>
      </p:pic>
      <p:graphicFrame>
        <p:nvGraphicFramePr>
          <p:cNvPr id="6" name="Table 5">
            <a:extLst>
              <a:ext uri="{FF2B5EF4-FFF2-40B4-BE49-F238E27FC236}">
                <a16:creationId xmlns:a16="http://schemas.microsoft.com/office/drawing/2014/main" id="{0D999AEF-64E8-44F1-9E87-6B7EA4C1DB55}"/>
              </a:ext>
            </a:extLst>
          </p:cNvPr>
          <p:cNvGraphicFramePr>
            <a:graphicFrameLocks noGrp="1"/>
          </p:cNvGraphicFramePr>
          <p:nvPr>
            <p:extLst>
              <p:ext uri="{D42A27DB-BD31-4B8C-83A1-F6EECF244321}">
                <p14:modId xmlns:p14="http://schemas.microsoft.com/office/powerpoint/2010/main" val="3804917518"/>
              </p:ext>
            </p:extLst>
          </p:nvPr>
        </p:nvGraphicFramePr>
        <p:xfrm>
          <a:off x="2753130" y="4866052"/>
          <a:ext cx="6175375" cy="1121283"/>
        </p:xfrm>
        <a:graphic>
          <a:graphicData uri="http://schemas.openxmlformats.org/drawingml/2006/table">
            <a:tbl>
              <a:tblPr firstRow="1" firstCol="1" bandRow="1">
                <a:tableStyleId>{7E9639D4-E3E2-4D34-9284-5A2195B3D0D7}</a:tableStyleId>
              </a:tblPr>
              <a:tblGrid>
                <a:gridCol w="1139825">
                  <a:extLst>
                    <a:ext uri="{9D8B030D-6E8A-4147-A177-3AD203B41FA5}">
                      <a16:colId xmlns:a16="http://schemas.microsoft.com/office/drawing/2014/main" val="1709947536"/>
                    </a:ext>
                  </a:extLst>
                </a:gridCol>
                <a:gridCol w="1742301">
                  <a:extLst>
                    <a:ext uri="{9D8B030D-6E8A-4147-A177-3AD203B41FA5}">
                      <a16:colId xmlns:a16="http://schemas.microsoft.com/office/drawing/2014/main" val="165679903"/>
                    </a:ext>
                  </a:extLst>
                </a:gridCol>
                <a:gridCol w="1286649">
                  <a:extLst>
                    <a:ext uri="{9D8B030D-6E8A-4147-A177-3AD203B41FA5}">
                      <a16:colId xmlns:a16="http://schemas.microsoft.com/office/drawing/2014/main" val="4170260858"/>
                    </a:ext>
                  </a:extLst>
                </a:gridCol>
                <a:gridCol w="2006600">
                  <a:extLst>
                    <a:ext uri="{9D8B030D-6E8A-4147-A177-3AD203B41FA5}">
                      <a16:colId xmlns:a16="http://schemas.microsoft.com/office/drawing/2014/main" val="28365767"/>
                    </a:ext>
                  </a:extLst>
                </a:gridCol>
              </a:tblGrid>
              <a:tr h="0">
                <a:tc>
                  <a:txBody>
                    <a:bodyPr/>
                    <a:lstStyle/>
                    <a:p>
                      <a:pPr marL="0" marR="0" algn="ctr">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pPr>
                      <a:r>
                        <a:rPr lang="en-US" sz="1100" dirty="0">
                          <a:effectLst/>
                        </a:rPr>
                        <a:t>Logistic Regression      (LR)</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Random Forest (RF)</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pPr>
                      <a:r>
                        <a:rPr lang="en-US" sz="1100" dirty="0">
                          <a:effectLst/>
                        </a:rPr>
                        <a:t>Gradient Boosting               (GB)</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08519270"/>
                  </a:ext>
                </a:extLst>
              </a:tr>
              <a:tr h="0">
                <a:tc>
                  <a:txBody>
                    <a:bodyPr/>
                    <a:lstStyle/>
                    <a:p>
                      <a:pPr marL="0" marR="0" algn="ctr">
                        <a:lnSpc>
                          <a:spcPct val="115000"/>
                        </a:lnSpc>
                        <a:spcBef>
                          <a:spcPts val="0"/>
                        </a:spcBef>
                        <a:spcAft>
                          <a:spcPts val="0"/>
                        </a:spcAft>
                      </a:pPr>
                      <a:r>
                        <a:rPr lang="en-US" sz="1100">
                          <a:effectLst/>
                        </a:rPr>
                        <a:t>AUC</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0.9</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0.95</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0.88</a:t>
                      </a:r>
                      <a:endParaRPr lang="en-US"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811146739"/>
                  </a:ext>
                </a:extLst>
              </a:tr>
              <a:tr h="0">
                <a:tc>
                  <a:txBody>
                    <a:bodyPr/>
                    <a:lstStyle/>
                    <a:p>
                      <a:pPr marL="0" marR="0" algn="ctr">
                        <a:lnSpc>
                          <a:spcPct val="115000"/>
                        </a:lnSpc>
                        <a:spcBef>
                          <a:spcPts val="0"/>
                        </a:spcBef>
                        <a:spcAft>
                          <a:spcPts val="0"/>
                        </a:spcAft>
                      </a:pPr>
                      <a:r>
                        <a:rPr lang="en-US" sz="1100">
                          <a:effectLst/>
                        </a:rPr>
                        <a:t>Best Estimators</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Penalty=l2</a:t>
                      </a:r>
                    </a:p>
                    <a:p>
                      <a:pPr marL="0" marR="0" algn="ctr">
                        <a:lnSpc>
                          <a:spcPct val="115000"/>
                        </a:lnSpc>
                        <a:spcBef>
                          <a:spcPts val="0"/>
                        </a:spcBef>
                        <a:spcAft>
                          <a:spcPts val="0"/>
                        </a:spcAft>
                      </a:pPr>
                      <a:r>
                        <a:rPr lang="en-US" sz="1100">
                          <a:effectLst/>
                        </a:rPr>
                        <a:t>Standardscaler=None</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pPr>
                      <a:r>
                        <a:rPr lang="en-US" sz="1100">
                          <a:effectLst/>
                        </a:rPr>
                        <a:t>N_estimators=300</a:t>
                      </a:r>
                    </a:p>
                    <a:p>
                      <a:pPr marL="0" marR="0" algn="ctr">
                        <a:lnSpc>
                          <a:spcPct val="115000"/>
                        </a:lnSpc>
                        <a:spcBef>
                          <a:spcPts val="0"/>
                        </a:spcBef>
                        <a:spcAft>
                          <a:spcPts val="0"/>
                        </a:spcAft>
                      </a:pPr>
                      <a:r>
                        <a:rPr lang="en-US" sz="1100">
                          <a:effectLst/>
                        </a:rPr>
                        <a:t>Standardscaler=None</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pPr>
                      <a:r>
                        <a:rPr lang="en-US" sz="1100" dirty="0">
                          <a:effectLst/>
                        </a:rPr>
                        <a:t>Learning-rate=1</a:t>
                      </a:r>
                    </a:p>
                    <a:p>
                      <a:pPr marL="0" marR="0" algn="ctr">
                        <a:lnSpc>
                          <a:spcPct val="115000"/>
                        </a:lnSpc>
                        <a:spcBef>
                          <a:spcPts val="0"/>
                        </a:spcBef>
                        <a:spcAft>
                          <a:spcPts val="0"/>
                        </a:spcAft>
                      </a:pPr>
                      <a:r>
                        <a:rPr lang="en-US" sz="1100" dirty="0" err="1">
                          <a:effectLst/>
                        </a:rPr>
                        <a:t>Standardscaler</a:t>
                      </a:r>
                      <a:r>
                        <a:rPr lang="en-US" sz="1100" dirty="0">
                          <a:effectLst/>
                        </a:rPr>
                        <a:t>=</a:t>
                      </a:r>
                      <a:r>
                        <a:rPr lang="en-US" sz="1100" dirty="0" err="1">
                          <a:effectLst/>
                        </a:rPr>
                        <a:t>standardscaller</a:t>
                      </a:r>
                      <a:r>
                        <a:rPr lang="en-US" sz="1100" dirty="0">
                          <a:effectLst/>
                        </a:rPr>
                        <a:t>()</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683668176"/>
                  </a:ext>
                </a:extLst>
              </a:tr>
            </a:tbl>
          </a:graphicData>
        </a:graphic>
      </p:graphicFrame>
    </p:spTree>
    <p:extLst>
      <p:ext uri="{BB962C8B-B14F-4D97-AF65-F5344CB8AC3E}">
        <p14:creationId xmlns:p14="http://schemas.microsoft.com/office/powerpoint/2010/main" val="12467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8"/>
            <a:ext cx="9088438" cy="637698"/>
          </a:xfrm>
        </p:spPr>
        <p:txBody>
          <a:bodyPr/>
          <a:lstStyle/>
          <a:p>
            <a:r>
              <a:rPr lang="en-US" dirty="0"/>
              <a:t>Feature importance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23" name="Picture 22">
            <a:extLst>
              <a:ext uri="{FF2B5EF4-FFF2-40B4-BE49-F238E27FC236}">
                <a16:creationId xmlns:a16="http://schemas.microsoft.com/office/drawing/2014/main" id="{6604DD66-97C8-4D75-8939-9B94AD0ADA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2587" y="1792050"/>
            <a:ext cx="5943600" cy="4321671"/>
          </a:xfrm>
          <a:prstGeom prst="rect">
            <a:avLst/>
          </a:prstGeom>
          <a:noFill/>
          <a:ln>
            <a:noFill/>
          </a:ln>
        </p:spPr>
      </p:pic>
    </p:spTree>
    <p:extLst>
      <p:ext uri="{BB962C8B-B14F-4D97-AF65-F5344CB8AC3E}">
        <p14:creationId xmlns:p14="http://schemas.microsoft.com/office/powerpoint/2010/main" val="241571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8"/>
            <a:ext cx="9088438" cy="637698"/>
          </a:xfrm>
        </p:spPr>
        <p:txBody>
          <a:bodyPr/>
          <a:lstStyle/>
          <a:p>
            <a:r>
              <a:rPr lang="en-US" dirty="0"/>
              <a:t>Random forest VS. THRESHOLD</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4" name="Picture 3">
            <a:extLst>
              <a:ext uri="{FF2B5EF4-FFF2-40B4-BE49-F238E27FC236}">
                <a16:creationId xmlns:a16="http://schemas.microsoft.com/office/drawing/2014/main" id="{45195D41-F988-41BD-8D0D-8AFBB40DEFFE}"/>
              </a:ext>
            </a:extLst>
          </p:cNvPr>
          <p:cNvPicPr>
            <a:picLocks noChangeAspect="1"/>
          </p:cNvPicPr>
          <p:nvPr/>
        </p:nvPicPr>
        <p:blipFill>
          <a:blip r:embed="rId2"/>
          <a:stretch>
            <a:fillRect/>
          </a:stretch>
        </p:blipFill>
        <p:spPr>
          <a:xfrm>
            <a:off x="4213939" y="2012396"/>
            <a:ext cx="3495675" cy="3638550"/>
          </a:xfrm>
          <a:prstGeom prst="rect">
            <a:avLst/>
          </a:prstGeom>
        </p:spPr>
      </p:pic>
    </p:spTree>
    <p:extLst>
      <p:ext uri="{BB962C8B-B14F-4D97-AF65-F5344CB8AC3E}">
        <p14:creationId xmlns:p14="http://schemas.microsoft.com/office/powerpoint/2010/main" val="139041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54594"/>
            <a:ext cx="5111750" cy="512700"/>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1653095"/>
            <a:ext cx="6353470" cy="1921958"/>
          </a:xfrm>
        </p:spPr>
        <p:txBody>
          <a:bodyPr>
            <a:normAutofit/>
          </a:bodyPr>
          <a:lstStyle/>
          <a:p>
            <a:r>
              <a:rPr lang="en-US" sz="1800" dirty="0">
                <a:effectLst/>
                <a:latin typeface="Calibri" panose="020F0502020204030204" pitchFamily="34" charset="0"/>
                <a:ea typeface="Calibri" panose="020F0502020204030204" pitchFamily="34" charset="0"/>
              </a:rPr>
              <a:t>Focusing on the need to maximize returns and minimize risks for investors, the random forest classifier seems like the best model as it has the best performance scores. W</a:t>
            </a:r>
            <a:r>
              <a:rPr lang="en-US" sz="1800" dirty="0">
                <a:latin typeface="Calibri" panose="020F0502020204030204" pitchFamily="34" charset="0"/>
              </a:rPr>
              <a:t>ould recommend loan grades A and B to investors</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7" name="Title 1">
            <a:extLst>
              <a:ext uri="{FF2B5EF4-FFF2-40B4-BE49-F238E27FC236}">
                <a16:creationId xmlns:a16="http://schemas.microsoft.com/office/drawing/2014/main" id="{A72956B9-B8F3-440B-8D7F-6A98049FDA9A}"/>
              </a:ext>
            </a:extLst>
          </p:cNvPr>
          <p:cNvSpPr txBox="1">
            <a:spLocks/>
          </p:cNvSpPr>
          <p:nvPr/>
        </p:nvSpPr>
        <p:spPr>
          <a:xfrm>
            <a:off x="5486215" y="3145453"/>
            <a:ext cx="5111750" cy="94863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a:spcAft>
                <a:spcPts val="1000"/>
              </a:spcAft>
            </a:pPr>
            <a:r>
              <a:rPr lang="en-US" dirty="0"/>
              <a:t>Future Improvement</a:t>
            </a:r>
          </a:p>
        </p:txBody>
      </p:sp>
      <p:sp>
        <p:nvSpPr>
          <p:cNvPr id="9" name="TextBox 8">
            <a:extLst>
              <a:ext uri="{FF2B5EF4-FFF2-40B4-BE49-F238E27FC236}">
                <a16:creationId xmlns:a16="http://schemas.microsoft.com/office/drawing/2014/main" id="{19148277-BDE4-4F09-8289-4DFB92A7CE34}"/>
              </a:ext>
            </a:extLst>
          </p:cNvPr>
          <p:cNvSpPr txBox="1"/>
          <p:nvPr/>
        </p:nvSpPr>
        <p:spPr>
          <a:xfrm>
            <a:off x="5476875" y="4248591"/>
            <a:ext cx="6097772" cy="1984902"/>
          </a:xfrm>
          <a:prstGeom prst="rect">
            <a:avLst/>
          </a:prstGeom>
          <a:noFill/>
        </p:spPr>
        <p:txBody>
          <a:bodyPr wrap="square">
            <a:spAutoFit/>
          </a:bodyPr>
          <a:lstStyle/>
          <a:p>
            <a:pPr marL="0" marR="0">
              <a:lnSpc>
                <a:spcPct val="115000"/>
              </a:lnSpc>
              <a:spcBef>
                <a:spcPts val="0"/>
              </a:spcBef>
              <a:spcAft>
                <a:spcPts val="1000"/>
              </a:spcAft>
            </a:pPr>
            <a:r>
              <a:rPr lang="en-US" sz="1800" dirty="0">
                <a:solidFill>
                  <a:srgbClr val="000000"/>
                </a:solidFill>
                <a:effectLst/>
                <a:latin typeface="Calibri" panose="020F0502020204030204" pitchFamily="34" charset="0"/>
                <a:ea typeface="Calibri" panose="020F0502020204030204" pitchFamily="34" charset="0"/>
              </a:rPr>
              <a:t>We are in the middle of a challenging macroeconomic environment with the highest inflation and the highest interest rate.  As a result, default risk increases. </a:t>
            </a:r>
            <a:r>
              <a:rPr lang="en-US" b="0" i="0" dirty="0">
                <a:effectLst/>
                <a:latin typeface="-apple-system"/>
              </a:rPr>
              <a:t>Now is the time to be conservative. I would only recommend loan grades A, B, and C to investors as they have low default rates and are in the top three funded loans which means they have investors’ trust.</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1197189"/>
          </a:xfrm>
        </p:spPr>
        <p:txBody>
          <a:bodyPr/>
          <a:lstStyle/>
          <a:p>
            <a:r>
              <a:rPr lang="en-US" dirty="0"/>
              <a:t>CONTENTS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a:t>
            </a:fld>
            <a:endParaRPr lang="en-US" dirty="0"/>
          </a:p>
        </p:txBody>
      </p:sp>
      <p:sp>
        <p:nvSpPr>
          <p:cNvPr id="7" name="Content Placeholder 2">
            <a:extLst>
              <a:ext uri="{FF2B5EF4-FFF2-40B4-BE49-F238E27FC236}">
                <a16:creationId xmlns:a16="http://schemas.microsoft.com/office/drawing/2014/main" id="{0B8B67BD-BF47-43EE-A48C-EC2C37A17C67}"/>
              </a:ext>
            </a:extLst>
          </p:cNvPr>
          <p:cNvSpPr txBox="1">
            <a:spLocks/>
          </p:cNvSpPr>
          <p:nvPr/>
        </p:nvSpPr>
        <p:spPr>
          <a:xfrm>
            <a:off x="4267200" y="2169318"/>
            <a:ext cx="2895600" cy="251936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400" kern="1200" spc="50"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Calibri" panose="020F0502020204030204" pitchFamily="34" charset="0"/>
                <a:cs typeface="Calibri" panose="020F0502020204030204" pitchFamily="34" charset="0"/>
              </a:rPr>
              <a:t>Problem Statement</a:t>
            </a:r>
          </a:p>
          <a:p>
            <a:r>
              <a:rPr lang="en-US" sz="2000" dirty="0">
                <a:latin typeface="Calibri" panose="020F0502020204030204" pitchFamily="34" charset="0"/>
                <a:cs typeface="Calibri" panose="020F0502020204030204" pitchFamily="34" charset="0"/>
              </a:rPr>
              <a:t>Data Wrangling</a:t>
            </a:r>
          </a:p>
          <a:p>
            <a:r>
              <a:rPr lang="en-US" sz="2000" dirty="0">
                <a:latin typeface="Calibri" panose="020F0502020204030204" pitchFamily="34" charset="0"/>
                <a:cs typeface="Calibri" panose="020F0502020204030204" pitchFamily="34" charset="0"/>
              </a:rPr>
              <a:t>EDA</a:t>
            </a:r>
          </a:p>
          <a:p>
            <a:r>
              <a:rPr lang="en-US" sz="2000" dirty="0">
                <a:latin typeface="Calibri" panose="020F0502020204030204" pitchFamily="34" charset="0"/>
                <a:cs typeface="Calibri" panose="020F0502020204030204" pitchFamily="34" charset="0"/>
              </a:rPr>
              <a:t>Modeling</a:t>
            </a:r>
          </a:p>
          <a:p>
            <a:r>
              <a:rPr 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393828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960670"/>
          </a:xfrm>
        </p:spPr>
        <p:txBody>
          <a:bodyPr/>
          <a:lstStyle/>
          <a:p>
            <a:r>
              <a:rPr lang="en-US" dirty="0"/>
              <a:t>Problem statement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839433"/>
            <a:ext cx="7122706" cy="4084943"/>
          </a:xfrm>
        </p:spPr>
        <p:txBody>
          <a:bodyPr>
            <a:normAutofit/>
          </a:bodyPr>
          <a:lstStyle/>
          <a:p>
            <a:pPr marL="0" indent="0">
              <a:buNone/>
            </a:pPr>
            <a:r>
              <a:rPr lang="en-US" sz="1600" dirty="0">
                <a:effectLst/>
                <a:latin typeface="Calibri" panose="020F0502020204030204" pitchFamily="34" charset="0"/>
                <a:ea typeface="Calibri" panose="020F0502020204030204" pitchFamily="34" charset="0"/>
              </a:rPr>
              <a:t>The finance sector is focused on one essential mathematical problem how can we assess and quantify risk? While this is usually calculated by large firms, in recent years more and more opportunities have arisen for individuals to not only buy but also sell financial products. </a:t>
            </a:r>
            <a:r>
              <a:rPr lang="en-US" sz="1600" dirty="0" err="1">
                <a:effectLst/>
                <a:latin typeface="Calibri" panose="020F0502020204030204" pitchFamily="34" charset="0"/>
                <a:ea typeface="Calibri" panose="020F0502020204030204" pitchFamily="34" charset="0"/>
              </a:rPr>
              <a:t>LendingClub</a:t>
            </a:r>
            <a:r>
              <a:rPr lang="en-US" sz="1600" dirty="0">
                <a:effectLst/>
                <a:latin typeface="Calibri" panose="020F0502020204030204" pitchFamily="34" charset="0"/>
                <a:ea typeface="Calibri" panose="020F0502020204030204" pitchFamily="34" charset="0"/>
              </a:rPr>
              <a:t> enables borrowers to create unsecured personal loans and investors to search and browse the loan listing on </a:t>
            </a:r>
            <a:r>
              <a:rPr lang="en-US" sz="1600" dirty="0">
                <a:latin typeface="Calibri" panose="020F0502020204030204" pitchFamily="34" charset="0"/>
                <a:ea typeface="Calibri" panose="020F0502020204030204" pitchFamily="34" charset="0"/>
              </a:rPr>
              <a:t>their</a:t>
            </a:r>
            <a:r>
              <a:rPr lang="en-US" sz="1600" dirty="0">
                <a:effectLst/>
                <a:latin typeface="Calibri" panose="020F0502020204030204" pitchFamily="34" charset="0"/>
                <a:ea typeface="Calibri" panose="020F0502020204030204" pitchFamily="34" charset="0"/>
              </a:rPr>
              <a:t> website. This puts normal people in the same position as banks, allowing them to select loans that they want to invest in based on the information supplied about the borrower. </a:t>
            </a:r>
          </a:p>
          <a:p>
            <a:pPr marL="0" indent="0">
              <a:buNone/>
            </a:pPr>
            <a:endParaRPr lang="en-US" sz="1600" dirty="0">
              <a:latin typeface="Calibri" panose="020F0502020204030204" pitchFamily="34" charset="0"/>
              <a:ea typeface="Calibri" panose="020F0502020204030204" pitchFamily="34" charset="0"/>
            </a:endParaRPr>
          </a:p>
          <a:p>
            <a:pPr marL="0" indent="0">
              <a:buNone/>
            </a:pPr>
            <a:r>
              <a:rPr lang="en-US" sz="1600" dirty="0">
                <a:effectLst/>
                <a:latin typeface="Calibri" panose="020F0502020204030204" pitchFamily="34" charset="0"/>
                <a:ea typeface="Calibri" panose="020F0502020204030204" pitchFamily="34" charset="0"/>
              </a:rPr>
              <a:t>With Machine Learning, I aim to help answer this question by building a model that can evaluate and learn from previous loans to help recommend the best loans for individuals to invest in.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5"/>
            <a:ext cx="4179570" cy="1040472"/>
          </a:xfrm>
        </p:spPr>
        <p:txBody>
          <a:bodyPr/>
          <a:lstStyle/>
          <a:p>
            <a:r>
              <a:rPr lang="en-US" dirty="0"/>
              <a:t>Data wrangling</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49" y="3256513"/>
            <a:ext cx="4949013" cy="1040471"/>
          </a:xfrm>
        </p:spPr>
        <p:txBody>
          <a:bodyPr/>
          <a:lstStyle/>
          <a:p>
            <a:pPr marR="0" algn="l">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Original listing </a:t>
            </a:r>
            <a:r>
              <a:rPr lang="en-US" sz="1600" dirty="0">
                <a:effectLst/>
                <a:latin typeface="Calibri" panose="020F0502020204030204" pitchFamily="34" charset="0"/>
                <a:ea typeface="Calibri" panose="020F0502020204030204" pitchFamily="34" charset="0"/>
                <a:cs typeface="Times New Roman" panose="02020603050405020304" pitchFamily="18" charset="0"/>
              </a:rPr>
              <a:t>dataset </a:t>
            </a:r>
            <a:r>
              <a:rPr lang="en-US" dirty="0">
                <a:latin typeface="Calibri" panose="020F0502020204030204" pitchFamily="34" charset="0"/>
                <a:cs typeface="Times New Roman" panose="02020603050405020304" pitchFamily="18" charset="0"/>
              </a:rPr>
              <a:t>had 855,969 rows and, 73 columns</a:t>
            </a:r>
          </a:p>
          <a:p>
            <a:pPr marR="0" algn="l">
              <a:lnSpc>
                <a:spcPct val="115000"/>
              </a:lnSpc>
              <a:spcBef>
                <a:spcPts val="0"/>
              </a:spcBef>
              <a:spcAft>
                <a:spcPts val="1000"/>
              </a:spcAft>
            </a:pPr>
            <a:endParaRPr lang="en-US" dirty="0">
              <a:latin typeface="Calibri" panose="020F0502020204030204" pitchFamily="34" charset="0"/>
              <a:cs typeface="Times New Roman" panose="02020603050405020304" pitchFamily="18" charset="0"/>
            </a:endParaRPr>
          </a:p>
          <a:p>
            <a:pPr algn="l">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Removed un-useful </a:t>
            </a:r>
            <a:r>
              <a:rPr lang="en-US" sz="1600" dirty="0">
                <a:effectLst/>
                <a:latin typeface="Calibri" panose="020F0502020204030204" pitchFamily="34" charset="0"/>
                <a:ea typeface="Calibri" panose="020F0502020204030204" pitchFamily="34" charset="0"/>
                <a:cs typeface="Times New Roman" panose="02020603050405020304" pitchFamily="18" charset="0"/>
              </a:rPr>
              <a:t>columns  </a:t>
            </a:r>
          </a:p>
          <a:p>
            <a:pPr algn="l">
              <a:lnSpc>
                <a:spcPct val="115000"/>
              </a:lnSpc>
              <a:spcBef>
                <a:spcPts val="0"/>
              </a:spcBef>
              <a:spcAft>
                <a:spcPts val="10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15000"/>
              </a:lnSpc>
              <a:spcBef>
                <a:spcPts val="0"/>
              </a:spcBef>
              <a:spcAft>
                <a:spcPts val="1000"/>
              </a:spcAft>
            </a:pPr>
            <a:r>
              <a:rPr lang="en-US" dirty="0">
                <a:latin typeface="Calibri" panose="020F0502020204030204" pitchFamily="34" charset="0"/>
                <a:cs typeface="Times New Roman" panose="02020603050405020304" pitchFamily="18" charset="0"/>
              </a:rPr>
              <a:t>Converted categorical column to numeric to avoid creating more dummies for modeling</a:t>
            </a:r>
          </a:p>
          <a:p>
            <a:pPr algn="l">
              <a:lnSpc>
                <a:spcPct val="115000"/>
              </a:lnSpc>
              <a:spcBef>
                <a:spcPts val="0"/>
              </a:spcBef>
              <a:spcAft>
                <a:spcPts val="1000"/>
              </a:spcAft>
            </a:pPr>
            <a:endParaRPr lang="en-US" dirty="0">
              <a:latin typeface="Calibri" panose="020F0502020204030204" pitchFamily="34" charset="0"/>
              <a:cs typeface="Times New Roman" panose="02020603050405020304" pitchFamily="18" charset="0"/>
            </a:endParaRPr>
          </a:p>
          <a:p>
            <a:pPr algn="l">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The final </a:t>
            </a:r>
            <a:r>
              <a:rPr lang="en-US" sz="1600" dirty="0">
                <a:effectLst/>
                <a:latin typeface="Calibri" panose="020F0502020204030204" pitchFamily="34" charset="0"/>
                <a:ea typeface="Calibri" panose="020F0502020204030204" pitchFamily="34" charset="0"/>
                <a:cs typeface="Times New Roman" panose="02020603050405020304" pitchFamily="18" charset="0"/>
              </a:rPr>
              <a:t>dataset is </a:t>
            </a:r>
            <a:r>
              <a:rPr lang="en-US" dirty="0">
                <a:latin typeface="Calibri" panose="020F0502020204030204" pitchFamily="34" charset="0"/>
                <a:cs typeface="Times New Roman" panose="02020603050405020304" pitchFamily="18" charset="0"/>
              </a:rPr>
              <a:t>855,969 rows and, 25 columns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sz="3600" dirty="0"/>
              <a:t>TARGET DEFAULT</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12" name="Picture 11">
            <a:extLst>
              <a:ext uri="{FF2B5EF4-FFF2-40B4-BE49-F238E27FC236}">
                <a16:creationId xmlns:a16="http://schemas.microsoft.com/office/drawing/2014/main" id="{4B8BDECC-1478-4AAD-A947-88E2BF423D0E}"/>
              </a:ext>
            </a:extLst>
          </p:cNvPr>
          <p:cNvPicPr>
            <a:picLocks noChangeAspect="1"/>
          </p:cNvPicPr>
          <p:nvPr/>
        </p:nvPicPr>
        <p:blipFill>
          <a:blip r:embed="rId2"/>
          <a:stretch>
            <a:fillRect/>
          </a:stretch>
        </p:blipFill>
        <p:spPr>
          <a:xfrm>
            <a:off x="3891517" y="1669313"/>
            <a:ext cx="3221664" cy="3362680"/>
          </a:xfrm>
          <a:prstGeom prst="rect">
            <a:avLst/>
          </a:prstGeom>
        </p:spPr>
      </p:pic>
      <p:sp>
        <p:nvSpPr>
          <p:cNvPr id="5" name="TextBox 4">
            <a:extLst>
              <a:ext uri="{FF2B5EF4-FFF2-40B4-BE49-F238E27FC236}">
                <a16:creationId xmlns:a16="http://schemas.microsoft.com/office/drawing/2014/main" id="{7395EAE8-DBB0-4D46-AC70-7A4424153D59}"/>
              </a:ext>
            </a:extLst>
          </p:cNvPr>
          <p:cNvSpPr txBox="1"/>
          <p:nvPr/>
        </p:nvSpPr>
        <p:spPr>
          <a:xfrm>
            <a:off x="1137683" y="5244147"/>
            <a:ext cx="9675628" cy="1477328"/>
          </a:xfrm>
          <a:prstGeom prst="rect">
            <a:avLst/>
          </a:prstGeom>
          <a:noFill/>
        </p:spPr>
        <p:txBody>
          <a:bodyPr wrap="square" rtlCol="0">
            <a:spAutoFit/>
          </a:bodyPr>
          <a:lstStyle/>
          <a:p>
            <a:pPr algn="ctr"/>
            <a:r>
              <a:rPr lang="en-US" sz="1800" dirty="0"/>
              <a:t>Why </a:t>
            </a:r>
            <a:r>
              <a:rPr lang="en-US" sz="1800" dirty="0" err="1"/>
              <a:t>LendingClub</a:t>
            </a:r>
            <a:r>
              <a:rPr lang="en-US" sz="1800" dirty="0"/>
              <a:t> default is higher than the average bank default of 3.9%?</a:t>
            </a:r>
          </a:p>
          <a:p>
            <a:pPr algn="ctr"/>
            <a:endParaRPr lang="en-US" sz="1800" dirty="0"/>
          </a:p>
          <a:p>
            <a:pPr algn="ctr"/>
            <a:r>
              <a:rPr lang="en-US" sz="1800" dirty="0"/>
              <a:t>Are individual investors willing to tolerate extra risk for high returns with low-credit borrowers?</a:t>
            </a:r>
          </a:p>
          <a:p>
            <a:pPr algn="ctr"/>
            <a:endParaRPr lang="en-US" sz="1800" dirty="0"/>
          </a:p>
          <a:p>
            <a:endParaRPr lang="en-US" dirty="0"/>
          </a:p>
        </p:txBody>
      </p:sp>
    </p:spTree>
    <p:extLst>
      <p:ext uri="{BB962C8B-B14F-4D97-AF65-F5344CB8AC3E}">
        <p14:creationId xmlns:p14="http://schemas.microsoft.com/office/powerpoint/2010/main" val="107433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sz="3600" dirty="0"/>
              <a:t>Loan grade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1026" name="Picture 56">
            <a:extLst>
              <a:ext uri="{FF2B5EF4-FFF2-40B4-BE49-F238E27FC236}">
                <a16:creationId xmlns:a16="http://schemas.microsoft.com/office/drawing/2014/main" id="{D3C53394-D76F-49D0-AD10-E1972F2E5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95" y="2484119"/>
            <a:ext cx="292708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57">
            <a:extLst>
              <a:ext uri="{FF2B5EF4-FFF2-40B4-BE49-F238E27FC236}">
                <a16:creationId xmlns:a16="http://schemas.microsoft.com/office/drawing/2014/main" id="{2AE92593-F5F3-4AA0-8E16-DCBCE0785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062" y="2446022"/>
            <a:ext cx="2870816"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56A6D5C7-FEAB-43B5-8E86-6D97D72F7FBF}"/>
              </a:ext>
            </a:extLst>
          </p:cNvPr>
          <p:cNvPicPr>
            <a:picLocks noChangeAspect="1"/>
          </p:cNvPicPr>
          <p:nvPr/>
        </p:nvPicPr>
        <p:blipFill>
          <a:blip r:embed="rId4"/>
          <a:stretch>
            <a:fillRect/>
          </a:stretch>
        </p:blipFill>
        <p:spPr>
          <a:xfrm>
            <a:off x="8705295" y="2360296"/>
            <a:ext cx="3383358" cy="3095624"/>
          </a:xfrm>
          <a:prstGeom prst="rect">
            <a:avLst/>
          </a:prstGeom>
        </p:spPr>
      </p:pic>
      <p:pic>
        <p:nvPicPr>
          <p:cNvPr id="16" name="Picture 15">
            <a:extLst>
              <a:ext uri="{FF2B5EF4-FFF2-40B4-BE49-F238E27FC236}">
                <a16:creationId xmlns:a16="http://schemas.microsoft.com/office/drawing/2014/main" id="{0B51BA4F-6F2E-4AB6-AC61-9781519E3076}"/>
              </a:ext>
            </a:extLst>
          </p:cNvPr>
          <p:cNvPicPr>
            <a:picLocks noChangeAspect="1"/>
          </p:cNvPicPr>
          <p:nvPr/>
        </p:nvPicPr>
        <p:blipFill>
          <a:blip r:embed="rId5"/>
          <a:stretch>
            <a:fillRect/>
          </a:stretch>
        </p:blipFill>
        <p:spPr>
          <a:xfrm>
            <a:off x="6095999" y="2360296"/>
            <a:ext cx="2876550" cy="2990850"/>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sz="3600" dirty="0"/>
              <a:t>recoveries AND PURPOSE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2050" name="Picture 25">
            <a:extLst>
              <a:ext uri="{FF2B5EF4-FFF2-40B4-BE49-F238E27FC236}">
                <a16:creationId xmlns:a16="http://schemas.microsoft.com/office/drawing/2014/main" id="{BD736FE0-C8B3-4DE8-B91A-A639CE26A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8" y="2288658"/>
            <a:ext cx="3343057"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10">
            <a:extLst>
              <a:ext uri="{FF2B5EF4-FFF2-40B4-BE49-F238E27FC236}">
                <a16:creationId xmlns:a16="http://schemas.microsoft.com/office/drawing/2014/main" id="{D6C55B7D-57AF-4E4A-B563-9C8A971F2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610" y="2186098"/>
            <a:ext cx="363855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69A607C1-A7F6-493A-A1CE-26F2A2EC2244}"/>
              </a:ext>
            </a:extLst>
          </p:cNvPr>
          <p:cNvPicPr>
            <a:picLocks noChangeAspect="1"/>
          </p:cNvPicPr>
          <p:nvPr/>
        </p:nvPicPr>
        <p:blipFill>
          <a:blip r:embed="rId4"/>
          <a:stretch>
            <a:fillRect/>
          </a:stretch>
        </p:blipFill>
        <p:spPr>
          <a:xfrm>
            <a:off x="7309662" y="2288658"/>
            <a:ext cx="3867150" cy="3009900"/>
          </a:xfrm>
          <a:prstGeom prst="rect">
            <a:avLst/>
          </a:prstGeom>
        </p:spPr>
      </p:pic>
    </p:spTree>
    <p:extLst>
      <p:ext uri="{BB962C8B-B14F-4D97-AF65-F5344CB8AC3E}">
        <p14:creationId xmlns:p14="http://schemas.microsoft.com/office/powerpoint/2010/main" val="276280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7"/>
            <a:ext cx="9088438" cy="1135899"/>
          </a:xfrm>
        </p:spPr>
        <p:txBody>
          <a:bodyPr/>
          <a:lstStyle/>
          <a:p>
            <a:r>
              <a:rPr lang="en-US" sz="3600" dirty="0"/>
              <a:t>modeling</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grpSp>
        <p:nvGrpSpPr>
          <p:cNvPr id="81" name="Group 80">
            <a:extLst>
              <a:ext uri="{FF2B5EF4-FFF2-40B4-BE49-F238E27FC236}">
                <a16:creationId xmlns:a16="http://schemas.microsoft.com/office/drawing/2014/main" id="{73829E29-6283-49CB-B55B-0E20C5A60573}"/>
              </a:ext>
            </a:extLst>
          </p:cNvPr>
          <p:cNvGrpSpPr/>
          <p:nvPr/>
        </p:nvGrpSpPr>
        <p:grpSpPr>
          <a:xfrm>
            <a:off x="2173973" y="2310986"/>
            <a:ext cx="1847291" cy="2586208"/>
            <a:chOff x="3411" y="1316745"/>
            <a:chExt cx="1847291" cy="2586208"/>
          </a:xfrm>
        </p:grpSpPr>
        <p:sp>
          <p:nvSpPr>
            <p:cNvPr id="82" name="Rectangle 81">
              <a:extLst>
                <a:ext uri="{FF2B5EF4-FFF2-40B4-BE49-F238E27FC236}">
                  <a16:creationId xmlns:a16="http://schemas.microsoft.com/office/drawing/2014/main" id="{E478E19C-0A02-415C-8A75-4C883637B984}"/>
                </a:ext>
              </a:extLst>
            </p:cNvPr>
            <p:cNvSpPr/>
            <p:nvPr/>
          </p:nvSpPr>
          <p:spPr>
            <a:xfrm>
              <a:off x="3411" y="1316745"/>
              <a:ext cx="1847291" cy="2586208"/>
            </a:xfrm>
            <a:prstGeom prst="rect">
              <a:avLst/>
            </a:prstGeom>
            <a:solidFill>
              <a:srgbClr val="88A5BA">
                <a:alpha val="90000"/>
                <a:tint val="40000"/>
                <a:hueOff val="0"/>
                <a:satOff val="0"/>
                <a:lumOff val="0"/>
                <a:alphaOff val="0"/>
              </a:srgbClr>
            </a:solidFill>
            <a:ln w="12700" cap="flat" cmpd="sng" algn="ctr">
              <a:solidFill>
                <a:srgbClr val="88A5BA">
                  <a:alpha val="90000"/>
                  <a:tint val="40000"/>
                  <a:hueOff val="0"/>
                  <a:satOff val="0"/>
                  <a:lumOff val="0"/>
                  <a:alphaOff val="0"/>
                </a:srgbClr>
              </a:solidFill>
              <a:prstDash val="solid"/>
              <a:miter lim="800000"/>
            </a:ln>
            <a:effectLst/>
          </p:spPr>
        </p:sp>
        <p:sp>
          <p:nvSpPr>
            <p:cNvPr id="83" name="TextBox 82">
              <a:extLst>
                <a:ext uri="{FF2B5EF4-FFF2-40B4-BE49-F238E27FC236}">
                  <a16:creationId xmlns:a16="http://schemas.microsoft.com/office/drawing/2014/main" id="{CAEF2F75-16B5-4391-B0FC-86ACCC927A8C}"/>
                </a:ext>
              </a:extLst>
            </p:cNvPr>
            <p:cNvSpPr txBox="1"/>
            <p:nvPr/>
          </p:nvSpPr>
          <p:spPr>
            <a:xfrm>
              <a:off x="3411" y="2299504"/>
              <a:ext cx="1847291" cy="1551725"/>
            </a:xfrm>
            <a:prstGeom prst="rect">
              <a:avLst/>
            </a:prstGeom>
            <a:noFill/>
            <a:ln>
              <a:noFill/>
            </a:ln>
            <a:effectLst/>
          </p:spPr>
          <p:txBody>
            <a:bodyPr spcFirstLastPara="0" vert="horz" wrap="square" lIns="144022" tIns="330200" rIns="144022" bIns="330200" numCol="1" spcCol="1270" anchor="t" anchorCtr="0">
              <a:noAutofit/>
            </a:bodyPr>
            <a:lstStyle/>
            <a:p>
              <a:pPr marL="0" marR="0" lvl="0" indent="0" algn="ctr" defTabSz="106680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3D372E">
                      <a:hueOff val="0"/>
                      <a:satOff val="0"/>
                      <a:lumOff val="0"/>
                      <a:alphaOff val="0"/>
                    </a:srgbClr>
                  </a:solidFill>
                  <a:effectLst/>
                  <a:uLnTx/>
                  <a:uFillTx/>
                  <a:latin typeface="Century Schoolbook" panose="02040604050505020304"/>
                  <a:ea typeface="+mn-ea"/>
                  <a:cs typeface="+mn-cs"/>
                </a:rPr>
                <a:t>Logistic Regression</a:t>
              </a:r>
            </a:p>
          </p:txBody>
        </p:sp>
      </p:grpSp>
      <p:grpSp>
        <p:nvGrpSpPr>
          <p:cNvPr id="84" name="Group 83">
            <a:extLst>
              <a:ext uri="{FF2B5EF4-FFF2-40B4-BE49-F238E27FC236}">
                <a16:creationId xmlns:a16="http://schemas.microsoft.com/office/drawing/2014/main" id="{FF4474DC-532B-416B-B116-240A3CFA0DC6}"/>
              </a:ext>
            </a:extLst>
          </p:cNvPr>
          <p:cNvGrpSpPr/>
          <p:nvPr/>
        </p:nvGrpSpPr>
        <p:grpSpPr>
          <a:xfrm>
            <a:off x="5120741" y="2310986"/>
            <a:ext cx="1847291" cy="2586208"/>
            <a:chOff x="3411" y="1316745"/>
            <a:chExt cx="1847291" cy="2586208"/>
          </a:xfrm>
        </p:grpSpPr>
        <p:sp>
          <p:nvSpPr>
            <p:cNvPr id="85" name="Rectangle 84">
              <a:extLst>
                <a:ext uri="{FF2B5EF4-FFF2-40B4-BE49-F238E27FC236}">
                  <a16:creationId xmlns:a16="http://schemas.microsoft.com/office/drawing/2014/main" id="{644E01F4-57D5-41D9-BDD0-9FC17209CC39}"/>
                </a:ext>
              </a:extLst>
            </p:cNvPr>
            <p:cNvSpPr/>
            <p:nvPr/>
          </p:nvSpPr>
          <p:spPr>
            <a:xfrm>
              <a:off x="3411" y="1316745"/>
              <a:ext cx="1847291" cy="2586208"/>
            </a:xfrm>
            <a:prstGeom prst="rect">
              <a:avLst/>
            </a:prstGeom>
            <a:solidFill>
              <a:srgbClr val="88A5BA">
                <a:alpha val="90000"/>
                <a:tint val="40000"/>
                <a:hueOff val="0"/>
                <a:satOff val="0"/>
                <a:lumOff val="0"/>
                <a:alphaOff val="0"/>
              </a:srgbClr>
            </a:solidFill>
            <a:ln w="12700" cap="flat" cmpd="sng" algn="ctr">
              <a:solidFill>
                <a:srgbClr val="88A5BA">
                  <a:alpha val="90000"/>
                  <a:tint val="40000"/>
                  <a:hueOff val="0"/>
                  <a:satOff val="0"/>
                  <a:lumOff val="0"/>
                  <a:alphaOff val="0"/>
                </a:srgbClr>
              </a:solidFill>
              <a:prstDash val="solid"/>
              <a:miter lim="800000"/>
            </a:ln>
            <a:effectLst/>
          </p:spPr>
        </p:sp>
        <p:sp>
          <p:nvSpPr>
            <p:cNvPr id="86" name="TextBox 85">
              <a:extLst>
                <a:ext uri="{FF2B5EF4-FFF2-40B4-BE49-F238E27FC236}">
                  <a16:creationId xmlns:a16="http://schemas.microsoft.com/office/drawing/2014/main" id="{A96DEFE4-FA43-4B6D-A4FF-6CBF82BAA680}"/>
                </a:ext>
              </a:extLst>
            </p:cNvPr>
            <p:cNvSpPr txBox="1"/>
            <p:nvPr/>
          </p:nvSpPr>
          <p:spPr>
            <a:xfrm>
              <a:off x="3411" y="2299504"/>
              <a:ext cx="1847291" cy="1551725"/>
            </a:xfrm>
            <a:prstGeom prst="rect">
              <a:avLst/>
            </a:prstGeom>
            <a:noFill/>
            <a:ln>
              <a:noFill/>
            </a:ln>
            <a:effectLst/>
          </p:spPr>
          <p:txBody>
            <a:bodyPr spcFirstLastPara="0" vert="horz" wrap="square" lIns="144022" tIns="330200" rIns="144022" bIns="330200" numCol="1" spcCol="1270" anchor="t" anchorCtr="0">
              <a:noAutofit/>
            </a:bodyPr>
            <a:lstStyle/>
            <a:p>
              <a:pPr marL="0" marR="0" lvl="0" indent="0" algn="ctr" defTabSz="106680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3D372E">
                      <a:hueOff val="0"/>
                      <a:satOff val="0"/>
                      <a:lumOff val="0"/>
                      <a:alphaOff val="0"/>
                    </a:srgbClr>
                  </a:solidFill>
                  <a:effectLst/>
                  <a:uLnTx/>
                  <a:uFillTx/>
                  <a:latin typeface="Century Schoolbook" panose="02040604050505020304"/>
                  <a:ea typeface="+mn-ea"/>
                  <a:cs typeface="+mn-cs"/>
                </a:rPr>
                <a:t>Random</a:t>
              </a:r>
            </a:p>
            <a:p>
              <a:pPr marL="0" marR="0" lvl="0" indent="0" algn="ctr" defTabSz="1066800" eaLnBrk="1" fontAlgn="auto" latinLnBrk="0" hangingPunct="1">
                <a:lnSpc>
                  <a:spcPct val="100000"/>
                </a:lnSpc>
                <a:spcBef>
                  <a:spcPct val="0"/>
                </a:spcBef>
                <a:spcAft>
                  <a:spcPct val="35000"/>
                </a:spcAft>
                <a:buClrTx/>
                <a:buSzTx/>
                <a:buFontTx/>
                <a:buNone/>
                <a:tabLst/>
                <a:defRPr/>
              </a:pPr>
              <a:r>
                <a:rPr lang="en-US" sz="2400" dirty="0">
                  <a:solidFill>
                    <a:srgbClr val="3D372E">
                      <a:hueOff val="0"/>
                      <a:satOff val="0"/>
                      <a:lumOff val="0"/>
                      <a:alphaOff val="0"/>
                    </a:srgbClr>
                  </a:solidFill>
                  <a:latin typeface="Century Schoolbook" panose="02040604050505020304"/>
                </a:rPr>
                <a:t>Forest</a:t>
              </a:r>
              <a:endParaRPr kumimoji="0" lang="en-US" sz="2400" b="0" i="0" u="none" strike="noStrike" kern="1200" cap="none" spc="0" normalizeH="0" baseline="0" noProof="0" dirty="0">
                <a:ln>
                  <a:noFill/>
                </a:ln>
                <a:solidFill>
                  <a:srgbClr val="3D372E">
                    <a:hueOff val="0"/>
                    <a:satOff val="0"/>
                    <a:lumOff val="0"/>
                    <a:alphaOff val="0"/>
                  </a:srgbClr>
                </a:solidFill>
                <a:effectLst/>
                <a:uLnTx/>
                <a:uFillTx/>
                <a:latin typeface="Century Schoolbook" panose="02040604050505020304"/>
                <a:ea typeface="+mn-ea"/>
                <a:cs typeface="+mn-cs"/>
              </a:endParaRPr>
            </a:p>
          </p:txBody>
        </p:sp>
      </p:grpSp>
      <p:grpSp>
        <p:nvGrpSpPr>
          <p:cNvPr id="87" name="Group 86">
            <a:extLst>
              <a:ext uri="{FF2B5EF4-FFF2-40B4-BE49-F238E27FC236}">
                <a16:creationId xmlns:a16="http://schemas.microsoft.com/office/drawing/2014/main" id="{AE0C54F1-EAD8-41DE-9C5F-93DEEA8206EF}"/>
              </a:ext>
            </a:extLst>
          </p:cNvPr>
          <p:cNvGrpSpPr/>
          <p:nvPr/>
        </p:nvGrpSpPr>
        <p:grpSpPr>
          <a:xfrm>
            <a:off x="8170736" y="2310986"/>
            <a:ext cx="1847291" cy="2586208"/>
            <a:chOff x="3411" y="1316745"/>
            <a:chExt cx="1847291" cy="2586208"/>
          </a:xfrm>
        </p:grpSpPr>
        <p:sp>
          <p:nvSpPr>
            <p:cNvPr id="88" name="Rectangle 87">
              <a:extLst>
                <a:ext uri="{FF2B5EF4-FFF2-40B4-BE49-F238E27FC236}">
                  <a16:creationId xmlns:a16="http://schemas.microsoft.com/office/drawing/2014/main" id="{0F5C3BF2-AE1C-4EAF-B831-3334B33923D1}"/>
                </a:ext>
              </a:extLst>
            </p:cNvPr>
            <p:cNvSpPr/>
            <p:nvPr/>
          </p:nvSpPr>
          <p:spPr>
            <a:xfrm>
              <a:off x="3411" y="1316745"/>
              <a:ext cx="1847291" cy="2586208"/>
            </a:xfrm>
            <a:prstGeom prst="rect">
              <a:avLst/>
            </a:prstGeom>
            <a:solidFill>
              <a:srgbClr val="88A5BA">
                <a:alpha val="90000"/>
                <a:tint val="40000"/>
                <a:hueOff val="0"/>
                <a:satOff val="0"/>
                <a:lumOff val="0"/>
                <a:alphaOff val="0"/>
              </a:srgbClr>
            </a:solidFill>
            <a:ln w="12700" cap="flat" cmpd="sng" algn="ctr">
              <a:solidFill>
                <a:srgbClr val="88A5BA">
                  <a:alpha val="90000"/>
                  <a:tint val="40000"/>
                  <a:hueOff val="0"/>
                  <a:satOff val="0"/>
                  <a:lumOff val="0"/>
                  <a:alphaOff val="0"/>
                </a:srgbClr>
              </a:solidFill>
              <a:prstDash val="solid"/>
              <a:miter lim="800000"/>
            </a:ln>
            <a:effectLst/>
          </p:spPr>
        </p:sp>
        <p:sp>
          <p:nvSpPr>
            <p:cNvPr id="89" name="TextBox 88">
              <a:extLst>
                <a:ext uri="{FF2B5EF4-FFF2-40B4-BE49-F238E27FC236}">
                  <a16:creationId xmlns:a16="http://schemas.microsoft.com/office/drawing/2014/main" id="{D0A6996B-3304-4C56-808C-B2A4C3E935EC}"/>
                </a:ext>
              </a:extLst>
            </p:cNvPr>
            <p:cNvSpPr txBox="1"/>
            <p:nvPr/>
          </p:nvSpPr>
          <p:spPr>
            <a:xfrm>
              <a:off x="3411" y="2299504"/>
              <a:ext cx="1847291" cy="1551725"/>
            </a:xfrm>
            <a:prstGeom prst="rect">
              <a:avLst/>
            </a:prstGeom>
            <a:noFill/>
            <a:ln>
              <a:noFill/>
            </a:ln>
            <a:effectLst/>
          </p:spPr>
          <p:txBody>
            <a:bodyPr spcFirstLastPara="0" vert="horz" wrap="square" lIns="144022" tIns="330200" rIns="144022" bIns="330200" numCol="1" spcCol="1270" anchor="t" anchorCtr="0">
              <a:noAutofit/>
            </a:bodyPr>
            <a:lstStyle/>
            <a:p>
              <a:pPr marL="0" marR="0" lvl="0" indent="0" algn="ctr" defTabSz="106680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3D372E">
                      <a:hueOff val="0"/>
                      <a:satOff val="0"/>
                      <a:lumOff val="0"/>
                      <a:alphaOff val="0"/>
                    </a:srgbClr>
                  </a:solidFill>
                  <a:effectLst/>
                  <a:uLnTx/>
                  <a:uFillTx/>
                  <a:latin typeface="Century Schoolbook" panose="02040604050505020304"/>
                  <a:ea typeface="+mn-ea"/>
                  <a:cs typeface="+mn-cs"/>
                </a:rPr>
                <a:t>Gradient Boosting</a:t>
              </a:r>
            </a:p>
          </p:txBody>
        </p:sp>
      </p:grpSp>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8"/>
            <a:ext cx="9088438" cy="637698"/>
          </a:xfrm>
        </p:spPr>
        <p:txBody>
          <a:bodyPr/>
          <a:lstStyle/>
          <a:p>
            <a:r>
              <a:rPr lang="en-US" dirty="0"/>
              <a:t>Precision/recall</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7" name="Picture 6">
            <a:extLst>
              <a:ext uri="{FF2B5EF4-FFF2-40B4-BE49-F238E27FC236}">
                <a16:creationId xmlns:a16="http://schemas.microsoft.com/office/drawing/2014/main" id="{D8E4A566-5906-484A-8E93-87165A3157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28724" y="2572193"/>
            <a:ext cx="2500977" cy="2552700"/>
          </a:xfrm>
          <a:prstGeom prst="rect">
            <a:avLst/>
          </a:prstGeom>
          <a:noFill/>
          <a:ln>
            <a:noFill/>
          </a:ln>
        </p:spPr>
      </p:pic>
      <p:pic>
        <p:nvPicPr>
          <p:cNvPr id="8" name="Picture 7">
            <a:extLst>
              <a:ext uri="{FF2B5EF4-FFF2-40B4-BE49-F238E27FC236}">
                <a16:creationId xmlns:a16="http://schemas.microsoft.com/office/drawing/2014/main" id="{A69D51DF-5FBE-430D-A6AD-F84FFC1784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70708" y="2599328"/>
            <a:ext cx="2500976" cy="2552700"/>
          </a:xfrm>
          <a:prstGeom prst="rect">
            <a:avLst/>
          </a:prstGeom>
          <a:noFill/>
          <a:ln>
            <a:noFill/>
          </a:ln>
        </p:spPr>
      </p:pic>
      <p:pic>
        <p:nvPicPr>
          <p:cNvPr id="9" name="Picture 8">
            <a:extLst>
              <a:ext uri="{FF2B5EF4-FFF2-40B4-BE49-F238E27FC236}">
                <a16:creationId xmlns:a16="http://schemas.microsoft.com/office/drawing/2014/main" id="{9B850238-B092-4D37-910B-9BED070498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54868" y="2572193"/>
            <a:ext cx="2608408" cy="2552700"/>
          </a:xfrm>
          <a:prstGeom prst="rect">
            <a:avLst/>
          </a:prstGeom>
          <a:noFill/>
          <a:ln>
            <a:noFill/>
          </a:ln>
        </p:spPr>
      </p:pic>
      <p:sp>
        <p:nvSpPr>
          <p:cNvPr id="3" name="TextBox 2">
            <a:extLst>
              <a:ext uri="{FF2B5EF4-FFF2-40B4-BE49-F238E27FC236}">
                <a16:creationId xmlns:a16="http://schemas.microsoft.com/office/drawing/2014/main" id="{C84D9F5F-BB8B-4B79-B397-377DE00426CC}"/>
              </a:ext>
            </a:extLst>
          </p:cNvPr>
          <p:cNvSpPr txBox="1"/>
          <p:nvPr/>
        </p:nvSpPr>
        <p:spPr>
          <a:xfrm>
            <a:off x="1291905" y="5704514"/>
            <a:ext cx="9387280" cy="369332"/>
          </a:xfrm>
          <a:prstGeom prst="rect">
            <a:avLst/>
          </a:prstGeom>
          <a:noFill/>
        </p:spPr>
        <p:txBody>
          <a:bodyPr wrap="square" rtlCol="0">
            <a:spAutoFit/>
          </a:bodyPr>
          <a:lstStyle/>
          <a:p>
            <a:pPr algn="ctr"/>
            <a:r>
              <a:rPr lang="en-US" dirty="0"/>
              <a:t>LR= Logistic Regression, RF= Random Forest, GB= Gradient Boosting</a:t>
            </a:r>
          </a:p>
        </p:txBody>
      </p:sp>
    </p:spTree>
    <p:extLst>
      <p:ext uri="{BB962C8B-B14F-4D97-AF65-F5344CB8AC3E}">
        <p14:creationId xmlns:p14="http://schemas.microsoft.com/office/powerpoint/2010/main" val="195102387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CBB7AC-E012-4960-B083-33C7C7C0C8C8}">
  <ds:schemaRefs>
    <ds:schemaRef ds:uri="http://schemas.microsoft.com/sharepoint/v3/contenttype/forms"/>
  </ds:schemaRefs>
</ds:datastoreItem>
</file>

<file path=customXml/itemProps2.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{E5D42352-4CEF-430D-A721-1B883F769104}tf67328976_win32</Template>
  <TotalTime>171</TotalTime>
  <Words>431</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Century Schoolbook</vt:lpstr>
      <vt:lpstr>Tenorite</vt:lpstr>
      <vt:lpstr>Custom</vt:lpstr>
      <vt:lpstr>Loan default prediction</vt:lpstr>
      <vt:lpstr>CONTENTS</vt:lpstr>
      <vt:lpstr>Problem statement</vt:lpstr>
      <vt:lpstr>Data wrangling</vt:lpstr>
      <vt:lpstr>TARGET DEFAULT</vt:lpstr>
      <vt:lpstr>Loan grade</vt:lpstr>
      <vt:lpstr>recoveries AND PURPOSE</vt:lpstr>
      <vt:lpstr>modeling</vt:lpstr>
      <vt:lpstr>Precision/recall</vt:lpstr>
      <vt:lpstr>Roc/auc</vt:lpstr>
      <vt:lpstr>Feature importance</vt:lpstr>
      <vt:lpstr>Random forest VS. THRESHOLD</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Capstone3 Loan default prediction</dc:title>
  <dc:creator>Vy Van</dc:creator>
  <cp:lastModifiedBy>Vy Van</cp:lastModifiedBy>
  <cp:revision>21</cp:revision>
  <dcterms:created xsi:type="dcterms:W3CDTF">2023-10-02T17:10:17Z</dcterms:created>
  <dcterms:modified xsi:type="dcterms:W3CDTF">2023-10-03T00:34:20Z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