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5" r:id="rId5"/>
    <p:sldId id="270" r:id="rId6"/>
    <p:sldId id="267" r:id="rId7"/>
    <p:sldId id="268" r:id="rId8"/>
    <p:sldId id="269" r:id="rId9"/>
    <p:sldId id="271" r:id="rId10"/>
    <p:sldId id="259" r:id="rId11"/>
    <p:sldId id="260" r:id="rId12"/>
    <p:sldId id="261" r:id="rId13"/>
    <p:sldId id="262" r:id="rId14"/>
    <p:sldId id="263" r:id="rId15"/>
    <p:sldId id="266"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04" autoAdjust="0"/>
    <p:restoredTop sz="95345" autoAdjust="0"/>
  </p:normalViewPr>
  <p:slideViewPr>
    <p:cSldViewPr snapToGrid="0">
      <p:cViewPr>
        <p:scale>
          <a:sx n="75" d="100"/>
          <a:sy n="75" d="100"/>
        </p:scale>
        <p:origin x="1131"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60286C-4FBA-407E-AB4C-D6A32F864E72}" type="datetimeFigureOut">
              <a:rPr lang="en-IN" smtClean="0"/>
              <a:t>30-08-2024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4BCD8-ED6C-4DFF-A820-128A30D5B03F}" type="slidenum">
              <a:rPr lang="en-IN" smtClean="0"/>
              <a:t>‹#›</a:t>
            </a:fld>
            <a:endParaRPr lang="en-IN"/>
          </a:p>
        </p:txBody>
      </p:sp>
    </p:spTree>
    <p:extLst>
      <p:ext uri="{BB962C8B-B14F-4D97-AF65-F5344CB8AC3E}">
        <p14:creationId xmlns:p14="http://schemas.microsoft.com/office/powerpoint/2010/main" val="2710480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44BCD8-ED6C-4DFF-A820-128A30D5B03F}" type="slidenum">
              <a:rPr lang="en-IN" smtClean="0"/>
              <a:t>4</a:t>
            </a:fld>
            <a:endParaRPr lang="en-IN"/>
          </a:p>
        </p:txBody>
      </p:sp>
    </p:spTree>
    <p:extLst>
      <p:ext uri="{BB962C8B-B14F-4D97-AF65-F5344CB8AC3E}">
        <p14:creationId xmlns:p14="http://schemas.microsoft.com/office/powerpoint/2010/main" val="3754918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44BCD8-ED6C-4DFF-A820-128A30D5B03F}" type="slidenum">
              <a:rPr lang="en-IN" smtClean="0"/>
              <a:t>11</a:t>
            </a:fld>
            <a:endParaRPr lang="en-IN"/>
          </a:p>
        </p:txBody>
      </p:sp>
    </p:spTree>
    <p:extLst>
      <p:ext uri="{BB962C8B-B14F-4D97-AF65-F5344CB8AC3E}">
        <p14:creationId xmlns:p14="http://schemas.microsoft.com/office/powerpoint/2010/main" val="2763613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44BCD8-ED6C-4DFF-A820-128A30D5B03F}" type="slidenum">
              <a:rPr lang="en-IN" smtClean="0"/>
              <a:t>15</a:t>
            </a:fld>
            <a:endParaRPr lang="en-IN"/>
          </a:p>
        </p:txBody>
      </p:sp>
    </p:spTree>
    <p:extLst>
      <p:ext uri="{BB962C8B-B14F-4D97-AF65-F5344CB8AC3E}">
        <p14:creationId xmlns:p14="http://schemas.microsoft.com/office/powerpoint/2010/main" val="2705627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15C-D6EF-5FD4-64B0-CC10FAE9A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9D2E6-77E1-41CD-6C0A-6255E88AC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88559E-7BCE-73DA-751F-863B85AD2597}"/>
              </a:ext>
            </a:extLst>
          </p:cNvPr>
          <p:cNvSpPr>
            <a:spLocks noGrp="1"/>
          </p:cNvSpPr>
          <p:nvPr>
            <p:ph type="dt" sz="half" idx="10"/>
          </p:nvPr>
        </p:nvSpPr>
        <p:spPr/>
        <p:txBody>
          <a:bodyPr/>
          <a:lstStyle/>
          <a:p>
            <a:fld id="{9ED95CB4-17DA-4521-817B-4B3B1C689E47}" type="datetime1">
              <a:rPr lang="en-IN" smtClean="0"/>
              <a:t>30-08-2024</a:t>
            </a:fld>
            <a:endParaRPr lang="en-IN"/>
          </a:p>
        </p:txBody>
      </p:sp>
      <p:sp>
        <p:nvSpPr>
          <p:cNvPr id="5" name="Footer Placeholder 4">
            <a:extLst>
              <a:ext uri="{FF2B5EF4-FFF2-40B4-BE49-F238E27FC236}">
                <a16:creationId xmlns:a16="http://schemas.microsoft.com/office/drawing/2014/main" id="{8C1D8829-A5E1-CE7B-275C-5E20D6501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F19ED-48D2-AF25-CEA1-ED2FED5362EE}"/>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0568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C22-4027-60D2-1749-229A5F2908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BC007-97CA-CD1B-ACF3-A30985461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29E15-4057-1B47-E964-B8F95FAD0619}"/>
              </a:ext>
            </a:extLst>
          </p:cNvPr>
          <p:cNvSpPr>
            <a:spLocks noGrp="1"/>
          </p:cNvSpPr>
          <p:nvPr>
            <p:ph type="dt" sz="half" idx="10"/>
          </p:nvPr>
        </p:nvSpPr>
        <p:spPr/>
        <p:txBody>
          <a:bodyPr/>
          <a:lstStyle/>
          <a:p>
            <a:fld id="{123E0287-852A-43C3-9133-82CB6BB280F6}" type="datetime1">
              <a:rPr lang="en-IN" smtClean="0"/>
              <a:t>30-08-2024</a:t>
            </a:fld>
            <a:endParaRPr lang="en-IN"/>
          </a:p>
        </p:txBody>
      </p:sp>
      <p:sp>
        <p:nvSpPr>
          <p:cNvPr id="5" name="Footer Placeholder 4">
            <a:extLst>
              <a:ext uri="{FF2B5EF4-FFF2-40B4-BE49-F238E27FC236}">
                <a16:creationId xmlns:a16="http://schemas.microsoft.com/office/drawing/2014/main" id="{05116BA7-CECC-8A02-B5E0-C851601CD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89F14-DA11-7426-3CE0-595E61CD620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48411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856F7-6FCC-5914-EFB7-62B805FC6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6BD8F7-EAA7-516D-2A72-7C424F4DF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A6923-A759-D738-F58D-BC76A2FA66BE}"/>
              </a:ext>
            </a:extLst>
          </p:cNvPr>
          <p:cNvSpPr>
            <a:spLocks noGrp="1"/>
          </p:cNvSpPr>
          <p:nvPr>
            <p:ph type="dt" sz="half" idx="10"/>
          </p:nvPr>
        </p:nvSpPr>
        <p:spPr/>
        <p:txBody>
          <a:bodyPr/>
          <a:lstStyle/>
          <a:p>
            <a:fld id="{35EC0F17-7399-428F-AC0C-65AA17C2AC76}" type="datetime1">
              <a:rPr lang="en-IN" smtClean="0"/>
              <a:t>30-08-2024</a:t>
            </a:fld>
            <a:endParaRPr lang="en-IN"/>
          </a:p>
        </p:txBody>
      </p:sp>
      <p:sp>
        <p:nvSpPr>
          <p:cNvPr id="5" name="Footer Placeholder 4">
            <a:extLst>
              <a:ext uri="{FF2B5EF4-FFF2-40B4-BE49-F238E27FC236}">
                <a16:creationId xmlns:a16="http://schemas.microsoft.com/office/drawing/2014/main" id="{A0586AA9-1BAE-DB0A-56D6-678D40F8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FF06A-9E3B-7121-B482-BCC547007803}"/>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4491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5045-020F-1E00-23C5-8C9FC0B25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D8E6E3-048D-C382-E639-BEA827707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FDAEF-0AF1-364C-324F-0163544270E5}"/>
              </a:ext>
            </a:extLst>
          </p:cNvPr>
          <p:cNvSpPr>
            <a:spLocks noGrp="1"/>
          </p:cNvSpPr>
          <p:nvPr>
            <p:ph type="dt" sz="half" idx="10"/>
          </p:nvPr>
        </p:nvSpPr>
        <p:spPr/>
        <p:txBody>
          <a:bodyPr/>
          <a:lstStyle/>
          <a:p>
            <a:fld id="{5D069E54-C683-453A-8FB0-297FA3A8FC06}" type="datetime1">
              <a:rPr lang="en-IN" smtClean="0"/>
              <a:t>30-08-2024</a:t>
            </a:fld>
            <a:endParaRPr lang="en-IN"/>
          </a:p>
        </p:txBody>
      </p:sp>
      <p:sp>
        <p:nvSpPr>
          <p:cNvPr id="5" name="Footer Placeholder 4">
            <a:extLst>
              <a:ext uri="{FF2B5EF4-FFF2-40B4-BE49-F238E27FC236}">
                <a16:creationId xmlns:a16="http://schemas.microsoft.com/office/drawing/2014/main" id="{00BD7B10-04F8-C96F-7B1D-6B813C112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791DB-6B85-82C8-3F66-0A8EB5FDEEF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97397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3A46-F3CB-D2F1-9474-BBFE2AB54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DB7922-16AB-71B2-8331-4772D28D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87B23-27FB-590F-0E42-F09216A04B02}"/>
              </a:ext>
            </a:extLst>
          </p:cNvPr>
          <p:cNvSpPr>
            <a:spLocks noGrp="1"/>
          </p:cNvSpPr>
          <p:nvPr>
            <p:ph type="dt" sz="half" idx="10"/>
          </p:nvPr>
        </p:nvSpPr>
        <p:spPr/>
        <p:txBody>
          <a:bodyPr/>
          <a:lstStyle/>
          <a:p>
            <a:fld id="{757299EC-2861-48E6-A52B-99916D785160}" type="datetime1">
              <a:rPr lang="en-IN" smtClean="0"/>
              <a:t>30-08-2024</a:t>
            </a:fld>
            <a:endParaRPr lang="en-IN"/>
          </a:p>
        </p:txBody>
      </p:sp>
      <p:sp>
        <p:nvSpPr>
          <p:cNvPr id="5" name="Footer Placeholder 4">
            <a:extLst>
              <a:ext uri="{FF2B5EF4-FFF2-40B4-BE49-F238E27FC236}">
                <a16:creationId xmlns:a16="http://schemas.microsoft.com/office/drawing/2014/main" id="{2016F3BB-5E75-DFBC-6DCF-09E70FA92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541CC-1BF6-5B62-85A4-60B52F1072DB}"/>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78545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2986-86C3-9343-07E4-1DB03647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205B3C-31B6-4CFD-4BD6-403AF7D72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861918-79BC-9712-F6E1-6F547AF9F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A4FDC-B9E9-45C3-EB49-E38F71D8FD5B}"/>
              </a:ext>
            </a:extLst>
          </p:cNvPr>
          <p:cNvSpPr>
            <a:spLocks noGrp="1"/>
          </p:cNvSpPr>
          <p:nvPr>
            <p:ph type="dt" sz="half" idx="10"/>
          </p:nvPr>
        </p:nvSpPr>
        <p:spPr/>
        <p:txBody>
          <a:bodyPr/>
          <a:lstStyle/>
          <a:p>
            <a:fld id="{379B53D5-C81F-40B2-9870-D64D8A8314FF}" type="datetime1">
              <a:rPr lang="en-IN" smtClean="0"/>
              <a:t>30-08-2024</a:t>
            </a:fld>
            <a:endParaRPr lang="en-IN"/>
          </a:p>
        </p:txBody>
      </p:sp>
      <p:sp>
        <p:nvSpPr>
          <p:cNvPr id="6" name="Footer Placeholder 5">
            <a:extLst>
              <a:ext uri="{FF2B5EF4-FFF2-40B4-BE49-F238E27FC236}">
                <a16:creationId xmlns:a16="http://schemas.microsoft.com/office/drawing/2014/main" id="{5880BA8C-282A-06C3-0C51-C9AA7B2A5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A790A-5A58-6C9A-A14C-E31E0C461E6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47378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6B3-378C-4534-4AA7-39E964639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B7363-E775-BD0E-3F09-E714545AD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40947-9E03-4935-D10C-0273BA7F6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22E75-1861-E63C-764D-E247CF3B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B2C46-FDF1-5827-B332-E2FC1318C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24892B-5B7F-0CF3-D01C-23B3DB32B20A}"/>
              </a:ext>
            </a:extLst>
          </p:cNvPr>
          <p:cNvSpPr>
            <a:spLocks noGrp="1"/>
          </p:cNvSpPr>
          <p:nvPr>
            <p:ph type="dt" sz="half" idx="10"/>
          </p:nvPr>
        </p:nvSpPr>
        <p:spPr/>
        <p:txBody>
          <a:bodyPr/>
          <a:lstStyle/>
          <a:p>
            <a:fld id="{6AB23655-B42B-4798-BDF7-F3C5E9791389}" type="datetime1">
              <a:rPr lang="en-IN" smtClean="0"/>
              <a:t>30-08-2024</a:t>
            </a:fld>
            <a:endParaRPr lang="en-IN"/>
          </a:p>
        </p:txBody>
      </p:sp>
      <p:sp>
        <p:nvSpPr>
          <p:cNvPr id="8" name="Footer Placeholder 7">
            <a:extLst>
              <a:ext uri="{FF2B5EF4-FFF2-40B4-BE49-F238E27FC236}">
                <a16:creationId xmlns:a16="http://schemas.microsoft.com/office/drawing/2014/main" id="{E5768C5A-851D-44B7-67A4-58E34B0D2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D2462-F828-9555-D73E-D3C326257FBF}"/>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39214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B8EB-9336-873C-ED4E-4CE5C92B8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93F44-AD4D-CC61-C89C-AA915FE24931}"/>
              </a:ext>
            </a:extLst>
          </p:cNvPr>
          <p:cNvSpPr>
            <a:spLocks noGrp="1"/>
          </p:cNvSpPr>
          <p:nvPr>
            <p:ph type="dt" sz="half" idx="10"/>
          </p:nvPr>
        </p:nvSpPr>
        <p:spPr/>
        <p:txBody>
          <a:bodyPr/>
          <a:lstStyle/>
          <a:p>
            <a:fld id="{14A19963-5151-4E7A-A705-5CD6E451611E}" type="datetime1">
              <a:rPr lang="en-IN" smtClean="0"/>
              <a:t>30-08-2024</a:t>
            </a:fld>
            <a:endParaRPr lang="en-IN"/>
          </a:p>
        </p:txBody>
      </p:sp>
      <p:sp>
        <p:nvSpPr>
          <p:cNvPr id="4" name="Footer Placeholder 3">
            <a:extLst>
              <a:ext uri="{FF2B5EF4-FFF2-40B4-BE49-F238E27FC236}">
                <a16:creationId xmlns:a16="http://schemas.microsoft.com/office/drawing/2014/main" id="{8748716A-77B6-7FA7-822F-14199D36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68225F-23BC-3484-1ABB-EC81495ADBC7}"/>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285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96459-10A3-AE49-8B1D-2476012397D9}"/>
              </a:ext>
            </a:extLst>
          </p:cNvPr>
          <p:cNvSpPr>
            <a:spLocks noGrp="1"/>
          </p:cNvSpPr>
          <p:nvPr>
            <p:ph type="dt" sz="half" idx="10"/>
          </p:nvPr>
        </p:nvSpPr>
        <p:spPr/>
        <p:txBody>
          <a:bodyPr/>
          <a:lstStyle/>
          <a:p>
            <a:fld id="{D1E6CA85-750F-45D9-B77A-47DCCF51E80A}" type="datetime1">
              <a:rPr lang="en-IN" smtClean="0"/>
              <a:t>30-08-2024</a:t>
            </a:fld>
            <a:endParaRPr lang="en-IN"/>
          </a:p>
        </p:txBody>
      </p:sp>
      <p:sp>
        <p:nvSpPr>
          <p:cNvPr id="3" name="Footer Placeholder 2">
            <a:extLst>
              <a:ext uri="{FF2B5EF4-FFF2-40B4-BE49-F238E27FC236}">
                <a16:creationId xmlns:a16="http://schemas.microsoft.com/office/drawing/2014/main" id="{64C7B6B7-55A9-0690-4299-528FDDB14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725117-4F97-E231-882D-BC010FB6770D}"/>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5890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B671-BCBD-C256-1E5D-46C213E76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0F536-8DDA-7B62-54CB-EEB8AF793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60536-C894-E666-6AB3-7928C814E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380A0-AEEC-9BDA-C4D4-15F3355EA31E}"/>
              </a:ext>
            </a:extLst>
          </p:cNvPr>
          <p:cNvSpPr>
            <a:spLocks noGrp="1"/>
          </p:cNvSpPr>
          <p:nvPr>
            <p:ph type="dt" sz="half" idx="10"/>
          </p:nvPr>
        </p:nvSpPr>
        <p:spPr/>
        <p:txBody>
          <a:bodyPr/>
          <a:lstStyle/>
          <a:p>
            <a:fld id="{5A6118E4-8DFB-48FB-BACF-0EE9B6C2AD00}" type="datetime1">
              <a:rPr lang="en-IN" smtClean="0"/>
              <a:t>30-08-2024</a:t>
            </a:fld>
            <a:endParaRPr lang="en-IN"/>
          </a:p>
        </p:txBody>
      </p:sp>
      <p:sp>
        <p:nvSpPr>
          <p:cNvPr id="6" name="Footer Placeholder 5">
            <a:extLst>
              <a:ext uri="{FF2B5EF4-FFF2-40B4-BE49-F238E27FC236}">
                <a16:creationId xmlns:a16="http://schemas.microsoft.com/office/drawing/2014/main" id="{1C6C4400-6685-5CD6-D2CC-D80A0D573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B1A60-652E-5E09-67ED-6ACBF03E51A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6630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D973-558C-D46D-95D6-AE0EF8096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AC0F90-5F0A-089D-9CF3-1AECFDFC3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4EB0A-BD95-3EF3-D6D7-36F07B1E2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2CAF5-C108-22BE-864A-1951557F01C0}"/>
              </a:ext>
            </a:extLst>
          </p:cNvPr>
          <p:cNvSpPr>
            <a:spLocks noGrp="1"/>
          </p:cNvSpPr>
          <p:nvPr>
            <p:ph type="dt" sz="half" idx="10"/>
          </p:nvPr>
        </p:nvSpPr>
        <p:spPr/>
        <p:txBody>
          <a:bodyPr/>
          <a:lstStyle/>
          <a:p>
            <a:fld id="{EAA35BE6-65AF-4C01-844F-89E76E3DBC2C}" type="datetime1">
              <a:rPr lang="en-IN" smtClean="0"/>
              <a:t>30-08-2024</a:t>
            </a:fld>
            <a:endParaRPr lang="en-IN"/>
          </a:p>
        </p:txBody>
      </p:sp>
      <p:sp>
        <p:nvSpPr>
          <p:cNvPr id="6" name="Footer Placeholder 5">
            <a:extLst>
              <a:ext uri="{FF2B5EF4-FFF2-40B4-BE49-F238E27FC236}">
                <a16:creationId xmlns:a16="http://schemas.microsoft.com/office/drawing/2014/main" id="{C121111F-FA03-C45E-2DB4-5A976CBC8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984CD-50EA-C10F-94A3-9020B752F59A}"/>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69965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47580-0BE0-7B04-8D0C-17C8FE29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9C76E-1E77-0D38-7471-FC5F80273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85AF9-7F73-23C4-C475-1036C0CE9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AC5DA-51E4-40B8-863D-D238F9027ABB}" type="datetime1">
              <a:rPr lang="en-IN" smtClean="0"/>
              <a:t>30-08-2024</a:t>
            </a:fld>
            <a:endParaRPr lang="en-IN"/>
          </a:p>
        </p:txBody>
      </p:sp>
      <p:sp>
        <p:nvSpPr>
          <p:cNvPr id="5" name="Footer Placeholder 4">
            <a:extLst>
              <a:ext uri="{FF2B5EF4-FFF2-40B4-BE49-F238E27FC236}">
                <a16:creationId xmlns:a16="http://schemas.microsoft.com/office/drawing/2014/main" id="{8F418B36-189B-3D96-4AB2-0D978F032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35DDBA-4976-1099-1655-4E82A80D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151E-0CEF-4ED0-9463-9A59D7EF7EF6}" type="slidenum">
              <a:rPr lang="en-IN" smtClean="0"/>
              <a:t>‹#›</a:t>
            </a:fld>
            <a:endParaRPr lang="en-IN"/>
          </a:p>
        </p:txBody>
      </p:sp>
    </p:spTree>
    <p:extLst>
      <p:ext uri="{BB962C8B-B14F-4D97-AF65-F5344CB8AC3E}">
        <p14:creationId xmlns:p14="http://schemas.microsoft.com/office/powerpoint/2010/main" val="400856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author/357795200998093" TargetMode="External"/><Relationship Id="rId2" Type="http://schemas.openxmlformats.org/officeDocument/2006/relationships/hyperlink" Target="https://ieeexplore.ieee.org/author/475657023549718"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4C8B-E490-A690-7E2B-CE1A08090B8E}"/>
              </a:ext>
            </a:extLst>
          </p:cNvPr>
          <p:cNvSpPr>
            <a:spLocks noGrp="1"/>
          </p:cNvSpPr>
          <p:nvPr>
            <p:ph type="ctrTitle"/>
          </p:nvPr>
        </p:nvSpPr>
        <p:spPr>
          <a:xfrm>
            <a:off x="1523999" y="943584"/>
            <a:ext cx="9293158" cy="2772382"/>
          </a:xfrm>
        </p:spPr>
        <p:txBody>
          <a:bodyPr>
            <a:normAutofit fontScale="90000"/>
          </a:bodyPr>
          <a:lstStyle/>
          <a:p>
            <a:pPr>
              <a:lnSpc>
                <a:spcPct val="150000"/>
              </a:lnSpc>
            </a:pPr>
            <a:br>
              <a:rPr lang="en-US" sz="40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REVIEW-1</a:t>
            </a:r>
            <a:br>
              <a:rPr lang="en-US" sz="4000" b="1" dirty="0">
                <a:latin typeface="Times New Roman" panose="02020603050405020304" pitchFamily="18" charset="0"/>
                <a:cs typeface="Times New Roman" panose="02020603050405020304" pitchFamily="18" charset="0"/>
              </a:rPr>
            </a:br>
            <a:r>
              <a:rPr lang="en-US" sz="4000" b="1" dirty="0" err="1">
                <a:latin typeface="Times New Roman" panose="02020603050405020304" pitchFamily="18" charset="0"/>
                <a:cs typeface="Times New Roman" panose="02020603050405020304" pitchFamily="18" charset="0"/>
              </a:rPr>
              <a:t>EcoSolar</a:t>
            </a:r>
            <a:r>
              <a:rPr lang="en-US" sz="4000" b="1" dirty="0">
                <a:latin typeface="Times New Roman" panose="02020603050405020304" pitchFamily="18" charset="0"/>
                <a:cs typeface="Times New Roman" panose="02020603050405020304" pitchFamily="18" charset="0"/>
              </a:rPr>
              <a:t>: Enhancing Renewable Energy with Dust Detection</a:t>
            </a:r>
            <a:br>
              <a:rPr lang="en-US" sz="48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Project Category: RESEARCH</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62C648-D747-6594-131E-9E1DA54D5EAD}"/>
              </a:ext>
            </a:extLst>
          </p:cNvPr>
          <p:cNvSpPr>
            <a:spLocks noGrp="1"/>
          </p:cNvSpPr>
          <p:nvPr>
            <p:ph type="subTitle" idx="1"/>
          </p:nvPr>
        </p:nvSpPr>
        <p:spPr>
          <a:xfrm>
            <a:off x="7044744" y="3889421"/>
            <a:ext cx="4675032" cy="2691684"/>
          </a:xfrm>
        </p:spPr>
        <p:txBody>
          <a:bodyPr>
            <a:normAutofit fontScale="55000" lnSpcReduction="20000"/>
          </a:bodyPr>
          <a:lstStyle/>
          <a:p>
            <a:endParaRPr lang="en-US" dirty="0">
              <a:latin typeface="Times New Roman" panose="02020603050405020304" pitchFamily="18" charset="0"/>
              <a:cs typeface="Times New Roman" panose="02020603050405020304" pitchFamily="18" charset="0"/>
            </a:endParaRPr>
          </a:p>
          <a:p>
            <a:pPr algn="l"/>
            <a:r>
              <a:rPr lang="en-US" sz="3600" b="1" dirty="0">
                <a:latin typeface="Times New Roman" panose="02020603050405020304" pitchFamily="18" charset="0"/>
                <a:cs typeface="Times New Roman" panose="02020603050405020304" pitchFamily="18" charset="0"/>
              </a:rPr>
              <a:t>Student Name &amp; Registration Number:</a:t>
            </a:r>
          </a:p>
          <a:p>
            <a:pPr algn="l"/>
            <a:r>
              <a:rPr lang="en-US" sz="2000" dirty="0">
                <a:latin typeface="Times New Roman" panose="02020603050405020304" pitchFamily="18" charset="0"/>
                <a:cs typeface="Times New Roman" panose="02020603050405020304" pitchFamily="18" charset="0"/>
              </a:rPr>
              <a:t>                                                                                                       </a:t>
            </a:r>
          </a:p>
          <a:p>
            <a:pPr algn="l"/>
            <a:r>
              <a:rPr lang="en-US" sz="3300" dirty="0">
                <a:latin typeface="Times New Roman" panose="02020603050405020304" pitchFamily="18" charset="0"/>
                <a:cs typeface="Times New Roman" panose="02020603050405020304" pitchFamily="18" charset="0"/>
              </a:rPr>
              <a:t>V Kanaka Durga Prasad -RA2111027010204</a:t>
            </a:r>
            <a:r>
              <a:rPr lang="en-IN" sz="3300" dirty="0">
                <a:latin typeface="Times New Roman" panose="02020603050405020304" pitchFamily="18" charset="0"/>
                <a:cs typeface="Times New Roman" panose="02020603050405020304" pitchFamily="18" charset="0"/>
              </a:rPr>
              <a:t>		</a:t>
            </a:r>
          </a:p>
          <a:p>
            <a:pPr algn="l"/>
            <a:r>
              <a:rPr lang="en-IN" sz="3300" dirty="0">
                <a:latin typeface="Times New Roman" panose="02020603050405020304" pitchFamily="18" charset="0"/>
                <a:cs typeface="Times New Roman" panose="02020603050405020304" pitchFamily="18" charset="0"/>
              </a:rPr>
              <a:t>Ranjith </a:t>
            </a:r>
            <a:r>
              <a:rPr lang="en-IN" sz="3300" dirty="0" err="1">
                <a:latin typeface="Times New Roman" panose="02020603050405020304" pitchFamily="18" charset="0"/>
                <a:cs typeface="Times New Roman" panose="02020603050405020304" pitchFamily="18" charset="0"/>
              </a:rPr>
              <a:t>kumar</a:t>
            </a:r>
            <a:r>
              <a:rPr lang="en-IN" sz="3300" dirty="0">
                <a:latin typeface="Times New Roman" panose="02020603050405020304" pitchFamily="18" charset="0"/>
                <a:cs typeface="Times New Roman" panose="02020603050405020304" pitchFamily="18" charset="0"/>
              </a:rPr>
              <a:t> Govindasu-RA2111027010192 </a:t>
            </a:r>
          </a:p>
          <a:p>
            <a:pPr algn="l"/>
            <a:r>
              <a:rPr lang="en-IN" sz="3300" dirty="0">
                <a:latin typeface="Times New Roman" panose="02020603050405020304" pitchFamily="18" charset="0"/>
                <a:cs typeface="Times New Roman" panose="02020603050405020304" pitchFamily="18" charset="0"/>
              </a:rPr>
              <a:t>                                                                                                     S Vishnu Vardhan-RA2111027010206</a:t>
            </a:r>
          </a:p>
          <a:p>
            <a:pPr algn="l"/>
            <a:r>
              <a:rPr lang="en-IN" sz="3300" dirty="0">
                <a:latin typeface="Times New Roman" panose="02020603050405020304" pitchFamily="18" charset="0"/>
                <a:cs typeface="Times New Roman" panose="02020603050405020304" pitchFamily="18" charset="0"/>
              </a:rPr>
              <a:t>                                                                                                    </a:t>
            </a:r>
            <a:r>
              <a:rPr lang="en-IN" sz="3300" dirty="0" err="1">
                <a:latin typeface="Times New Roman" panose="02020603050405020304" pitchFamily="18" charset="0"/>
                <a:cs typeface="Times New Roman" panose="02020603050405020304" pitchFamily="18" charset="0"/>
              </a:rPr>
              <a:t>Aketi</a:t>
            </a:r>
            <a:r>
              <a:rPr lang="en-IN" sz="3300" dirty="0">
                <a:latin typeface="Times New Roman" panose="02020603050405020304" pitchFamily="18" charset="0"/>
                <a:cs typeface="Times New Roman" panose="02020603050405020304" pitchFamily="18" charset="0"/>
              </a:rPr>
              <a:t> Sai </a:t>
            </a:r>
            <a:r>
              <a:rPr lang="en-IN" sz="3300" dirty="0" err="1">
                <a:latin typeface="Times New Roman" panose="02020603050405020304" pitchFamily="18" charset="0"/>
                <a:cs typeface="Times New Roman" panose="02020603050405020304" pitchFamily="18" charset="0"/>
              </a:rPr>
              <a:t>Manhora</a:t>
            </a:r>
            <a:r>
              <a:rPr lang="en-IN" sz="3300" dirty="0">
                <a:latin typeface="Times New Roman" panose="02020603050405020304" pitchFamily="18" charset="0"/>
                <a:cs typeface="Times New Roman" panose="02020603050405020304" pitchFamily="18" charset="0"/>
              </a:rPr>
              <a:t> Naveen-RA2111027010197</a:t>
            </a:r>
          </a:p>
        </p:txBody>
      </p:sp>
      <p:pic>
        <p:nvPicPr>
          <p:cNvPr id="1026" name="Picture 2" descr="SRM Institute of Science and Technology - Wikipedia">
            <a:extLst>
              <a:ext uri="{FF2B5EF4-FFF2-40B4-BE49-F238E27FC236}">
                <a16:creationId xmlns:a16="http://schemas.microsoft.com/office/drawing/2014/main" id="{77CE9206-B4A2-2784-EBA4-970EB1569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86" y="71919"/>
            <a:ext cx="1661019" cy="16557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4FDB5B-65EC-ADC1-4771-4D2C657D536D}"/>
              </a:ext>
            </a:extLst>
          </p:cNvPr>
          <p:cNvSpPr txBox="1"/>
          <p:nvPr/>
        </p:nvSpPr>
        <p:spPr>
          <a:xfrm>
            <a:off x="753413" y="4396892"/>
            <a:ext cx="3844344" cy="1676741"/>
          </a:xfrm>
          <a:prstGeom prst="rect">
            <a:avLst/>
          </a:prstGeom>
          <a:noFill/>
        </p:spPr>
        <p:txBody>
          <a:bodyPr wrap="square" rtlCol="0">
            <a:spAutoFit/>
          </a:bodyPr>
          <a:lstStyle/>
          <a:p>
            <a:pPr>
              <a:lnSpc>
                <a:spcPct val="200000"/>
              </a:lnSpc>
            </a:pPr>
            <a:r>
              <a:rPr lang="en-US" b="1" dirty="0">
                <a:latin typeface="Times New Roman" panose="02020603050405020304" pitchFamily="18" charset="0"/>
                <a:cs typeface="Times New Roman" panose="02020603050405020304" pitchFamily="18" charset="0"/>
              </a:rPr>
              <a:t>Guide Name:</a:t>
            </a:r>
            <a:r>
              <a:rPr lang="en-IN" i="0" dirty="0">
                <a:effectLst/>
                <a:highlight>
                  <a:srgbClr val="FFFFFF"/>
                </a:highlight>
                <a:latin typeface="Times New Roman" panose="02020603050405020304" pitchFamily="18" charset="0"/>
                <a:cs typeface="Times New Roman" panose="02020603050405020304" pitchFamily="18" charset="0"/>
              </a:rPr>
              <a:t>Mrs. Anna </a:t>
            </a:r>
            <a:r>
              <a:rPr lang="en-IN" i="0" dirty="0" err="1">
                <a:effectLst/>
                <a:highlight>
                  <a:srgbClr val="FFFFFF"/>
                </a:highlight>
                <a:latin typeface="Times New Roman" panose="02020603050405020304" pitchFamily="18" charset="0"/>
                <a:cs typeface="Times New Roman" panose="02020603050405020304" pitchFamily="18" charset="0"/>
              </a:rPr>
              <a:t>Anbumozhi</a:t>
            </a:r>
            <a:endParaRPr lang="en-IN" i="0" dirty="0">
              <a:effectLst/>
              <a:highlight>
                <a:srgbClr val="FFFFFF"/>
              </a:highlight>
              <a:latin typeface="Times New Roman" panose="02020603050405020304" pitchFamily="18" charset="0"/>
              <a:cs typeface="Times New Roman" panose="02020603050405020304" pitchFamily="18" charset="0"/>
            </a:endParaRPr>
          </a:p>
          <a:p>
            <a:pPr>
              <a:lnSpc>
                <a:spcPct val="200000"/>
              </a:lnSpc>
            </a:pPr>
            <a:r>
              <a:rPr lang="en-IN" b="1" dirty="0">
                <a:latin typeface="Times New Roman" panose="02020603050405020304" pitchFamily="18" charset="0"/>
                <a:cs typeface="Times New Roman" panose="02020603050405020304" pitchFamily="18" charset="0"/>
              </a:rPr>
              <a:t>Designation: </a:t>
            </a:r>
            <a:r>
              <a:rPr lang="en-IN" dirty="0">
                <a:latin typeface="Times New Roman" panose="02020603050405020304" pitchFamily="18" charset="0"/>
                <a:cs typeface="Times New Roman" panose="02020603050405020304" pitchFamily="18" charset="0"/>
              </a:rPr>
              <a:t>Assistant Professor </a:t>
            </a:r>
          </a:p>
          <a:p>
            <a:pPr>
              <a:lnSpc>
                <a:spcPct val="200000"/>
              </a:lnSpc>
            </a:pPr>
            <a:r>
              <a:rPr lang="en-IN" b="1" dirty="0">
                <a:latin typeface="Times New Roman" panose="02020603050405020304" pitchFamily="18" charset="0"/>
                <a:cs typeface="Times New Roman" panose="02020603050405020304" pitchFamily="18" charset="0"/>
              </a:rPr>
              <a:t>Department : </a:t>
            </a:r>
            <a:r>
              <a:rPr lang="en-IN" dirty="0">
                <a:latin typeface="Times New Roman" panose="02020603050405020304" pitchFamily="18" charset="0"/>
                <a:cs typeface="Times New Roman" panose="02020603050405020304" pitchFamily="18" charset="0"/>
              </a:rPr>
              <a:t>DSBS</a:t>
            </a:r>
          </a:p>
        </p:txBody>
      </p:sp>
      <p:pic>
        <p:nvPicPr>
          <p:cNvPr id="6" name="Picture 5">
            <a:extLst>
              <a:ext uri="{FF2B5EF4-FFF2-40B4-BE49-F238E27FC236}">
                <a16:creationId xmlns:a16="http://schemas.microsoft.com/office/drawing/2014/main" id="{72D60897-9C15-92CF-D0B2-2EF8DA99F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5" y="75345"/>
            <a:ext cx="2710266" cy="1017023"/>
          </a:xfrm>
          <a:prstGeom prst="rect">
            <a:avLst/>
          </a:prstGeom>
        </p:spPr>
      </p:pic>
      <p:sp>
        <p:nvSpPr>
          <p:cNvPr id="7" name="Date Placeholder 6">
            <a:extLst>
              <a:ext uri="{FF2B5EF4-FFF2-40B4-BE49-F238E27FC236}">
                <a16:creationId xmlns:a16="http://schemas.microsoft.com/office/drawing/2014/main" id="{9D22ECCF-1D97-7C56-C4FE-7984C08271C2}"/>
              </a:ext>
            </a:extLst>
          </p:cNvPr>
          <p:cNvSpPr>
            <a:spLocks noGrp="1"/>
          </p:cNvSpPr>
          <p:nvPr>
            <p:ph type="dt" sz="half" idx="10"/>
          </p:nvPr>
        </p:nvSpPr>
        <p:spPr/>
        <p:txBody>
          <a:bodyPr/>
          <a:lstStyle/>
          <a:p>
            <a:fld id="{B506433F-C3F0-4063-9CC2-2D3218D0C756}" type="datetime1">
              <a:rPr lang="en-IN" smtClean="0"/>
              <a:t>30-08-2024</a:t>
            </a:fld>
            <a:endParaRPr lang="en-IN"/>
          </a:p>
        </p:txBody>
      </p:sp>
      <p:sp>
        <p:nvSpPr>
          <p:cNvPr id="5" name="Slide Number Placeholder 4">
            <a:extLst>
              <a:ext uri="{FF2B5EF4-FFF2-40B4-BE49-F238E27FC236}">
                <a16:creationId xmlns:a16="http://schemas.microsoft.com/office/drawing/2014/main" id="{A2230F5B-0D90-D65F-E175-528DB25FBA48}"/>
              </a:ext>
            </a:extLst>
          </p:cNvPr>
          <p:cNvSpPr>
            <a:spLocks noGrp="1"/>
          </p:cNvSpPr>
          <p:nvPr>
            <p:ph type="sldNum" sz="quarter" idx="12"/>
          </p:nvPr>
        </p:nvSpPr>
        <p:spPr>
          <a:xfrm>
            <a:off x="9445557" y="6538639"/>
            <a:ext cx="2743200" cy="365125"/>
          </a:xfrm>
        </p:spPr>
        <p:txBody>
          <a:bodyPr/>
          <a:lstStyle/>
          <a:p>
            <a:fld id="{69BD151E-0CEF-4ED0-9463-9A59D7EF7EF6}" type="slidenum">
              <a:rPr lang="en-IN" smtClean="0"/>
              <a:t>1</a:t>
            </a:fld>
            <a:endParaRPr lang="en-IN" dirty="0"/>
          </a:p>
        </p:txBody>
      </p:sp>
    </p:spTree>
    <p:extLst>
      <p:ext uri="{BB962C8B-B14F-4D97-AF65-F5344CB8AC3E}">
        <p14:creationId xmlns:p14="http://schemas.microsoft.com/office/powerpoint/2010/main" val="245833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8A41-C44F-B4F5-642B-0ECBE89FC9D9}"/>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Literature Survey</a:t>
            </a:r>
          </a:p>
        </p:txBody>
      </p:sp>
      <p:graphicFrame>
        <p:nvGraphicFramePr>
          <p:cNvPr id="8" name="Content Placeholder 7">
            <a:extLst>
              <a:ext uri="{FF2B5EF4-FFF2-40B4-BE49-F238E27FC236}">
                <a16:creationId xmlns:a16="http://schemas.microsoft.com/office/drawing/2014/main" id="{46A0250E-3FAE-947F-6601-7F8CC57B8469}"/>
              </a:ext>
            </a:extLst>
          </p:cNvPr>
          <p:cNvGraphicFramePr>
            <a:graphicFrameLocks noGrp="1"/>
          </p:cNvGraphicFramePr>
          <p:nvPr>
            <p:ph idx="1"/>
            <p:extLst>
              <p:ext uri="{D42A27DB-BD31-4B8C-83A1-F6EECF244321}">
                <p14:modId xmlns:p14="http://schemas.microsoft.com/office/powerpoint/2010/main" val="3064543033"/>
              </p:ext>
            </p:extLst>
          </p:nvPr>
        </p:nvGraphicFramePr>
        <p:xfrm>
          <a:off x="354973" y="1253485"/>
          <a:ext cx="11644008" cy="5510677"/>
        </p:xfrm>
        <a:graphic>
          <a:graphicData uri="http://schemas.openxmlformats.org/drawingml/2006/table">
            <a:tbl>
              <a:tblPr firstRow="1" firstCol="1" bandRow="1">
                <a:tableStyleId>{93296810-A885-4BE3-A3E7-6D5BEEA58F35}</a:tableStyleId>
              </a:tblPr>
              <a:tblGrid>
                <a:gridCol w="777023">
                  <a:extLst>
                    <a:ext uri="{9D8B030D-6E8A-4147-A177-3AD203B41FA5}">
                      <a16:colId xmlns:a16="http://schemas.microsoft.com/office/drawing/2014/main" val="256979786"/>
                    </a:ext>
                  </a:extLst>
                </a:gridCol>
                <a:gridCol w="4037688">
                  <a:extLst>
                    <a:ext uri="{9D8B030D-6E8A-4147-A177-3AD203B41FA5}">
                      <a16:colId xmlns:a16="http://schemas.microsoft.com/office/drawing/2014/main" val="4198717880"/>
                    </a:ext>
                  </a:extLst>
                </a:gridCol>
                <a:gridCol w="3922197">
                  <a:extLst>
                    <a:ext uri="{9D8B030D-6E8A-4147-A177-3AD203B41FA5}">
                      <a16:colId xmlns:a16="http://schemas.microsoft.com/office/drawing/2014/main" val="880290448"/>
                    </a:ext>
                  </a:extLst>
                </a:gridCol>
                <a:gridCol w="2907100">
                  <a:extLst>
                    <a:ext uri="{9D8B030D-6E8A-4147-A177-3AD203B41FA5}">
                      <a16:colId xmlns:a16="http://schemas.microsoft.com/office/drawing/2014/main" val="2422072507"/>
                    </a:ext>
                  </a:extLst>
                </a:gridCol>
              </a:tblGrid>
              <a:tr h="1287099">
                <a:tc>
                  <a:txBody>
                    <a:bodyPr/>
                    <a:lstStyle/>
                    <a:p>
                      <a:pPr marL="0" marR="0" algn="l">
                        <a:lnSpc>
                          <a:spcPct val="107000"/>
                        </a:lnSpc>
                        <a:spcBef>
                          <a:spcPts val="0"/>
                        </a:spcBef>
                        <a:spcAft>
                          <a:spcPts val="0"/>
                        </a:spcAft>
                      </a:pPr>
                      <a:r>
                        <a:rPr lang="en-IN" sz="1100" kern="100" dirty="0">
                          <a:effectLst/>
                        </a:rPr>
                        <a:t>S. No</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IN" sz="1100" kern="100" dirty="0">
                          <a:effectLst/>
                          <a:latin typeface="Times New Roman" panose="02020603050405020304" pitchFamily="18" charset="0"/>
                          <a:cs typeface="Times New Roman" panose="02020603050405020304" pitchFamily="18" charset="0"/>
                        </a:rPr>
                        <a:t>Title</a:t>
                      </a:r>
                      <a:endParaRPr lang="en-US" sz="1100"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kern="100" dirty="0">
                          <a:effectLst/>
                          <a:latin typeface="Times New Roman" panose="02020603050405020304" pitchFamily="18" charset="0"/>
                          <a:cs typeface="Times New Roman" panose="02020603050405020304" pitchFamily="18" charset="0"/>
                        </a:rPr>
                        <a:t>(Name of the journal, author and publication details)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kern="100" dirty="0">
                          <a:effectLst/>
                          <a:latin typeface="Times New Roman" panose="02020603050405020304" pitchFamily="18" charset="0"/>
                          <a:cs typeface="Times New Roman" panose="02020603050405020304" pitchFamily="18" charset="0"/>
                        </a:rPr>
                        <a:t>Methodology</a:t>
                      </a:r>
                      <a:endParaRPr lang="en-US" sz="1100"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kern="100" dirty="0">
                          <a:effectLst/>
                          <a:latin typeface="Times New Roman" panose="02020603050405020304" pitchFamily="18" charset="0"/>
                          <a:cs typeface="Times New Roman" panose="02020603050405020304" pitchFamily="18" charset="0"/>
                        </a:rPr>
                        <a:t>(Provide a Summary of key studies and their findings)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kern="100" dirty="0">
                          <a:effectLst/>
                          <a:latin typeface="Times New Roman" panose="02020603050405020304" pitchFamily="18" charset="0"/>
                          <a:cs typeface="Times New Roman" panose="02020603050405020304" pitchFamily="18" charset="0"/>
                        </a:rPr>
                        <a:t>Identification of gaps and limitations.</a:t>
                      </a:r>
                      <a:endParaRPr lang="en-US" sz="1100"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kern="100" dirty="0">
                          <a:effectLst/>
                          <a:latin typeface="Times New Roman" panose="02020603050405020304" pitchFamily="18" charset="0"/>
                          <a:cs typeface="Times New Roman" panose="02020603050405020304" pitchFamily="18" charset="0"/>
                        </a:rPr>
                        <a:t>(Identify the limitations of the Research Paper</a:t>
                      </a:r>
                      <a:r>
                        <a:rPr lang="en-IN" sz="1000" kern="100" dirty="0">
                          <a:effectLst/>
                        </a:rPr>
                        <a:t>)</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938609400"/>
                  </a:ext>
                </a:extLst>
              </a:tr>
              <a:tr h="1588454">
                <a:tc>
                  <a:txBody>
                    <a:bodyPr/>
                    <a:lstStyle/>
                    <a:p>
                      <a:pPr marL="0" marR="0" algn="l">
                        <a:lnSpc>
                          <a:spcPct val="107000"/>
                        </a:lnSpc>
                        <a:spcBef>
                          <a:spcPts val="0"/>
                        </a:spcBef>
                        <a:spcAft>
                          <a:spcPts val="0"/>
                        </a:spcAft>
                      </a:pPr>
                      <a:r>
                        <a:rPr lang="en-IN" sz="1100" kern="100" dirty="0">
                          <a:effectLst/>
                        </a:rPr>
                        <a:t>1</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l">
                        <a:lnSpc>
                          <a:spcPct val="107000"/>
                        </a:lnSpc>
                        <a:spcAft>
                          <a:spcPts val="800"/>
                        </a:spcAft>
                      </a:pPr>
                      <a:r>
                        <a:rPr lang="en-IN" sz="1300" kern="100" dirty="0">
                          <a:effectLst/>
                          <a:latin typeface="Times New Roman" panose="02020603050405020304" pitchFamily="18" charset="0"/>
                          <a:ea typeface="Calibri" panose="020F0502020204030204" pitchFamily="34" charset="0"/>
                          <a:cs typeface="Times New Roman" panose="02020603050405020304" pitchFamily="18" charset="0"/>
                        </a:rPr>
                        <a:t>Dust Detection on Solar Panels: A Computer Vision Approach by </a:t>
                      </a:r>
                      <a:r>
                        <a:rPr lang="en-IN" sz="1300" kern="100" dirty="0" err="1">
                          <a:effectLst/>
                          <a:latin typeface="Times New Roman" panose="02020603050405020304" pitchFamily="18" charset="0"/>
                          <a:ea typeface="Calibri" panose="020F0502020204030204" pitchFamily="34" charset="0"/>
                          <a:cs typeface="Times New Roman" panose="02020603050405020304" pitchFamily="18" charset="0"/>
                        </a:rPr>
                        <a:t>Abukhait,Jaafar</a:t>
                      </a:r>
                      <a:r>
                        <a:rPr lang="en-IN" sz="1300" kern="100" dirty="0">
                          <a:effectLst/>
                          <a:latin typeface="Times New Roman" panose="02020603050405020304" pitchFamily="18" charset="0"/>
                          <a:ea typeface="Calibri" panose="020F0502020204030204" pitchFamily="34" charset="0"/>
                          <a:cs typeface="Times New Roman" panose="02020603050405020304" pitchFamily="18" charset="0"/>
                        </a:rPr>
                        <a:t>(2023).</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marL="285750" lvl="0" indent="-285750" algn="l">
                        <a:lnSpc>
                          <a:spcPct val="100000"/>
                        </a:lnSpc>
                        <a:spcAft>
                          <a:spcPts val="800"/>
                        </a:spcAft>
                        <a:buFont typeface="Arial" panose="020B0604020202020204" pitchFamily="34" charset="0"/>
                        <a:buChar char="•"/>
                      </a:pPr>
                      <a:r>
                        <a:rPr lang="en-IN" sz="1300" kern="100" dirty="0">
                          <a:effectLst/>
                          <a:latin typeface="Times New Roman" panose="02020603050405020304" pitchFamily="18" charset="0"/>
                          <a:ea typeface="Calibri" panose="020F0502020204030204" pitchFamily="34" charset="0"/>
                          <a:cs typeface="Times New Roman" panose="02020603050405020304" pitchFamily="18" charset="0"/>
                        </a:rPr>
                        <a:t>Feature Extraction Techniques</a:t>
                      </a:r>
                    </a:p>
                    <a:p>
                      <a:pPr marL="285750" lvl="0" indent="-285750" algn="l">
                        <a:lnSpc>
                          <a:spcPct val="100000"/>
                        </a:lnSpc>
                        <a:spcAft>
                          <a:spcPts val="800"/>
                        </a:spcAft>
                        <a:buFont typeface="Arial" panose="020B0604020202020204" pitchFamily="34" charset="0"/>
                        <a:buChar char="•"/>
                      </a:pPr>
                      <a:r>
                        <a:rPr lang="en-IN" sz="1300" kern="100" dirty="0">
                          <a:effectLst/>
                          <a:latin typeface="Times New Roman" panose="02020603050405020304" pitchFamily="18" charset="0"/>
                          <a:ea typeface="Calibri" panose="020F0502020204030204" pitchFamily="34" charset="0"/>
                          <a:cs typeface="Times New Roman" panose="02020603050405020304" pitchFamily="18" charset="0"/>
                        </a:rPr>
                        <a:t>Classification Model</a:t>
                      </a:r>
                    </a:p>
                    <a:p>
                      <a:pPr marL="285750" lvl="0" indent="-285750" algn="l">
                        <a:lnSpc>
                          <a:spcPct val="100000"/>
                        </a:lnSpc>
                        <a:spcAft>
                          <a:spcPts val="800"/>
                        </a:spcAft>
                        <a:buFont typeface="Arial" panose="020B0604020202020204" pitchFamily="34" charset="0"/>
                        <a:buChar char="•"/>
                      </a:pPr>
                      <a:r>
                        <a:rPr lang="en-IN" sz="1300" kern="100" dirty="0">
                          <a:effectLst/>
                          <a:latin typeface="Times New Roman" panose="02020603050405020304" pitchFamily="18" charset="0"/>
                          <a:ea typeface="Calibri" panose="020F0502020204030204" pitchFamily="34" charset="0"/>
                          <a:cs typeface="Times New Roman" panose="02020603050405020304" pitchFamily="18" charset="0"/>
                        </a:rPr>
                        <a:t>Experimental Validation</a:t>
                      </a:r>
                    </a:p>
                  </a:txBody>
                  <a:tcPr marL="114300" marR="114300" marT="0" marB="0"/>
                </a:tc>
                <a:tc>
                  <a:txBody>
                    <a:bodyPr/>
                    <a:lstStyle/>
                    <a:p>
                      <a:pPr marL="285750" lvl="0" indent="-285750" algn="l">
                        <a:lnSpc>
                          <a:spcPct val="107000"/>
                        </a:lnSpc>
                        <a:buFont typeface="Arial" panose="020B0604020202020204" pitchFamily="34" charset="0"/>
                        <a:buChar char="•"/>
                      </a:pPr>
                      <a:r>
                        <a:rPr lang="en-IN" sz="1300" kern="100" dirty="0">
                          <a:effectLst/>
                          <a:latin typeface="Times New Roman" panose="02020603050405020304" pitchFamily="18" charset="0"/>
                          <a:ea typeface="Calibri" panose="020F0502020204030204" pitchFamily="34" charset="0"/>
                          <a:cs typeface="Times New Roman" panose="02020603050405020304" pitchFamily="18" charset="0"/>
                        </a:rPr>
                        <a:t>Limited Understanding of Dust Variations</a:t>
                      </a:r>
                    </a:p>
                    <a:p>
                      <a:pPr marL="285750" lvl="0" indent="-285750" algn="l">
                        <a:lnSpc>
                          <a:spcPct val="107000"/>
                        </a:lnSpc>
                        <a:spcAft>
                          <a:spcPts val="800"/>
                        </a:spcAft>
                        <a:buFont typeface="Arial" panose="020B0604020202020204" pitchFamily="34" charset="0"/>
                        <a:buChar char="•"/>
                      </a:pPr>
                      <a:r>
                        <a:rPr lang="en-IN" sz="1300" kern="100" dirty="0">
                          <a:effectLst/>
                          <a:latin typeface="Times New Roman" panose="02020603050405020304" pitchFamily="18" charset="0"/>
                          <a:ea typeface="Calibri" panose="020F0502020204030204" pitchFamily="34" charset="0"/>
                          <a:cs typeface="Times New Roman" panose="02020603050405020304" pitchFamily="18" charset="0"/>
                        </a:rPr>
                        <a:t>Challenges with Real-World Conditions</a:t>
                      </a:r>
                    </a:p>
                    <a:p>
                      <a:pPr marL="285750" lvl="0" indent="-285750" algn="l">
                        <a:lnSpc>
                          <a:spcPct val="107000"/>
                        </a:lnSpc>
                        <a:spcAft>
                          <a:spcPts val="800"/>
                        </a:spcAft>
                        <a:buFont typeface="Arial" panose="020B0604020202020204" pitchFamily="34" charset="0"/>
                        <a:buChar char="•"/>
                      </a:pPr>
                      <a:r>
                        <a:rPr lang="en-IN" sz="1300" kern="1200" dirty="0">
                          <a:solidFill>
                            <a:schemeClr val="dk1"/>
                          </a:solidFill>
                          <a:effectLst/>
                          <a:latin typeface="Times New Roman" panose="02020603050405020304" pitchFamily="18" charset="0"/>
                          <a:ea typeface="+mn-ea"/>
                          <a:cs typeface="Times New Roman" panose="02020603050405020304" pitchFamily="18" charset="0"/>
                        </a:rPr>
                        <a:t>Potential for Contextual Ambiguity</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4152199971"/>
                  </a:ext>
                </a:extLst>
              </a:tr>
              <a:tr h="1123508">
                <a:tc>
                  <a:txBody>
                    <a:bodyPr/>
                    <a:lstStyle/>
                    <a:p>
                      <a:pPr marL="0" marR="0" algn="l">
                        <a:lnSpc>
                          <a:spcPct val="107000"/>
                        </a:lnSpc>
                        <a:spcBef>
                          <a:spcPts val="0"/>
                        </a:spcBef>
                        <a:spcAft>
                          <a:spcPts val="0"/>
                        </a:spcAft>
                      </a:pPr>
                      <a:r>
                        <a:rPr lang="en-IN" sz="1100" kern="100">
                          <a:effectLst/>
                        </a:rPr>
                        <a:t>2</a:t>
                      </a:r>
                      <a:endParaRPr lang="en-US" sz="1100" kern="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300" kern="1200" dirty="0">
                          <a:solidFill>
                            <a:schemeClr val="tx1"/>
                          </a:solidFill>
                          <a:effectLst/>
                          <a:latin typeface="Times New Roman" panose="02020603050405020304" pitchFamily="18" charset="0"/>
                          <a:ea typeface="+mn-ea"/>
                          <a:cs typeface="Times New Roman" panose="02020603050405020304" pitchFamily="18" charset="0"/>
                        </a:rPr>
                        <a:t>Real-Time IoT-Enabled Solar Panel Cleaning System with Dust Detection by </a:t>
                      </a:r>
                      <a:r>
                        <a:rPr lang="en-IN" sz="1300" u="none" kern="1200" dirty="0" err="1">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Nazmun</a:t>
                      </a:r>
                      <a:r>
                        <a:rPr lang="en-IN" sz="1300" u="none" kern="1200" dirty="0">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 Nahar Karima</a:t>
                      </a:r>
                      <a:r>
                        <a:rPr lang="en-IN" sz="1300" u="none" kern="1200" dirty="0">
                          <a:solidFill>
                            <a:schemeClr val="tx1"/>
                          </a:solidFill>
                          <a:effectLst/>
                          <a:latin typeface="Times New Roman" panose="02020603050405020304" pitchFamily="18" charset="0"/>
                          <a:ea typeface="+mn-ea"/>
                          <a:cs typeface="Times New Roman" panose="02020603050405020304" pitchFamily="18" charset="0"/>
                        </a:rPr>
                        <a:t> , </a:t>
                      </a:r>
                      <a:r>
                        <a:rPr lang="en-IN" sz="1300" u="none" kern="1200" dirty="0">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Mahmudul Hasan </a:t>
                      </a:r>
                      <a:r>
                        <a:rPr lang="en-IN" sz="1300" u="none" kern="1200" dirty="0" err="1">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Saikat</a:t>
                      </a:r>
                      <a:r>
                        <a:rPr lang="en-IN" sz="1300" u="sng" kern="1200" dirty="0">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IN" sz="1300" kern="1200" dirty="0">
                          <a:solidFill>
                            <a:schemeClr val="tx1"/>
                          </a:solidFill>
                          <a:effectLst/>
                          <a:latin typeface="Times New Roman" panose="02020603050405020304" pitchFamily="18" charset="0"/>
                          <a:ea typeface="+mn-ea"/>
                          <a:cs typeface="Times New Roman" panose="02020603050405020304" pitchFamily="18" charset="0"/>
                        </a:rPr>
                        <a:t>(2024).</a:t>
                      </a:r>
                      <a:endParaRPr lang="en-US" sz="13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l">
                        <a:lnSpc>
                          <a:spcPct val="100000"/>
                        </a:lnSpc>
                        <a:spcAft>
                          <a:spcPts val="800"/>
                        </a:spcAft>
                        <a:buFont typeface="Arial" panose="020B0604020202020204" pitchFamily="34" charset="0"/>
                        <a:buChar char="•"/>
                        <a:tabLst>
                          <a:tab pos="457200" algn="l"/>
                        </a:tabLst>
                      </a:pPr>
                      <a:r>
                        <a:rPr lang="en-IN" sz="1300" b="0" kern="100" dirty="0">
                          <a:effectLst/>
                          <a:latin typeface="Times New Roman" panose="02020603050405020304" pitchFamily="18" charset="0"/>
                          <a:ea typeface="Calibri" panose="020F0502020204030204" pitchFamily="34" charset="0"/>
                          <a:cs typeface="Times New Roman" panose="02020603050405020304" pitchFamily="18" charset="0"/>
                        </a:rPr>
                        <a:t>Image Acquisition and Dust Detection</a:t>
                      </a:r>
                    </a:p>
                    <a:p>
                      <a:pPr marL="342900" lvl="0" indent="-342900" algn="l">
                        <a:lnSpc>
                          <a:spcPct val="100000"/>
                        </a:lnSpc>
                        <a:spcAft>
                          <a:spcPts val="800"/>
                        </a:spcAft>
                        <a:buFont typeface="Arial" panose="020B0604020202020204" pitchFamily="34" charset="0"/>
                        <a:buChar char="•"/>
                        <a:tabLst>
                          <a:tab pos="457200" algn="l"/>
                        </a:tabLst>
                      </a:pPr>
                      <a:r>
                        <a:rPr lang="en-IN" sz="1300" b="0" kern="100" dirty="0">
                          <a:effectLst/>
                          <a:latin typeface="Times New Roman" panose="02020603050405020304" pitchFamily="18" charset="0"/>
                          <a:ea typeface="Calibri" panose="020F0502020204030204" pitchFamily="34" charset="0"/>
                          <a:cs typeface="Times New Roman" panose="02020603050405020304" pitchFamily="18" charset="0"/>
                        </a:rPr>
                        <a:t>Automated Cleaning Mechanism</a:t>
                      </a:r>
                    </a:p>
                    <a:p>
                      <a:pPr marL="342900" lvl="0" indent="-342900" algn="l">
                        <a:lnSpc>
                          <a:spcPct val="100000"/>
                        </a:lnSpc>
                        <a:spcAft>
                          <a:spcPts val="800"/>
                        </a:spcAft>
                        <a:buFont typeface="Arial" panose="020B0604020202020204" pitchFamily="34" charset="0"/>
                        <a:buChar char="•"/>
                        <a:tabLst>
                          <a:tab pos="457200" algn="l"/>
                        </a:tabLst>
                      </a:pPr>
                      <a:r>
                        <a:rPr lang="en-IN" sz="1300" b="0" kern="100" dirty="0">
                          <a:effectLst/>
                          <a:latin typeface="Times New Roman" panose="02020603050405020304" pitchFamily="18" charset="0"/>
                          <a:ea typeface="Calibri" panose="020F0502020204030204" pitchFamily="34" charset="0"/>
                          <a:cs typeface="Times New Roman" panose="02020603050405020304" pitchFamily="18" charset="0"/>
                        </a:rPr>
                        <a:t>Real-Time Monitoring and Notifications</a:t>
                      </a:r>
                    </a:p>
                  </a:txBody>
                  <a:tcPr marL="114300" marR="114300" marT="0" marB="0"/>
                </a:tc>
                <a:tc>
                  <a:txBody>
                    <a:bodyPr/>
                    <a:lstStyle/>
                    <a:p>
                      <a:pPr marL="285750" indent="-285750" algn="l">
                        <a:lnSpc>
                          <a:spcPct val="107000"/>
                        </a:lnSpc>
                        <a:spcAft>
                          <a:spcPts val="800"/>
                        </a:spcAft>
                        <a:buFont typeface="Arial" panose="020B0604020202020204" pitchFamily="34" charset="0"/>
                        <a:buChar char="•"/>
                      </a:pPr>
                      <a:r>
                        <a:rPr lang="en-IN" sz="1300" b="0" kern="100" dirty="0">
                          <a:effectLst/>
                          <a:latin typeface="Times New Roman" panose="02020603050405020304" pitchFamily="18" charset="0"/>
                          <a:ea typeface="Calibri" panose="020F0502020204030204" pitchFamily="34" charset="0"/>
                          <a:cs typeface="Times New Roman" panose="02020603050405020304" pitchFamily="18" charset="0"/>
                        </a:rPr>
                        <a:t>Image Processing Accuracy and                  Environmental Factors</a:t>
                      </a:r>
                    </a:p>
                    <a:p>
                      <a:pPr marL="171450" indent="-171450" algn="l">
                        <a:lnSpc>
                          <a:spcPct val="107000"/>
                        </a:lnSpc>
                        <a:spcAft>
                          <a:spcPts val="800"/>
                        </a:spcAft>
                        <a:buFont typeface="Arial" panose="020B0604020202020204" pitchFamily="34" charset="0"/>
                        <a:buChar char="•"/>
                      </a:pPr>
                      <a:r>
                        <a:rPr lang="en-IN" sz="1300" b="0" kern="100" dirty="0">
                          <a:effectLst/>
                          <a:latin typeface="Times New Roman" panose="02020603050405020304" pitchFamily="18" charset="0"/>
                          <a:ea typeface="Calibri" panose="020F0502020204030204" pitchFamily="34" charset="0"/>
                          <a:cs typeface="Times New Roman" panose="02020603050405020304" pitchFamily="18" charset="0"/>
                        </a:rPr>
                        <a:t>  Mechanical Wear and Tear</a:t>
                      </a:r>
                    </a:p>
                    <a:p>
                      <a:pPr marL="171450" indent="-171450" algn="l">
                        <a:lnSpc>
                          <a:spcPct val="107000"/>
                        </a:lnSpc>
                        <a:spcAft>
                          <a:spcPts val="800"/>
                        </a:spcAft>
                        <a:buFont typeface="Arial" panose="020B0604020202020204" pitchFamily="34" charset="0"/>
                        <a:buChar char="•"/>
                      </a:pPr>
                      <a:r>
                        <a:rPr lang="en-IN" sz="1300" b="0" kern="100" dirty="0">
                          <a:effectLst/>
                          <a:latin typeface="Times New Roman" panose="02020603050405020304" pitchFamily="18" charset="0"/>
                          <a:ea typeface="Calibri" panose="020F0502020204030204" pitchFamily="34" charset="0"/>
                          <a:cs typeface="Times New Roman" panose="02020603050405020304" pitchFamily="18" charset="0"/>
                        </a:rPr>
                        <a:t>  Connectivity and System    Reliability</a:t>
                      </a:r>
                    </a:p>
                  </a:txBody>
                  <a:tcPr marL="68580" marR="68580" marT="0" marB="0"/>
                </a:tc>
                <a:extLst>
                  <a:ext uri="{0D108BD9-81ED-4DB2-BD59-A6C34878D82A}">
                    <a16:rowId xmlns:a16="http://schemas.microsoft.com/office/drawing/2014/main" val="2277867755"/>
                  </a:ext>
                </a:extLst>
              </a:tr>
              <a:tr h="1105791">
                <a:tc>
                  <a:txBody>
                    <a:bodyPr/>
                    <a:lstStyle/>
                    <a:p>
                      <a:pPr marL="0" marR="0" algn="l">
                        <a:lnSpc>
                          <a:spcPct val="107000"/>
                        </a:lnSpc>
                        <a:spcBef>
                          <a:spcPts val="0"/>
                        </a:spcBef>
                        <a:spcAft>
                          <a:spcPts val="0"/>
                        </a:spcAft>
                      </a:pPr>
                      <a:r>
                        <a:rPr lang="en-IN" sz="1100" kern="100">
                          <a:effectLst/>
                        </a:rPr>
                        <a:t>3</a:t>
                      </a:r>
                      <a:endParaRPr lang="en-US" sz="1100" kern="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US" sz="1300" dirty="0">
                          <a:latin typeface="Times New Roman" panose="02020603050405020304" pitchFamily="18" charset="0"/>
                          <a:cs typeface="Times New Roman" panose="02020603050405020304" pitchFamily="18" charset="0"/>
                        </a:rPr>
                        <a:t>Design and Development of Smart Self-Cleaning Solar Panel System by Nurul F. Zainuddin, M. </a:t>
                      </a:r>
                      <a:r>
                        <a:rPr lang="en-US" sz="1300" dirty="0" err="1">
                          <a:latin typeface="Times New Roman" panose="02020603050405020304" pitchFamily="18" charset="0"/>
                          <a:cs typeface="Times New Roman" panose="02020603050405020304" pitchFamily="18" charset="0"/>
                        </a:rPr>
                        <a:t>N.Mohammed</a:t>
                      </a:r>
                      <a:r>
                        <a:rPr lang="en-US" sz="1300" dirty="0">
                          <a:latin typeface="Times New Roman" panose="02020603050405020304" pitchFamily="18" charset="0"/>
                          <a:cs typeface="Times New Roman" panose="02020603050405020304" pitchFamily="18" charset="0"/>
                        </a:rPr>
                        <a:t>, S. Al-</a:t>
                      </a:r>
                      <a:r>
                        <a:rPr lang="en-US" sz="1300" dirty="0" err="1">
                          <a:latin typeface="Times New Roman" panose="02020603050405020304" pitchFamily="18" charset="0"/>
                          <a:cs typeface="Times New Roman" panose="02020603050405020304" pitchFamily="18" charset="0"/>
                        </a:rPr>
                        <a:t>Zubaidi</a:t>
                      </a:r>
                      <a:r>
                        <a:rPr lang="en-US" sz="1300" dirty="0">
                          <a:latin typeface="Times New Roman" panose="02020603050405020304" pitchFamily="18" charset="0"/>
                          <a:cs typeface="Times New Roman" panose="02020603050405020304" pitchFamily="18" charset="0"/>
                        </a:rPr>
                        <a:t> and Sami . </a:t>
                      </a:r>
                      <a:r>
                        <a:rPr lang="en-US" sz="1300" dirty="0" err="1">
                          <a:latin typeface="Times New Roman" panose="02020603050405020304" pitchFamily="18" charset="0"/>
                          <a:cs typeface="Times New Roman" panose="02020603050405020304" pitchFamily="18" charset="0"/>
                        </a:rPr>
                        <a:t>Khogali</a:t>
                      </a:r>
                      <a:r>
                        <a:rPr lang="en-US" sz="1300" dirty="0">
                          <a:latin typeface="Times New Roman" panose="02020603050405020304" pitchFamily="18" charset="0"/>
                          <a:cs typeface="Times New Roman" panose="02020603050405020304" pitchFamily="18" charset="0"/>
                        </a:rPr>
                        <a:t>(2019).</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85750" marR="0" indent="-285750" algn="l">
                        <a:lnSpc>
                          <a:spcPct val="150000"/>
                        </a:lnSpc>
                        <a:spcBef>
                          <a:spcPts val="0"/>
                        </a:spcBef>
                        <a:spcAft>
                          <a:spcPts val="0"/>
                        </a:spcAft>
                        <a:buFont typeface="Arial" panose="020B0604020202020204" pitchFamily="34" charset="0"/>
                        <a:buChar char="•"/>
                      </a:pPr>
                      <a:r>
                        <a:rPr lang="en-US" sz="1300" kern="100" dirty="0">
                          <a:effectLst/>
                          <a:latin typeface="Times New Roman" panose="02020603050405020304" pitchFamily="18" charset="0"/>
                          <a:cs typeface="Times New Roman" panose="02020603050405020304" pitchFamily="18" charset="0"/>
                        </a:rPr>
                        <a:t>Self-Cleaning Mechanism Design</a:t>
                      </a:r>
                    </a:p>
                    <a:p>
                      <a:pPr marL="285750" marR="0" indent="-285750" algn="l">
                        <a:lnSpc>
                          <a:spcPct val="150000"/>
                        </a:lnSpc>
                        <a:spcBef>
                          <a:spcPts val="0"/>
                        </a:spcBef>
                        <a:spcAft>
                          <a:spcPts val="0"/>
                        </a:spcAft>
                        <a:buFont typeface="Arial" panose="020B0604020202020204" pitchFamily="34" charset="0"/>
                        <a:buChar char="•"/>
                      </a:pPr>
                      <a:r>
                        <a:rPr lang="en-US" sz="1300" kern="100" dirty="0">
                          <a:effectLst/>
                          <a:latin typeface="Times New Roman" panose="02020603050405020304" pitchFamily="18" charset="0"/>
                          <a:cs typeface="Times New Roman" panose="02020603050405020304" pitchFamily="18" charset="0"/>
                        </a:rPr>
                        <a:t>IoT-Based Monitoring and Control</a:t>
                      </a:r>
                    </a:p>
                    <a:p>
                      <a:pPr marL="285750" marR="0" indent="-285750" algn="l">
                        <a:lnSpc>
                          <a:spcPct val="150000"/>
                        </a:lnSpc>
                        <a:spcBef>
                          <a:spcPts val="0"/>
                        </a:spcBef>
                        <a:spcAft>
                          <a:spcPts val="0"/>
                        </a:spcAft>
                        <a:buFont typeface="Arial" panose="020B0604020202020204" pitchFamily="34" charset="0"/>
                        <a:buChar char="•"/>
                      </a:pPr>
                      <a:r>
                        <a:rPr lang="en-US" sz="1300" kern="100" dirty="0">
                          <a:effectLst/>
                          <a:latin typeface="Times New Roman" panose="02020603050405020304" pitchFamily="18" charset="0"/>
                          <a:cs typeface="Times New Roman" panose="02020603050405020304" pitchFamily="18" charset="0"/>
                        </a:rPr>
                        <a:t>Performance Evaluation and Testing</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l">
                        <a:lnSpc>
                          <a:spcPct val="150000"/>
                        </a:lnSpc>
                        <a:spcBef>
                          <a:spcPts val="0"/>
                        </a:spcBef>
                        <a:spcAft>
                          <a:spcPts val="0"/>
                        </a:spcAft>
                        <a:buFont typeface="Arial" panose="020B0604020202020204" pitchFamily="34" charset="0"/>
                        <a:buChar char="•"/>
                      </a:pPr>
                      <a:endParaRPr lang="en-US" sz="1300" kern="100" dirty="0">
                        <a:effectLst/>
                        <a:latin typeface="Times New Roman" panose="02020603050405020304" pitchFamily="18" charset="0"/>
                        <a:cs typeface="Times New Roman" panose="02020603050405020304" pitchFamily="18" charset="0"/>
                      </a:endParaRPr>
                    </a:p>
                    <a:p>
                      <a:pPr marL="0" marR="0" indent="0" algn="l">
                        <a:lnSpc>
                          <a:spcPct val="107000"/>
                        </a:lnSpc>
                        <a:spcBef>
                          <a:spcPts val="0"/>
                        </a:spcBef>
                        <a:spcAft>
                          <a:spcPts val="0"/>
                        </a:spcAft>
                        <a:buFont typeface="Arial" panose="020B0604020202020204" pitchFamily="34" charset="0"/>
                        <a:buNone/>
                      </a:pPr>
                      <a:endParaRPr lang="en-US" sz="1300" kern="100" dirty="0">
                        <a:effectLst/>
                        <a:latin typeface="Times New Roman" panose="02020603050405020304" pitchFamily="18" charset="0"/>
                        <a:cs typeface="Times New Roman" panose="02020603050405020304" pitchFamily="18" charset="0"/>
                      </a:endParaRPr>
                    </a:p>
                  </a:txBody>
                  <a:tcPr marL="68580" marR="68580" marT="0" marB="0"/>
                </a:tc>
                <a:tc>
                  <a:txBody>
                    <a:bodyPr/>
                    <a:lstStyle/>
                    <a:p>
                      <a:pPr marL="285750" marR="0" indent="-285750" algn="l">
                        <a:lnSpc>
                          <a:spcPct val="150000"/>
                        </a:lnSpc>
                        <a:spcBef>
                          <a:spcPts val="0"/>
                        </a:spcBef>
                        <a:spcAft>
                          <a:spcPts val="0"/>
                        </a:spcAft>
                        <a:buFont typeface="Arial" panose="020B0604020202020204" pitchFamily="34" charset="0"/>
                        <a:buChar char="•"/>
                      </a:pPr>
                      <a:r>
                        <a:rPr lang="en-US" sz="1300" kern="100" dirty="0">
                          <a:effectLst/>
                          <a:latin typeface="Times New Roman" panose="02020603050405020304" pitchFamily="18" charset="0"/>
                          <a:cs typeface="Times New Roman" panose="02020603050405020304" pitchFamily="18" charset="0"/>
                        </a:rPr>
                        <a:t>Limited Cleaning Coverage</a:t>
                      </a:r>
                    </a:p>
                    <a:p>
                      <a:pPr marL="285750" marR="0" indent="-285750" algn="l">
                        <a:lnSpc>
                          <a:spcPct val="150000"/>
                        </a:lnSpc>
                        <a:spcBef>
                          <a:spcPts val="0"/>
                        </a:spcBef>
                        <a:spcAft>
                          <a:spcPts val="0"/>
                        </a:spcAft>
                        <a:buFont typeface="Arial" panose="020B0604020202020204" pitchFamily="34" charset="0"/>
                        <a:buChar char="•"/>
                      </a:pPr>
                      <a:r>
                        <a:rPr lang="en-US" sz="1300" kern="100" dirty="0">
                          <a:effectLst/>
                          <a:latin typeface="Times New Roman" panose="02020603050405020304" pitchFamily="18" charset="0"/>
                          <a:cs typeface="Times New Roman" panose="02020603050405020304" pitchFamily="18" charset="0"/>
                        </a:rPr>
                        <a:t>Dependence on IoT Connectivity</a:t>
                      </a:r>
                    </a:p>
                    <a:p>
                      <a:pPr marL="285750" marR="0" indent="-285750" algn="l">
                        <a:lnSpc>
                          <a:spcPct val="150000"/>
                        </a:lnSpc>
                        <a:spcBef>
                          <a:spcPts val="0"/>
                        </a:spcBef>
                        <a:spcAft>
                          <a:spcPts val="0"/>
                        </a:spcAft>
                        <a:buFont typeface="Arial" panose="020B0604020202020204" pitchFamily="34" charset="0"/>
                        <a:buChar char="•"/>
                      </a:pPr>
                      <a:r>
                        <a:rPr lang="en-US" sz="1300" kern="100" dirty="0">
                          <a:effectLst/>
                          <a:latin typeface="Times New Roman" panose="02020603050405020304" pitchFamily="18" charset="0"/>
                          <a:cs typeface="Times New Roman" panose="02020603050405020304" pitchFamily="18" charset="0"/>
                        </a:rPr>
                        <a:t>High Initial Cost and Complexity</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2539789"/>
                  </a:ext>
                </a:extLst>
              </a:tr>
            </a:tbl>
          </a:graphicData>
        </a:graphic>
      </p:graphicFrame>
      <p:sp>
        <p:nvSpPr>
          <p:cNvPr id="9" name="Rectangle 5">
            <a:extLst>
              <a:ext uri="{FF2B5EF4-FFF2-40B4-BE49-F238E27FC236}">
                <a16:creationId xmlns:a16="http://schemas.microsoft.com/office/drawing/2014/main" id="{01A4FA3C-FB02-E67C-BAFE-AD0601F4E66B}"/>
              </a:ext>
            </a:extLst>
          </p:cNvPr>
          <p:cNvSpPr>
            <a:spLocks noChangeArrowheads="1"/>
          </p:cNvSpPr>
          <p:nvPr/>
        </p:nvSpPr>
        <p:spPr bwMode="auto">
          <a:xfrm>
            <a:off x="193019" y="1690688"/>
            <a:ext cx="1518774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1" name="Picture 2" descr="SRM Institute of Science and Technology - Wikipedia">
            <a:extLst>
              <a:ext uri="{FF2B5EF4-FFF2-40B4-BE49-F238E27FC236}">
                <a16:creationId xmlns:a16="http://schemas.microsoft.com/office/drawing/2014/main" id="{0970ED96-2807-6D64-5F44-8CB7BEFEAE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0982" y="35084"/>
            <a:ext cx="1468000" cy="11055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B7B9E2A-2CDE-0F0D-6825-F7748E8AE5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102" y="85726"/>
            <a:ext cx="3105783" cy="988332"/>
          </a:xfrm>
          <a:prstGeom prst="rect">
            <a:avLst/>
          </a:prstGeom>
        </p:spPr>
      </p:pic>
      <p:sp>
        <p:nvSpPr>
          <p:cNvPr id="3" name="Date Placeholder 2">
            <a:extLst>
              <a:ext uri="{FF2B5EF4-FFF2-40B4-BE49-F238E27FC236}">
                <a16:creationId xmlns:a16="http://schemas.microsoft.com/office/drawing/2014/main" id="{D29D99A2-7FF3-D67A-8DAB-5A8C63D68EB9}"/>
              </a:ext>
            </a:extLst>
          </p:cNvPr>
          <p:cNvSpPr>
            <a:spLocks noGrp="1"/>
          </p:cNvSpPr>
          <p:nvPr>
            <p:ph type="dt" sz="half" idx="10"/>
          </p:nvPr>
        </p:nvSpPr>
        <p:spPr>
          <a:xfrm>
            <a:off x="1186991" y="6399037"/>
            <a:ext cx="2743200" cy="365125"/>
          </a:xfrm>
        </p:spPr>
        <p:txBody>
          <a:bodyPr/>
          <a:lstStyle/>
          <a:p>
            <a:fld id="{23270587-574F-4E12-87BC-91219562F5ED}" type="datetime1">
              <a:rPr lang="en-IN" smtClean="0"/>
              <a:t>30-08-2024</a:t>
            </a:fld>
            <a:endParaRPr lang="en-IN" dirty="0"/>
          </a:p>
        </p:txBody>
      </p:sp>
      <p:sp>
        <p:nvSpPr>
          <p:cNvPr id="5" name="Slide Number Placeholder 4">
            <a:extLst>
              <a:ext uri="{FF2B5EF4-FFF2-40B4-BE49-F238E27FC236}">
                <a16:creationId xmlns:a16="http://schemas.microsoft.com/office/drawing/2014/main" id="{496F63F7-586F-F9E1-4BDA-0234799F8DFF}"/>
              </a:ext>
            </a:extLst>
          </p:cNvPr>
          <p:cNvSpPr>
            <a:spLocks noGrp="1"/>
          </p:cNvSpPr>
          <p:nvPr>
            <p:ph type="sldNum" sz="quarter" idx="12"/>
          </p:nvPr>
        </p:nvSpPr>
        <p:spPr/>
        <p:txBody>
          <a:bodyPr/>
          <a:lstStyle/>
          <a:p>
            <a:fld id="{69BD151E-0CEF-4ED0-9463-9A59D7EF7EF6}" type="slidenum">
              <a:rPr lang="en-IN" smtClean="0"/>
              <a:t>10</a:t>
            </a:fld>
            <a:endParaRPr lang="en-IN"/>
          </a:p>
        </p:txBody>
      </p:sp>
    </p:spTree>
    <p:extLst>
      <p:ext uri="{BB962C8B-B14F-4D97-AF65-F5344CB8AC3E}">
        <p14:creationId xmlns:p14="http://schemas.microsoft.com/office/powerpoint/2010/main" val="95402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DC3CE88-2935-AD17-4A85-50A3231F7585}"/>
              </a:ext>
            </a:extLst>
          </p:cNvPr>
          <p:cNvGraphicFramePr>
            <a:graphicFrameLocks noGrp="1"/>
          </p:cNvGraphicFramePr>
          <p:nvPr>
            <p:extLst>
              <p:ext uri="{D42A27DB-BD31-4B8C-83A1-F6EECF244321}">
                <p14:modId xmlns:p14="http://schemas.microsoft.com/office/powerpoint/2010/main" val="2228138787"/>
              </p:ext>
            </p:extLst>
          </p:nvPr>
        </p:nvGraphicFramePr>
        <p:xfrm>
          <a:off x="351817" y="116861"/>
          <a:ext cx="11488366" cy="6381219"/>
        </p:xfrm>
        <a:graphic>
          <a:graphicData uri="http://schemas.openxmlformats.org/drawingml/2006/table">
            <a:tbl>
              <a:tblPr firstRow="1" firstCol="1" bandRow="1">
                <a:tableStyleId>{93296810-A885-4BE3-A3E7-6D5BEEA58F35}</a:tableStyleId>
              </a:tblPr>
              <a:tblGrid>
                <a:gridCol w="1250507">
                  <a:extLst>
                    <a:ext uri="{9D8B030D-6E8A-4147-A177-3AD203B41FA5}">
                      <a16:colId xmlns:a16="http://schemas.microsoft.com/office/drawing/2014/main" val="3903550225"/>
                    </a:ext>
                  </a:extLst>
                </a:gridCol>
                <a:gridCol w="3776061">
                  <a:extLst>
                    <a:ext uri="{9D8B030D-6E8A-4147-A177-3AD203B41FA5}">
                      <a16:colId xmlns:a16="http://schemas.microsoft.com/office/drawing/2014/main" val="1348204336"/>
                    </a:ext>
                  </a:extLst>
                </a:gridCol>
                <a:gridCol w="3706498">
                  <a:extLst>
                    <a:ext uri="{9D8B030D-6E8A-4147-A177-3AD203B41FA5}">
                      <a16:colId xmlns:a16="http://schemas.microsoft.com/office/drawing/2014/main" val="3231307273"/>
                    </a:ext>
                  </a:extLst>
                </a:gridCol>
                <a:gridCol w="2755300">
                  <a:extLst>
                    <a:ext uri="{9D8B030D-6E8A-4147-A177-3AD203B41FA5}">
                      <a16:colId xmlns:a16="http://schemas.microsoft.com/office/drawing/2014/main" val="2641154830"/>
                    </a:ext>
                  </a:extLst>
                </a:gridCol>
              </a:tblGrid>
              <a:tr h="1034463">
                <a:tc>
                  <a:txBody>
                    <a:bodyPr/>
                    <a:lstStyle/>
                    <a:p>
                      <a:pPr marL="0" marR="0" algn="l">
                        <a:lnSpc>
                          <a:spcPct val="107000"/>
                        </a:lnSpc>
                        <a:spcBef>
                          <a:spcPts val="0"/>
                        </a:spcBef>
                        <a:spcAft>
                          <a:spcPts val="0"/>
                        </a:spcAft>
                      </a:pPr>
                      <a:r>
                        <a:rPr lang="en-IN" sz="1100" kern="100" dirty="0">
                          <a:effectLst/>
                        </a:rPr>
                        <a:t>S. No</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IN" sz="1100" kern="100" dirty="0">
                          <a:effectLst/>
                          <a:latin typeface="Times New Roman" panose="02020603050405020304" pitchFamily="18" charset="0"/>
                          <a:cs typeface="Times New Roman" panose="02020603050405020304" pitchFamily="18" charset="0"/>
                        </a:rPr>
                        <a:t>Title</a:t>
                      </a:r>
                      <a:endParaRPr lang="en-US" sz="1100"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kern="100" dirty="0">
                          <a:effectLst/>
                          <a:latin typeface="Times New Roman" panose="02020603050405020304" pitchFamily="18" charset="0"/>
                          <a:cs typeface="Times New Roman" panose="02020603050405020304" pitchFamily="18" charset="0"/>
                        </a:rPr>
                        <a:t>(Name of the journal, author and publication details)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kern="100" dirty="0">
                          <a:effectLst/>
                          <a:latin typeface="Times New Roman" panose="02020603050405020304" pitchFamily="18" charset="0"/>
                          <a:cs typeface="Times New Roman" panose="02020603050405020304" pitchFamily="18" charset="0"/>
                        </a:rPr>
                        <a:t>Methodology</a:t>
                      </a:r>
                      <a:endParaRPr lang="en-US" sz="1100"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kern="100" dirty="0">
                          <a:effectLst/>
                          <a:latin typeface="Times New Roman" panose="02020603050405020304" pitchFamily="18" charset="0"/>
                          <a:cs typeface="Times New Roman" panose="02020603050405020304" pitchFamily="18" charset="0"/>
                        </a:rPr>
                        <a:t>(Provide a Summary of key studies and their findings)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kern="100" dirty="0">
                          <a:effectLst/>
                          <a:latin typeface="Times New Roman" panose="02020603050405020304" pitchFamily="18" charset="0"/>
                          <a:cs typeface="Times New Roman" panose="02020603050405020304" pitchFamily="18" charset="0"/>
                        </a:rPr>
                        <a:t>Identification of gaps and limitations.</a:t>
                      </a:r>
                      <a:endParaRPr lang="en-US" sz="1100"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kern="100" dirty="0">
                          <a:effectLst/>
                          <a:latin typeface="Times New Roman" panose="02020603050405020304" pitchFamily="18" charset="0"/>
                          <a:cs typeface="Times New Roman" panose="02020603050405020304" pitchFamily="18" charset="0"/>
                        </a:rPr>
                        <a:t>(Identify the limitations of the Research Paper)</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735235"/>
                  </a:ext>
                </a:extLst>
              </a:tr>
              <a:tr h="1979604">
                <a:tc>
                  <a:txBody>
                    <a:bodyPr/>
                    <a:lstStyle/>
                    <a:p>
                      <a:pPr marL="0" marR="0" algn="l">
                        <a:lnSpc>
                          <a:spcPct val="107000"/>
                        </a:lnSpc>
                        <a:spcBef>
                          <a:spcPts val="0"/>
                        </a:spcBef>
                        <a:spcAft>
                          <a:spcPts val="0"/>
                        </a:spcAft>
                      </a:pPr>
                      <a:r>
                        <a:rPr lang="en-IN" sz="1100" kern="100" dirty="0">
                          <a:effectLst/>
                        </a:rPr>
                        <a:t>4</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US" sz="1300" dirty="0">
                          <a:latin typeface="Times New Roman" panose="02020603050405020304" pitchFamily="18" charset="0"/>
                          <a:cs typeface="Times New Roman" panose="02020603050405020304" pitchFamily="18" charset="0"/>
                        </a:rPr>
                        <a:t>Inspection of Photovoltaic Panel Surface Cleanliness Using Ratio of Power to Illumination Method by </a:t>
                      </a:r>
                      <a:r>
                        <a:rPr lang="en-IN" sz="1300" dirty="0" err="1">
                          <a:latin typeface="Times New Roman" panose="02020603050405020304" pitchFamily="18" charset="0"/>
                          <a:cs typeface="Times New Roman" panose="02020603050405020304" pitchFamily="18" charset="0"/>
                        </a:rPr>
                        <a:t>Guilian</a:t>
                      </a:r>
                      <a:r>
                        <a:rPr lang="en-IN" sz="1300" dirty="0">
                          <a:latin typeface="Times New Roman" panose="02020603050405020304" pitchFamily="18" charset="0"/>
                          <a:cs typeface="Times New Roman" panose="02020603050405020304" pitchFamily="18" charset="0"/>
                        </a:rPr>
                        <a:t> Ma, </a:t>
                      </a:r>
                      <a:r>
                        <a:rPr lang="en-IN" sz="1300" dirty="0" err="1">
                          <a:latin typeface="Times New Roman" panose="02020603050405020304" pitchFamily="18" charset="0"/>
                          <a:cs typeface="Times New Roman" panose="02020603050405020304" pitchFamily="18" charset="0"/>
                        </a:rPr>
                        <a:t>Qingguang</a:t>
                      </a:r>
                      <a:r>
                        <a:rPr lang="en-IN" sz="1300" dirty="0">
                          <a:latin typeface="Times New Roman" panose="02020603050405020304" pitchFamily="18" charset="0"/>
                          <a:cs typeface="Times New Roman" panose="02020603050405020304" pitchFamily="18" charset="0"/>
                        </a:rPr>
                        <a:t> Yu, </a:t>
                      </a:r>
                      <a:r>
                        <a:rPr lang="en-IN" sz="1300" dirty="0" err="1">
                          <a:latin typeface="Times New Roman" panose="02020603050405020304" pitchFamily="18" charset="0"/>
                          <a:cs typeface="Times New Roman" panose="02020603050405020304" pitchFamily="18" charset="0"/>
                        </a:rPr>
                        <a:t>Hengjun</a:t>
                      </a:r>
                      <a:r>
                        <a:rPr lang="en-IN" sz="1300" dirty="0">
                          <a:latin typeface="Times New Roman" panose="02020603050405020304" pitchFamily="18" charset="0"/>
                          <a:cs typeface="Times New Roman" panose="02020603050405020304" pitchFamily="18" charset="0"/>
                        </a:rPr>
                        <a:t> Qiu (2023)</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indent="-171450">
                        <a:lnSpc>
                          <a:spcPct val="150000"/>
                        </a:lnSpc>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Measurement of Power and Illumination</a:t>
                      </a:r>
                    </a:p>
                    <a:p>
                      <a:pPr marL="171450" indent="-171450">
                        <a:lnSpc>
                          <a:spcPct val="150000"/>
                        </a:lnSpc>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Calculation of Power-to-Illumination Ratio</a:t>
                      </a:r>
                    </a:p>
                    <a:p>
                      <a:pPr marL="171450" indent="-171450">
                        <a:lnSpc>
                          <a:spcPct val="150000"/>
                        </a:lnSpc>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Standardization and Detection</a:t>
                      </a:r>
                    </a:p>
                    <a:p>
                      <a:pPr marL="0" marR="0" lvl="0" indent="0" algn="l">
                        <a:lnSpc>
                          <a:spcPct val="107000"/>
                        </a:lnSpc>
                        <a:spcBef>
                          <a:spcPts val="0"/>
                        </a:spcBef>
                        <a:spcAft>
                          <a:spcPts val="0"/>
                        </a:spcAft>
                        <a:buFont typeface="Symbol" panose="05050102010706020507" pitchFamily="18" charset="2"/>
                        <a:buNone/>
                      </a:pPr>
                      <a:endPar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indent="-171450">
                        <a:lnSpc>
                          <a:spcPct val="150000"/>
                        </a:lnSpc>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Variability in Dust Types and Effects</a:t>
                      </a:r>
                    </a:p>
                    <a:p>
                      <a:pPr marL="171450" indent="-171450">
                        <a:lnSpc>
                          <a:spcPct val="150000"/>
                        </a:lnSpc>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Environmental Factors Impacting Measurement</a:t>
                      </a:r>
                    </a:p>
                    <a:p>
                      <a:pPr marL="171450" indent="-171450">
                        <a:lnSpc>
                          <a:spcPct val="150000"/>
                        </a:lnSpc>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Maintenance and Calibration Needs</a:t>
                      </a:r>
                    </a:p>
                    <a:p>
                      <a:pPr marL="0" marR="0" lvl="0" indent="0" algn="l">
                        <a:lnSpc>
                          <a:spcPct val="107000"/>
                        </a:lnSpc>
                        <a:spcBef>
                          <a:spcPts val="0"/>
                        </a:spcBef>
                        <a:spcAft>
                          <a:spcPts val="0"/>
                        </a:spcAft>
                        <a:buFont typeface="Symbol" panose="05050102010706020507" pitchFamily="18" charset="2"/>
                        <a:buNone/>
                      </a:pPr>
                      <a:endPar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4183412"/>
                  </a:ext>
                </a:extLst>
              </a:tr>
              <a:tr h="1544280">
                <a:tc>
                  <a:txBody>
                    <a:bodyPr/>
                    <a:lstStyle/>
                    <a:p>
                      <a:pPr marL="0" marR="0" algn="l">
                        <a:lnSpc>
                          <a:spcPct val="107000"/>
                        </a:lnSpc>
                        <a:spcBef>
                          <a:spcPts val="0"/>
                        </a:spcBef>
                        <a:spcAft>
                          <a:spcPts val="0"/>
                        </a:spcAft>
                      </a:pPr>
                      <a:r>
                        <a:rPr lang="en-IN" sz="1100" kern="100" dirty="0">
                          <a:effectLst/>
                        </a:rPr>
                        <a:t>5</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300" kern="100" dirty="0">
                          <a:effectLst/>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A comprehensive study for solar panel fault detection using VGG16 and VGG19 convolutional neural networks by </a:t>
                      </a:r>
                      <a:r>
                        <a:rPr lang="en-IN" sz="1300" dirty="0">
                          <a:latin typeface="Times New Roman" panose="02020603050405020304" pitchFamily="18" charset="0"/>
                          <a:cs typeface="Times New Roman" panose="02020603050405020304" pitchFamily="18" charset="0"/>
                        </a:rPr>
                        <a:t>Asif Mahmud, </a:t>
                      </a:r>
                      <a:r>
                        <a:rPr lang="en-IN" sz="1300" dirty="0" err="1">
                          <a:latin typeface="Times New Roman" panose="02020603050405020304" pitchFamily="18" charset="0"/>
                          <a:cs typeface="Times New Roman" panose="02020603050405020304" pitchFamily="18" charset="0"/>
                        </a:rPr>
                        <a:t>Md.Shamsur</a:t>
                      </a:r>
                      <a:r>
                        <a:rPr lang="en-IN" sz="1300" dirty="0">
                          <a:latin typeface="Times New Roman" panose="02020603050405020304" pitchFamily="18" charset="0"/>
                          <a:cs typeface="Times New Roman" panose="02020603050405020304" pitchFamily="18" charset="0"/>
                        </a:rPr>
                        <a:t> Rahman </a:t>
                      </a:r>
                      <a:r>
                        <a:rPr lang="en-IN" sz="1300" dirty="0" err="1">
                          <a:latin typeface="Times New Roman" panose="02020603050405020304" pitchFamily="18" charset="0"/>
                          <a:cs typeface="Times New Roman" panose="02020603050405020304" pitchFamily="18" charset="0"/>
                        </a:rPr>
                        <a:t>Shishir,Rifat</a:t>
                      </a:r>
                      <a:r>
                        <a:rPr lang="en-IN" sz="1300" dirty="0">
                          <a:latin typeface="Times New Roman" panose="02020603050405020304" pitchFamily="18" charset="0"/>
                          <a:cs typeface="Times New Roman" panose="02020603050405020304" pitchFamily="18" charset="0"/>
                        </a:rPr>
                        <a:t> Hasan, </a:t>
                      </a:r>
                      <a:r>
                        <a:rPr lang="en-IN" sz="1300" dirty="0" err="1">
                          <a:latin typeface="Times New Roman" panose="02020603050405020304" pitchFamily="18" charset="0"/>
                          <a:cs typeface="Times New Roman" panose="02020603050405020304" pitchFamily="18" charset="0"/>
                        </a:rPr>
                        <a:t>Mushifiqur</a:t>
                      </a:r>
                      <a:r>
                        <a:rPr lang="en-IN" sz="1300" dirty="0">
                          <a:latin typeface="Times New Roman" panose="02020603050405020304" pitchFamily="18" charset="0"/>
                          <a:cs typeface="Times New Roman" panose="02020603050405020304" pitchFamily="18" charset="0"/>
                        </a:rPr>
                        <a:t> Rahman(2023)</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indent="-171450">
                        <a:lnSpc>
                          <a:spcPct val="150000"/>
                        </a:lnSpc>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Drone-Based Imaging for Fault Detection</a:t>
                      </a:r>
                    </a:p>
                    <a:p>
                      <a:pPr marL="171450" indent="-171450">
                        <a:lnSpc>
                          <a:spcPct val="150000"/>
                        </a:lnSpc>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CNN-Based Fault Classification</a:t>
                      </a:r>
                    </a:p>
                    <a:p>
                      <a:pPr marL="171450" indent="-171450">
                        <a:lnSpc>
                          <a:spcPct val="150000"/>
                        </a:lnSpc>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Integration of Thermography with Telemetry</a:t>
                      </a:r>
                    </a:p>
                    <a:p>
                      <a:pPr marL="0" marR="0" algn="l">
                        <a:lnSpc>
                          <a:spcPct val="107000"/>
                        </a:lnSpc>
                        <a:spcBef>
                          <a:spcPts val="0"/>
                        </a:spcBef>
                        <a:spcAft>
                          <a:spcPts val="0"/>
                        </a:spcAft>
                      </a:pPr>
                      <a:endPar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indent="-171450">
                        <a:lnSpc>
                          <a:spcPct val="150000"/>
                        </a:lnSpc>
                        <a:buFont typeface="Arial" panose="020B0604020202020204" pitchFamily="34" charset="0"/>
                        <a:buChar char="•"/>
                      </a:pPr>
                      <a:r>
                        <a:rPr lang="en-IN" sz="1300" b="0" kern="100" dirty="0">
                          <a:effectLst/>
                          <a:latin typeface="Times New Roman" panose="02020603050405020304" pitchFamily="18" charset="0"/>
                          <a:cs typeface="Times New Roman" panose="02020603050405020304" pitchFamily="18" charset="0"/>
                        </a:rPr>
                        <a:t> </a:t>
                      </a:r>
                      <a:r>
                        <a:rPr lang="en-US" sz="1300" b="0" dirty="0">
                          <a:latin typeface="Times New Roman" panose="02020603050405020304" pitchFamily="18" charset="0"/>
                          <a:cs typeface="Times New Roman" panose="02020603050405020304" pitchFamily="18" charset="0"/>
                        </a:rPr>
                        <a:t>Annual Efficiency Decline</a:t>
                      </a:r>
                    </a:p>
                    <a:p>
                      <a:pPr marL="171450" indent="-171450">
                        <a:lnSpc>
                          <a:spcPct val="150000"/>
                        </a:lnSpc>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Data Processing and Analysis Complexity</a:t>
                      </a:r>
                    </a:p>
                    <a:p>
                      <a:pPr marL="171450" indent="-171450">
                        <a:lnSpc>
                          <a:spcPct val="150000"/>
                        </a:lnSpc>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Algorithm Limitations and Calibration</a:t>
                      </a:r>
                    </a:p>
                    <a:p>
                      <a:pPr marL="0" marR="0" algn="l">
                        <a:lnSpc>
                          <a:spcPct val="107000"/>
                        </a:lnSpc>
                        <a:spcBef>
                          <a:spcPts val="0"/>
                        </a:spcBef>
                        <a:spcAft>
                          <a:spcPts val="0"/>
                        </a:spcAft>
                      </a:pPr>
                      <a:endPar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838772"/>
                  </a:ext>
                </a:extLst>
              </a:tr>
              <a:tr h="1544280">
                <a:tc>
                  <a:txBody>
                    <a:bodyPr/>
                    <a:lstStyle/>
                    <a:p>
                      <a:pPr marL="0" marR="0" algn="l">
                        <a:lnSpc>
                          <a:spcPct val="107000"/>
                        </a:lnSpc>
                        <a:spcBef>
                          <a:spcPts val="0"/>
                        </a:spcBef>
                        <a:spcAft>
                          <a:spcPts val="0"/>
                        </a:spcAft>
                      </a:pPr>
                      <a:r>
                        <a:rPr lang="en-IN" sz="1100" kern="100" dirty="0">
                          <a:effectLst/>
                        </a:rPr>
                        <a:t>6</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300" kern="100" dirty="0">
                          <a:effectLst/>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Studies on Techniques to Improve YOLO in Fault Detection Using RGB Images of Solar Panels by </a:t>
                      </a:r>
                      <a:r>
                        <a:rPr lang="en-IN" sz="1300" dirty="0">
                          <a:latin typeface="Times New Roman" panose="02020603050405020304" pitchFamily="18" charset="0"/>
                          <a:cs typeface="Times New Roman" panose="02020603050405020304" pitchFamily="18" charset="0"/>
                        </a:rPr>
                        <a:t>Weng Ti Wong, </a:t>
                      </a:r>
                      <a:r>
                        <a:rPr lang="en-IN" sz="1300" dirty="0" err="1">
                          <a:latin typeface="Times New Roman" panose="02020603050405020304" pitchFamily="18" charset="0"/>
                          <a:cs typeface="Times New Roman" panose="02020603050405020304" pitchFamily="18" charset="0"/>
                        </a:rPr>
                        <a:t>Swee</a:t>
                      </a:r>
                      <a:r>
                        <a:rPr lang="en-IN" sz="1300" dirty="0">
                          <a:latin typeface="Times New Roman" panose="02020603050405020304" pitchFamily="18" charset="0"/>
                          <a:cs typeface="Times New Roman" panose="02020603050405020304" pitchFamily="18" charset="0"/>
                        </a:rPr>
                        <a:t> King Phang(2024)</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indent="-171450">
                        <a:lnSpc>
                          <a:spcPct val="150000"/>
                        </a:lnSpc>
                        <a:buFont typeface="Arial" panose="020B0604020202020204" pitchFamily="34" charset="0"/>
                        <a:buChar char="•"/>
                      </a:pPr>
                      <a:r>
                        <a:rPr lang="en-IN" sz="1300" b="1" kern="100" dirty="0">
                          <a:effectLst/>
                          <a:latin typeface="Times New Roman" panose="02020603050405020304" pitchFamily="18" charset="0"/>
                          <a:cs typeface="Times New Roman" panose="02020603050405020304" pitchFamily="18" charset="0"/>
                        </a:rPr>
                        <a:t> </a:t>
                      </a:r>
                      <a:r>
                        <a:rPr lang="en-IN" sz="1300" b="0" dirty="0">
                          <a:latin typeface="Times New Roman" panose="02020603050405020304" pitchFamily="18" charset="0"/>
                          <a:cs typeface="Times New Roman" panose="02020603050405020304" pitchFamily="18" charset="0"/>
                        </a:rPr>
                        <a:t>Application of YOLOv7 on RGB Images</a:t>
                      </a:r>
                    </a:p>
                    <a:p>
                      <a:pPr marL="171450" indent="-171450">
                        <a:lnSpc>
                          <a:spcPct val="150000"/>
                        </a:lnSpc>
                        <a:buFont typeface="Arial" panose="020B0604020202020204" pitchFamily="34" charset="0"/>
                        <a:buChar char="•"/>
                      </a:pPr>
                      <a:r>
                        <a:rPr lang="en-IN" sz="1300" b="0" dirty="0">
                          <a:latin typeface="Times New Roman" panose="02020603050405020304" pitchFamily="18" charset="0"/>
                          <a:cs typeface="Times New Roman" panose="02020603050405020304" pitchFamily="18" charset="0"/>
                        </a:rPr>
                        <a:t>Optimization Techniques</a:t>
                      </a:r>
                    </a:p>
                    <a:p>
                      <a:pPr marL="171450" indent="-171450">
                        <a:lnSpc>
                          <a:spcPct val="150000"/>
                        </a:lnSpc>
                        <a:buFont typeface="Arial" panose="020B0604020202020204" pitchFamily="34" charset="0"/>
                        <a:buChar char="•"/>
                      </a:pPr>
                      <a:r>
                        <a:rPr lang="en-IN" sz="1300" b="0" dirty="0">
                          <a:latin typeface="Times New Roman" panose="02020603050405020304" pitchFamily="18" charset="0"/>
                          <a:cs typeface="Times New Roman" panose="02020603050405020304" pitchFamily="18" charset="0"/>
                        </a:rPr>
                        <a:t>Performance Evaluation</a:t>
                      </a:r>
                    </a:p>
                    <a:p>
                      <a:pPr marL="0" marR="0" algn="l">
                        <a:lnSpc>
                          <a:spcPct val="107000"/>
                        </a:lnSpc>
                        <a:spcBef>
                          <a:spcPts val="0"/>
                        </a:spcBef>
                        <a:spcAft>
                          <a:spcPts val="0"/>
                        </a:spcAft>
                      </a:pPr>
                      <a:endPar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indent="-171450">
                        <a:lnSpc>
                          <a:spcPct val="150000"/>
                        </a:lnSpc>
                        <a:buFont typeface="Arial" panose="020B0604020202020204" pitchFamily="34" charset="0"/>
                        <a:buChar char="•"/>
                      </a:pPr>
                      <a:r>
                        <a:rPr lang="en-IN" sz="1300" b="1" kern="100" dirty="0">
                          <a:effectLst/>
                          <a:latin typeface="Times New Roman" panose="02020603050405020304" pitchFamily="18" charset="0"/>
                          <a:cs typeface="Times New Roman" panose="02020603050405020304" pitchFamily="18" charset="0"/>
                        </a:rPr>
                        <a:t> </a:t>
                      </a:r>
                      <a:r>
                        <a:rPr lang="en-US" sz="1300" b="0" dirty="0">
                          <a:latin typeface="Times New Roman" panose="02020603050405020304" pitchFamily="18" charset="0"/>
                          <a:cs typeface="Times New Roman" panose="02020603050405020304" pitchFamily="18" charset="0"/>
                        </a:rPr>
                        <a:t>Cost and Equipment Limitations</a:t>
                      </a:r>
                    </a:p>
                    <a:p>
                      <a:pPr marL="171450" indent="-171450">
                        <a:lnSpc>
                          <a:spcPct val="150000"/>
                        </a:lnSpc>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Accuracy and Training Time Optimization</a:t>
                      </a:r>
                    </a:p>
                    <a:p>
                      <a:pPr marL="171450" indent="-171450">
                        <a:lnSpc>
                          <a:spcPct val="150000"/>
                        </a:lnSpc>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Generalization Across Different Fault Types</a:t>
                      </a:r>
                    </a:p>
                    <a:p>
                      <a:pPr marL="0" marR="0" algn="l">
                        <a:lnSpc>
                          <a:spcPct val="107000"/>
                        </a:lnSpc>
                        <a:spcBef>
                          <a:spcPts val="0"/>
                        </a:spcBef>
                        <a:spcAft>
                          <a:spcPts val="0"/>
                        </a:spcAft>
                      </a:pPr>
                      <a:endPar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9735982"/>
                  </a:ext>
                </a:extLst>
              </a:tr>
            </a:tbl>
          </a:graphicData>
        </a:graphic>
      </p:graphicFrame>
      <p:sp>
        <p:nvSpPr>
          <p:cNvPr id="2" name="Date Placeholder 1">
            <a:extLst>
              <a:ext uri="{FF2B5EF4-FFF2-40B4-BE49-F238E27FC236}">
                <a16:creationId xmlns:a16="http://schemas.microsoft.com/office/drawing/2014/main" id="{A690410F-8B43-15DD-FC17-894AF37857CD}"/>
              </a:ext>
            </a:extLst>
          </p:cNvPr>
          <p:cNvSpPr>
            <a:spLocks noGrp="1"/>
          </p:cNvSpPr>
          <p:nvPr>
            <p:ph type="dt" sz="half" idx="10"/>
          </p:nvPr>
        </p:nvSpPr>
        <p:spPr>
          <a:xfrm>
            <a:off x="424543" y="6434071"/>
            <a:ext cx="2743200" cy="365125"/>
          </a:xfrm>
        </p:spPr>
        <p:txBody>
          <a:bodyPr/>
          <a:lstStyle/>
          <a:p>
            <a:fld id="{5420BA87-B190-4810-A742-7335ECE4812E}" type="datetime1">
              <a:rPr lang="en-IN" smtClean="0"/>
              <a:t>30-08-2024</a:t>
            </a:fld>
            <a:endParaRPr lang="en-IN" dirty="0"/>
          </a:p>
        </p:txBody>
      </p:sp>
      <p:sp>
        <p:nvSpPr>
          <p:cNvPr id="3" name="Slide Number Placeholder 2">
            <a:extLst>
              <a:ext uri="{FF2B5EF4-FFF2-40B4-BE49-F238E27FC236}">
                <a16:creationId xmlns:a16="http://schemas.microsoft.com/office/drawing/2014/main" id="{8B62B6D8-A3F8-6690-7C43-293D949E233B}"/>
              </a:ext>
            </a:extLst>
          </p:cNvPr>
          <p:cNvSpPr>
            <a:spLocks noGrp="1"/>
          </p:cNvSpPr>
          <p:nvPr>
            <p:ph type="sldNum" sz="quarter" idx="12"/>
          </p:nvPr>
        </p:nvSpPr>
        <p:spPr/>
        <p:txBody>
          <a:bodyPr/>
          <a:lstStyle/>
          <a:p>
            <a:fld id="{69BD151E-0CEF-4ED0-9463-9A59D7EF7EF6}" type="slidenum">
              <a:rPr lang="en-IN" smtClean="0"/>
              <a:t>11</a:t>
            </a:fld>
            <a:endParaRPr lang="en-IN"/>
          </a:p>
        </p:txBody>
      </p:sp>
    </p:spTree>
    <p:extLst>
      <p:ext uri="{BB962C8B-B14F-4D97-AF65-F5344CB8AC3E}">
        <p14:creationId xmlns:p14="http://schemas.microsoft.com/office/powerpoint/2010/main" val="34503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193915A-2492-B293-7541-E5A67EA5C4F7}"/>
              </a:ext>
            </a:extLst>
          </p:cNvPr>
          <p:cNvGraphicFramePr>
            <a:graphicFrameLocks noGrp="1"/>
          </p:cNvGraphicFramePr>
          <p:nvPr>
            <p:extLst>
              <p:ext uri="{D42A27DB-BD31-4B8C-83A1-F6EECF244321}">
                <p14:modId xmlns:p14="http://schemas.microsoft.com/office/powerpoint/2010/main" val="3994766270"/>
              </p:ext>
            </p:extLst>
          </p:nvPr>
        </p:nvGraphicFramePr>
        <p:xfrm>
          <a:off x="238540" y="437322"/>
          <a:ext cx="11678479" cy="6153204"/>
        </p:xfrm>
        <a:graphic>
          <a:graphicData uri="http://schemas.openxmlformats.org/drawingml/2006/table">
            <a:tbl>
              <a:tblPr firstRow="1" firstCol="1" bandRow="1">
                <a:tableStyleId>{93296810-A885-4BE3-A3E7-6D5BEEA58F35}</a:tableStyleId>
              </a:tblPr>
              <a:tblGrid>
                <a:gridCol w="826334">
                  <a:extLst>
                    <a:ext uri="{9D8B030D-6E8A-4147-A177-3AD203B41FA5}">
                      <a16:colId xmlns:a16="http://schemas.microsoft.com/office/drawing/2014/main" val="3903550225"/>
                    </a:ext>
                  </a:extLst>
                </a:gridCol>
                <a:gridCol w="4002630">
                  <a:extLst>
                    <a:ext uri="{9D8B030D-6E8A-4147-A177-3AD203B41FA5}">
                      <a16:colId xmlns:a16="http://schemas.microsoft.com/office/drawing/2014/main" val="1348204336"/>
                    </a:ext>
                  </a:extLst>
                </a:gridCol>
                <a:gridCol w="3928893">
                  <a:extLst>
                    <a:ext uri="{9D8B030D-6E8A-4147-A177-3AD203B41FA5}">
                      <a16:colId xmlns:a16="http://schemas.microsoft.com/office/drawing/2014/main" val="3231307273"/>
                    </a:ext>
                  </a:extLst>
                </a:gridCol>
                <a:gridCol w="2920622">
                  <a:extLst>
                    <a:ext uri="{9D8B030D-6E8A-4147-A177-3AD203B41FA5}">
                      <a16:colId xmlns:a16="http://schemas.microsoft.com/office/drawing/2014/main" val="2641154830"/>
                    </a:ext>
                  </a:extLst>
                </a:gridCol>
              </a:tblGrid>
              <a:tr h="1572907">
                <a:tc>
                  <a:txBody>
                    <a:bodyPr/>
                    <a:lstStyle/>
                    <a:p>
                      <a:pPr marL="0" marR="0" algn="l">
                        <a:lnSpc>
                          <a:spcPct val="107000"/>
                        </a:lnSpc>
                        <a:spcBef>
                          <a:spcPts val="0"/>
                        </a:spcBef>
                        <a:spcAft>
                          <a:spcPts val="0"/>
                        </a:spcAft>
                      </a:pPr>
                      <a:r>
                        <a:rPr lang="en-IN" sz="1100" kern="100" dirty="0">
                          <a:effectLst/>
                        </a:rPr>
                        <a:t>S. No</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IN" sz="1100" kern="100" dirty="0">
                          <a:effectLst/>
                          <a:latin typeface="Times New Roman" panose="02020603050405020304" pitchFamily="18" charset="0"/>
                          <a:cs typeface="Times New Roman" panose="02020603050405020304" pitchFamily="18" charset="0"/>
                        </a:rPr>
                        <a:t>Title</a:t>
                      </a:r>
                      <a:endParaRPr lang="en-US" sz="1100"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kern="100" dirty="0">
                          <a:effectLst/>
                          <a:latin typeface="Times New Roman" panose="02020603050405020304" pitchFamily="18" charset="0"/>
                          <a:cs typeface="Times New Roman" panose="02020603050405020304" pitchFamily="18" charset="0"/>
                        </a:rPr>
                        <a:t>(Name of the journal, author and publication details)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kern="100" dirty="0">
                          <a:effectLst/>
                          <a:latin typeface="Times New Roman" panose="02020603050405020304" pitchFamily="18" charset="0"/>
                          <a:cs typeface="Times New Roman" panose="02020603050405020304" pitchFamily="18" charset="0"/>
                        </a:rPr>
                        <a:t>Methodology</a:t>
                      </a:r>
                      <a:endParaRPr lang="en-US" sz="1100"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kern="100" dirty="0">
                          <a:effectLst/>
                          <a:latin typeface="Times New Roman" panose="02020603050405020304" pitchFamily="18" charset="0"/>
                          <a:cs typeface="Times New Roman" panose="02020603050405020304" pitchFamily="18" charset="0"/>
                        </a:rPr>
                        <a:t>(Provide a Summary of key studies and their findings)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kern="100" dirty="0">
                          <a:effectLst/>
                          <a:latin typeface="Times New Roman" panose="02020603050405020304" pitchFamily="18" charset="0"/>
                          <a:cs typeface="Times New Roman" panose="02020603050405020304" pitchFamily="18" charset="0"/>
                        </a:rPr>
                        <a:t>Identification of gaps and limitations.</a:t>
                      </a:r>
                      <a:endParaRPr lang="en-US" sz="1100"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kern="100" dirty="0">
                          <a:effectLst/>
                          <a:latin typeface="Times New Roman" panose="02020603050405020304" pitchFamily="18" charset="0"/>
                          <a:cs typeface="Times New Roman" panose="02020603050405020304" pitchFamily="18" charset="0"/>
                        </a:rPr>
                        <a:t>(Identify the limitations of the Research Paper)</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735235"/>
                  </a:ext>
                </a:extLst>
              </a:tr>
              <a:tr h="1905150">
                <a:tc>
                  <a:txBody>
                    <a:bodyPr/>
                    <a:lstStyle/>
                    <a:p>
                      <a:pPr marL="0" marR="0" algn="l">
                        <a:lnSpc>
                          <a:spcPct val="107000"/>
                        </a:lnSpc>
                        <a:spcBef>
                          <a:spcPts val="0"/>
                        </a:spcBef>
                        <a:spcAft>
                          <a:spcPts val="0"/>
                        </a:spcAft>
                      </a:pPr>
                      <a:r>
                        <a:rPr lang="en-IN" sz="1100" kern="100" dirty="0">
                          <a:effectLst/>
                        </a:rPr>
                        <a:t>7</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300" dirty="0">
                          <a:latin typeface="Times New Roman" panose="02020603050405020304" pitchFamily="18" charset="0"/>
                          <a:cs typeface="Times New Roman" panose="02020603050405020304" pitchFamily="18" charset="0"/>
                        </a:rPr>
                        <a:t>AUTOMATIC SOLAR PANEL CLEANER by </a:t>
                      </a:r>
                      <a:r>
                        <a:rPr lang="en-IN" sz="1300" dirty="0" err="1">
                          <a:latin typeface="Times New Roman" panose="02020603050405020304" pitchFamily="18" charset="0"/>
                          <a:cs typeface="Times New Roman" panose="02020603050405020304" pitchFamily="18" charset="0"/>
                        </a:rPr>
                        <a:t>Gayathry</a:t>
                      </a:r>
                      <a:r>
                        <a:rPr lang="en-IN" sz="1300" dirty="0">
                          <a:latin typeface="Times New Roman" panose="02020603050405020304" pitchFamily="18" charset="0"/>
                          <a:cs typeface="Times New Roman" panose="02020603050405020304" pitchFamily="18" charset="0"/>
                        </a:rPr>
                        <a:t> Menon, Anjana N </a:t>
                      </a:r>
                      <a:r>
                        <a:rPr lang="en-IN" sz="1300" dirty="0" err="1">
                          <a:latin typeface="Times New Roman" panose="02020603050405020304" pitchFamily="18" charset="0"/>
                          <a:cs typeface="Times New Roman" panose="02020603050405020304" pitchFamily="18" charset="0"/>
                        </a:rPr>
                        <a:t>Sathyan</a:t>
                      </a:r>
                      <a:r>
                        <a:rPr lang="en-IN" sz="1300" dirty="0">
                          <a:latin typeface="Times New Roman" panose="02020603050405020304" pitchFamily="18" charset="0"/>
                          <a:cs typeface="Times New Roman" panose="02020603050405020304" pitchFamily="18" charset="0"/>
                        </a:rPr>
                        <a:t>, John J </a:t>
                      </a:r>
                      <a:r>
                        <a:rPr lang="en-IN" sz="1300" dirty="0" err="1">
                          <a:latin typeface="Times New Roman" panose="02020603050405020304" pitchFamily="18" charset="0"/>
                          <a:cs typeface="Times New Roman" panose="02020603050405020304" pitchFamily="18" charset="0"/>
                        </a:rPr>
                        <a:t>Tharayil</a:t>
                      </a:r>
                      <a:r>
                        <a:rPr lang="en-IN" sz="1300" dirty="0">
                          <a:latin typeface="Times New Roman" panose="02020603050405020304" pitchFamily="18" charset="0"/>
                          <a:cs typeface="Times New Roman" panose="02020603050405020304" pitchFamily="18" charset="0"/>
                        </a:rPr>
                        <a:t>, Aswin Ramesh, Dr </a:t>
                      </a:r>
                      <a:r>
                        <a:rPr lang="en-IN" sz="1300" dirty="0" err="1">
                          <a:latin typeface="Times New Roman" panose="02020603050405020304" pitchFamily="18" charset="0"/>
                          <a:cs typeface="Times New Roman" panose="02020603050405020304" pitchFamily="18" charset="0"/>
                        </a:rPr>
                        <a:t>Jayan</a:t>
                      </a:r>
                      <a:r>
                        <a:rPr lang="en-IN" sz="1300" dirty="0">
                          <a:latin typeface="Times New Roman" panose="02020603050405020304" pitchFamily="18" charset="0"/>
                          <a:cs typeface="Times New Roman" panose="02020603050405020304" pitchFamily="18" charset="0"/>
                        </a:rPr>
                        <a:t> A.R(2024)</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Dust Detection Mechanism</a:t>
                      </a:r>
                    </a:p>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Cleaning Process</a:t>
                      </a:r>
                    </a:p>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Operational Integration</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Incomplete Dust Detection</a:t>
                      </a:r>
                    </a:p>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Cleaning Efficiency Challenges</a:t>
                      </a:r>
                    </a:p>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Movement and Coordination Issues</a:t>
                      </a:r>
                      <a:endParaRPr lang="en-US" sz="1300" b="0" kern="10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4183412"/>
                  </a:ext>
                </a:extLst>
              </a:tr>
              <a:tr h="1265453">
                <a:tc>
                  <a:txBody>
                    <a:bodyPr/>
                    <a:lstStyle/>
                    <a:p>
                      <a:pPr marL="0" marR="0" algn="l">
                        <a:lnSpc>
                          <a:spcPct val="107000"/>
                        </a:lnSpc>
                        <a:spcBef>
                          <a:spcPts val="0"/>
                        </a:spcBef>
                        <a:spcAft>
                          <a:spcPts val="0"/>
                        </a:spcAft>
                      </a:pPr>
                      <a:r>
                        <a:rPr lang="en-IN" sz="1100" kern="100" dirty="0">
                          <a:effectLst/>
                        </a:rPr>
                        <a:t>8</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300" kern="100" dirty="0">
                          <a:effectLst/>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Enhancement of Photovoltaic Dust Detection using Deep Learning Technique by </a:t>
                      </a:r>
                      <a:r>
                        <a:rPr lang="en-IN" sz="1300" dirty="0">
                          <a:latin typeface="Times New Roman" panose="02020603050405020304" pitchFamily="18" charset="0"/>
                          <a:cs typeface="Times New Roman" panose="02020603050405020304" pitchFamily="18" charset="0"/>
                        </a:rPr>
                        <a:t>R. Lillian Gracia, </a:t>
                      </a:r>
                      <a:r>
                        <a:rPr lang="en-IN" sz="1300" dirty="0" err="1">
                          <a:latin typeface="Times New Roman" panose="02020603050405020304" pitchFamily="18" charset="0"/>
                          <a:cs typeface="Times New Roman" panose="02020603050405020304" pitchFamily="18" charset="0"/>
                        </a:rPr>
                        <a:t>Priyadharsini.C</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B.Elizabeth</a:t>
                      </a:r>
                      <a:r>
                        <a:rPr lang="en-IN" sz="1300" dirty="0">
                          <a:latin typeface="Times New Roman" panose="02020603050405020304" pitchFamily="18" charset="0"/>
                          <a:cs typeface="Times New Roman" panose="02020603050405020304" pitchFamily="18" charset="0"/>
                        </a:rPr>
                        <a:t> Caroline(2024)</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indent="-171450" algn="l">
                        <a:lnSpc>
                          <a:spcPct val="150000"/>
                        </a:lnSpc>
                        <a:spcBef>
                          <a:spcPts val="0"/>
                        </a:spcBef>
                        <a:spcAft>
                          <a:spcPts val="0"/>
                        </a:spcAft>
                        <a:buFont typeface="Arial" panose="020B0604020202020204" pitchFamily="34" charset="0"/>
                        <a:buChar char="•"/>
                      </a:pPr>
                      <a:r>
                        <a:rPr lang="en-IN" sz="1300" b="0" dirty="0">
                          <a:latin typeface="Times New Roman" panose="02020603050405020304" pitchFamily="18" charset="0"/>
                          <a:cs typeface="Times New Roman" panose="02020603050405020304" pitchFamily="18" charset="0"/>
                        </a:rPr>
                        <a:t>Input Layer</a:t>
                      </a:r>
                    </a:p>
                    <a:p>
                      <a:pPr marL="171450" marR="0" indent="-171450" algn="l">
                        <a:lnSpc>
                          <a:spcPct val="150000"/>
                        </a:lnSpc>
                        <a:spcBef>
                          <a:spcPts val="0"/>
                        </a:spcBef>
                        <a:spcAft>
                          <a:spcPts val="0"/>
                        </a:spcAft>
                        <a:buFont typeface="Arial" panose="020B0604020202020204" pitchFamily="34" charset="0"/>
                        <a:buChar char="•"/>
                      </a:pPr>
                      <a:r>
                        <a:rPr lang="en-IN" sz="1300" b="0" dirty="0">
                          <a:latin typeface="Times New Roman" panose="02020603050405020304" pitchFamily="18" charset="0"/>
                          <a:cs typeface="Times New Roman" panose="02020603050405020304" pitchFamily="18" charset="0"/>
                        </a:rPr>
                        <a:t>Convolutional Layer</a:t>
                      </a:r>
                    </a:p>
                    <a:p>
                      <a:pPr marL="171450" marR="0" indent="-171450" algn="l">
                        <a:lnSpc>
                          <a:spcPct val="150000"/>
                        </a:lnSpc>
                        <a:spcBef>
                          <a:spcPts val="0"/>
                        </a:spcBef>
                        <a:spcAft>
                          <a:spcPts val="0"/>
                        </a:spcAft>
                        <a:buFont typeface="Arial" panose="020B0604020202020204" pitchFamily="34" charset="0"/>
                        <a:buChar char="•"/>
                      </a:pPr>
                      <a:r>
                        <a:rPr lang="en-IN" sz="1300" b="0" dirty="0">
                          <a:latin typeface="Times New Roman" panose="02020603050405020304" pitchFamily="18" charset="0"/>
                          <a:cs typeface="Times New Roman" panose="02020603050405020304" pitchFamily="18" charset="0"/>
                        </a:rPr>
                        <a:t>Activation Function</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indent="-171450" algn="l">
                        <a:lnSpc>
                          <a:spcPct val="150000"/>
                        </a:lnSpc>
                        <a:spcBef>
                          <a:spcPts val="0"/>
                        </a:spcBef>
                        <a:spcAft>
                          <a:spcPts val="0"/>
                        </a:spcAft>
                        <a:buFont typeface="Arial" panose="020B0604020202020204" pitchFamily="34" charset="0"/>
                        <a:buChar char="•"/>
                      </a:pPr>
                      <a:r>
                        <a:rPr lang="en-IN" sz="1300" b="0" kern="100" dirty="0">
                          <a:effectLst/>
                          <a:latin typeface="Times New Roman" panose="02020603050405020304" pitchFamily="18" charset="0"/>
                          <a:cs typeface="Times New Roman" panose="02020603050405020304" pitchFamily="18" charset="0"/>
                        </a:rPr>
                        <a:t> </a:t>
                      </a:r>
                      <a:r>
                        <a:rPr lang="en-US" sz="1300" b="0" dirty="0">
                          <a:latin typeface="Times New Roman" panose="02020603050405020304" pitchFamily="18" charset="0"/>
                          <a:cs typeface="Times New Roman" panose="02020603050405020304" pitchFamily="18" charset="0"/>
                        </a:rPr>
                        <a:t>Incomplete Feature Extraction</a:t>
                      </a:r>
                    </a:p>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Ineffective Pooling</a:t>
                      </a:r>
                    </a:p>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Training and Hyperparameter Issues</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838772"/>
                  </a:ext>
                </a:extLst>
              </a:tr>
              <a:tr h="1409694">
                <a:tc>
                  <a:txBody>
                    <a:bodyPr/>
                    <a:lstStyle/>
                    <a:p>
                      <a:pPr marL="0" marR="0" algn="l">
                        <a:lnSpc>
                          <a:spcPct val="107000"/>
                        </a:lnSpc>
                        <a:spcBef>
                          <a:spcPts val="0"/>
                        </a:spcBef>
                        <a:spcAft>
                          <a:spcPts val="0"/>
                        </a:spcAft>
                      </a:pPr>
                      <a:r>
                        <a:rPr lang="en-IN" sz="1100" kern="100" dirty="0">
                          <a:effectLst/>
                        </a:rPr>
                        <a:t>9</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300" kern="100" dirty="0">
                          <a:effectLst/>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A Novel High-Speed </a:t>
                      </a:r>
                      <a:r>
                        <a:rPr lang="en-US" sz="1300" dirty="0" err="1">
                          <a:latin typeface="Times New Roman" panose="02020603050405020304" pitchFamily="18" charset="0"/>
                          <a:cs typeface="Times New Roman" panose="02020603050405020304" pitchFamily="18" charset="0"/>
                        </a:rPr>
                        <a:t>Sensorless</a:t>
                      </a:r>
                      <a:r>
                        <a:rPr lang="en-US" sz="1300" dirty="0">
                          <a:latin typeface="Times New Roman" panose="02020603050405020304" pitchFamily="18" charset="0"/>
                          <a:cs typeface="Times New Roman" panose="02020603050405020304" pitchFamily="18" charset="0"/>
                        </a:rPr>
                        <a:t> Faulty Panel Detection Technique for an SPV String/Array by </a:t>
                      </a:r>
                      <a:r>
                        <a:rPr lang="en-IN" sz="1300" dirty="0">
                          <a:latin typeface="Times New Roman" panose="02020603050405020304" pitchFamily="18" charset="0"/>
                          <a:cs typeface="Times New Roman" panose="02020603050405020304" pitchFamily="18" charset="0"/>
                        </a:rPr>
                        <a:t>Sreedhar </a:t>
                      </a:r>
                      <a:r>
                        <a:rPr lang="en-IN" sz="1300" dirty="0" err="1">
                          <a:latin typeface="Times New Roman" panose="02020603050405020304" pitchFamily="18" charset="0"/>
                          <a:cs typeface="Times New Roman" panose="02020603050405020304" pitchFamily="18" charset="0"/>
                        </a:rPr>
                        <a:t>Madichetty</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Yellepeddi</a:t>
                      </a:r>
                      <a:r>
                        <a:rPr lang="en-IN" sz="1300" dirty="0">
                          <a:latin typeface="Times New Roman" panose="02020603050405020304" pitchFamily="18" charset="0"/>
                          <a:cs typeface="Times New Roman" panose="02020603050405020304" pitchFamily="18" charset="0"/>
                        </a:rPr>
                        <a:t> Venkata Sai Manoj, Shaik Abdul Kareem, and Sukumar Mishra(2022)</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indent="-171450" algn="l">
                        <a:lnSpc>
                          <a:spcPct val="150000"/>
                        </a:lnSpc>
                        <a:spcBef>
                          <a:spcPts val="0"/>
                        </a:spcBef>
                        <a:spcAft>
                          <a:spcPts val="0"/>
                        </a:spcAft>
                        <a:buFont typeface="Arial" panose="020B0604020202020204" pitchFamily="34" charset="0"/>
                        <a:buChar char="•"/>
                      </a:pPr>
                      <a:r>
                        <a:rPr lang="en-IN" sz="1300" b="0" kern="100" dirty="0">
                          <a:effectLst/>
                          <a:latin typeface="Times New Roman" panose="02020603050405020304" pitchFamily="18" charset="0"/>
                          <a:cs typeface="Times New Roman" panose="02020603050405020304" pitchFamily="18" charset="0"/>
                        </a:rPr>
                        <a:t> </a:t>
                      </a:r>
                      <a:r>
                        <a:rPr lang="en-US" sz="1300" b="0" dirty="0">
                          <a:latin typeface="Times New Roman" panose="02020603050405020304" pitchFamily="18" charset="0"/>
                          <a:cs typeface="Times New Roman" panose="02020603050405020304" pitchFamily="18" charset="0"/>
                        </a:rPr>
                        <a:t>Healthy Mode </a:t>
                      </a:r>
                    </a:p>
                    <a:p>
                      <a:pPr marL="171450" marR="0" indent="-171450" algn="l">
                        <a:lnSpc>
                          <a:spcPct val="150000"/>
                        </a:lnSpc>
                        <a:spcBef>
                          <a:spcPts val="0"/>
                        </a:spcBef>
                        <a:spcAft>
                          <a:spcPts val="0"/>
                        </a:spcAft>
                        <a:buFont typeface="Arial" panose="020B0604020202020204" pitchFamily="34" charset="0"/>
                        <a:buChar char="•"/>
                      </a:pPr>
                      <a:r>
                        <a:rPr lang="en-US" sz="1300" b="0" dirty="0" err="1">
                          <a:latin typeface="Times New Roman" panose="02020603050405020304" pitchFamily="18" charset="0"/>
                          <a:cs typeface="Times New Roman" panose="02020603050405020304" pitchFamily="18" charset="0"/>
                        </a:rPr>
                        <a:t>OperationFault</a:t>
                      </a:r>
                      <a:r>
                        <a:rPr lang="en-US" sz="1300" b="0" dirty="0">
                          <a:latin typeface="Times New Roman" panose="02020603050405020304" pitchFamily="18" charset="0"/>
                          <a:cs typeface="Times New Roman" panose="02020603050405020304" pitchFamily="18" charset="0"/>
                        </a:rPr>
                        <a:t> Mode Operation</a:t>
                      </a:r>
                    </a:p>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Validation and Testing</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indent="-171450" algn="l">
                        <a:lnSpc>
                          <a:spcPct val="150000"/>
                        </a:lnSpc>
                        <a:spcBef>
                          <a:spcPts val="0"/>
                        </a:spcBef>
                        <a:spcAft>
                          <a:spcPts val="0"/>
                        </a:spcAft>
                        <a:buFont typeface="Arial" panose="020B0604020202020204" pitchFamily="34" charset="0"/>
                        <a:buChar char="•"/>
                      </a:pPr>
                      <a:r>
                        <a:rPr lang="en-IN" sz="1300" b="0" kern="100" dirty="0">
                          <a:effectLst/>
                          <a:latin typeface="Times New Roman" panose="02020603050405020304" pitchFamily="18" charset="0"/>
                          <a:cs typeface="Times New Roman" panose="02020603050405020304" pitchFamily="18" charset="0"/>
                        </a:rPr>
                        <a:t> </a:t>
                      </a:r>
                      <a:r>
                        <a:rPr lang="en-US" sz="1300" b="0" dirty="0">
                          <a:latin typeface="Times New Roman" panose="02020603050405020304" pitchFamily="18" charset="0"/>
                          <a:cs typeface="Times New Roman" panose="02020603050405020304" pitchFamily="18" charset="0"/>
                        </a:rPr>
                        <a:t>Healthy Mode Efficiency Issues</a:t>
                      </a:r>
                    </a:p>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Fault Detection Accuracy</a:t>
                      </a:r>
                    </a:p>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Testing and Communication Limitations</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9735982"/>
                  </a:ext>
                </a:extLst>
              </a:tr>
            </a:tbl>
          </a:graphicData>
        </a:graphic>
      </p:graphicFrame>
      <p:sp>
        <p:nvSpPr>
          <p:cNvPr id="3" name="Date Placeholder 2">
            <a:extLst>
              <a:ext uri="{FF2B5EF4-FFF2-40B4-BE49-F238E27FC236}">
                <a16:creationId xmlns:a16="http://schemas.microsoft.com/office/drawing/2014/main" id="{874F77B4-1EA5-8D27-48C1-E1BE095F9870}"/>
              </a:ext>
            </a:extLst>
          </p:cNvPr>
          <p:cNvSpPr>
            <a:spLocks noGrp="1"/>
          </p:cNvSpPr>
          <p:nvPr>
            <p:ph type="dt" sz="half" idx="10"/>
          </p:nvPr>
        </p:nvSpPr>
        <p:spPr>
          <a:xfrm>
            <a:off x="155620" y="6492875"/>
            <a:ext cx="2743200" cy="365125"/>
          </a:xfrm>
        </p:spPr>
        <p:txBody>
          <a:bodyPr/>
          <a:lstStyle/>
          <a:p>
            <a:fld id="{BDC6E29C-33F5-423B-AD2D-07A737DC3B49}" type="datetime1">
              <a:rPr lang="en-IN" smtClean="0"/>
              <a:t>30-08-2024</a:t>
            </a:fld>
            <a:endParaRPr lang="en-IN" dirty="0"/>
          </a:p>
        </p:txBody>
      </p:sp>
      <p:sp>
        <p:nvSpPr>
          <p:cNvPr id="4" name="Slide Number Placeholder 3">
            <a:extLst>
              <a:ext uri="{FF2B5EF4-FFF2-40B4-BE49-F238E27FC236}">
                <a16:creationId xmlns:a16="http://schemas.microsoft.com/office/drawing/2014/main" id="{7C35E6FC-9D46-71E5-6415-0A70AB96DE12}"/>
              </a:ext>
            </a:extLst>
          </p:cNvPr>
          <p:cNvSpPr>
            <a:spLocks noGrp="1"/>
          </p:cNvSpPr>
          <p:nvPr>
            <p:ph type="sldNum" sz="quarter" idx="12"/>
          </p:nvPr>
        </p:nvSpPr>
        <p:spPr/>
        <p:txBody>
          <a:bodyPr/>
          <a:lstStyle/>
          <a:p>
            <a:fld id="{69BD151E-0CEF-4ED0-9463-9A59D7EF7EF6}" type="slidenum">
              <a:rPr lang="en-IN" smtClean="0"/>
              <a:t>12</a:t>
            </a:fld>
            <a:endParaRPr lang="en-IN"/>
          </a:p>
        </p:txBody>
      </p:sp>
    </p:spTree>
    <p:extLst>
      <p:ext uri="{BB962C8B-B14F-4D97-AF65-F5344CB8AC3E}">
        <p14:creationId xmlns:p14="http://schemas.microsoft.com/office/powerpoint/2010/main" val="2859589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CEAAD82-9A31-D860-5E21-FB7C68065A30}"/>
              </a:ext>
            </a:extLst>
          </p:cNvPr>
          <p:cNvGraphicFramePr>
            <a:graphicFrameLocks noGrp="1"/>
          </p:cNvGraphicFramePr>
          <p:nvPr>
            <p:extLst>
              <p:ext uri="{D42A27DB-BD31-4B8C-83A1-F6EECF244321}">
                <p14:modId xmlns:p14="http://schemas.microsoft.com/office/powerpoint/2010/main" val="4102146324"/>
              </p:ext>
            </p:extLst>
          </p:nvPr>
        </p:nvGraphicFramePr>
        <p:xfrm>
          <a:off x="321013" y="330740"/>
          <a:ext cx="11614825" cy="6245158"/>
        </p:xfrm>
        <a:graphic>
          <a:graphicData uri="http://schemas.openxmlformats.org/drawingml/2006/table">
            <a:tbl>
              <a:tblPr firstRow="1" firstCol="1" bandRow="1">
                <a:tableStyleId>{93296810-A885-4BE3-A3E7-6D5BEEA58F35}</a:tableStyleId>
              </a:tblPr>
              <a:tblGrid>
                <a:gridCol w="823257">
                  <a:extLst>
                    <a:ext uri="{9D8B030D-6E8A-4147-A177-3AD203B41FA5}">
                      <a16:colId xmlns:a16="http://schemas.microsoft.com/office/drawing/2014/main" val="3903550225"/>
                    </a:ext>
                  </a:extLst>
                </a:gridCol>
                <a:gridCol w="3987725">
                  <a:extLst>
                    <a:ext uri="{9D8B030D-6E8A-4147-A177-3AD203B41FA5}">
                      <a16:colId xmlns:a16="http://schemas.microsoft.com/office/drawing/2014/main" val="1348204336"/>
                    </a:ext>
                  </a:extLst>
                </a:gridCol>
                <a:gridCol w="3914262">
                  <a:extLst>
                    <a:ext uri="{9D8B030D-6E8A-4147-A177-3AD203B41FA5}">
                      <a16:colId xmlns:a16="http://schemas.microsoft.com/office/drawing/2014/main" val="3231307273"/>
                    </a:ext>
                  </a:extLst>
                </a:gridCol>
                <a:gridCol w="2889581">
                  <a:extLst>
                    <a:ext uri="{9D8B030D-6E8A-4147-A177-3AD203B41FA5}">
                      <a16:colId xmlns:a16="http://schemas.microsoft.com/office/drawing/2014/main" val="2641154830"/>
                    </a:ext>
                  </a:extLst>
                </a:gridCol>
              </a:tblGrid>
              <a:tr h="1135654">
                <a:tc>
                  <a:txBody>
                    <a:bodyPr/>
                    <a:lstStyle/>
                    <a:p>
                      <a:pPr marL="0" marR="0" algn="l">
                        <a:lnSpc>
                          <a:spcPct val="107000"/>
                        </a:lnSpc>
                        <a:spcBef>
                          <a:spcPts val="0"/>
                        </a:spcBef>
                        <a:spcAft>
                          <a:spcPts val="0"/>
                        </a:spcAft>
                      </a:pPr>
                      <a:r>
                        <a:rPr lang="en-IN" sz="1100" kern="100" dirty="0">
                          <a:effectLst/>
                        </a:rPr>
                        <a:t>S. No</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IN" sz="1100" kern="100" dirty="0">
                          <a:effectLst/>
                          <a:latin typeface="Times New Roman" panose="02020603050405020304" pitchFamily="18" charset="0"/>
                          <a:cs typeface="Times New Roman" panose="02020603050405020304" pitchFamily="18" charset="0"/>
                        </a:rPr>
                        <a:t>Title</a:t>
                      </a:r>
                      <a:endParaRPr lang="en-US" sz="1100"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kern="100" dirty="0">
                          <a:effectLst/>
                          <a:latin typeface="Times New Roman" panose="02020603050405020304" pitchFamily="18" charset="0"/>
                          <a:cs typeface="Times New Roman" panose="02020603050405020304" pitchFamily="18" charset="0"/>
                        </a:rPr>
                        <a:t>(Name of the journal, author and publication details)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kern="100" dirty="0">
                          <a:effectLst/>
                          <a:latin typeface="Times New Roman" panose="02020603050405020304" pitchFamily="18" charset="0"/>
                          <a:cs typeface="Times New Roman" panose="02020603050405020304" pitchFamily="18" charset="0"/>
                        </a:rPr>
                        <a:t>Methodology</a:t>
                      </a:r>
                      <a:endParaRPr lang="en-US" sz="1100"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kern="100" dirty="0">
                          <a:effectLst/>
                          <a:latin typeface="Times New Roman" panose="02020603050405020304" pitchFamily="18" charset="0"/>
                          <a:cs typeface="Times New Roman" panose="02020603050405020304" pitchFamily="18" charset="0"/>
                        </a:rPr>
                        <a:t>(Provide a Summary of key studies and their findings)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kern="100" dirty="0">
                          <a:effectLst/>
                          <a:latin typeface="Times New Roman" panose="02020603050405020304" pitchFamily="18" charset="0"/>
                          <a:cs typeface="Times New Roman" panose="02020603050405020304" pitchFamily="18" charset="0"/>
                        </a:rPr>
                        <a:t>Identification of gaps and limitations.</a:t>
                      </a:r>
                      <a:endParaRPr lang="en-US" sz="1100"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kern="100" dirty="0">
                          <a:effectLst/>
                          <a:latin typeface="Times New Roman" panose="02020603050405020304" pitchFamily="18" charset="0"/>
                          <a:cs typeface="Times New Roman" panose="02020603050405020304" pitchFamily="18" charset="0"/>
                        </a:rPr>
                        <a:t>(Identify the limitations of the Research Paper)</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735235"/>
                  </a:ext>
                </a:extLst>
              </a:tr>
              <a:tr h="2194376">
                <a:tc>
                  <a:txBody>
                    <a:bodyPr/>
                    <a:lstStyle/>
                    <a:p>
                      <a:pPr marL="0" marR="0" algn="l">
                        <a:lnSpc>
                          <a:spcPct val="107000"/>
                        </a:lnSpc>
                        <a:spcBef>
                          <a:spcPts val="0"/>
                        </a:spcBef>
                        <a:spcAft>
                          <a:spcPts val="0"/>
                        </a:spcAft>
                      </a:pPr>
                      <a:r>
                        <a:rPr lang="en-IN" sz="1100" kern="100" dirty="0">
                          <a:effectLst/>
                        </a:rPr>
                        <a:t>10</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US" sz="1300" dirty="0">
                          <a:latin typeface="Times New Roman" panose="02020603050405020304" pitchFamily="18" charset="0"/>
                          <a:cs typeface="Times New Roman" panose="02020603050405020304" pitchFamily="18" charset="0"/>
                        </a:rPr>
                        <a:t>Advanced Deep Learning Solutions for Automated Diagnosis of Solar Panel Issues by </a:t>
                      </a:r>
                      <a:r>
                        <a:rPr lang="en-IN" sz="1300" dirty="0">
                          <a:latin typeface="Times New Roman" panose="02020603050405020304" pitchFamily="18" charset="0"/>
                          <a:cs typeface="Times New Roman" panose="02020603050405020304" pitchFamily="18" charset="0"/>
                        </a:rPr>
                        <a:t>Chaitra Pala, </a:t>
                      </a:r>
                      <a:r>
                        <a:rPr lang="en-IN" sz="1300" dirty="0" err="1">
                          <a:latin typeface="Times New Roman" panose="02020603050405020304" pitchFamily="18" charset="0"/>
                          <a:cs typeface="Times New Roman" panose="02020603050405020304" pitchFamily="18" charset="0"/>
                        </a:rPr>
                        <a:t>Poojitha</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Bollem</a:t>
                      </a:r>
                      <a:r>
                        <a:rPr lang="en-IN" sz="1300" dirty="0">
                          <a:latin typeface="Times New Roman" panose="02020603050405020304" pitchFamily="18" charset="0"/>
                          <a:cs typeface="Times New Roman" panose="02020603050405020304" pitchFamily="18" charset="0"/>
                        </a:rPr>
                        <a:t>, </a:t>
                      </a:r>
                    </a:p>
                    <a:p>
                      <a:pPr marL="0" marR="0" algn="l">
                        <a:lnSpc>
                          <a:spcPct val="107000"/>
                        </a:lnSpc>
                        <a:spcBef>
                          <a:spcPts val="0"/>
                        </a:spcBef>
                        <a:spcAft>
                          <a:spcPts val="0"/>
                        </a:spcAft>
                      </a:pPr>
                      <a:r>
                        <a:rPr lang="en-IN" sz="1300" dirty="0">
                          <a:latin typeface="Times New Roman" panose="02020603050405020304" pitchFamily="18" charset="0"/>
                          <a:cs typeface="Times New Roman" panose="02020603050405020304" pitchFamily="18" charset="0"/>
                        </a:rPr>
                        <a:t>Neelima N(2024)</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Dataset Acquisition</a:t>
                      </a:r>
                    </a:p>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Image Preprocessing </a:t>
                      </a:r>
                    </a:p>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Feature Extraction and Data Splitting</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Dataset Acquisition Gaps</a:t>
                      </a:r>
                    </a:p>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Image Preprocessing Issues</a:t>
                      </a:r>
                    </a:p>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Feature Extraction and Data Splitting Challenges</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4183412"/>
                  </a:ext>
                </a:extLst>
              </a:tr>
              <a:tr h="1457564">
                <a:tc>
                  <a:txBody>
                    <a:bodyPr/>
                    <a:lstStyle/>
                    <a:p>
                      <a:pPr marL="0" marR="0" algn="l">
                        <a:lnSpc>
                          <a:spcPct val="107000"/>
                        </a:lnSpc>
                        <a:spcBef>
                          <a:spcPts val="0"/>
                        </a:spcBef>
                        <a:spcAft>
                          <a:spcPts val="0"/>
                        </a:spcAft>
                      </a:pPr>
                      <a:r>
                        <a:rPr lang="en-IN" sz="1100" kern="100" dirty="0">
                          <a:effectLst/>
                        </a:rPr>
                        <a:t>11</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300" kern="100" dirty="0">
                          <a:effectLst/>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A Novel Technique for Detecting and Monitoring Dust and Soil on Solar Photovoltaic Panel by </a:t>
                      </a:r>
                      <a:r>
                        <a:rPr lang="en-IN" sz="1300" dirty="0">
                          <a:latin typeface="Times New Roman" panose="02020603050405020304" pitchFamily="18" charset="0"/>
                          <a:cs typeface="Times New Roman" panose="02020603050405020304" pitchFamily="18" charset="0"/>
                        </a:rPr>
                        <a:t>Kamal Adel </a:t>
                      </a:r>
                      <a:r>
                        <a:rPr lang="en-IN" sz="1300" dirty="0" err="1">
                          <a:latin typeface="Times New Roman" panose="02020603050405020304" pitchFamily="18" charset="0"/>
                          <a:cs typeface="Times New Roman" panose="02020603050405020304" pitchFamily="18" charset="0"/>
                        </a:rPr>
                        <a:t>Abuqaaud</a:t>
                      </a:r>
                      <a:r>
                        <a:rPr lang="en-IN" sz="1300" dirty="0">
                          <a:latin typeface="Times New Roman" panose="02020603050405020304" pitchFamily="18" charset="0"/>
                          <a:cs typeface="Times New Roman" panose="02020603050405020304" pitchFamily="18" charset="0"/>
                        </a:rPr>
                        <a:t>  , </a:t>
                      </a:r>
                      <a:r>
                        <a:rPr lang="en-IN" sz="1300" dirty="0" err="1">
                          <a:latin typeface="Times New Roman" panose="02020603050405020304" pitchFamily="18" charset="0"/>
                          <a:cs typeface="Times New Roman" panose="02020603050405020304" pitchFamily="18" charset="0"/>
                        </a:rPr>
                        <a:t>Azzeddine</a:t>
                      </a:r>
                      <a:r>
                        <a:rPr lang="en-IN" sz="1300" dirty="0">
                          <a:latin typeface="Times New Roman" panose="02020603050405020304" pitchFamily="18" charset="0"/>
                          <a:cs typeface="Times New Roman" panose="02020603050405020304" pitchFamily="18" charset="0"/>
                        </a:rPr>
                        <a:t> Ferrah(2022)</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indent="-171450" algn="l">
                        <a:lnSpc>
                          <a:spcPct val="150000"/>
                        </a:lnSpc>
                        <a:spcBef>
                          <a:spcPts val="0"/>
                        </a:spcBef>
                        <a:spcAft>
                          <a:spcPts val="0"/>
                        </a:spcAft>
                        <a:buFont typeface="Arial" panose="020B0604020202020204" pitchFamily="34" charset="0"/>
                        <a:buChar char="•"/>
                      </a:pPr>
                      <a:r>
                        <a:rPr lang="en-IN" sz="1300" b="0" kern="100" dirty="0">
                          <a:effectLst/>
                          <a:latin typeface="Times New Roman" panose="02020603050405020304" pitchFamily="18" charset="0"/>
                          <a:cs typeface="Times New Roman" panose="02020603050405020304" pitchFamily="18" charset="0"/>
                        </a:rPr>
                        <a:t> </a:t>
                      </a:r>
                      <a:r>
                        <a:rPr lang="en-IN" sz="1300" b="0" dirty="0">
                          <a:latin typeface="Times New Roman" panose="02020603050405020304" pitchFamily="18" charset="0"/>
                          <a:cs typeface="Times New Roman" panose="02020603050405020304" pitchFamily="18" charset="0"/>
                        </a:rPr>
                        <a:t>Dataset Acquisition</a:t>
                      </a:r>
                    </a:p>
                    <a:p>
                      <a:pPr marL="171450" marR="0" indent="-171450" algn="l">
                        <a:lnSpc>
                          <a:spcPct val="150000"/>
                        </a:lnSpc>
                        <a:spcBef>
                          <a:spcPts val="0"/>
                        </a:spcBef>
                        <a:spcAft>
                          <a:spcPts val="0"/>
                        </a:spcAft>
                        <a:buFont typeface="Arial" panose="020B0604020202020204" pitchFamily="34" charset="0"/>
                        <a:buChar char="•"/>
                      </a:pPr>
                      <a:r>
                        <a:rPr lang="en-IN" sz="1300" b="0" dirty="0">
                          <a:latin typeface="Times New Roman" panose="02020603050405020304" pitchFamily="18" charset="0"/>
                          <a:cs typeface="Times New Roman" panose="02020603050405020304" pitchFamily="18" charset="0"/>
                        </a:rPr>
                        <a:t>Image </a:t>
                      </a:r>
                      <a:r>
                        <a:rPr lang="en-IN" sz="1300" b="0" dirty="0" err="1">
                          <a:latin typeface="Times New Roman" panose="02020603050405020304" pitchFamily="18" charset="0"/>
                          <a:cs typeface="Times New Roman" panose="02020603050405020304" pitchFamily="18" charset="0"/>
                        </a:rPr>
                        <a:t>PreprocessingFeature</a:t>
                      </a:r>
                      <a:r>
                        <a:rPr lang="en-IN" sz="1300" b="0" dirty="0">
                          <a:latin typeface="Times New Roman" panose="02020603050405020304" pitchFamily="18" charset="0"/>
                          <a:cs typeface="Times New Roman" panose="02020603050405020304" pitchFamily="18" charset="0"/>
                        </a:rPr>
                        <a:t> </a:t>
                      </a:r>
                    </a:p>
                    <a:p>
                      <a:pPr marL="171450" marR="0" indent="-171450" algn="l">
                        <a:lnSpc>
                          <a:spcPct val="150000"/>
                        </a:lnSpc>
                        <a:spcBef>
                          <a:spcPts val="0"/>
                        </a:spcBef>
                        <a:spcAft>
                          <a:spcPts val="0"/>
                        </a:spcAft>
                        <a:buFont typeface="Arial" panose="020B0604020202020204" pitchFamily="34" charset="0"/>
                        <a:buChar char="•"/>
                      </a:pPr>
                      <a:r>
                        <a:rPr lang="en-IN" sz="1300" b="0" dirty="0">
                          <a:latin typeface="Times New Roman" panose="02020603050405020304" pitchFamily="18" charset="0"/>
                          <a:cs typeface="Times New Roman" panose="02020603050405020304" pitchFamily="18" charset="0"/>
                        </a:rPr>
                        <a:t>Extraction and Model Training</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Data Labeling and Annotation </a:t>
                      </a:r>
                    </a:p>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Errors Generalization to Diverse</a:t>
                      </a:r>
                    </a:p>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Environments Model Overfitting</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838772"/>
                  </a:ext>
                </a:extLst>
              </a:tr>
              <a:tr h="1457564">
                <a:tc>
                  <a:txBody>
                    <a:bodyPr/>
                    <a:lstStyle/>
                    <a:p>
                      <a:pPr marL="0" marR="0" algn="l">
                        <a:lnSpc>
                          <a:spcPct val="107000"/>
                        </a:lnSpc>
                        <a:spcBef>
                          <a:spcPts val="0"/>
                        </a:spcBef>
                        <a:spcAft>
                          <a:spcPts val="0"/>
                        </a:spcAft>
                      </a:pPr>
                      <a:r>
                        <a:rPr lang="en-IN" sz="1100" kern="100" dirty="0">
                          <a:effectLst/>
                        </a:rPr>
                        <a:t>12</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300" kern="100" dirty="0">
                          <a:effectLst/>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Advanced Image Processing Based Solar Panel Dust Detection System  by </a:t>
                      </a:r>
                      <a:r>
                        <a:rPr lang="en-IN" sz="1300" dirty="0" err="1">
                          <a:latin typeface="Times New Roman" panose="02020603050405020304" pitchFamily="18" charset="0"/>
                          <a:cs typeface="Times New Roman" panose="02020603050405020304" pitchFamily="18" charset="0"/>
                        </a:rPr>
                        <a:t>Nazmun</a:t>
                      </a:r>
                      <a:r>
                        <a:rPr lang="en-IN" sz="1300" dirty="0">
                          <a:latin typeface="Times New Roman" panose="02020603050405020304" pitchFamily="18" charset="0"/>
                          <a:cs typeface="Times New Roman" panose="02020603050405020304" pitchFamily="18" charset="0"/>
                        </a:rPr>
                        <a:t> Nahar Karima, </a:t>
                      </a:r>
                      <a:r>
                        <a:rPr lang="en-IN" sz="1300" dirty="0" err="1">
                          <a:latin typeface="Times New Roman" panose="02020603050405020304" pitchFamily="18" charset="0"/>
                          <a:cs typeface="Times New Roman" panose="02020603050405020304" pitchFamily="18" charset="0"/>
                        </a:rPr>
                        <a:t>Kamruzzaman</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Rimon</a:t>
                      </a:r>
                      <a:r>
                        <a:rPr lang="en-IN" sz="1300" dirty="0">
                          <a:latin typeface="Times New Roman" panose="02020603050405020304" pitchFamily="18" charset="0"/>
                          <a:cs typeface="Times New Roman" panose="02020603050405020304" pitchFamily="18" charset="0"/>
                        </a:rPr>
                        <a:t>, MD </a:t>
                      </a:r>
                      <a:r>
                        <a:rPr lang="en-IN" sz="1300" dirty="0" err="1">
                          <a:latin typeface="Times New Roman" panose="02020603050405020304" pitchFamily="18" charset="0"/>
                          <a:cs typeface="Times New Roman" panose="02020603050405020304" pitchFamily="18" charset="0"/>
                        </a:rPr>
                        <a:t>Sumon</a:t>
                      </a:r>
                      <a:r>
                        <a:rPr lang="en-IN" sz="1300" dirty="0">
                          <a:latin typeface="Times New Roman" panose="02020603050405020304" pitchFamily="18" charset="0"/>
                          <a:cs typeface="Times New Roman" panose="02020603050405020304" pitchFamily="18" charset="0"/>
                        </a:rPr>
                        <a:t> Molla, Mahmudul Hasan, and </a:t>
                      </a:r>
                      <a:r>
                        <a:rPr lang="en-IN" sz="1300" dirty="0" err="1">
                          <a:latin typeface="Times New Roman" panose="02020603050405020304" pitchFamily="18" charset="0"/>
                          <a:cs typeface="Times New Roman" panose="02020603050405020304" pitchFamily="18" charset="0"/>
                        </a:rPr>
                        <a:t>Muhibul</a:t>
                      </a:r>
                      <a:r>
                        <a:rPr lang="en-IN" sz="1300" dirty="0">
                          <a:latin typeface="Times New Roman" panose="02020603050405020304" pitchFamily="18" charset="0"/>
                          <a:cs typeface="Times New Roman" panose="02020603050405020304" pitchFamily="18" charset="0"/>
                        </a:rPr>
                        <a:t> Haque </a:t>
                      </a:r>
                      <a:r>
                        <a:rPr lang="en-IN" sz="1300" dirty="0" err="1">
                          <a:latin typeface="Times New Roman" panose="02020603050405020304" pitchFamily="18" charset="0"/>
                          <a:cs typeface="Times New Roman" panose="02020603050405020304" pitchFamily="18" charset="0"/>
                        </a:rPr>
                        <a:t>Bhuyan</a:t>
                      </a:r>
                      <a:r>
                        <a:rPr lang="en-IN" sz="1300" dirty="0">
                          <a:latin typeface="Times New Roman" panose="02020603050405020304" pitchFamily="18" charset="0"/>
                          <a:cs typeface="Times New Roman" panose="02020603050405020304" pitchFamily="18" charset="0"/>
                        </a:rPr>
                        <a:t>(2023)</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indent="-171450" algn="l">
                        <a:lnSpc>
                          <a:spcPct val="150000"/>
                        </a:lnSpc>
                        <a:spcBef>
                          <a:spcPts val="0"/>
                        </a:spcBef>
                        <a:spcAft>
                          <a:spcPts val="0"/>
                        </a:spcAft>
                        <a:buFont typeface="Arial" panose="020B0604020202020204" pitchFamily="34" charset="0"/>
                        <a:buChar char="•"/>
                      </a:pPr>
                      <a:r>
                        <a:rPr lang="en-IN" sz="1300" b="0" kern="100" dirty="0">
                          <a:effectLst/>
                          <a:latin typeface="Times New Roman" panose="02020603050405020304" pitchFamily="18" charset="0"/>
                          <a:cs typeface="Times New Roman" panose="02020603050405020304" pitchFamily="18" charset="0"/>
                        </a:rPr>
                        <a:t> </a:t>
                      </a:r>
                      <a:r>
                        <a:rPr lang="en-US" sz="1300" b="0" dirty="0">
                          <a:latin typeface="Times New Roman" panose="02020603050405020304" pitchFamily="18" charset="0"/>
                          <a:cs typeface="Times New Roman" panose="02020603050405020304" pitchFamily="18" charset="0"/>
                        </a:rPr>
                        <a:t>Calibration and Dust Detection</a:t>
                      </a:r>
                    </a:p>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Image Processing Techniques</a:t>
                      </a:r>
                    </a:p>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Advanced Image Processing with NVIDIA Jetson</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Calibration Accuracy Issues</a:t>
                      </a:r>
                    </a:p>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Reliability of Image Processing</a:t>
                      </a:r>
                    </a:p>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Real-Time Processing Delays</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9735982"/>
                  </a:ext>
                </a:extLst>
              </a:tr>
            </a:tbl>
          </a:graphicData>
        </a:graphic>
      </p:graphicFrame>
      <p:sp>
        <p:nvSpPr>
          <p:cNvPr id="3" name="Date Placeholder 2">
            <a:extLst>
              <a:ext uri="{FF2B5EF4-FFF2-40B4-BE49-F238E27FC236}">
                <a16:creationId xmlns:a16="http://schemas.microsoft.com/office/drawing/2014/main" id="{EC608DBC-93F8-1BF4-1B2D-F9115A0BD4D0}"/>
              </a:ext>
            </a:extLst>
          </p:cNvPr>
          <p:cNvSpPr>
            <a:spLocks noGrp="1"/>
          </p:cNvSpPr>
          <p:nvPr>
            <p:ph type="dt" sz="half" idx="10"/>
          </p:nvPr>
        </p:nvSpPr>
        <p:spPr>
          <a:xfrm>
            <a:off x="256162" y="6492875"/>
            <a:ext cx="2743200" cy="365125"/>
          </a:xfrm>
        </p:spPr>
        <p:txBody>
          <a:bodyPr/>
          <a:lstStyle/>
          <a:p>
            <a:fld id="{A69F7C42-00C3-46E1-B12F-12DAC83B4DE0}" type="datetime1">
              <a:rPr lang="en-IN" smtClean="0"/>
              <a:t>30-08-2024</a:t>
            </a:fld>
            <a:endParaRPr lang="en-IN" dirty="0"/>
          </a:p>
        </p:txBody>
      </p:sp>
      <p:sp>
        <p:nvSpPr>
          <p:cNvPr id="4" name="Slide Number Placeholder 3">
            <a:extLst>
              <a:ext uri="{FF2B5EF4-FFF2-40B4-BE49-F238E27FC236}">
                <a16:creationId xmlns:a16="http://schemas.microsoft.com/office/drawing/2014/main" id="{D15B3877-8B83-BE84-E128-A7347A3F3CB9}"/>
              </a:ext>
            </a:extLst>
          </p:cNvPr>
          <p:cNvSpPr>
            <a:spLocks noGrp="1"/>
          </p:cNvSpPr>
          <p:nvPr>
            <p:ph type="sldNum" sz="quarter" idx="12"/>
          </p:nvPr>
        </p:nvSpPr>
        <p:spPr/>
        <p:txBody>
          <a:bodyPr/>
          <a:lstStyle/>
          <a:p>
            <a:fld id="{69BD151E-0CEF-4ED0-9463-9A59D7EF7EF6}" type="slidenum">
              <a:rPr lang="en-IN" smtClean="0"/>
              <a:t>13</a:t>
            </a:fld>
            <a:endParaRPr lang="en-IN"/>
          </a:p>
        </p:txBody>
      </p:sp>
    </p:spTree>
    <p:extLst>
      <p:ext uri="{BB962C8B-B14F-4D97-AF65-F5344CB8AC3E}">
        <p14:creationId xmlns:p14="http://schemas.microsoft.com/office/powerpoint/2010/main" val="24890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5E36074-85E4-72B5-AC79-939EA9827C0C}"/>
              </a:ext>
            </a:extLst>
          </p:cNvPr>
          <p:cNvGraphicFramePr>
            <a:graphicFrameLocks noGrp="1"/>
          </p:cNvGraphicFramePr>
          <p:nvPr>
            <p:extLst>
              <p:ext uri="{D42A27DB-BD31-4B8C-83A1-F6EECF244321}">
                <p14:modId xmlns:p14="http://schemas.microsoft.com/office/powerpoint/2010/main" val="1094807764"/>
              </p:ext>
            </p:extLst>
          </p:nvPr>
        </p:nvGraphicFramePr>
        <p:xfrm>
          <a:off x="266700" y="136525"/>
          <a:ext cx="11658600" cy="6314021"/>
        </p:xfrm>
        <a:graphic>
          <a:graphicData uri="http://schemas.openxmlformats.org/drawingml/2006/table">
            <a:tbl>
              <a:tblPr firstRow="1" firstCol="1" bandRow="1">
                <a:tableStyleId>{93296810-A885-4BE3-A3E7-6D5BEEA58F35}</a:tableStyleId>
              </a:tblPr>
              <a:tblGrid>
                <a:gridCol w="824927">
                  <a:extLst>
                    <a:ext uri="{9D8B030D-6E8A-4147-A177-3AD203B41FA5}">
                      <a16:colId xmlns:a16="http://schemas.microsoft.com/office/drawing/2014/main" val="3903550225"/>
                    </a:ext>
                  </a:extLst>
                </a:gridCol>
                <a:gridCol w="3995818">
                  <a:extLst>
                    <a:ext uri="{9D8B030D-6E8A-4147-A177-3AD203B41FA5}">
                      <a16:colId xmlns:a16="http://schemas.microsoft.com/office/drawing/2014/main" val="1348204336"/>
                    </a:ext>
                  </a:extLst>
                </a:gridCol>
                <a:gridCol w="3922205">
                  <a:extLst>
                    <a:ext uri="{9D8B030D-6E8A-4147-A177-3AD203B41FA5}">
                      <a16:colId xmlns:a16="http://schemas.microsoft.com/office/drawing/2014/main" val="3231307273"/>
                    </a:ext>
                  </a:extLst>
                </a:gridCol>
                <a:gridCol w="2915650">
                  <a:extLst>
                    <a:ext uri="{9D8B030D-6E8A-4147-A177-3AD203B41FA5}">
                      <a16:colId xmlns:a16="http://schemas.microsoft.com/office/drawing/2014/main" val="2641154830"/>
                    </a:ext>
                  </a:extLst>
                </a:gridCol>
              </a:tblGrid>
              <a:tr h="1385792">
                <a:tc>
                  <a:txBody>
                    <a:bodyPr/>
                    <a:lstStyle/>
                    <a:p>
                      <a:pPr marL="0" marR="0" algn="l">
                        <a:lnSpc>
                          <a:spcPct val="107000"/>
                        </a:lnSpc>
                        <a:spcBef>
                          <a:spcPts val="0"/>
                        </a:spcBef>
                        <a:spcAft>
                          <a:spcPts val="0"/>
                        </a:spcAft>
                      </a:pPr>
                      <a:r>
                        <a:rPr lang="en-IN" sz="1100" kern="100" dirty="0">
                          <a:effectLst/>
                        </a:rPr>
                        <a:t>S. No</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IN" sz="1100" kern="100" dirty="0">
                          <a:effectLst/>
                          <a:latin typeface="Times New Roman" panose="02020603050405020304" pitchFamily="18" charset="0"/>
                          <a:cs typeface="Times New Roman" panose="02020603050405020304" pitchFamily="18" charset="0"/>
                        </a:rPr>
                        <a:t>Title</a:t>
                      </a:r>
                      <a:endParaRPr lang="en-US" sz="1100"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kern="100" dirty="0">
                          <a:effectLst/>
                          <a:latin typeface="Times New Roman" panose="02020603050405020304" pitchFamily="18" charset="0"/>
                          <a:cs typeface="Times New Roman" panose="02020603050405020304" pitchFamily="18" charset="0"/>
                        </a:rPr>
                        <a:t>(Name of the journal, author and publication details)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kern="100" dirty="0">
                          <a:effectLst/>
                          <a:latin typeface="Times New Roman" panose="02020603050405020304" pitchFamily="18" charset="0"/>
                          <a:cs typeface="Times New Roman" panose="02020603050405020304" pitchFamily="18" charset="0"/>
                        </a:rPr>
                        <a:t>Methodology</a:t>
                      </a:r>
                      <a:endParaRPr lang="en-US" sz="1100"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kern="100" dirty="0">
                          <a:effectLst/>
                          <a:latin typeface="Times New Roman" panose="02020603050405020304" pitchFamily="18" charset="0"/>
                          <a:cs typeface="Times New Roman" panose="02020603050405020304" pitchFamily="18" charset="0"/>
                        </a:rPr>
                        <a:t>(Provide a Summary of key studies and their findings)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kern="100" dirty="0">
                          <a:effectLst/>
                          <a:latin typeface="Times New Roman" panose="02020603050405020304" pitchFamily="18" charset="0"/>
                          <a:cs typeface="Times New Roman" panose="02020603050405020304" pitchFamily="18" charset="0"/>
                        </a:rPr>
                        <a:t>Identification of gaps and limitations.</a:t>
                      </a:r>
                      <a:endParaRPr lang="en-US" sz="1100"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kern="100" dirty="0">
                          <a:effectLst/>
                          <a:latin typeface="Times New Roman" panose="02020603050405020304" pitchFamily="18" charset="0"/>
                          <a:cs typeface="Times New Roman" panose="02020603050405020304" pitchFamily="18" charset="0"/>
                        </a:rPr>
                        <a:t>(Identify the limitations of the Research Paper)</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735235"/>
                  </a:ext>
                </a:extLst>
              </a:tr>
              <a:tr h="1771579">
                <a:tc>
                  <a:txBody>
                    <a:bodyPr/>
                    <a:lstStyle/>
                    <a:p>
                      <a:pPr marL="0" marR="0" algn="l">
                        <a:lnSpc>
                          <a:spcPct val="107000"/>
                        </a:lnSpc>
                        <a:spcBef>
                          <a:spcPts val="0"/>
                        </a:spcBef>
                        <a:spcAft>
                          <a:spcPts val="0"/>
                        </a:spcAft>
                      </a:pPr>
                      <a:r>
                        <a:rPr lang="en-IN" sz="1100" kern="100" dirty="0">
                          <a:effectLst/>
                        </a:rPr>
                        <a:t>13</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US" sz="1300" dirty="0">
                          <a:latin typeface="Times New Roman" panose="02020603050405020304" pitchFamily="18" charset="0"/>
                          <a:cs typeface="Times New Roman" panose="02020603050405020304" pitchFamily="18" charset="0"/>
                        </a:rPr>
                        <a:t>Image Processing Based Dust Detection and prediction of Power using ANN in PV systems by </a:t>
                      </a:r>
                      <a:r>
                        <a:rPr lang="en-IN" sz="1300" dirty="0">
                          <a:latin typeface="Times New Roman" panose="02020603050405020304" pitchFamily="18" charset="0"/>
                          <a:cs typeface="Times New Roman" panose="02020603050405020304" pitchFamily="18" charset="0"/>
                        </a:rPr>
                        <a:t>Dania </a:t>
                      </a:r>
                      <a:r>
                        <a:rPr lang="en-IN" sz="1300" dirty="0" err="1">
                          <a:latin typeface="Times New Roman" panose="02020603050405020304" pitchFamily="18" charset="0"/>
                          <a:cs typeface="Times New Roman" panose="02020603050405020304" pitchFamily="18" charset="0"/>
                        </a:rPr>
                        <a:t>Saquib</a:t>
                      </a:r>
                      <a:r>
                        <a:rPr lang="en-IN" sz="1300" dirty="0">
                          <a:latin typeface="Times New Roman" panose="02020603050405020304" pitchFamily="18" charset="0"/>
                          <a:cs typeface="Times New Roman" panose="02020603050405020304" pitchFamily="18" charset="0"/>
                        </a:rPr>
                        <a:t>, Mohammed Nabeel Nasser, Swaroop Ramaswamy(2020)</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techniques for Dust Detection and Calibration</a:t>
                      </a:r>
                    </a:p>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Innovative Image Analysis Methods</a:t>
                      </a:r>
                    </a:p>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Edge Computing with NVIDIA Jetson for Real-Time Processing</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Implications of Calibration Inaccuracies</a:t>
                      </a:r>
                    </a:p>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Challenges in Image Analysis Precision</a:t>
                      </a:r>
                    </a:p>
                    <a:p>
                      <a:pPr marL="171450" marR="0" lvl="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Consequences of Real-Time Processing Inefficiencies</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4183412"/>
                  </a:ext>
                </a:extLst>
              </a:tr>
              <a:tr h="1409193">
                <a:tc>
                  <a:txBody>
                    <a:bodyPr/>
                    <a:lstStyle/>
                    <a:p>
                      <a:pPr marL="0" marR="0" algn="l">
                        <a:lnSpc>
                          <a:spcPct val="107000"/>
                        </a:lnSpc>
                        <a:spcBef>
                          <a:spcPts val="0"/>
                        </a:spcBef>
                        <a:spcAft>
                          <a:spcPts val="0"/>
                        </a:spcAft>
                      </a:pPr>
                      <a:r>
                        <a:rPr lang="en-IN" sz="1100" kern="100" dirty="0">
                          <a:effectLst/>
                        </a:rPr>
                        <a:t>14</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300" kern="100" dirty="0">
                          <a:effectLst/>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Photovoltaic Panel Temperature Monitoring and Prediction by Raman Distributed Temperature Sensor With Fuzzy Temperature Difference Threshold Method by </a:t>
                      </a:r>
                      <a:r>
                        <a:rPr lang="en-IN" sz="1300" dirty="0">
                          <a:latin typeface="Times New Roman" panose="02020603050405020304" pitchFamily="18" charset="0"/>
                          <a:cs typeface="Times New Roman" panose="02020603050405020304" pitchFamily="18" charset="0"/>
                        </a:rPr>
                        <a:t>Tao Yu, </a:t>
                      </a:r>
                      <a:r>
                        <a:rPr lang="en-IN" sz="1300" dirty="0" err="1">
                          <a:latin typeface="Times New Roman" panose="02020603050405020304" pitchFamily="18" charset="0"/>
                          <a:cs typeface="Times New Roman" panose="02020603050405020304" pitchFamily="18" charset="0"/>
                        </a:rPr>
                        <a:t>Chunguang</a:t>
                      </a:r>
                      <a:r>
                        <a:rPr lang="en-IN" sz="1300" dirty="0">
                          <a:latin typeface="Times New Roman" panose="02020603050405020304" pitchFamily="18" charset="0"/>
                          <a:cs typeface="Times New Roman" panose="02020603050405020304" pitchFamily="18" charset="0"/>
                        </a:rPr>
                        <a:t> Ren, </a:t>
                      </a:r>
                      <a:r>
                        <a:rPr lang="en-IN" sz="1300" dirty="0" err="1">
                          <a:latin typeface="Times New Roman" panose="02020603050405020304" pitchFamily="18" charset="0"/>
                          <a:cs typeface="Times New Roman" panose="02020603050405020304" pitchFamily="18" charset="0"/>
                        </a:rPr>
                        <a:t>Yanbing</a:t>
                      </a:r>
                      <a:r>
                        <a:rPr lang="en-IN" sz="1300" dirty="0">
                          <a:latin typeface="Times New Roman" panose="02020603050405020304" pitchFamily="18" charset="0"/>
                          <a:cs typeface="Times New Roman" panose="02020603050405020304" pitchFamily="18" charset="0"/>
                        </a:rPr>
                        <a:t> Jia, Jian Li, Jianzhong Zhang , Yang Xu(2021)</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indent="-171450" algn="l">
                        <a:lnSpc>
                          <a:spcPct val="100000"/>
                        </a:lnSpc>
                        <a:spcBef>
                          <a:spcPts val="0"/>
                        </a:spcBef>
                        <a:spcAft>
                          <a:spcPts val="0"/>
                        </a:spcAft>
                        <a:buFont typeface="Arial" panose="020B0604020202020204" pitchFamily="34" charset="0"/>
                        <a:buChar char="•"/>
                      </a:pPr>
                      <a:r>
                        <a:rPr lang="en-IN" sz="1300" b="0" kern="100" dirty="0">
                          <a:effectLst/>
                          <a:latin typeface="Times New Roman" panose="02020603050405020304" pitchFamily="18" charset="0"/>
                          <a:cs typeface="Times New Roman" panose="02020603050405020304" pitchFamily="18" charset="0"/>
                        </a:rPr>
                        <a:t> </a:t>
                      </a:r>
                      <a:r>
                        <a:rPr lang="en-IN" sz="1300" b="0" dirty="0">
                          <a:latin typeface="Times New Roman" panose="02020603050405020304" pitchFamily="18" charset="0"/>
                          <a:cs typeface="Times New Roman" panose="02020603050405020304" pitchFamily="18" charset="0"/>
                        </a:rPr>
                        <a:t>Fuzzy Temperature Difference Threshold Method (FTDTM) Overview</a:t>
                      </a:r>
                    </a:p>
                    <a:p>
                      <a:pPr marL="0" marR="0" indent="0" algn="l">
                        <a:lnSpc>
                          <a:spcPct val="100000"/>
                        </a:lnSpc>
                        <a:spcBef>
                          <a:spcPts val="0"/>
                        </a:spcBef>
                        <a:spcAft>
                          <a:spcPts val="0"/>
                        </a:spcAft>
                        <a:buFont typeface="Arial" panose="020B0604020202020204" pitchFamily="34" charset="0"/>
                        <a:buNone/>
                      </a:pPr>
                      <a:endParaRPr lang="en-IN" sz="1300" b="0" dirty="0">
                        <a:latin typeface="Times New Roman" panose="02020603050405020304" pitchFamily="18" charset="0"/>
                        <a:cs typeface="Times New Roman" panose="02020603050405020304" pitchFamily="18" charset="0"/>
                      </a:endParaRPr>
                    </a:p>
                    <a:p>
                      <a:pPr marL="171450" marR="0" indent="-171450" algn="l">
                        <a:lnSpc>
                          <a:spcPct val="100000"/>
                        </a:lnSpc>
                        <a:spcBef>
                          <a:spcPts val="0"/>
                        </a:spcBef>
                        <a:spcAft>
                          <a:spcPts val="0"/>
                        </a:spcAft>
                        <a:buFont typeface="Arial" panose="020B0604020202020204" pitchFamily="34" charset="0"/>
                        <a:buChar char="•"/>
                      </a:pPr>
                      <a:r>
                        <a:rPr lang="en-IN" sz="1300" b="0" dirty="0">
                          <a:latin typeface="Times New Roman" panose="02020603050405020304" pitchFamily="18" charset="0"/>
                          <a:cs typeface="Times New Roman" panose="02020603050405020304" pitchFamily="18" charset="0"/>
                        </a:rPr>
                        <a:t>Raman Distributed Temperature Sensor (RDTS) System Implementation</a:t>
                      </a:r>
                    </a:p>
                    <a:p>
                      <a:pPr marL="0" marR="0" indent="0" algn="l">
                        <a:lnSpc>
                          <a:spcPct val="100000"/>
                        </a:lnSpc>
                        <a:spcBef>
                          <a:spcPts val="0"/>
                        </a:spcBef>
                        <a:spcAft>
                          <a:spcPts val="0"/>
                        </a:spcAft>
                        <a:buFont typeface="Arial" panose="020B0604020202020204" pitchFamily="34" charset="0"/>
                        <a:buNone/>
                      </a:pPr>
                      <a:endParaRPr lang="en-IN" sz="1300" b="0" dirty="0">
                        <a:latin typeface="Times New Roman" panose="02020603050405020304" pitchFamily="18" charset="0"/>
                        <a:cs typeface="Times New Roman" panose="02020603050405020304" pitchFamily="18" charset="0"/>
                      </a:endParaRPr>
                    </a:p>
                    <a:p>
                      <a:pPr marL="171450" marR="0" indent="-171450" algn="l">
                        <a:lnSpc>
                          <a:spcPct val="100000"/>
                        </a:lnSpc>
                        <a:spcBef>
                          <a:spcPts val="0"/>
                        </a:spcBef>
                        <a:spcAft>
                          <a:spcPts val="0"/>
                        </a:spcAft>
                        <a:buFont typeface="Arial" panose="020B0604020202020204" pitchFamily="34" charset="0"/>
                        <a:buChar char="•"/>
                      </a:pPr>
                      <a:r>
                        <a:rPr lang="en-IN" sz="1300" b="0" dirty="0">
                          <a:latin typeface="Times New Roman" panose="02020603050405020304" pitchFamily="18" charset="0"/>
                          <a:cs typeface="Times New Roman" panose="02020603050405020304" pitchFamily="18" charset="0"/>
                        </a:rPr>
                        <a:t>Experimental Validation and Error Analysis</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indent="-171450" algn="l">
                        <a:lnSpc>
                          <a:spcPct val="107000"/>
                        </a:lnSpc>
                        <a:spcBef>
                          <a:spcPts val="0"/>
                        </a:spcBef>
                        <a:spcAft>
                          <a:spcPts val="0"/>
                        </a:spcAft>
                        <a:buFont typeface="Arial" panose="020B0604020202020204" pitchFamily="34" charset="0"/>
                        <a:buChar char="•"/>
                      </a:pPr>
                      <a:r>
                        <a:rPr lang="en-IN" sz="1300" b="0" kern="100" dirty="0">
                          <a:effectLst/>
                          <a:latin typeface="Times New Roman" panose="02020603050405020304" pitchFamily="18" charset="0"/>
                          <a:cs typeface="Times New Roman" panose="02020603050405020304" pitchFamily="18" charset="0"/>
                        </a:rPr>
                        <a:t> </a:t>
                      </a:r>
                      <a:r>
                        <a:rPr lang="en-US" sz="1300" b="0" dirty="0">
                          <a:latin typeface="Times New Roman" panose="02020603050405020304" pitchFamily="18" charset="0"/>
                          <a:cs typeface="Times New Roman" panose="02020603050405020304" pitchFamily="18" charset="0"/>
                        </a:rPr>
                        <a:t>Accuracy Limitations in Temperature Prediction</a:t>
                      </a:r>
                    </a:p>
                    <a:p>
                      <a:pPr marL="171450" marR="0" indent="-171450" algn="l">
                        <a:lnSpc>
                          <a:spcPct val="107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Effects of Environmental Factors on Temperature Detection</a:t>
                      </a:r>
                    </a:p>
                    <a:p>
                      <a:pPr marL="171450" marR="0" indent="-171450" algn="l">
                        <a:lnSpc>
                          <a:spcPct val="107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Challenges in Scaling and Early Warning Systems</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838772"/>
                  </a:ext>
                </a:extLst>
              </a:tr>
              <a:tr h="1574381">
                <a:tc>
                  <a:txBody>
                    <a:bodyPr/>
                    <a:lstStyle/>
                    <a:p>
                      <a:pPr marL="0" marR="0" algn="l">
                        <a:lnSpc>
                          <a:spcPct val="107000"/>
                        </a:lnSpc>
                        <a:spcBef>
                          <a:spcPts val="0"/>
                        </a:spcBef>
                        <a:spcAft>
                          <a:spcPts val="0"/>
                        </a:spcAft>
                      </a:pPr>
                      <a:r>
                        <a:rPr lang="en-IN" sz="1100" kern="100" dirty="0">
                          <a:effectLst/>
                        </a:rPr>
                        <a:t>15</a:t>
                      </a:r>
                      <a:endParaRPr lang="en-US"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300" kern="100" dirty="0">
                          <a:effectLst/>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Evaluation of Effect of Pre-Processing Techniques in Solar Panel Fault Detection by </a:t>
                      </a:r>
                      <a:r>
                        <a:rPr lang="en-IN" sz="1300" dirty="0">
                          <a:latin typeface="Times New Roman" panose="02020603050405020304" pitchFamily="18" charset="0"/>
                          <a:cs typeface="Times New Roman" panose="02020603050405020304" pitchFamily="18" charset="0"/>
                        </a:rPr>
                        <a:t>SUJATA P. PATHAK(2023)</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indent="-171450" algn="l">
                        <a:lnSpc>
                          <a:spcPct val="150000"/>
                        </a:lnSpc>
                        <a:spcBef>
                          <a:spcPts val="0"/>
                        </a:spcBef>
                        <a:spcAft>
                          <a:spcPts val="0"/>
                        </a:spcAft>
                        <a:buFont typeface="Arial" panose="020B0604020202020204" pitchFamily="34" charset="0"/>
                        <a:buChar char="•"/>
                      </a:pPr>
                      <a:r>
                        <a:rPr lang="en-IN" sz="1300" b="0" kern="100" dirty="0">
                          <a:effectLst/>
                          <a:latin typeface="Times New Roman" panose="02020603050405020304" pitchFamily="18" charset="0"/>
                          <a:cs typeface="Times New Roman" panose="02020603050405020304" pitchFamily="18" charset="0"/>
                        </a:rPr>
                        <a:t> </a:t>
                      </a:r>
                      <a:r>
                        <a:rPr lang="en-US" sz="1300" b="0" dirty="0">
                          <a:latin typeface="Times New Roman" panose="02020603050405020304" pitchFamily="18" charset="0"/>
                          <a:cs typeface="Times New Roman" panose="02020603050405020304" pitchFamily="18" charset="0"/>
                        </a:rPr>
                        <a:t>Thermal Imaging for Fault Detection</a:t>
                      </a:r>
                    </a:p>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Pre-Processing Techniques and Their Impact</a:t>
                      </a:r>
                    </a:p>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Segmentation Methods for Fault Analysis</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marR="0" indent="-171450" algn="l">
                        <a:lnSpc>
                          <a:spcPct val="150000"/>
                        </a:lnSpc>
                        <a:spcBef>
                          <a:spcPts val="0"/>
                        </a:spcBef>
                        <a:spcAft>
                          <a:spcPts val="0"/>
                        </a:spcAft>
                        <a:buFont typeface="Arial" panose="020B0604020202020204" pitchFamily="34" charset="0"/>
                        <a:buChar char="•"/>
                      </a:pPr>
                      <a:r>
                        <a:rPr lang="en-IN" sz="1300" b="0" kern="100" dirty="0">
                          <a:effectLst/>
                          <a:latin typeface="Times New Roman" panose="02020603050405020304" pitchFamily="18" charset="0"/>
                          <a:cs typeface="Times New Roman" panose="02020603050405020304" pitchFamily="18" charset="0"/>
                        </a:rPr>
                        <a:t> </a:t>
                      </a:r>
                      <a:r>
                        <a:rPr lang="en-US" sz="1300" b="0" dirty="0">
                          <a:latin typeface="Times New Roman" panose="02020603050405020304" pitchFamily="18" charset="0"/>
                          <a:cs typeface="Times New Roman" panose="02020603050405020304" pitchFamily="18" charset="0"/>
                        </a:rPr>
                        <a:t>Accuracy of Fault Detection and Demarcation</a:t>
                      </a:r>
                    </a:p>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Influence of Pre-Processing on Detection Performance</a:t>
                      </a:r>
                    </a:p>
                    <a:p>
                      <a:pPr marL="171450" marR="0" indent="-171450" algn="l">
                        <a:lnSpc>
                          <a:spcPct val="150000"/>
                        </a:lnSpc>
                        <a:spcBef>
                          <a:spcPts val="0"/>
                        </a:spcBef>
                        <a:spcAft>
                          <a:spcPts val="0"/>
                        </a:spcAft>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Challenges in Identifying and Addressing Faults</a:t>
                      </a:r>
                      <a:endParaRPr lang="en-US" sz="13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9735982"/>
                  </a:ext>
                </a:extLst>
              </a:tr>
            </a:tbl>
          </a:graphicData>
        </a:graphic>
      </p:graphicFrame>
      <p:sp>
        <p:nvSpPr>
          <p:cNvPr id="3" name="Date Placeholder 2">
            <a:extLst>
              <a:ext uri="{FF2B5EF4-FFF2-40B4-BE49-F238E27FC236}">
                <a16:creationId xmlns:a16="http://schemas.microsoft.com/office/drawing/2014/main" id="{6C037524-F1BF-CC56-56DD-5E379035F123}"/>
              </a:ext>
            </a:extLst>
          </p:cNvPr>
          <p:cNvSpPr>
            <a:spLocks noGrp="1"/>
          </p:cNvSpPr>
          <p:nvPr>
            <p:ph type="dt" sz="half" idx="10"/>
          </p:nvPr>
        </p:nvSpPr>
        <p:spPr/>
        <p:txBody>
          <a:bodyPr/>
          <a:lstStyle/>
          <a:p>
            <a:fld id="{78A67394-0BE8-4ADC-88D5-7707B3FFFF03}" type="datetime1">
              <a:rPr lang="en-IN" smtClean="0"/>
              <a:t>30-08-2024</a:t>
            </a:fld>
            <a:endParaRPr lang="en-IN"/>
          </a:p>
        </p:txBody>
      </p:sp>
      <p:sp>
        <p:nvSpPr>
          <p:cNvPr id="4" name="Slide Number Placeholder 3">
            <a:extLst>
              <a:ext uri="{FF2B5EF4-FFF2-40B4-BE49-F238E27FC236}">
                <a16:creationId xmlns:a16="http://schemas.microsoft.com/office/drawing/2014/main" id="{DB43350C-A3F7-F28A-ABFA-DCED299FC65D}"/>
              </a:ext>
            </a:extLst>
          </p:cNvPr>
          <p:cNvSpPr>
            <a:spLocks noGrp="1"/>
          </p:cNvSpPr>
          <p:nvPr>
            <p:ph type="sldNum" sz="quarter" idx="12"/>
          </p:nvPr>
        </p:nvSpPr>
        <p:spPr/>
        <p:txBody>
          <a:bodyPr/>
          <a:lstStyle/>
          <a:p>
            <a:fld id="{69BD151E-0CEF-4ED0-9463-9A59D7EF7EF6}" type="slidenum">
              <a:rPr lang="en-IN" smtClean="0"/>
              <a:t>14</a:t>
            </a:fld>
            <a:endParaRPr lang="en-IN"/>
          </a:p>
        </p:txBody>
      </p:sp>
    </p:spTree>
    <p:extLst>
      <p:ext uri="{BB962C8B-B14F-4D97-AF65-F5344CB8AC3E}">
        <p14:creationId xmlns:p14="http://schemas.microsoft.com/office/powerpoint/2010/main" val="688011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827A-01CC-B025-6F28-AB8FB5AF71CE}"/>
              </a:ext>
            </a:extLst>
          </p:cNvPr>
          <p:cNvSpPr>
            <a:spLocks noGrp="1"/>
          </p:cNvSpPr>
          <p:nvPr>
            <p:ph type="title"/>
          </p:nvPr>
        </p:nvSpPr>
        <p:spPr>
          <a:xfrm>
            <a:off x="1115037" y="47178"/>
            <a:ext cx="10515600" cy="1292225"/>
          </a:xfrm>
        </p:spPr>
        <p:txBody>
          <a:bodyPr/>
          <a:lstStyle/>
          <a:p>
            <a:r>
              <a:rPr lang="en-US"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Justification of SDG Plan of Action</a:t>
            </a:r>
          </a:p>
        </p:txBody>
      </p:sp>
      <p:sp>
        <p:nvSpPr>
          <p:cNvPr id="5" name="TextBox 4">
            <a:extLst>
              <a:ext uri="{FF2B5EF4-FFF2-40B4-BE49-F238E27FC236}">
                <a16:creationId xmlns:a16="http://schemas.microsoft.com/office/drawing/2014/main" id="{FB2692D1-A5F4-10D8-D9DA-8629243BF030}"/>
              </a:ext>
            </a:extLst>
          </p:cNvPr>
          <p:cNvSpPr txBox="1"/>
          <p:nvPr/>
        </p:nvSpPr>
        <p:spPr>
          <a:xfrm>
            <a:off x="670716" y="1324109"/>
            <a:ext cx="10959921" cy="4431983"/>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Our dust detection system for solar panels aligns seamlessly with SDG 7: Affordable and Clean Energy by significantly boosting the performance and sustainability of renewable energy technologies.</a:t>
            </a: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Enhancing Solar Panel Efficiency</a:t>
            </a:r>
            <a:r>
              <a:rPr lang="en-US" sz="2200" dirty="0">
                <a:latin typeface="Times New Roman" panose="02020603050405020304" pitchFamily="18" charset="0"/>
                <a:cs typeface="Times New Roman" panose="02020603050405020304" pitchFamily="18" charset="0"/>
              </a:rPr>
              <a:t>: Our system optimizes performance by accurately identifying and addressing dust. This ensures panels operate at maximum efficiency, improving clean energy technology reliability.</a:t>
            </a:r>
          </a:p>
          <a:p>
            <a:pPr algn="just"/>
            <a:r>
              <a:rPr lang="en-US" sz="2200" b="1" dirty="0">
                <a:latin typeface="Times New Roman" panose="02020603050405020304" pitchFamily="18" charset="0"/>
                <a:cs typeface="Times New Roman" panose="02020603050405020304" pitchFamily="18" charset="0"/>
              </a:rPr>
              <a:t>Promoting Renewable Energy</a:t>
            </a:r>
            <a:r>
              <a:rPr lang="en-US" sz="2200" dirty="0">
                <a:latin typeface="Times New Roman" panose="02020603050405020304" pitchFamily="18" charset="0"/>
                <a:cs typeface="Times New Roman" panose="02020603050405020304" pitchFamily="18" charset="0"/>
              </a:rPr>
              <a:t>: Enhanced panel efficiency supports the broader goal of expanding renewable energy use, reducing reliance on fossil fuels, and transitioning to a sustainable energy infrastructure.</a:t>
            </a:r>
          </a:p>
          <a:p>
            <a:pPr algn="just"/>
            <a:r>
              <a:rPr lang="en-US" sz="2200" b="1" dirty="0">
                <a:latin typeface="Times New Roman" panose="02020603050405020304" pitchFamily="18" charset="0"/>
                <a:cs typeface="Times New Roman" panose="02020603050405020304" pitchFamily="18" charset="0"/>
              </a:rPr>
              <a:t>Reducing Maintenance Costs</a:t>
            </a:r>
            <a:r>
              <a:rPr lang="en-US" sz="2200" dirty="0">
                <a:latin typeface="Times New Roman" panose="02020603050405020304" pitchFamily="18" charset="0"/>
                <a:cs typeface="Times New Roman" panose="02020603050405020304" pitchFamily="18" charset="0"/>
              </a:rPr>
              <a:t>: The system decreases the need for frequent manual inspections, lowering maintenance costs and making solar energy more accessible and affordable.</a:t>
            </a:r>
          </a:p>
          <a:p>
            <a:endParaRPr lang="en-IN" dirty="0"/>
          </a:p>
        </p:txBody>
      </p:sp>
      <p:pic>
        <p:nvPicPr>
          <p:cNvPr id="4" name="Picture 3">
            <a:extLst>
              <a:ext uri="{FF2B5EF4-FFF2-40B4-BE49-F238E27FC236}">
                <a16:creationId xmlns:a16="http://schemas.microsoft.com/office/drawing/2014/main" id="{631E1F0E-C60C-839A-8EC4-3246ACCCD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3" y="1"/>
            <a:ext cx="2362536" cy="1068946"/>
          </a:xfrm>
          <a:prstGeom prst="rect">
            <a:avLst/>
          </a:prstGeom>
        </p:spPr>
      </p:pic>
      <p:sp>
        <p:nvSpPr>
          <p:cNvPr id="6" name="Date Placeholder 5">
            <a:extLst>
              <a:ext uri="{FF2B5EF4-FFF2-40B4-BE49-F238E27FC236}">
                <a16:creationId xmlns:a16="http://schemas.microsoft.com/office/drawing/2014/main" id="{EFE09B9F-9A11-BBA3-8290-51026E4FABB9}"/>
              </a:ext>
            </a:extLst>
          </p:cNvPr>
          <p:cNvSpPr>
            <a:spLocks noGrp="1"/>
          </p:cNvSpPr>
          <p:nvPr>
            <p:ph type="dt" sz="half" idx="10"/>
          </p:nvPr>
        </p:nvSpPr>
        <p:spPr/>
        <p:txBody>
          <a:bodyPr/>
          <a:lstStyle/>
          <a:p>
            <a:fld id="{34B2676B-9FC8-436F-B601-A9B05869B504}" type="datetime1">
              <a:rPr lang="en-IN" smtClean="0"/>
              <a:t>30-08-2024</a:t>
            </a:fld>
            <a:endParaRPr lang="en-IN"/>
          </a:p>
        </p:txBody>
      </p:sp>
      <p:sp>
        <p:nvSpPr>
          <p:cNvPr id="3" name="Slide Number Placeholder 2">
            <a:extLst>
              <a:ext uri="{FF2B5EF4-FFF2-40B4-BE49-F238E27FC236}">
                <a16:creationId xmlns:a16="http://schemas.microsoft.com/office/drawing/2014/main" id="{99D6258C-4A88-3058-9DB3-982E52C536CC}"/>
              </a:ext>
            </a:extLst>
          </p:cNvPr>
          <p:cNvSpPr>
            <a:spLocks noGrp="1"/>
          </p:cNvSpPr>
          <p:nvPr>
            <p:ph type="sldNum" sz="quarter" idx="12"/>
          </p:nvPr>
        </p:nvSpPr>
        <p:spPr/>
        <p:txBody>
          <a:bodyPr/>
          <a:lstStyle/>
          <a:p>
            <a:fld id="{69BD151E-0CEF-4ED0-9463-9A59D7EF7EF6}" type="slidenum">
              <a:rPr lang="en-IN" smtClean="0"/>
              <a:t>15</a:t>
            </a:fld>
            <a:endParaRPr lang="en-IN"/>
          </a:p>
        </p:txBody>
      </p:sp>
    </p:spTree>
    <p:extLst>
      <p:ext uri="{BB962C8B-B14F-4D97-AF65-F5344CB8AC3E}">
        <p14:creationId xmlns:p14="http://schemas.microsoft.com/office/powerpoint/2010/main" val="1313922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0AFD-2176-E99A-130D-7ED0EC331443}"/>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7CFFA8D8-A198-CDFA-6D91-FE35E28CD1C2}"/>
              </a:ext>
            </a:extLst>
          </p:cNvPr>
          <p:cNvSpPr>
            <a:spLocks noGrp="1"/>
          </p:cNvSpPr>
          <p:nvPr>
            <p:ph idx="1"/>
          </p:nvPr>
        </p:nvSpPr>
        <p:spPr/>
        <p:txBody>
          <a:bodyP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Utilizing the VGG16 CNN, the automated dust detection system significantly enhances solar panel monitoring by achieving high accuracy in distinguishing between clean and dusty panels. This advancement reduces the need for manual inspections, saving time and labor costs. By ensuring timely detection and cleaning, the system maintains optimal panel performance and prevents energy losses. Its seamless integration with existing infrastructure makes it scalable across various solar installations. This approach not only improves efficiency but also aligns with sustainability goals by boosting renewable energy production and supporting a greener future.</a:t>
            </a: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656F54-BB34-FC58-3439-E7D00AB2D01B}"/>
              </a:ext>
            </a:extLst>
          </p:cNvPr>
          <p:cNvSpPr>
            <a:spLocks noGrp="1"/>
          </p:cNvSpPr>
          <p:nvPr>
            <p:ph type="dt" sz="half" idx="10"/>
          </p:nvPr>
        </p:nvSpPr>
        <p:spPr/>
        <p:txBody>
          <a:bodyPr/>
          <a:lstStyle/>
          <a:p>
            <a:fld id="{5D069E54-C683-453A-8FB0-297FA3A8FC06}" type="datetime1">
              <a:rPr lang="en-IN" smtClean="0"/>
              <a:t>30-08-2024</a:t>
            </a:fld>
            <a:endParaRPr lang="en-IN"/>
          </a:p>
        </p:txBody>
      </p:sp>
      <p:sp>
        <p:nvSpPr>
          <p:cNvPr id="5" name="Slide Number Placeholder 4">
            <a:extLst>
              <a:ext uri="{FF2B5EF4-FFF2-40B4-BE49-F238E27FC236}">
                <a16:creationId xmlns:a16="http://schemas.microsoft.com/office/drawing/2014/main" id="{44474E29-EF05-549B-665F-28EDF68DD541}"/>
              </a:ext>
            </a:extLst>
          </p:cNvPr>
          <p:cNvSpPr>
            <a:spLocks noGrp="1"/>
          </p:cNvSpPr>
          <p:nvPr>
            <p:ph type="sldNum" sz="quarter" idx="12"/>
          </p:nvPr>
        </p:nvSpPr>
        <p:spPr/>
        <p:txBody>
          <a:bodyPr/>
          <a:lstStyle/>
          <a:p>
            <a:fld id="{69BD151E-0CEF-4ED0-9463-9A59D7EF7EF6}" type="slidenum">
              <a:rPr lang="en-IN" smtClean="0"/>
              <a:t>16</a:t>
            </a:fld>
            <a:endParaRPr lang="en-IN"/>
          </a:p>
        </p:txBody>
      </p:sp>
      <p:pic>
        <p:nvPicPr>
          <p:cNvPr id="8" name="Picture 7">
            <a:extLst>
              <a:ext uri="{FF2B5EF4-FFF2-40B4-BE49-F238E27FC236}">
                <a16:creationId xmlns:a16="http://schemas.microsoft.com/office/drawing/2014/main" id="{4E365753-762F-BF97-19DE-34DDACBE8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3" y="1"/>
            <a:ext cx="2362536" cy="1068946"/>
          </a:xfrm>
          <a:prstGeom prst="rect">
            <a:avLst/>
          </a:prstGeom>
        </p:spPr>
      </p:pic>
    </p:spTree>
    <p:extLst>
      <p:ext uri="{BB962C8B-B14F-4D97-AF65-F5344CB8AC3E}">
        <p14:creationId xmlns:p14="http://schemas.microsoft.com/office/powerpoint/2010/main" val="3577013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5D8B-0443-CF20-231A-28B5E85C39EF}"/>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Conclusion</a:t>
            </a:r>
            <a:br>
              <a:rPr lang="en-US" dirty="0"/>
            </a:br>
            <a:endParaRPr lang="en-IN" dirty="0"/>
          </a:p>
        </p:txBody>
      </p:sp>
      <p:sp>
        <p:nvSpPr>
          <p:cNvPr id="3" name="Content Placeholder 2">
            <a:extLst>
              <a:ext uri="{FF2B5EF4-FFF2-40B4-BE49-F238E27FC236}">
                <a16:creationId xmlns:a16="http://schemas.microsoft.com/office/drawing/2014/main" id="{96BA0DC7-D717-6EFF-4D76-72B1D679FF60}"/>
              </a:ext>
            </a:extLst>
          </p:cNvPr>
          <p:cNvSpPr>
            <a:spLocks noGrp="1"/>
          </p:cNvSpPr>
          <p:nvPr>
            <p:ph idx="1"/>
          </p:nvPr>
        </p:nvSpPr>
        <p:spPr>
          <a:xfrm>
            <a:off x="1099456" y="3095251"/>
            <a:ext cx="10515600" cy="539183"/>
          </a:xfrm>
        </p:spPr>
        <p:txBody>
          <a:bodyPr>
            <a:normAutofit/>
          </a:bodyPr>
          <a:lstStyle/>
          <a:p>
            <a:pPr marL="0" indent="0">
              <a:buNone/>
            </a:pPr>
            <a:endParaRPr lang="en-US" sz="3200" dirty="0">
              <a:latin typeface="Times New Roman" panose="02020603050405020304" pitchFamily="18" charset="0"/>
              <a:cs typeface="Times New Roman" panose="02020603050405020304" pitchFamily="18" charset="0"/>
            </a:endParaRPr>
          </a:p>
          <a:p>
            <a:endParaRPr lang="en-US" dirty="0"/>
          </a:p>
          <a:p>
            <a:pPr marL="0" indent="0">
              <a:buNone/>
            </a:pPr>
            <a:endParaRPr lang="en-US" sz="8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CC40030-32C1-AEB7-CA68-BB2E1DF3027E}"/>
              </a:ext>
            </a:extLst>
          </p:cNvPr>
          <p:cNvSpPr>
            <a:spLocks noGrp="1"/>
          </p:cNvSpPr>
          <p:nvPr>
            <p:ph type="dt" sz="half" idx="10"/>
          </p:nvPr>
        </p:nvSpPr>
        <p:spPr/>
        <p:txBody>
          <a:bodyPr/>
          <a:lstStyle/>
          <a:p>
            <a:fld id="{5D069E54-C683-453A-8FB0-297FA3A8FC06}" type="datetime1">
              <a:rPr lang="en-IN" smtClean="0"/>
              <a:t>30-08-2024</a:t>
            </a:fld>
            <a:endParaRPr lang="en-IN" dirty="0"/>
          </a:p>
        </p:txBody>
      </p:sp>
      <p:sp>
        <p:nvSpPr>
          <p:cNvPr id="5" name="Slide Number Placeholder 4">
            <a:extLst>
              <a:ext uri="{FF2B5EF4-FFF2-40B4-BE49-F238E27FC236}">
                <a16:creationId xmlns:a16="http://schemas.microsoft.com/office/drawing/2014/main" id="{5A7E82EB-D72D-7BAC-B0D0-A7DE911572CF}"/>
              </a:ext>
            </a:extLst>
          </p:cNvPr>
          <p:cNvSpPr>
            <a:spLocks noGrp="1"/>
          </p:cNvSpPr>
          <p:nvPr>
            <p:ph type="sldNum" sz="quarter" idx="12"/>
          </p:nvPr>
        </p:nvSpPr>
        <p:spPr/>
        <p:txBody>
          <a:bodyPr/>
          <a:lstStyle/>
          <a:p>
            <a:fld id="{69BD151E-0CEF-4ED0-9463-9A59D7EF7EF6}" type="slidenum">
              <a:rPr lang="en-IN" smtClean="0"/>
              <a:t>17</a:t>
            </a:fld>
            <a:endParaRPr lang="en-IN"/>
          </a:p>
        </p:txBody>
      </p:sp>
      <p:sp>
        <p:nvSpPr>
          <p:cNvPr id="6" name="TextBox 5">
            <a:extLst>
              <a:ext uri="{FF2B5EF4-FFF2-40B4-BE49-F238E27FC236}">
                <a16:creationId xmlns:a16="http://schemas.microsoft.com/office/drawing/2014/main" id="{32ECFD74-3307-8B81-61DC-63CEA5C29224}"/>
              </a:ext>
            </a:extLst>
          </p:cNvPr>
          <p:cNvSpPr txBox="1"/>
          <p:nvPr/>
        </p:nvSpPr>
        <p:spPr>
          <a:xfrm>
            <a:off x="667657" y="1095829"/>
            <a:ext cx="10892972" cy="3586366"/>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implementation of the automated dust detection system utilizing the VGG16 CNN significantly enhances the efficiency of solar panel operations. By accurately distinguishing between clean and dusty panels, the system reduces the need for manual inspections, thereby saving time and labor costs. Its effective integration with existing infrastructure ensures optimal performance and increased energy output. This advancement not only improves operational efficiency but also contributes to sustainability goals by maximizing renewable energy production.</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6B9B6B7-424D-BDEF-9536-8A63501D9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3" y="1"/>
            <a:ext cx="2362536" cy="1068946"/>
          </a:xfrm>
          <a:prstGeom prst="rect">
            <a:avLst/>
          </a:prstGeom>
        </p:spPr>
      </p:pic>
    </p:spTree>
    <p:extLst>
      <p:ext uri="{BB962C8B-B14F-4D97-AF65-F5344CB8AC3E}">
        <p14:creationId xmlns:p14="http://schemas.microsoft.com/office/powerpoint/2010/main" val="2973839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3211-E346-4496-D04E-80488E3542A3}"/>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Future Enhancements</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6F72C2-76CD-63C6-B95C-B1C8F04FB68E}"/>
              </a:ext>
            </a:extLst>
          </p:cNvPr>
          <p:cNvSpPr>
            <a:spLocks noGrp="1"/>
          </p:cNvSpPr>
          <p:nvPr>
            <p:ph idx="1"/>
          </p:nvPr>
        </p:nvSpPr>
        <p:spPr>
          <a:xfrm>
            <a:off x="838200" y="1253331"/>
            <a:ext cx="10515600" cy="4351338"/>
          </a:xfrm>
        </p:spPr>
        <p:txBody>
          <a:bodyPr>
            <a:normAutofit fontScale="25000" lnSpcReduction="20000"/>
          </a:bodyPr>
          <a:lstStyle/>
          <a:p>
            <a:pPr marL="0" indent="0">
              <a:lnSpc>
                <a:spcPct val="120000"/>
              </a:lnSpc>
              <a:buNone/>
            </a:pPr>
            <a:r>
              <a:rPr lang="en-US" sz="8800" b="1" dirty="0">
                <a:latin typeface="Times New Roman" panose="02020603050405020304" pitchFamily="18" charset="0"/>
                <a:cs typeface="Times New Roman" panose="02020603050405020304" pitchFamily="18" charset="0"/>
              </a:rPr>
              <a:t>Improve Detection in Varied Conditions</a:t>
            </a:r>
            <a:r>
              <a:rPr lang="en-US" sz="8800" dirty="0">
                <a:latin typeface="Times New Roman" panose="02020603050405020304" pitchFamily="18" charset="0"/>
                <a:cs typeface="Times New Roman" panose="02020603050405020304" pitchFamily="18" charset="0"/>
              </a:rPr>
              <a:t>: Enhance accuracy in detecting dust under different environmental conditions such as varying light and weather.</a:t>
            </a:r>
          </a:p>
          <a:p>
            <a:pPr marL="0" indent="0">
              <a:lnSpc>
                <a:spcPct val="120000"/>
              </a:lnSpc>
              <a:buNone/>
            </a:pPr>
            <a:r>
              <a:rPr lang="en-US" sz="8800" b="1" dirty="0">
                <a:latin typeface="Times New Roman" panose="02020603050405020304" pitchFamily="18" charset="0"/>
                <a:cs typeface="Times New Roman" panose="02020603050405020304" pitchFamily="18" charset="0"/>
              </a:rPr>
              <a:t>Incorporate Predictive Maintenance</a:t>
            </a:r>
            <a:r>
              <a:rPr lang="en-US" sz="8800" dirty="0">
                <a:latin typeface="Times New Roman" panose="02020603050405020304" pitchFamily="18" charset="0"/>
                <a:cs typeface="Times New Roman" panose="02020603050405020304" pitchFamily="18" charset="0"/>
              </a:rPr>
              <a:t>: Develop features to predict dust accumulation trends and schedule maintenance proactively.</a:t>
            </a:r>
          </a:p>
          <a:p>
            <a:pPr marL="0" indent="0">
              <a:lnSpc>
                <a:spcPct val="120000"/>
              </a:lnSpc>
              <a:buNone/>
            </a:pPr>
            <a:r>
              <a:rPr lang="en-US" sz="8800" b="1" dirty="0">
                <a:latin typeface="Times New Roman" panose="02020603050405020304" pitchFamily="18" charset="0"/>
                <a:cs typeface="Times New Roman" panose="02020603050405020304" pitchFamily="18" charset="0"/>
              </a:rPr>
              <a:t>Expand Dataset</a:t>
            </a:r>
            <a:r>
              <a:rPr lang="en-US" sz="8800" dirty="0">
                <a:latin typeface="Times New Roman" panose="02020603050405020304" pitchFamily="18" charset="0"/>
                <a:cs typeface="Times New Roman" panose="02020603050405020304" pitchFamily="18" charset="0"/>
              </a:rPr>
              <a:t>: Include a broader range of dust conditions and panel types in the training dataset for increased model robustness.</a:t>
            </a:r>
          </a:p>
          <a:p>
            <a:pPr marL="0" indent="0">
              <a:lnSpc>
                <a:spcPct val="120000"/>
              </a:lnSpc>
              <a:buNone/>
            </a:pPr>
            <a:r>
              <a:rPr lang="en-US" sz="8800" b="1" dirty="0">
                <a:latin typeface="Times New Roman" panose="02020603050405020304" pitchFamily="18" charset="0"/>
                <a:cs typeface="Times New Roman" panose="02020603050405020304" pitchFamily="18" charset="0"/>
              </a:rPr>
              <a:t>Integrate Real-Time Adaptation</a:t>
            </a:r>
            <a:r>
              <a:rPr lang="en-US" sz="8800" dirty="0">
                <a:latin typeface="Times New Roman" panose="02020603050405020304" pitchFamily="18" charset="0"/>
                <a:cs typeface="Times New Roman" panose="02020603050405020304" pitchFamily="18" charset="0"/>
              </a:rPr>
              <a:t>: Implement real-time data processing to handle dynamic changes in dust patterns and panel usage.</a:t>
            </a:r>
          </a:p>
          <a:p>
            <a:pPr marL="0" indent="0">
              <a:lnSpc>
                <a:spcPct val="120000"/>
              </a:lnSpc>
              <a:buNone/>
            </a:pPr>
            <a:r>
              <a:rPr lang="en-US" sz="8800" b="1" dirty="0">
                <a:latin typeface="Times New Roman" panose="02020603050405020304" pitchFamily="18" charset="0"/>
                <a:cs typeface="Times New Roman" panose="02020603050405020304" pitchFamily="18" charset="0"/>
              </a:rPr>
              <a:t>Analyze Energy Savings</a:t>
            </a:r>
            <a:r>
              <a:rPr lang="en-US" sz="8800" dirty="0">
                <a:latin typeface="Times New Roman" panose="02020603050405020304" pitchFamily="18" charset="0"/>
                <a:cs typeface="Times New Roman" panose="02020603050405020304" pitchFamily="18" charset="0"/>
              </a:rPr>
              <a:t>: Calculate and analyze the total energy savings achieved from improved panel efficiency to assess the system's impact on overall energy production.</a:t>
            </a:r>
          </a:p>
          <a:p>
            <a:pPr marL="0" indent="0">
              <a:lnSpc>
                <a:spcPct val="120000"/>
              </a:lnSpc>
              <a:buNone/>
            </a:pPr>
            <a:r>
              <a:rPr lang="en-US" sz="8800" b="1" dirty="0">
                <a:latin typeface="Times New Roman" panose="02020603050405020304" pitchFamily="18" charset="0"/>
                <a:cs typeface="Times New Roman" panose="02020603050405020304" pitchFamily="18" charset="0"/>
              </a:rPr>
              <a:t>Reduce Costs: </a:t>
            </a:r>
            <a:r>
              <a:rPr lang="en-US" sz="8800" dirty="0">
                <a:latin typeface="Times New Roman" panose="02020603050405020304" pitchFamily="18" charset="0"/>
                <a:cs typeface="Times New Roman" panose="02020603050405020304" pitchFamily="18" charset="0"/>
              </a:rPr>
              <a:t>Explore ways to lower system costs to make the technology more accessible for smaller-scale solar installations.</a:t>
            </a:r>
            <a:endParaRPr lang="en-IN" sz="88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F9B36D0A-73B2-566A-C055-91339F8BC020}"/>
              </a:ext>
            </a:extLst>
          </p:cNvPr>
          <p:cNvSpPr>
            <a:spLocks noGrp="1"/>
          </p:cNvSpPr>
          <p:nvPr>
            <p:ph type="dt" sz="half" idx="10"/>
          </p:nvPr>
        </p:nvSpPr>
        <p:spPr/>
        <p:txBody>
          <a:bodyPr/>
          <a:lstStyle/>
          <a:p>
            <a:fld id="{5D069E54-C683-453A-8FB0-297FA3A8FC06}" type="datetime1">
              <a:rPr lang="en-IN" smtClean="0"/>
              <a:t>30-08-2024</a:t>
            </a:fld>
            <a:endParaRPr lang="en-IN"/>
          </a:p>
        </p:txBody>
      </p:sp>
      <p:sp>
        <p:nvSpPr>
          <p:cNvPr id="5" name="Slide Number Placeholder 4">
            <a:extLst>
              <a:ext uri="{FF2B5EF4-FFF2-40B4-BE49-F238E27FC236}">
                <a16:creationId xmlns:a16="http://schemas.microsoft.com/office/drawing/2014/main" id="{616C5A54-09D7-7790-1E5D-B59540659651}"/>
              </a:ext>
            </a:extLst>
          </p:cNvPr>
          <p:cNvSpPr>
            <a:spLocks noGrp="1"/>
          </p:cNvSpPr>
          <p:nvPr>
            <p:ph type="sldNum" sz="quarter" idx="12"/>
          </p:nvPr>
        </p:nvSpPr>
        <p:spPr/>
        <p:txBody>
          <a:bodyPr/>
          <a:lstStyle/>
          <a:p>
            <a:fld id="{69BD151E-0CEF-4ED0-9463-9A59D7EF7EF6}" type="slidenum">
              <a:rPr lang="en-IN" smtClean="0"/>
              <a:t>18</a:t>
            </a:fld>
            <a:endParaRPr lang="en-IN"/>
          </a:p>
        </p:txBody>
      </p:sp>
      <p:pic>
        <p:nvPicPr>
          <p:cNvPr id="6" name="Picture 5">
            <a:extLst>
              <a:ext uri="{FF2B5EF4-FFF2-40B4-BE49-F238E27FC236}">
                <a16:creationId xmlns:a16="http://schemas.microsoft.com/office/drawing/2014/main" id="{52885FD2-35B4-F12E-329A-519515617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3" y="1"/>
            <a:ext cx="2362536" cy="1068946"/>
          </a:xfrm>
          <a:prstGeom prst="rect">
            <a:avLst/>
          </a:prstGeom>
        </p:spPr>
      </p:pic>
    </p:spTree>
    <p:extLst>
      <p:ext uri="{BB962C8B-B14F-4D97-AF65-F5344CB8AC3E}">
        <p14:creationId xmlns:p14="http://schemas.microsoft.com/office/powerpoint/2010/main" val="362953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a:xfrm>
            <a:off x="838200" y="243192"/>
            <a:ext cx="10515600" cy="1215958"/>
          </a:xfrm>
        </p:spPr>
        <p:txBody>
          <a:bodyPr>
            <a:normAutofit/>
          </a:bodyPr>
          <a:lstStyle/>
          <a:p>
            <a:pPr algn="ctr"/>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a:xfrm>
            <a:off x="838200" y="1459150"/>
            <a:ext cx="10515600" cy="4355662"/>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Solar panels are a cornerstone of renewable energy initiatives, but their efficiency is significantly hampered by dust accumulation, which blocks sunlight and diminishes energy output. To address this issue, we propose an advanced automated dust detection system leveraging deep learning techniques. Our solution employs the VGG16 Convolutional Neural Network (CNN), renowned for its high accuracy in image classification, utilizing its deep architecture for detailed feature extraction to effectively differentiate between clean and dusty solar </a:t>
            </a:r>
            <a:r>
              <a:rPr lang="en-US" sz="2200" dirty="0" err="1">
                <a:latin typeface="Times New Roman" panose="02020603050405020304" pitchFamily="18" charset="0"/>
                <a:cs typeface="Times New Roman" panose="02020603050405020304" pitchFamily="18" charset="0"/>
              </a:rPr>
              <a:t>panels.Developed</a:t>
            </a:r>
            <a:r>
              <a:rPr lang="en-US" sz="2200" dirty="0">
                <a:latin typeface="Times New Roman" panose="02020603050405020304" pitchFamily="18" charset="0"/>
                <a:cs typeface="Times New Roman" panose="02020603050405020304" pitchFamily="18" charset="0"/>
              </a:rPr>
              <a:t> with the TensorFlow framework, our model ensures efficient and reliable operation, capable of processing extensive image data with precision. Trained on a comprehensive dataset of solar panel images under various dust conditions, the model exhibits robust classification </a:t>
            </a:r>
            <a:r>
              <a:rPr lang="en-US" sz="2200" dirty="0" err="1">
                <a:latin typeface="Times New Roman" panose="02020603050405020304" pitchFamily="18" charset="0"/>
                <a:cs typeface="Times New Roman" panose="02020603050405020304" pitchFamily="18" charset="0"/>
              </a:rPr>
              <a:t>capabilities.This</a:t>
            </a:r>
            <a:r>
              <a:rPr lang="en-US" sz="2200" dirty="0">
                <a:latin typeface="Times New Roman" panose="02020603050405020304" pitchFamily="18" charset="0"/>
                <a:cs typeface="Times New Roman" panose="02020603050405020304" pitchFamily="18" charset="0"/>
              </a:rPr>
              <a:t> automated system reduces the need for manual inspections, maintaining solar panel efficiency and supporting continuous performance. Our approach not only enhances operational efficiency but also aligns with sustainable energy goals, ensuring optimal solar panel performance and contributing to a greener future.</a:t>
            </a:r>
          </a:p>
        </p:txBody>
      </p:sp>
      <p:pic>
        <p:nvPicPr>
          <p:cNvPr id="5" name="Picture 4">
            <a:extLst>
              <a:ext uri="{FF2B5EF4-FFF2-40B4-BE49-F238E27FC236}">
                <a16:creationId xmlns:a16="http://schemas.microsoft.com/office/drawing/2014/main" id="{B3B4EEDF-0425-9992-CB82-802673D01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26" y="78025"/>
            <a:ext cx="2967843" cy="1215959"/>
          </a:xfrm>
          <a:prstGeom prst="rect">
            <a:avLst/>
          </a:prstGeom>
        </p:spPr>
      </p:pic>
      <p:sp>
        <p:nvSpPr>
          <p:cNvPr id="6" name="Date Placeholder 5">
            <a:extLst>
              <a:ext uri="{FF2B5EF4-FFF2-40B4-BE49-F238E27FC236}">
                <a16:creationId xmlns:a16="http://schemas.microsoft.com/office/drawing/2014/main" id="{BD0B96F6-1BEB-420C-15B4-7AD2E02C6A89}"/>
              </a:ext>
            </a:extLst>
          </p:cNvPr>
          <p:cNvSpPr>
            <a:spLocks noGrp="1"/>
          </p:cNvSpPr>
          <p:nvPr>
            <p:ph type="dt" sz="half" idx="10"/>
          </p:nvPr>
        </p:nvSpPr>
        <p:spPr/>
        <p:txBody>
          <a:bodyPr/>
          <a:lstStyle/>
          <a:p>
            <a:fld id="{9D42A990-1D7A-4028-83F0-A91269215B2D}" type="datetime1">
              <a:rPr lang="en-IN" smtClean="0"/>
              <a:t>30-08-2024</a:t>
            </a:fld>
            <a:endParaRPr lang="en-IN"/>
          </a:p>
        </p:txBody>
      </p:sp>
      <p:sp>
        <p:nvSpPr>
          <p:cNvPr id="4" name="Slide Number Placeholder 3">
            <a:extLst>
              <a:ext uri="{FF2B5EF4-FFF2-40B4-BE49-F238E27FC236}">
                <a16:creationId xmlns:a16="http://schemas.microsoft.com/office/drawing/2014/main" id="{B97C97C9-4576-EF50-6918-85A64048A2AB}"/>
              </a:ext>
            </a:extLst>
          </p:cNvPr>
          <p:cNvSpPr>
            <a:spLocks noGrp="1"/>
          </p:cNvSpPr>
          <p:nvPr>
            <p:ph type="sldNum" sz="quarter" idx="12"/>
          </p:nvPr>
        </p:nvSpPr>
        <p:spPr/>
        <p:txBody>
          <a:bodyPr/>
          <a:lstStyle/>
          <a:p>
            <a:fld id="{69BD151E-0CEF-4ED0-9463-9A59D7EF7EF6}" type="slidenum">
              <a:rPr lang="en-IN" smtClean="0"/>
              <a:t>2</a:t>
            </a:fld>
            <a:endParaRPr lang="en-IN"/>
          </a:p>
        </p:txBody>
      </p:sp>
    </p:spTree>
    <p:extLst>
      <p:ext uri="{BB962C8B-B14F-4D97-AF65-F5344CB8AC3E}">
        <p14:creationId xmlns:p14="http://schemas.microsoft.com/office/powerpoint/2010/main" val="51580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a:xfrm>
            <a:off x="838200" y="0"/>
            <a:ext cx="10515600" cy="1480126"/>
          </a:xfrm>
        </p:spPr>
        <p:txBody>
          <a:bodyPr>
            <a:normAutofit/>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4E1B9E-B6CE-FC33-1BC3-4710F2B171E7}"/>
              </a:ext>
            </a:extLst>
          </p:cNvPr>
          <p:cNvSpPr>
            <a:spLocks noGrp="1"/>
          </p:cNvSpPr>
          <p:nvPr>
            <p:ph idx="1"/>
          </p:nvPr>
        </p:nvSpPr>
        <p:spPr>
          <a:xfrm>
            <a:off x="838200" y="1095375"/>
            <a:ext cx="10515600" cy="5372100"/>
          </a:xfrm>
        </p:spPr>
        <p:txBody>
          <a:bodyPr>
            <a:no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0A63A6-7B04-BA11-AB65-F4993F364BE2}"/>
              </a:ext>
            </a:extLst>
          </p:cNvPr>
          <p:cNvSpPr txBox="1"/>
          <p:nvPr/>
        </p:nvSpPr>
        <p:spPr>
          <a:xfrm>
            <a:off x="561304" y="849732"/>
            <a:ext cx="10744200" cy="6463308"/>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Solar panels are crucial for renewable energy and sustainability. Dust accumulation obstructs sunlight and reduces their energy output.</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Dust buildup not only impacts efficiency but also increases maintenance costs and efforts. Addressing this issue is essential for optimal panel performance.</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automated dust detection system is proposed to ensure solar panels operate efficiently. This solution leverages advanced deep learning techniques.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approach utilizes the VGG16 Convolutional Neural Network (CNN). VGG16 is known for its high accuracy in image classification and detailed feature extraction.</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system was developed using the TensorFlow framework. TensorFlow provides efficient and reliable model operation for processing large image datasets.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B9545C0E-A02A-CCC0-E543-63A6859A5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714"/>
            <a:ext cx="2819736" cy="1105174"/>
          </a:xfrm>
          <a:prstGeom prst="rect">
            <a:avLst/>
          </a:prstGeom>
        </p:spPr>
      </p:pic>
      <p:sp>
        <p:nvSpPr>
          <p:cNvPr id="7" name="Date Placeholder 6">
            <a:extLst>
              <a:ext uri="{FF2B5EF4-FFF2-40B4-BE49-F238E27FC236}">
                <a16:creationId xmlns:a16="http://schemas.microsoft.com/office/drawing/2014/main" id="{D0D8C953-57CC-5387-9D67-EEE517C838CF}"/>
              </a:ext>
            </a:extLst>
          </p:cNvPr>
          <p:cNvSpPr>
            <a:spLocks noGrp="1"/>
          </p:cNvSpPr>
          <p:nvPr>
            <p:ph type="dt" sz="half" idx="10"/>
          </p:nvPr>
        </p:nvSpPr>
        <p:spPr/>
        <p:txBody>
          <a:bodyPr/>
          <a:lstStyle/>
          <a:p>
            <a:fld id="{FBDD810E-1307-4F8B-A9DB-0C442C3F7F28}" type="datetime1">
              <a:rPr lang="en-IN" smtClean="0"/>
              <a:t>30-08-2024</a:t>
            </a:fld>
            <a:endParaRPr lang="en-IN" dirty="0"/>
          </a:p>
        </p:txBody>
      </p:sp>
      <p:sp>
        <p:nvSpPr>
          <p:cNvPr id="4" name="Slide Number Placeholder 3">
            <a:extLst>
              <a:ext uri="{FF2B5EF4-FFF2-40B4-BE49-F238E27FC236}">
                <a16:creationId xmlns:a16="http://schemas.microsoft.com/office/drawing/2014/main" id="{406C5D2D-03AB-121B-9ED7-FD1BBA405BC5}"/>
              </a:ext>
            </a:extLst>
          </p:cNvPr>
          <p:cNvSpPr>
            <a:spLocks noGrp="1"/>
          </p:cNvSpPr>
          <p:nvPr>
            <p:ph type="sldNum" sz="quarter" idx="12"/>
          </p:nvPr>
        </p:nvSpPr>
        <p:spPr/>
        <p:txBody>
          <a:bodyPr/>
          <a:lstStyle/>
          <a:p>
            <a:fld id="{69BD151E-0CEF-4ED0-9463-9A59D7EF7EF6}" type="slidenum">
              <a:rPr lang="en-IN" smtClean="0"/>
              <a:t>3</a:t>
            </a:fld>
            <a:endParaRPr lang="en-IN"/>
          </a:p>
        </p:txBody>
      </p:sp>
    </p:spTree>
    <p:extLst>
      <p:ext uri="{BB962C8B-B14F-4D97-AF65-F5344CB8AC3E}">
        <p14:creationId xmlns:p14="http://schemas.microsoft.com/office/powerpoint/2010/main" val="90761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380771-D76F-A87A-F9A3-C189CEE1CFA3}"/>
              </a:ext>
            </a:extLst>
          </p:cNvPr>
          <p:cNvSpPr txBox="1">
            <a:spLocks/>
          </p:cNvSpPr>
          <p:nvPr/>
        </p:nvSpPr>
        <p:spPr>
          <a:xfrm>
            <a:off x="876300" y="581025"/>
            <a:ext cx="10220325" cy="61245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44165A-2D0E-C1A7-4E36-009F33028B62}"/>
              </a:ext>
            </a:extLst>
          </p:cNvPr>
          <p:cNvSpPr txBox="1"/>
          <p:nvPr/>
        </p:nvSpPr>
        <p:spPr>
          <a:xfrm>
            <a:off x="561974" y="411004"/>
            <a:ext cx="10848975" cy="6801862"/>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model was trained on a comprehensive dataset of solar panel images. This dataset includes various conditions of dust accumulation to enhance classification accuracy.</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Our approach automates the dust detection process, providing a robust tool for maintaining solar panel efficiency. This integration of deep learning with practical image analysis reduces manual inspection efforts.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automated dust detection system significantly advances solar panel maintenance technology. It uses deep learning and sophisticated image analysis for proactive dust identification.</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solution ensures solar panels remain in optimal condition, maximizing energy output and minimizing the need for frequent manual inspections.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innovative system enhances operational efficiency and supports sustainable energy goals by maintaining peak solar panel performance. </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contributing to more efficient solar energy systems, the solution aids in achieving a greener and more sustainable future.</a:t>
            </a:r>
          </a:p>
          <a:p>
            <a:endParaRPr lang="en-US" sz="2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2E1B6BA4-C184-C60F-F066-E65FC1B8FE66}"/>
              </a:ext>
            </a:extLst>
          </p:cNvPr>
          <p:cNvSpPr>
            <a:spLocks noGrp="1"/>
          </p:cNvSpPr>
          <p:nvPr>
            <p:ph type="dt" sz="half" idx="10"/>
          </p:nvPr>
        </p:nvSpPr>
        <p:spPr/>
        <p:txBody>
          <a:bodyPr/>
          <a:lstStyle/>
          <a:p>
            <a:fld id="{3F8526AF-338A-425C-AB9C-AD97FD842F57}" type="datetime1">
              <a:rPr lang="en-IN" smtClean="0"/>
              <a:t>30-08-2024</a:t>
            </a:fld>
            <a:endParaRPr lang="en-IN"/>
          </a:p>
        </p:txBody>
      </p:sp>
      <p:sp>
        <p:nvSpPr>
          <p:cNvPr id="3" name="Slide Number Placeholder 2">
            <a:extLst>
              <a:ext uri="{FF2B5EF4-FFF2-40B4-BE49-F238E27FC236}">
                <a16:creationId xmlns:a16="http://schemas.microsoft.com/office/drawing/2014/main" id="{64E20938-92D9-B56F-2397-E6B2F19B16A8}"/>
              </a:ext>
            </a:extLst>
          </p:cNvPr>
          <p:cNvSpPr>
            <a:spLocks noGrp="1"/>
          </p:cNvSpPr>
          <p:nvPr>
            <p:ph type="sldNum" sz="quarter" idx="12"/>
          </p:nvPr>
        </p:nvSpPr>
        <p:spPr/>
        <p:txBody>
          <a:bodyPr/>
          <a:lstStyle/>
          <a:p>
            <a:fld id="{69BD151E-0CEF-4ED0-9463-9A59D7EF7EF6}" type="slidenum">
              <a:rPr lang="en-IN" smtClean="0"/>
              <a:t>4</a:t>
            </a:fld>
            <a:endParaRPr lang="en-IN"/>
          </a:p>
        </p:txBody>
      </p:sp>
    </p:spTree>
    <p:extLst>
      <p:ext uri="{BB962C8B-B14F-4D97-AF65-F5344CB8AC3E}">
        <p14:creationId xmlns:p14="http://schemas.microsoft.com/office/powerpoint/2010/main" val="313746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199005-F4AA-263D-6C4F-CA4941392BA0}"/>
              </a:ext>
            </a:extLst>
          </p:cNvPr>
          <p:cNvSpPr>
            <a:spLocks noGrp="1"/>
          </p:cNvSpPr>
          <p:nvPr>
            <p:ph type="dt" sz="half" idx="10"/>
          </p:nvPr>
        </p:nvSpPr>
        <p:spPr/>
        <p:txBody>
          <a:bodyPr/>
          <a:lstStyle/>
          <a:p>
            <a:r>
              <a:rPr lang="en-IN" dirty="0"/>
              <a:t>30-08-2024</a:t>
            </a:r>
          </a:p>
        </p:txBody>
      </p:sp>
      <p:sp>
        <p:nvSpPr>
          <p:cNvPr id="3" name="Slide Number Placeholder 2">
            <a:extLst>
              <a:ext uri="{FF2B5EF4-FFF2-40B4-BE49-F238E27FC236}">
                <a16:creationId xmlns:a16="http://schemas.microsoft.com/office/drawing/2014/main" id="{62B456E9-C0C0-2BB1-5B18-7E8816762A9D}"/>
              </a:ext>
            </a:extLst>
          </p:cNvPr>
          <p:cNvSpPr>
            <a:spLocks noGrp="1"/>
          </p:cNvSpPr>
          <p:nvPr>
            <p:ph type="sldNum" sz="quarter" idx="12"/>
          </p:nvPr>
        </p:nvSpPr>
        <p:spPr/>
        <p:txBody>
          <a:bodyPr/>
          <a:lstStyle/>
          <a:p>
            <a:fld id="{69BD151E-0CEF-4ED0-9463-9A59D7EF7EF6}" type="slidenum">
              <a:rPr lang="en-IN" smtClean="0"/>
              <a:t>5</a:t>
            </a:fld>
            <a:endParaRPr lang="en-IN"/>
          </a:p>
        </p:txBody>
      </p:sp>
      <p:sp>
        <p:nvSpPr>
          <p:cNvPr id="6" name="TextBox 5">
            <a:extLst>
              <a:ext uri="{FF2B5EF4-FFF2-40B4-BE49-F238E27FC236}">
                <a16:creationId xmlns:a16="http://schemas.microsoft.com/office/drawing/2014/main" id="{EA5809B2-36C2-2298-821F-E9DA0C05717E}"/>
              </a:ext>
            </a:extLst>
          </p:cNvPr>
          <p:cNvSpPr txBox="1"/>
          <p:nvPr/>
        </p:nvSpPr>
        <p:spPr>
          <a:xfrm>
            <a:off x="638629" y="1756229"/>
            <a:ext cx="11081657" cy="3078535"/>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Dust accumulation on solar panels significantly reduces their efficiency, blocking sunlight and impairing power generation. Current manual inspection methods are inefficient, costly, and prone to delays, leading to performance losses. There is a critical need for an automated system to detect dust buildup in real-time, ensuring panels maintain optimal functionality. This system would enhance output, reduce maintenance efforts, and support the advancement of sustainable energy solutions.</a:t>
            </a:r>
            <a:endParaRPr lang="en-IN"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9187E26-E8ED-1552-B701-D27324351757}"/>
              </a:ext>
            </a:extLst>
          </p:cNvPr>
          <p:cNvSpPr txBox="1"/>
          <p:nvPr/>
        </p:nvSpPr>
        <p:spPr>
          <a:xfrm>
            <a:off x="972457" y="741755"/>
            <a:ext cx="997131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Problem Statement</a:t>
            </a:r>
          </a:p>
        </p:txBody>
      </p:sp>
      <p:pic>
        <p:nvPicPr>
          <p:cNvPr id="4" name="Picture 3">
            <a:extLst>
              <a:ext uri="{FF2B5EF4-FFF2-40B4-BE49-F238E27FC236}">
                <a16:creationId xmlns:a16="http://schemas.microsoft.com/office/drawing/2014/main" id="{894F3F57-DC0C-9170-6000-F8DAD0CA4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26" y="78025"/>
            <a:ext cx="2967843" cy="1215959"/>
          </a:xfrm>
          <a:prstGeom prst="rect">
            <a:avLst/>
          </a:prstGeom>
        </p:spPr>
      </p:pic>
    </p:spTree>
    <p:extLst>
      <p:ext uri="{BB962C8B-B14F-4D97-AF65-F5344CB8AC3E}">
        <p14:creationId xmlns:p14="http://schemas.microsoft.com/office/powerpoint/2010/main" val="311864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8A63A5-048C-BBB0-32E4-0BA141E97E35}"/>
              </a:ext>
            </a:extLst>
          </p:cNvPr>
          <p:cNvSpPr>
            <a:spLocks noGrp="1"/>
          </p:cNvSpPr>
          <p:nvPr>
            <p:ph type="dt" sz="half" idx="10"/>
          </p:nvPr>
        </p:nvSpPr>
        <p:spPr/>
        <p:txBody>
          <a:bodyPr/>
          <a:lstStyle/>
          <a:p>
            <a:fld id="{D1E6CA85-750F-45D9-B77A-47DCCF51E80A}" type="datetime1">
              <a:rPr lang="en-IN" smtClean="0"/>
              <a:t>30-08-2024</a:t>
            </a:fld>
            <a:endParaRPr lang="en-IN"/>
          </a:p>
        </p:txBody>
      </p:sp>
      <p:sp>
        <p:nvSpPr>
          <p:cNvPr id="3" name="Slide Number Placeholder 2">
            <a:extLst>
              <a:ext uri="{FF2B5EF4-FFF2-40B4-BE49-F238E27FC236}">
                <a16:creationId xmlns:a16="http://schemas.microsoft.com/office/drawing/2014/main" id="{ECF64F2E-57A3-C961-AAAE-C54556F0EEAF}"/>
              </a:ext>
            </a:extLst>
          </p:cNvPr>
          <p:cNvSpPr>
            <a:spLocks noGrp="1"/>
          </p:cNvSpPr>
          <p:nvPr>
            <p:ph type="sldNum" sz="quarter" idx="12"/>
          </p:nvPr>
        </p:nvSpPr>
        <p:spPr/>
        <p:txBody>
          <a:bodyPr/>
          <a:lstStyle/>
          <a:p>
            <a:fld id="{69BD151E-0CEF-4ED0-9463-9A59D7EF7EF6}" type="slidenum">
              <a:rPr lang="en-IN" smtClean="0"/>
              <a:t>6</a:t>
            </a:fld>
            <a:endParaRPr lang="en-IN"/>
          </a:p>
        </p:txBody>
      </p:sp>
      <p:sp>
        <p:nvSpPr>
          <p:cNvPr id="4" name="TextBox 3">
            <a:extLst>
              <a:ext uri="{FF2B5EF4-FFF2-40B4-BE49-F238E27FC236}">
                <a16:creationId xmlns:a16="http://schemas.microsoft.com/office/drawing/2014/main" id="{52F5BAB9-D22B-813A-1818-D06629626538}"/>
              </a:ext>
            </a:extLst>
          </p:cNvPr>
          <p:cNvSpPr txBox="1"/>
          <p:nvPr/>
        </p:nvSpPr>
        <p:spPr>
          <a:xfrm>
            <a:off x="747366" y="947095"/>
            <a:ext cx="10808368"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Objective</a:t>
            </a:r>
          </a:p>
        </p:txBody>
      </p:sp>
      <p:sp>
        <p:nvSpPr>
          <p:cNvPr id="5" name="TextBox 4">
            <a:extLst>
              <a:ext uri="{FF2B5EF4-FFF2-40B4-BE49-F238E27FC236}">
                <a16:creationId xmlns:a16="http://schemas.microsoft.com/office/drawing/2014/main" id="{4D533AF9-C931-0BC9-7CDB-006197E5D6D4}"/>
              </a:ext>
            </a:extLst>
          </p:cNvPr>
          <p:cNvSpPr txBox="1"/>
          <p:nvPr/>
        </p:nvSpPr>
        <p:spPr>
          <a:xfrm>
            <a:off x="617547" y="1631874"/>
            <a:ext cx="10808368" cy="4094198"/>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Automate dust detection on solar panels using deep learning.</a:t>
            </a:r>
          </a:p>
          <a:p>
            <a:pPr marL="342900" indent="-342900">
              <a:lnSpc>
                <a:spcPct val="15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Deploy VGG16 CNN for precise differentiation between clean and dusty panels</a:t>
            </a:r>
          </a:p>
          <a:p>
            <a:pPr marL="342900" indent="-342900">
              <a:lnSpc>
                <a:spcPct val="15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Implement with TensorFlow for robust and scalable system performance.</a:t>
            </a:r>
          </a:p>
          <a:p>
            <a:pPr marL="342900" indent="-342900">
              <a:lnSpc>
                <a:spcPct val="15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Train on diverse image data to ensure the model's accuracy under varying dust conditions.</a:t>
            </a:r>
          </a:p>
          <a:p>
            <a:pPr marL="342900" indent="-342900">
              <a:lnSpc>
                <a:spcPct val="15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Minimize manual inspections and associated operational costs.</a:t>
            </a:r>
          </a:p>
          <a:p>
            <a:pPr marL="342900" indent="-342900">
              <a:lnSpc>
                <a:spcPct val="15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Optimize solar panel efficiency by maintaining clear surfaces for maximum sunlight exposure.</a:t>
            </a:r>
          </a:p>
          <a:p>
            <a:pPr marL="342900" indent="-342900">
              <a:lnSpc>
                <a:spcPct val="15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 Align with sustainable energy initiatives by improving renewable energy output.</a:t>
            </a:r>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9F2F3E6-F26A-16B7-5173-94B262349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26" y="78025"/>
            <a:ext cx="2967843" cy="1215959"/>
          </a:xfrm>
          <a:prstGeom prst="rect">
            <a:avLst/>
          </a:prstGeom>
        </p:spPr>
      </p:pic>
    </p:spTree>
    <p:extLst>
      <p:ext uri="{BB962C8B-B14F-4D97-AF65-F5344CB8AC3E}">
        <p14:creationId xmlns:p14="http://schemas.microsoft.com/office/powerpoint/2010/main" val="228875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494CE4-3D06-D75A-9A40-D64CF16245A6}"/>
              </a:ext>
            </a:extLst>
          </p:cNvPr>
          <p:cNvSpPr>
            <a:spLocks noGrp="1"/>
          </p:cNvSpPr>
          <p:nvPr>
            <p:ph type="dt" sz="half" idx="10"/>
          </p:nvPr>
        </p:nvSpPr>
        <p:spPr/>
        <p:txBody>
          <a:bodyPr/>
          <a:lstStyle/>
          <a:p>
            <a:fld id="{D1E6CA85-750F-45D9-B77A-47DCCF51E80A}" type="datetime1">
              <a:rPr lang="en-IN" smtClean="0"/>
              <a:t>30-08-2024</a:t>
            </a:fld>
            <a:endParaRPr lang="en-IN"/>
          </a:p>
        </p:txBody>
      </p:sp>
      <p:sp>
        <p:nvSpPr>
          <p:cNvPr id="3" name="Slide Number Placeholder 2">
            <a:extLst>
              <a:ext uri="{FF2B5EF4-FFF2-40B4-BE49-F238E27FC236}">
                <a16:creationId xmlns:a16="http://schemas.microsoft.com/office/drawing/2014/main" id="{F365D2CA-6A59-9483-68E2-40D4B1F391BF}"/>
              </a:ext>
            </a:extLst>
          </p:cNvPr>
          <p:cNvSpPr>
            <a:spLocks noGrp="1"/>
          </p:cNvSpPr>
          <p:nvPr>
            <p:ph type="sldNum" sz="quarter" idx="12"/>
          </p:nvPr>
        </p:nvSpPr>
        <p:spPr/>
        <p:txBody>
          <a:bodyPr/>
          <a:lstStyle/>
          <a:p>
            <a:fld id="{69BD151E-0CEF-4ED0-9463-9A59D7EF7EF6}" type="slidenum">
              <a:rPr lang="en-IN" smtClean="0"/>
              <a:t>7</a:t>
            </a:fld>
            <a:endParaRPr lang="en-IN"/>
          </a:p>
        </p:txBody>
      </p:sp>
      <p:sp>
        <p:nvSpPr>
          <p:cNvPr id="4" name="TextBox 3">
            <a:extLst>
              <a:ext uri="{FF2B5EF4-FFF2-40B4-BE49-F238E27FC236}">
                <a16:creationId xmlns:a16="http://schemas.microsoft.com/office/drawing/2014/main" id="{9F597621-31FE-8A8A-A3FD-DB7750D337B7}"/>
              </a:ext>
            </a:extLst>
          </p:cNvPr>
          <p:cNvSpPr txBox="1"/>
          <p:nvPr/>
        </p:nvSpPr>
        <p:spPr>
          <a:xfrm>
            <a:off x="1651168" y="869547"/>
            <a:ext cx="888966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                              Methodology</a:t>
            </a:r>
          </a:p>
        </p:txBody>
      </p:sp>
      <p:sp>
        <p:nvSpPr>
          <p:cNvPr id="5" name="TextBox 4">
            <a:extLst>
              <a:ext uri="{FF2B5EF4-FFF2-40B4-BE49-F238E27FC236}">
                <a16:creationId xmlns:a16="http://schemas.microsoft.com/office/drawing/2014/main" id="{C782B328-D91E-F8F5-4CC8-44F16E50F825}"/>
              </a:ext>
            </a:extLst>
          </p:cNvPr>
          <p:cNvSpPr txBox="1"/>
          <p:nvPr/>
        </p:nvSpPr>
        <p:spPr>
          <a:xfrm>
            <a:off x="546497" y="1454322"/>
            <a:ext cx="10985103" cy="4602029"/>
          </a:xfrm>
          <a:prstGeom prst="rect">
            <a:avLst/>
          </a:prstGeom>
          <a:noFill/>
        </p:spPr>
        <p:txBody>
          <a:bodyPr wrap="square" rtlCol="0">
            <a:spAutoFit/>
          </a:bodyPr>
          <a:lstStyle/>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a diverse dataset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solar panel images under various dust conditions.</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 the images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normalizing, resizing, and labeling them according to dust levels.</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 and modify the VGG16 architecture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suit the dust classification task.</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the model</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the dataset, adjusting hyperparameters for optimal performance.</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model performance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accuracy, precision, recall, and F1-score metrics.</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the trained model</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into the automated dust detection system.</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real-world testing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calibrate the system based on performance feedback.</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continuous monitoring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adapt the model to changing conditions.</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and report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the system’s performance and its impact on solar panel efficiency</a:t>
            </a:r>
            <a:endParaRPr lang="en-IN" sz="2200"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8BA657C9-7091-C56B-0DAD-9F3B7AEBEB3E}"/>
              </a:ext>
            </a:extLst>
          </p:cNvPr>
          <p:cNvSpPr>
            <a:spLocks noChangeArrowheads="1"/>
          </p:cNvSpPr>
          <p:nvPr/>
        </p:nvSpPr>
        <p:spPr bwMode="auto">
          <a:xfrm>
            <a:off x="0" y="2988714"/>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7" name="Picture 6">
            <a:extLst>
              <a:ext uri="{FF2B5EF4-FFF2-40B4-BE49-F238E27FC236}">
                <a16:creationId xmlns:a16="http://schemas.microsoft.com/office/drawing/2014/main" id="{5C6C4A81-F149-BE9E-F9E2-40CE2BF3B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26" y="78025"/>
            <a:ext cx="2967843" cy="1215959"/>
          </a:xfrm>
          <a:prstGeom prst="rect">
            <a:avLst/>
          </a:prstGeom>
        </p:spPr>
      </p:pic>
    </p:spTree>
    <p:extLst>
      <p:ext uri="{BB962C8B-B14F-4D97-AF65-F5344CB8AC3E}">
        <p14:creationId xmlns:p14="http://schemas.microsoft.com/office/powerpoint/2010/main" val="2836183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8116EC-22EB-5B3A-5518-5BD53A7334C9}"/>
              </a:ext>
            </a:extLst>
          </p:cNvPr>
          <p:cNvSpPr>
            <a:spLocks noGrp="1"/>
          </p:cNvSpPr>
          <p:nvPr>
            <p:ph type="dt" sz="half" idx="10"/>
          </p:nvPr>
        </p:nvSpPr>
        <p:spPr/>
        <p:txBody>
          <a:bodyPr/>
          <a:lstStyle/>
          <a:p>
            <a:fld id="{D1E6CA85-750F-45D9-B77A-47DCCF51E80A}" type="datetime1">
              <a:rPr lang="en-IN" smtClean="0"/>
              <a:t>30-08-2024</a:t>
            </a:fld>
            <a:endParaRPr lang="en-IN"/>
          </a:p>
        </p:txBody>
      </p:sp>
      <p:sp>
        <p:nvSpPr>
          <p:cNvPr id="3" name="Slide Number Placeholder 2">
            <a:extLst>
              <a:ext uri="{FF2B5EF4-FFF2-40B4-BE49-F238E27FC236}">
                <a16:creationId xmlns:a16="http://schemas.microsoft.com/office/drawing/2014/main" id="{1457078C-D45E-EF47-05C4-BC3242D647B3}"/>
              </a:ext>
            </a:extLst>
          </p:cNvPr>
          <p:cNvSpPr>
            <a:spLocks noGrp="1"/>
          </p:cNvSpPr>
          <p:nvPr>
            <p:ph type="sldNum" sz="quarter" idx="12"/>
          </p:nvPr>
        </p:nvSpPr>
        <p:spPr/>
        <p:txBody>
          <a:bodyPr/>
          <a:lstStyle/>
          <a:p>
            <a:fld id="{69BD151E-0CEF-4ED0-9463-9A59D7EF7EF6}" type="slidenum">
              <a:rPr lang="en-IN" smtClean="0"/>
              <a:t>8</a:t>
            </a:fld>
            <a:endParaRPr lang="en-IN"/>
          </a:p>
        </p:txBody>
      </p:sp>
      <p:sp>
        <p:nvSpPr>
          <p:cNvPr id="4" name="TextBox 3">
            <a:extLst>
              <a:ext uri="{FF2B5EF4-FFF2-40B4-BE49-F238E27FC236}">
                <a16:creationId xmlns:a16="http://schemas.microsoft.com/office/drawing/2014/main" id="{48780B9B-D6D9-51D0-C166-9E79ADF2EA93}"/>
              </a:ext>
            </a:extLst>
          </p:cNvPr>
          <p:cNvSpPr txBox="1"/>
          <p:nvPr/>
        </p:nvSpPr>
        <p:spPr>
          <a:xfrm>
            <a:off x="1480456" y="946482"/>
            <a:ext cx="9376229"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Research Gap</a:t>
            </a:r>
          </a:p>
        </p:txBody>
      </p:sp>
      <p:sp>
        <p:nvSpPr>
          <p:cNvPr id="10" name="TextBox 9">
            <a:extLst>
              <a:ext uri="{FF2B5EF4-FFF2-40B4-BE49-F238E27FC236}">
                <a16:creationId xmlns:a16="http://schemas.microsoft.com/office/drawing/2014/main" id="{020BD630-181F-19B4-624D-AD09F0AE3389}"/>
              </a:ext>
            </a:extLst>
          </p:cNvPr>
          <p:cNvSpPr txBox="1"/>
          <p:nvPr/>
        </p:nvSpPr>
        <p:spPr>
          <a:xfrm>
            <a:off x="838200" y="1531257"/>
            <a:ext cx="10765971" cy="3416320"/>
          </a:xfrm>
          <a:prstGeom prst="rect">
            <a:avLst/>
          </a:prstGeom>
          <a:noFill/>
        </p:spPr>
        <p:txBody>
          <a:bodyPr wrap="square" rtlCol="0">
            <a:spAutoFit/>
          </a:bodyPr>
          <a:lstStyle/>
          <a:p>
            <a:endParaRPr lang="en-US" dirty="0"/>
          </a:p>
          <a:p>
            <a:pPr marL="342900" indent="-342900">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Lack of efficient, real-time monitoring systems that accurately detect dust on solar panels.</a:t>
            </a:r>
          </a:p>
          <a:p>
            <a:pPr marL="342900" indent="-342900">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Dependence on manual inspections or basic sensors, which are less effective for detailed dust analysis.</a:t>
            </a:r>
          </a:p>
          <a:p>
            <a:pPr marL="342900" indent="-342900">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Limited capability of existing systems to process and analyze large volumes of image data accurately.</a:t>
            </a:r>
          </a:p>
          <a:p>
            <a:pPr marL="342900" indent="-342900">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Insufficient integration of advanced deep learning techniques for precise dust differentiation.</a:t>
            </a:r>
          </a:p>
          <a:p>
            <a:pPr marL="342900" indent="-342900">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Need for seamless integration with existing solar panel infrastructure to enhance maintenance and efficiency.</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3E20B2B-4916-F8E5-33F0-3C728EC60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26" y="78025"/>
            <a:ext cx="2967843" cy="1215959"/>
          </a:xfrm>
          <a:prstGeom prst="rect">
            <a:avLst/>
          </a:prstGeom>
        </p:spPr>
      </p:pic>
    </p:spTree>
    <p:extLst>
      <p:ext uri="{BB962C8B-B14F-4D97-AF65-F5344CB8AC3E}">
        <p14:creationId xmlns:p14="http://schemas.microsoft.com/office/powerpoint/2010/main" val="42689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6E91C-0C02-798B-C2F2-538D0D2E6893}"/>
              </a:ext>
            </a:extLst>
          </p:cNvPr>
          <p:cNvSpPr>
            <a:spLocks noGrp="1"/>
          </p:cNvSpPr>
          <p:nvPr>
            <p:ph type="dt" sz="half" idx="10"/>
          </p:nvPr>
        </p:nvSpPr>
        <p:spPr/>
        <p:txBody>
          <a:bodyPr/>
          <a:lstStyle/>
          <a:p>
            <a:fld id="{D1E6CA85-750F-45D9-B77A-47DCCF51E80A}" type="datetime1">
              <a:rPr lang="en-IN" smtClean="0"/>
              <a:t>30-08-2024</a:t>
            </a:fld>
            <a:endParaRPr lang="en-IN"/>
          </a:p>
        </p:txBody>
      </p:sp>
      <p:sp>
        <p:nvSpPr>
          <p:cNvPr id="3" name="Slide Number Placeholder 2">
            <a:extLst>
              <a:ext uri="{FF2B5EF4-FFF2-40B4-BE49-F238E27FC236}">
                <a16:creationId xmlns:a16="http://schemas.microsoft.com/office/drawing/2014/main" id="{7674A59E-AFCA-8CC6-A162-BBA12D925918}"/>
              </a:ext>
            </a:extLst>
          </p:cNvPr>
          <p:cNvSpPr>
            <a:spLocks noGrp="1"/>
          </p:cNvSpPr>
          <p:nvPr>
            <p:ph type="sldNum" sz="quarter" idx="12"/>
          </p:nvPr>
        </p:nvSpPr>
        <p:spPr/>
        <p:txBody>
          <a:bodyPr/>
          <a:lstStyle/>
          <a:p>
            <a:fld id="{69BD151E-0CEF-4ED0-9463-9A59D7EF7EF6}" type="slidenum">
              <a:rPr lang="en-IN" smtClean="0"/>
              <a:t>9</a:t>
            </a:fld>
            <a:endParaRPr lang="en-IN"/>
          </a:p>
        </p:txBody>
      </p:sp>
      <p:pic>
        <p:nvPicPr>
          <p:cNvPr id="5" name="Picture 4">
            <a:extLst>
              <a:ext uri="{FF2B5EF4-FFF2-40B4-BE49-F238E27FC236}">
                <a16:creationId xmlns:a16="http://schemas.microsoft.com/office/drawing/2014/main" id="{9DE61EB4-BB5A-3C37-B233-36AC6078F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4657" y="0"/>
            <a:ext cx="3902685" cy="6858000"/>
          </a:xfrm>
          <a:prstGeom prst="rect">
            <a:avLst/>
          </a:prstGeom>
        </p:spPr>
      </p:pic>
      <p:sp>
        <p:nvSpPr>
          <p:cNvPr id="6" name="TextBox 5">
            <a:extLst>
              <a:ext uri="{FF2B5EF4-FFF2-40B4-BE49-F238E27FC236}">
                <a16:creationId xmlns:a16="http://schemas.microsoft.com/office/drawing/2014/main" id="{831AD13E-78F7-4E0D-1F34-C85BE7A1B6ED}"/>
              </a:ext>
            </a:extLst>
          </p:cNvPr>
          <p:cNvSpPr txBox="1"/>
          <p:nvPr/>
        </p:nvSpPr>
        <p:spPr>
          <a:xfrm>
            <a:off x="558800" y="522513"/>
            <a:ext cx="2873829" cy="1077218"/>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Architecture Diagram</a:t>
            </a:r>
          </a:p>
        </p:txBody>
      </p:sp>
    </p:spTree>
    <p:extLst>
      <p:ext uri="{BB962C8B-B14F-4D97-AF65-F5344CB8AC3E}">
        <p14:creationId xmlns:p14="http://schemas.microsoft.com/office/powerpoint/2010/main" val="3111511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2342</Words>
  <Application>Microsoft Office PowerPoint</Application>
  <PresentationFormat>Widescreen</PresentationFormat>
  <Paragraphs>283</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Symbol</vt:lpstr>
      <vt:lpstr>Times New Roman</vt:lpstr>
      <vt:lpstr>Office Theme</vt:lpstr>
      <vt:lpstr>  REVIEW-1 EcoSolar: Enhancing Renewable Energy with Dust Detection Project Category: RESEARCH</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    Literature Survey</vt:lpstr>
      <vt:lpstr>PowerPoint Presentation</vt:lpstr>
      <vt:lpstr>PowerPoint Presentation</vt:lpstr>
      <vt:lpstr>PowerPoint Presentation</vt:lpstr>
      <vt:lpstr>PowerPoint Presentation</vt:lpstr>
      <vt:lpstr>     Justification of SDG Plan of Action</vt:lpstr>
      <vt:lpstr>Result and Discussion</vt:lpstr>
      <vt:lpstr>Conclusion </vt:lpstr>
      <vt:lpstr>Future Enhancements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senthil kumar</dc:creator>
  <cp:lastModifiedBy>Vishnu Vardhan</cp:lastModifiedBy>
  <cp:revision>16</cp:revision>
  <dcterms:created xsi:type="dcterms:W3CDTF">2024-07-15T07:58:00Z</dcterms:created>
  <dcterms:modified xsi:type="dcterms:W3CDTF">2024-08-30T18:08:29Z</dcterms:modified>
</cp:coreProperties>
</file>