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65" r:id="rId6"/>
    <p:sldId id="264" r:id="rId7"/>
    <p:sldId id="267" r:id="rId8"/>
    <p:sldId id="259" r:id="rId9"/>
    <p:sldId id="260" r:id="rId10"/>
    <p:sldId id="266" r:id="rId11"/>
    <p:sldId id="262"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E610A6-2058-4285-BA2D-16286F1D57BB}" type="datetimeFigureOut">
              <a:rPr lang="en-IN" smtClean="0"/>
              <a:t>20-05-2021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B1C9FF-FE74-4E3A-B5E3-9C773B648974}" type="slidenum">
              <a:rPr lang="en-IN" smtClean="0"/>
              <a:t>‹#›</a:t>
            </a:fld>
            <a:endParaRPr lang="en-IN"/>
          </a:p>
        </p:txBody>
      </p:sp>
    </p:spTree>
    <p:extLst>
      <p:ext uri="{BB962C8B-B14F-4D97-AF65-F5344CB8AC3E}">
        <p14:creationId xmlns:p14="http://schemas.microsoft.com/office/powerpoint/2010/main" val="2549945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E610A6-2058-4285-BA2D-16286F1D57BB}" type="datetimeFigureOut">
              <a:rPr lang="en-IN" smtClean="0"/>
              <a:t>20-05-2021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B1C9FF-FE74-4E3A-B5E3-9C773B648974}" type="slidenum">
              <a:rPr lang="en-IN" smtClean="0"/>
              <a:t>‹#›</a:t>
            </a:fld>
            <a:endParaRPr lang="en-IN"/>
          </a:p>
        </p:txBody>
      </p:sp>
    </p:spTree>
    <p:extLst>
      <p:ext uri="{BB962C8B-B14F-4D97-AF65-F5344CB8AC3E}">
        <p14:creationId xmlns:p14="http://schemas.microsoft.com/office/powerpoint/2010/main" val="3749505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DE610A6-2058-4285-BA2D-16286F1D57BB}" type="datetimeFigureOut">
              <a:rPr lang="en-IN" smtClean="0"/>
              <a:t>20-05-2021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B1C9FF-FE74-4E3A-B5E3-9C773B648974}" type="slidenum">
              <a:rPr lang="en-IN" smtClean="0"/>
              <a:t>‹#›</a:t>
            </a:fld>
            <a:endParaRPr lang="en-IN"/>
          </a:p>
        </p:txBody>
      </p:sp>
    </p:spTree>
    <p:extLst>
      <p:ext uri="{BB962C8B-B14F-4D97-AF65-F5344CB8AC3E}">
        <p14:creationId xmlns:p14="http://schemas.microsoft.com/office/powerpoint/2010/main" val="1505211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DE610A6-2058-4285-BA2D-16286F1D57BB}" type="datetimeFigureOut">
              <a:rPr lang="en-IN" smtClean="0"/>
              <a:t>20-05-2021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B1C9FF-FE74-4E3A-B5E3-9C773B64897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70709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E610A6-2058-4285-BA2D-16286F1D57BB}" type="datetimeFigureOut">
              <a:rPr lang="en-IN" smtClean="0"/>
              <a:t>20-05-2021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B1C9FF-FE74-4E3A-B5E3-9C773B648974}" type="slidenum">
              <a:rPr lang="en-IN" smtClean="0"/>
              <a:t>‹#›</a:t>
            </a:fld>
            <a:endParaRPr lang="en-IN"/>
          </a:p>
        </p:txBody>
      </p:sp>
    </p:spTree>
    <p:extLst>
      <p:ext uri="{BB962C8B-B14F-4D97-AF65-F5344CB8AC3E}">
        <p14:creationId xmlns:p14="http://schemas.microsoft.com/office/powerpoint/2010/main" val="1023602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DE610A6-2058-4285-BA2D-16286F1D57BB}" type="datetimeFigureOut">
              <a:rPr lang="en-IN" smtClean="0"/>
              <a:t>20-05-2021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B1C9FF-FE74-4E3A-B5E3-9C773B648974}" type="slidenum">
              <a:rPr lang="en-IN" smtClean="0"/>
              <a:t>‹#›</a:t>
            </a:fld>
            <a:endParaRPr lang="en-IN"/>
          </a:p>
        </p:txBody>
      </p:sp>
    </p:spTree>
    <p:extLst>
      <p:ext uri="{BB962C8B-B14F-4D97-AF65-F5344CB8AC3E}">
        <p14:creationId xmlns:p14="http://schemas.microsoft.com/office/powerpoint/2010/main" val="41290265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DE610A6-2058-4285-BA2D-16286F1D57BB}" type="datetimeFigureOut">
              <a:rPr lang="en-IN" smtClean="0"/>
              <a:t>20-05-2021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B1C9FF-FE74-4E3A-B5E3-9C773B648974}" type="slidenum">
              <a:rPr lang="en-IN" smtClean="0"/>
              <a:t>‹#›</a:t>
            </a:fld>
            <a:endParaRPr lang="en-IN"/>
          </a:p>
        </p:txBody>
      </p:sp>
    </p:spTree>
    <p:extLst>
      <p:ext uri="{BB962C8B-B14F-4D97-AF65-F5344CB8AC3E}">
        <p14:creationId xmlns:p14="http://schemas.microsoft.com/office/powerpoint/2010/main" val="10089326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E610A6-2058-4285-BA2D-16286F1D57BB}" type="datetimeFigureOut">
              <a:rPr lang="en-IN" smtClean="0"/>
              <a:t>20-05-2021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B1C9FF-FE74-4E3A-B5E3-9C773B648974}" type="slidenum">
              <a:rPr lang="en-IN" smtClean="0"/>
              <a:t>‹#›</a:t>
            </a:fld>
            <a:endParaRPr lang="en-IN"/>
          </a:p>
        </p:txBody>
      </p:sp>
    </p:spTree>
    <p:extLst>
      <p:ext uri="{BB962C8B-B14F-4D97-AF65-F5344CB8AC3E}">
        <p14:creationId xmlns:p14="http://schemas.microsoft.com/office/powerpoint/2010/main" val="478850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E610A6-2058-4285-BA2D-16286F1D57BB}" type="datetimeFigureOut">
              <a:rPr lang="en-IN" smtClean="0"/>
              <a:t>20-05-2021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B1C9FF-FE74-4E3A-B5E3-9C773B648974}" type="slidenum">
              <a:rPr lang="en-IN" smtClean="0"/>
              <a:t>‹#›</a:t>
            </a:fld>
            <a:endParaRPr lang="en-IN"/>
          </a:p>
        </p:txBody>
      </p:sp>
    </p:spTree>
    <p:extLst>
      <p:ext uri="{BB962C8B-B14F-4D97-AF65-F5344CB8AC3E}">
        <p14:creationId xmlns:p14="http://schemas.microsoft.com/office/powerpoint/2010/main" val="3346244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DE610A6-2058-4285-BA2D-16286F1D57BB}" type="datetimeFigureOut">
              <a:rPr lang="en-IN" smtClean="0"/>
              <a:t>20-05-2021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B1C9FF-FE74-4E3A-B5E3-9C773B648974}" type="slidenum">
              <a:rPr lang="en-IN" smtClean="0"/>
              <a:t>‹#›</a:t>
            </a:fld>
            <a:endParaRPr lang="en-IN"/>
          </a:p>
        </p:txBody>
      </p:sp>
    </p:spTree>
    <p:extLst>
      <p:ext uri="{BB962C8B-B14F-4D97-AF65-F5344CB8AC3E}">
        <p14:creationId xmlns:p14="http://schemas.microsoft.com/office/powerpoint/2010/main" val="1096460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E610A6-2058-4285-BA2D-16286F1D57BB}" type="datetimeFigureOut">
              <a:rPr lang="en-IN" smtClean="0"/>
              <a:t>20-05-2021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B1C9FF-FE74-4E3A-B5E3-9C773B648974}" type="slidenum">
              <a:rPr lang="en-IN" smtClean="0"/>
              <a:t>‹#›</a:t>
            </a:fld>
            <a:endParaRPr lang="en-IN"/>
          </a:p>
        </p:txBody>
      </p:sp>
    </p:spTree>
    <p:extLst>
      <p:ext uri="{BB962C8B-B14F-4D97-AF65-F5344CB8AC3E}">
        <p14:creationId xmlns:p14="http://schemas.microsoft.com/office/powerpoint/2010/main" val="3910108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E610A6-2058-4285-BA2D-16286F1D57BB}" type="datetimeFigureOut">
              <a:rPr lang="en-IN" smtClean="0"/>
              <a:t>20-05-2021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B1C9FF-FE74-4E3A-B5E3-9C773B648974}" type="slidenum">
              <a:rPr lang="en-IN" smtClean="0"/>
              <a:t>‹#›</a:t>
            </a:fld>
            <a:endParaRPr lang="en-IN"/>
          </a:p>
        </p:txBody>
      </p:sp>
    </p:spTree>
    <p:extLst>
      <p:ext uri="{BB962C8B-B14F-4D97-AF65-F5344CB8AC3E}">
        <p14:creationId xmlns:p14="http://schemas.microsoft.com/office/powerpoint/2010/main" val="375089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E610A6-2058-4285-BA2D-16286F1D57BB}" type="datetimeFigureOut">
              <a:rPr lang="en-IN" smtClean="0"/>
              <a:t>20-05-2021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B1C9FF-FE74-4E3A-B5E3-9C773B648974}" type="slidenum">
              <a:rPr lang="en-IN" smtClean="0"/>
              <a:t>‹#›</a:t>
            </a:fld>
            <a:endParaRPr lang="en-IN"/>
          </a:p>
        </p:txBody>
      </p:sp>
    </p:spTree>
    <p:extLst>
      <p:ext uri="{BB962C8B-B14F-4D97-AF65-F5344CB8AC3E}">
        <p14:creationId xmlns:p14="http://schemas.microsoft.com/office/powerpoint/2010/main" val="976344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DE610A6-2058-4285-BA2D-16286F1D57BB}" type="datetimeFigureOut">
              <a:rPr lang="en-IN" smtClean="0"/>
              <a:t>20-05-2021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9B1C9FF-FE74-4E3A-B5E3-9C773B648974}" type="slidenum">
              <a:rPr lang="en-IN" smtClean="0"/>
              <a:t>‹#›</a:t>
            </a:fld>
            <a:endParaRPr lang="en-IN"/>
          </a:p>
        </p:txBody>
      </p:sp>
    </p:spTree>
    <p:extLst>
      <p:ext uri="{BB962C8B-B14F-4D97-AF65-F5344CB8AC3E}">
        <p14:creationId xmlns:p14="http://schemas.microsoft.com/office/powerpoint/2010/main" val="369130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DE610A6-2058-4285-BA2D-16286F1D57BB}" type="datetimeFigureOut">
              <a:rPr lang="en-IN" smtClean="0"/>
              <a:t>20-05-2021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9B1C9FF-FE74-4E3A-B5E3-9C773B648974}" type="slidenum">
              <a:rPr lang="en-IN" smtClean="0"/>
              <a:t>‹#›</a:t>
            </a:fld>
            <a:endParaRPr lang="en-IN"/>
          </a:p>
        </p:txBody>
      </p:sp>
    </p:spTree>
    <p:extLst>
      <p:ext uri="{BB962C8B-B14F-4D97-AF65-F5344CB8AC3E}">
        <p14:creationId xmlns:p14="http://schemas.microsoft.com/office/powerpoint/2010/main" val="1497048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DE610A6-2058-4285-BA2D-16286F1D57BB}" type="datetimeFigureOut">
              <a:rPr lang="en-IN" smtClean="0"/>
              <a:t>20-05-2021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9B1C9FF-FE74-4E3A-B5E3-9C773B648974}" type="slidenum">
              <a:rPr lang="en-IN" smtClean="0"/>
              <a:t>‹#›</a:t>
            </a:fld>
            <a:endParaRPr lang="en-IN"/>
          </a:p>
        </p:txBody>
      </p:sp>
    </p:spTree>
    <p:extLst>
      <p:ext uri="{BB962C8B-B14F-4D97-AF65-F5344CB8AC3E}">
        <p14:creationId xmlns:p14="http://schemas.microsoft.com/office/powerpoint/2010/main" val="2771230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E610A6-2058-4285-BA2D-16286F1D57BB}" type="datetimeFigureOut">
              <a:rPr lang="en-IN" smtClean="0"/>
              <a:t>20-05-2021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B1C9FF-FE74-4E3A-B5E3-9C773B648974}" type="slidenum">
              <a:rPr lang="en-IN" smtClean="0"/>
              <a:t>‹#›</a:t>
            </a:fld>
            <a:endParaRPr lang="en-IN"/>
          </a:p>
        </p:txBody>
      </p:sp>
    </p:spTree>
    <p:extLst>
      <p:ext uri="{BB962C8B-B14F-4D97-AF65-F5344CB8AC3E}">
        <p14:creationId xmlns:p14="http://schemas.microsoft.com/office/powerpoint/2010/main" val="1554311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DE610A6-2058-4285-BA2D-16286F1D57BB}" type="datetimeFigureOut">
              <a:rPr lang="en-IN" smtClean="0"/>
              <a:t>20-05-2021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9B1C9FF-FE74-4E3A-B5E3-9C773B648974}" type="slidenum">
              <a:rPr lang="en-IN" smtClean="0"/>
              <a:t>‹#›</a:t>
            </a:fld>
            <a:endParaRPr lang="en-IN"/>
          </a:p>
        </p:txBody>
      </p:sp>
    </p:spTree>
    <p:extLst>
      <p:ext uri="{BB962C8B-B14F-4D97-AF65-F5344CB8AC3E}">
        <p14:creationId xmlns:p14="http://schemas.microsoft.com/office/powerpoint/2010/main" val="178097086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C9D12-1F3F-4A7B-A78A-51A664B9CE42}"/>
              </a:ext>
            </a:extLst>
          </p:cNvPr>
          <p:cNvSpPr>
            <a:spLocks noGrp="1"/>
          </p:cNvSpPr>
          <p:nvPr>
            <p:ph type="ctrTitle"/>
          </p:nvPr>
        </p:nvSpPr>
        <p:spPr/>
        <p:txBody>
          <a:bodyPr/>
          <a:lstStyle/>
          <a:p>
            <a:r>
              <a:rPr lang="en-IN" dirty="0"/>
              <a:t>Stock Price Prediction</a:t>
            </a:r>
          </a:p>
        </p:txBody>
      </p:sp>
      <p:sp>
        <p:nvSpPr>
          <p:cNvPr id="3" name="Subtitle 2">
            <a:extLst>
              <a:ext uri="{FF2B5EF4-FFF2-40B4-BE49-F238E27FC236}">
                <a16:creationId xmlns:a16="http://schemas.microsoft.com/office/drawing/2014/main" id="{32BC0533-954F-492D-A755-536D73DB77EB}"/>
              </a:ext>
            </a:extLst>
          </p:cNvPr>
          <p:cNvSpPr>
            <a:spLocks noGrp="1"/>
          </p:cNvSpPr>
          <p:nvPr>
            <p:ph type="subTitle" idx="1"/>
          </p:nvPr>
        </p:nvSpPr>
        <p:spPr/>
        <p:txBody>
          <a:bodyPr/>
          <a:lstStyle/>
          <a:p>
            <a:r>
              <a:rPr lang="en-IN" dirty="0" err="1"/>
              <a:t>VivEK</a:t>
            </a:r>
            <a:r>
              <a:rPr lang="en-IN" dirty="0"/>
              <a:t> VARMA (18BCA1292)</a:t>
            </a:r>
          </a:p>
        </p:txBody>
      </p:sp>
    </p:spTree>
    <p:extLst>
      <p:ext uri="{BB962C8B-B14F-4D97-AF65-F5344CB8AC3E}">
        <p14:creationId xmlns:p14="http://schemas.microsoft.com/office/powerpoint/2010/main" val="1139285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DFFAA-FB4D-403C-BF04-DD94DAB2824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601B20A-9D65-429F-A303-9910F4832A1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31036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CEF9A3-C295-4C88-90CC-11618AE2E95E}"/>
              </a:ext>
            </a:extLst>
          </p:cNvPr>
          <p:cNvSpPr>
            <a:spLocks noGrp="1"/>
          </p:cNvSpPr>
          <p:nvPr>
            <p:ph idx="1"/>
          </p:nvPr>
        </p:nvSpPr>
        <p:spPr>
          <a:xfrm>
            <a:off x="2705609" y="2665315"/>
            <a:ext cx="7017231" cy="572836"/>
          </a:xfrm>
        </p:spPr>
        <p:txBody>
          <a:bodyPr/>
          <a:lstStyle/>
          <a:p>
            <a:pPr marL="0" indent="0">
              <a:buNone/>
            </a:pPr>
            <a:r>
              <a:rPr lang="en-IN" dirty="0"/>
              <a:t>Explanation about the project will be done Verbally.</a:t>
            </a:r>
          </a:p>
        </p:txBody>
      </p:sp>
    </p:spTree>
    <p:extLst>
      <p:ext uri="{BB962C8B-B14F-4D97-AF65-F5344CB8AC3E}">
        <p14:creationId xmlns:p14="http://schemas.microsoft.com/office/powerpoint/2010/main" val="3313068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B665AE-F7E2-4507-A7A1-C5ACE6CBB531}"/>
              </a:ext>
            </a:extLst>
          </p:cNvPr>
          <p:cNvSpPr>
            <a:spLocks noGrp="1"/>
          </p:cNvSpPr>
          <p:nvPr>
            <p:ph idx="1"/>
          </p:nvPr>
        </p:nvSpPr>
        <p:spPr>
          <a:xfrm>
            <a:off x="3351563" y="2919554"/>
            <a:ext cx="4992688" cy="1067787"/>
          </a:xfrm>
        </p:spPr>
        <p:txBody>
          <a:bodyPr>
            <a:normAutofit/>
          </a:bodyPr>
          <a:lstStyle/>
          <a:p>
            <a:pPr marL="0" indent="0">
              <a:buNone/>
            </a:pPr>
            <a:r>
              <a:rPr lang="en-IN" sz="5400" dirty="0"/>
              <a:t>Thank You</a:t>
            </a:r>
          </a:p>
        </p:txBody>
      </p:sp>
    </p:spTree>
    <p:extLst>
      <p:ext uri="{BB962C8B-B14F-4D97-AF65-F5344CB8AC3E}">
        <p14:creationId xmlns:p14="http://schemas.microsoft.com/office/powerpoint/2010/main" val="2375351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060A5-A150-4E6D-93DB-AF41B23AC79D}"/>
              </a:ext>
            </a:extLst>
          </p:cNvPr>
          <p:cNvSpPr>
            <a:spLocks noGrp="1"/>
          </p:cNvSpPr>
          <p:nvPr>
            <p:ph type="title"/>
          </p:nvPr>
        </p:nvSpPr>
        <p:spPr>
          <a:xfrm>
            <a:off x="864224" y="709255"/>
            <a:ext cx="9404723" cy="1400530"/>
          </a:xfrm>
        </p:spPr>
        <p:txBody>
          <a:bodyPr/>
          <a:lstStyle/>
          <a:p>
            <a:r>
              <a:rPr lang="en-US" altLang="en-US" sz="4400" dirty="0">
                <a:solidFill>
                  <a:srgbClr val="202729"/>
                </a:solidFill>
                <a:latin typeface="Arial" panose="020B0604020202020204" pitchFamily="34" charset="0"/>
                <a:ea typeface="Calibri" panose="020F0502020204030204" pitchFamily="34" charset="0"/>
              </a:rPr>
              <a:t>Problem Statement</a:t>
            </a:r>
            <a:br>
              <a:rPr lang="en-US" altLang="en-US" sz="4400" dirty="0">
                <a:solidFill>
                  <a:srgbClr val="202729"/>
                </a:solidFill>
                <a:latin typeface="Arial" panose="020B0604020202020204" pitchFamily="34" charset="0"/>
                <a:ea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1754F975-6FA9-482D-95E5-C00E00F0E81D}"/>
              </a:ext>
            </a:extLst>
          </p:cNvPr>
          <p:cNvSpPr>
            <a:spLocks noGrp="1"/>
          </p:cNvSpPr>
          <p:nvPr>
            <p:ph idx="1"/>
          </p:nvPr>
        </p:nvSpPr>
        <p:spPr>
          <a:xfrm>
            <a:off x="973123" y="1784470"/>
            <a:ext cx="5427519" cy="4195481"/>
          </a:xfrm>
        </p:spPr>
        <p:txBody>
          <a:bodyPr/>
          <a:lstStyle/>
          <a:p>
            <a:r>
              <a:rPr lang="en-IN" dirty="0"/>
              <a:t>The aim of the project is to examine a number of different forecasting techniques to predict future stock returns based on past returns and numerical news indicators to construct a portfolio of multiple stocks in order to diversify the risk. We do this by applying supervised learning methods for stock price forecasting by interpreting the seemingly chaotic market data.</a:t>
            </a:r>
          </a:p>
        </p:txBody>
      </p:sp>
      <p:sp>
        <p:nvSpPr>
          <p:cNvPr id="4" name="Rectangle 2">
            <a:extLst>
              <a:ext uri="{FF2B5EF4-FFF2-40B4-BE49-F238E27FC236}">
                <a16:creationId xmlns:a16="http://schemas.microsoft.com/office/drawing/2014/main" id="{90CBF30A-C785-4497-AC4D-B18B34D88A6D}"/>
              </a:ext>
            </a:extLst>
          </p:cNvPr>
          <p:cNvSpPr>
            <a:spLocks noChangeArrowheads="1"/>
          </p:cNvSpPr>
          <p:nvPr/>
        </p:nvSpPr>
        <p:spPr bwMode="auto">
          <a:xfrm>
            <a:off x="218113" y="21459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 tIns="45720" rIns="91440" bIns="115851" numCol="1" anchor="ctr" anchorCtr="0" compatLnSpc="1">
            <a:prstTxWarp prst="textNoShape">
              <a:avLst/>
            </a:prstTxWarp>
            <a:spAutoFit/>
          </a:bodyPr>
          <a:lstStyle/>
          <a:p>
            <a:endParaRPr lang="en-IN"/>
          </a:p>
        </p:txBody>
      </p:sp>
      <p:pic>
        <p:nvPicPr>
          <p:cNvPr id="2049" name="Picture 34">
            <a:extLst>
              <a:ext uri="{FF2B5EF4-FFF2-40B4-BE49-F238E27FC236}">
                <a16:creationId xmlns:a16="http://schemas.microsoft.com/office/drawing/2014/main" id="{E3892108-35D1-4D27-BFC4-F7FF51AECD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3981" y="1941165"/>
            <a:ext cx="4029075" cy="344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512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77FF3-D89F-4362-B564-5D0B7A9A455C}"/>
              </a:ext>
            </a:extLst>
          </p:cNvPr>
          <p:cNvSpPr>
            <a:spLocks noGrp="1"/>
          </p:cNvSpPr>
          <p:nvPr>
            <p:ph type="title"/>
          </p:nvPr>
        </p:nvSpPr>
        <p:spPr/>
        <p:txBody>
          <a:bodyPr/>
          <a:lstStyle/>
          <a:p>
            <a:r>
              <a:rPr lang="en-IN" dirty="0"/>
              <a:t>Motivation </a:t>
            </a:r>
          </a:p>
        </p:txBody>
      </p:sp>
      <p:sp>
        <p:nvSpPr>
          <p:cNvPr id="3" name="Content Placeholder 2">
            <a:extLst>
              <a:ext uri="{FF2B5EF4-FFF2-40B4-BE49-F238E27FC236}">
                <a16:creationId xmlns:a16="http://schemas.microsoft.com/office/drawing/2014/main" id="{D0523913-A76A-4FCC-BADB-5A00F886F8D4}"/>
              </a:ext>
            </a:extLst>
          </p:cNvPr>
          <p:cNvSpPr>
            <a:spLocks noGrp="1"/>
          </p:cNvSpPr>
          <p:nvPr>
            <p:ph idx="1"/>
          </p:nvPr>
        </p:nvSpPr>
        <p:spPr/>
        <p:txBody>
          <a:bodyPr/>
          <a:lstStyle/>
          <a:p>
            <a:r>
              <a:rPr lang="en-IN" dirty="0"/>
              <a:t>The fluctuation of stock market is violent and there are many complicated financial indicators. However, the advancement in technology, provides an opportunity to gain steady fortune from stock market and also can help experts to find out the most informative indicators to make better prediction. The prediction of the market value is of paramount importance to help in maximizing the profit of stock option purchase while keeping the risk low.</a:t>
            </a:r>
          </a:p>
          <a:p>
            <a:endParaRPr lang="en-IN" dirty="0"/>
          </a:p>
        </p:txBody>
      </p:sp>
      <p:pic>
        <p:nvPicPr>
          <p:cNvPr id="4" name="Picture 3">
            <a:extLst>
              <a:ext uri="{FF2B5EF4-FFF2-40B4-BE49-F238E27FC236}">
                <a16:creationId xmlns:a16="http://schemas.microsoft.com/office/drawing/2014/main" id="{CFDF52D7-6C69-45FA-A129-F5B156BE4CB1}"/>
              </a:ext>
            </a:extLst>
          </p:cNvPr>
          <p:cNvPicPr/>
          <p:nvPr/>
        </p:nvPicPr>
        <p:blipFill>
          <a:blip r:embed="rId2"/>
          <a:stretch>
            <a:fillRect/>
          </a:stretch>
        </p:blipFill>
        <p:spPr>
          <a:xfrm>
            <a:off x="3889800" y="375743"/>
            <a:ext cx="2080260" cy="1051560"/>
          </a:xfrm>
          <a:prstGeom prst="rect">
            <a:avLst/>
          </a:prstGeom>
        </p:spPr>
      </p:pic>
    </p:spTree>
    <p:extLst>
      <p:ext uri="{BB962C8B-B14F-4D97-AF65-F5344CB8AC3E}">
        <p14:creationId xmlns:p14="http://schemas.microsoft.com/office/powerpoint/2010/main" val="957829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40C9E-9E57-417E-8689-C2CD87D0038B}"/>
              </a:ext>
            </a:extLst>
          </p:cNvPr>
          <p:cNvSpPr>
            <a:spLocks noGrp="1"/>
          </p:cNvSpPr>
          <p:nvPr>
            <p:ph type="title"/>
          </p:nvPr>
        </p:nvSpPr>
        <p:spPr/>
        <p:txBody>
          <a:bodyPr/>
          <a:lstStyle/>
          <a:p>
            <a:r>
              <a:rPr lang="en-IN" dirty="0"/>
              <a:t>Steps Involved</a:t>
            </a:r>
          </a:p>
        </p:txBody>
      </p:sp>
      <p:sp>
        <p:nvSpPr>
          <p:cNvPr id="3" name="Content Placeholder 2">
            <a:extLst>
              <a:ext uri="{FF2B5EF4-FFF2-40B4-BE49-F238E27FC236}">
                <a16:creationId xmlns:a16="http://schemas.microsoft.com/office/drawing/2014/main" id="{179A114C-0B2C-4A64-A0E3-2EF6BB48C6C1}"/>
              </a:ext>
            </a:extLst>
          </p:cNvPr>
          <p:cNvSpPr>
            <a:spLocks noGrp="1"/>
          </p:cNvSpPr>
          <p:nvPr>
            <p:ph idx="1"/>
          </p:nvPr>
        </p:nvSpPr>
        <p:spPr/>
        <p:txBody>
          <a:bodyPr/>
          <a:lstStyle/>
          <a:p>
            <a:r>
              <a:rPr lang="en-US" dirty="0"/>
              <a:t>Data selection, </a:t>
            </a:r>
          </a:p>
          <a:p>
            <a:r>
              <a:rPr lang="en-US" dirty="0"/>
              <a:t>Data preprocessing </a:t>
            </a:r>
          </a:p>
          <a:p>
            <a:r>
              <a:rPr lang="en-US" dirty="0"/>
              <a:t>Data transformation</a:t>
            </a:r>
          </a:p>
          <a:p>
            <a:r>
              <a:rPr lang="en-US" dirty="0"/>
              <a:t>Data Visualization</a:t>
            </a:r>
            <a:endParaRPr lang="en-IN" dirty="0"/>
          </a:p>
        </p:txBody>
      </p:sp>
    </p:spTree>
    <p:extLst>
      <p:ext uri="{BB962C8B-B14F-4D97-AF65-F5344CB8AC3E}">
        <p14:creationId xmlns:p14="http://schemas.microsoft.com/office/powerpoint/2010/main" val="198043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2E224-586E-43B7-95B0-9DA3F6194509}"/>
              </a:ext>
            </a:extLst>
          </p:cNvPr>
          <p:cNvSpPr>
            <a:spLocks noGrp="1"/>
          </p:cNvSpPr>
          <p:nvPr>
            <p:ph type="title"/>
          </p:nvPr>
        </p:nvSpPr>
        <p:spPr/>
        <p:txBody>
          <a:bodyPr/>
          <a:lstStyle/>
          <a:p>
            <a:r>
              <a:rPr lang="en-IN" dirty="0"/>
              <a:t>Technical Analysis</a:t>
            </a:r>
          </a:p>
        </p:txBody>
      </p:sp>
      <p:sp>
        <p:nvSpPr>
          <p:cNvPr id="3" name="Content Placeholder 2">
            <a:extLst>
              <a:ext uri="{FF2B5EF4-FFF2-40B4-BE49-F238E27FC236}">
                <a16:creationId xmlns:a16="http://schemas.microsoft.com/office/drawing/2014/main" id="{F29801CE-53EC-4318-9EF6-911CDA4EDBF3}"/>
              </a:ext>
            </a:extLst>
          </p:cNvPr>
          <p:cNvSpPr>
            <a:spLocks noGrp="1"/>
          </p:cNvSpPr>
          <p:nvPr>
            <p:ph idx="1"/>
          </p:nvPr>
        </p:nvSpPr>
        <p:spPr/>
        <p:txBody>
          <a:bodyPr/>
          <a:lstStyle/>
          <a:p>
            <a:r>
              <a:rPr lang="en-US" dirty="0"/>
              <a:t>Based on the principles of the Dow Theory and uses the history of prices to predict future movements. </a:t>
            </a:r>
          </a:p>
          <a:p>
            <a:r>
              <a:rPr lang="en-US" dirty="0"/>
              <a:t>The approach used in technical analysis can be formulated as a pattern recognition problem, where the inputs are derived from the history of prices and the output is an estimate of the price or an estimate of the prices trend.</a:t>
            </a:r>
            <a:endParaRPr lang="en-IN" dirty="0"/>
          </a:p>
        </p:txBody>
      </p:sp>
    </p:spTree>
    <p:extLst>
      <p:ext uri="{BB962C8B-B14F-4D97-AF65-F5344CB8AC3E}">
        <p14:creationId xmlns:p14="http://schemas.microsoft.com/office/powerpoint/2010/main" val="1950860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9AE06-4FCB-4EAD-B5E5-0967ED9C032C}"/>
              </a:ext>
            </a:extLst>
          </p:cNvPr>
          <p:cNvSpPr>
            <a:spLocks noGrp="1"/>
          </p:cNvSpPr>
          <p:nvPr>
            <p:ph type="title"/>
          </p:nvPr>
        </p:nvSpPr>
        <p:spPr/>
        <p:txBody>
          <a:bodyPr/>
          <a:lstStyle/>
          <a:p>
            <a:r>
              <a:rPr lang="en-IN" dirty="0"/>
              <a:t>Simple Moving Average</a:t>
            </a:r>
          </a:p>
        </p:txBody>
      </p:sp>
      <p:sp>
        <p:nvSpPr>
          <p:cNvPr id="3" name="Content Placeholder 2">
            <a:extLst>
              <a:ext uri="{FF2B5EF4-FFF2-40B4-BE49-F238E27FC236}">
                <a16:creationId xmlns:a16="http://schemas.microsoft.com/office/drawing/2014/main" id="{CB983669-3EDD-4084-8EAD-DE125BAE76DA}"/>
              </a:ext>
            </a:extLst>
          </p:cNvPr>
          <p:cNvSpPr>
            <a:spLocks noGrp="1"/>
          </p:cNvSpPr>
          <p:nvPr>
            <p:ph idx="1"/>
          </p:nvPr>
        </p:nvSpPr>
        <p:spPr/>
        <p:txBody>
          <a:bodyPr/>
          <a:lstStyle/>
          <a:p>
            <a:r>
              <a:rPr lang="en-US" dirty="0"/>
              <a:t>Formed by computing the average price of a security over a specified number of periods.</a:t>
            </a:r>
          </a:p>
          <a:p>
            <a:r>
              <a:rPr lang="en-US" dirty="0"/>
              <a:t>The calculation is repeated for each day on the chart and then joined to form a smooth curve, which makes easier to identify the direction of the trend.</a:t>
            </a:r>
          </a:p>
          <a:p>
            <a:r>
              <a:rPr lang="en-US" dirty="0"/>
              <a:t>SMA(t)=1/</a:t>
            </a:r>
            <a:r>
              <a:rPr lang="en-US" dirty="0" err="1"/>
              <a:t>n∑x</a:t>
            </a:r>
            <a:r>
              <a:rPr lang="en-US" dirty="0"/>
              <a:t>(</a:t>
            </a:r>
            <a:r>
              <a:rPr lang="en-US" dirty="0" err="1"/>
              <a:t>i</a:t>
            </a:r>
            <a:r>
              <a:rPr lang="en-US" dirty="0"/>
              <a:t>)</a:t>
            </a:r>
            <a:endParaRPr lang="en-IN" dirty="0"/>
          </a:p>
        </p:txBody>
      </p:sp>
    </p:spTree>
    <p:extLst>
      <p:ext uri="{BB962C8B-B14F-4D97-AF65-F5344CB8AC3E}">
        <p14:creationId xmlns:p14="http://schemas.microsoft.com/office/powerpoint/2010/main" val="2300642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21768-1F7A-4D91-A035-8FE77B87A5AA}"/>
              </a:ext>
            </a:extLst>
          </p:cNvPr>
          <p:cNvSpPr>
            <a:spLocks noGrp="1"/>
          </p:cNvSpPr>
          <p:nvPr>
            <p:ph type="title"/>
          </p:nvPr>
        </p:nvSpPr>
        <p:spPr/>
        <p:txBody>
          <a:bodyPr/>
          <a:lstStyle/>
          <a:p>
            <a:r>
              <a:rPr lang="en-IN" dirty="0"/>
              <a:t>Libraries Used</a:t>
            </a:r>
          </a:p>
        </p:txBody>
      </p:sp>
      <p:sp>
        <p:nvSpPr>
          <p:cNvPr id="3" name="Content Placeholder 2">
            <a:extLst>
              <a:ext uri="{FF2B5EF4-FFF2-40B4-BE49-F238E27FC236}">
                <a16:creationId xmlns:a16="http://schemas.microsoft.com/office/drawing/2014/main" id="{4BD3E028-F1FD-4071-B61E-86321ACE36A9}"/>
              </a:ext>
            </a:extLst>
          </p:cNvPr>
          <p:cNvSpPr>
            <a:spLocks noGrp="1"/>
          </p:cNvSpPr>
          <p:nvPr>
            <p:ph idx="1"/>
          </p:nvPr>
        </p:nvSpPr>
        <p:spPr/>
        <p:txBody>
          <a:bodyPr/>
          <a:lstStyle/>
          <a:p>
            <a:r>
              <a:rPr lang="en-IN" dirty="0" err="1"/>
              <a:t>Numpy</a:t>
            </a:r>
            <a:endParaRPr lang="en-IN" dirty="0"/>
          </a:p>
          <a:p>
            <a:r>
              <a:rPr lang="en-IN" dirty="0"/>
              <a:t>Pandas</a:t>
            </a:r>
          </a:p>
          <a:p>
            <a:r>
              <a:rPr lang="en-IN" dirty="0"/>
              <a:t>Matplotlib</a:t>
            </a:r>
          </a:p>
          <a:p>
            <a:pPr lvl="1"/>
            <a:r>
              <a:rPr lang="en-US" b="1" dirty="0" err="1"/>
              <a:t>Pyplot</a:t>
            </a:r>
            <a:r>
              <a:rPr lang="en-US" b="1" dirty="0"/>
              <a:t> (has been used majorly in </a:t>
            </a:r>
            <a:r>
              <a:rPr lang="en-US" b="1"/>
              <a:t>my project)</a:t>
            </a:r>
            <a:r>
              <a:rPr lang="en-US"/>
              <a:t> </a:t>
            </a:r>
            <a:r>
              <a:rPr lang="en-US" dirty="0"/>
              <a:t>is a collection of functions that make </a:t>
            </a:r>
            <a:r>
              <a:rPr lang="en-US" b="1" dirty="0"/>
              <a:t>matplotlib</a:t>
            </a:r>
            <a:r>
              <a:rPr lang="en-US" dirty="0"/>
              <a:t> work like MATLAB. Each </a:t>
            </a:r>
            <a:r>
              <a:rPr lang="en-US" b="1" dirty="0" err="1"/>
              <a:t>pyplot</a:t>
            </a:r>
            <a:r>
              <a:rPr lang="en-US" dirty="0"/>
              <a:t> function makes some change to a figure: e.g., creates a figure, creates a plotting area in a figure, plots some lines in a plotting area, decorates the plot with labels, etc.</a:t>
            </a:r>
            <a:endParaRPr lang="en-IN" dirty="0"/>
          </a:p>
        </p:txBody>
      </p:sp>
    </p:spTree>
    <p:extLst>
      <p:ext uri="{BB962C8B-B14F-4D97-AF65-F5344CB8AC3E}">
        <p14:creationId xmlns:p14="http://schemas.microsoft.com/office/powerpoint/2010/main" val="2719420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21B8-7573-4848-8513-200595EE2BF0}"/>
              </a:ext>
            </a:extLst>
          </p:cNvPr>
          <p:cNvSpPr>
            <a:spLocks noGrp="1"/>
          </p:cNvSpPr>
          <p:nvPr>
            <p:ph type="title"/>
          </p:nvPr>
        </p:nvSpPr>
        <p:spPr/>
        <p:txBody>
          <a:bodyPr/>
          <a:lstStyle/>
          <a:p>
            <a:r>
              <a:rPr lang="en-IN" dirty="0"/>
              <a:t>Loading and Handling Data</a:t>
            </a:r>
          </a:p>
        </p:txBody>
      </p:sp>
      <p:pic>
        <p:nvPicPr>
          <p:cNvPr id="5" name="Content Placeholder 4">
            <a:extLst>
              <a:ext uri="{FF2B5EF4-FFF2-40B4-BE49-F238E27FC236}">
                <a16:creationId xmlns:a16="http://schemas.microsoft.com/office/drawing/2014/main" id="{0444F0C5-4E50-4EF7-B865-43B888C772A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425" t="25403" b="6006"/>
          <a:stretch/>
        </p:blipFill>
        <p:spPr>
          <a:xfrm>
            <a:off x="1149292" y="1971413"/>
            <a:ext cx="9071562" cy="3624045"/>
          </a:xfrm>
        </p:spPr>
      </p:pic>
    </p:spTree>
    <p:extLst>
      <p:ext uri="{BB962C8B-B14F-4D97-AF65-F5344CB8AC3E}">
        <p14:creationId xmlns:p14="http://schemas.microsoft.com/office/powerpoint/2010/main" val="4136954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237DC-3273-4848-A386-19E204D97561}"/>
              </a:ext>
            </a:extLst>
          </p:cNvPr>
          <p:cNvSpPr>
            <a:spLocks noGrp="1"/>
          </p:cNvSpPr>
          <p:nvPr>
            <p:ph type="title"/>
          </p:nvPr>
        </p:nvSpPr>
        <p:spPr/>
        <p:txBody>
          <a:bodyPr/>
          <a:lstStyle/>
          <a:p>
            <a:r>
              <a:rPr lang="en-IN" dirty="0"/>
              <a:t>Plot the Timeseries</a:t>
            </a:r>
          </a:p>
        </p:txBody>
      </p:sp>
      <p:pic>
        <p:nvPicPr>
          <p:cNvPr id="5" name="Content Placeholder 4">
            <a:extLst>
              <a:ext uri="{FF2B5EF4-FFF2-40B4-BE49-F238E27FC236}">
                <a16:creationId xmlns:a16="http://schemas.microsoft.com/office/drawing/2014/main" id="{372188A7-4F48-4D14-BA33-0067D32CD07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783" t="35186" r="13676" b="8418"/>
          <a:stretch/>
        </p:blipFill>
        <p:spPr>
          <a:xfrm>
            <a:off x="1140903" y="1551963"/>
            <a:ext cx="8909931" cy="3452790"/>
          </a:xfrm>
        </p:spPr>
      </p:pic>
    </p:spTree>
    <p:extLst>
      <p:ext uri="{BB962C8B-B14F-4D97-AF65-F5344CB8AC3E}">
        <p14:creationId xmlns:p14="http://schemas.microsoft.com/office/powerpoint/2010/main" val="380392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66</TotalTime>
  <Words>370</Words>
  <Application>Microsoft Office PowerPoint</Application>
  <PresentationFormat>Widescreen</PresentationFormat>
  <Paragraphs>27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Stock Price Prediction</vt:lpstr>
      <vt:lpstr>Problem Statement </vt:lpstr>
      <vt:lpstr>Motivation </vt:lpstr>
      <vt:lpstr>Steps Involved</vt:lpstr>
      <vt:lpstr>Technical Analysis</vt:lpstr>
      <vt:lpstr>Simple Moving Average</vt:lpstr>
      <vt:lpstr>Libraries Used</vt:lpstr>
      <vt:lpstr>Loading and Handling Data</vt:lpstr>
      <vt:lpstr>Plot the Timeseries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dc:title>
  <dc:creator>vivek varma</dc:creator>
  <cp:lastModifiedBy>vivek varma</cp:lastModifiedBy>
  <cp:revision>9</cp:revision>
  <dcterms:created xsi:type="dcterms:W3CDTF">2021-05-20T03:58:28Z</dcterms:created>
  <dcterms:modified xsi:type="dcterms:W3CDTF">2021-05-20T05:42:55Z</dcterms:modified>
</cp:coreProperties>
</file>