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6" r:id="rId4"/>
  </p:sldMasterIdLst>
  <p:notesMasterIdLst>
    <p:notesMasterId r:id="rId13"/>
  </p:notesMasterIdLst>
  <p:handoutMasterIdLst>
    <p:handoutMasterId r:id="rId14"/>
  </p:handoutMasterIdLst>
  <p:sldIdLst>
    <p:sldId id="332" r:id="rId5"/>
    <p:sldId id="339" r:id="rId6"/>
    <p:sldId id="338" r:id="rId7"/>
    <p:sldId id="334" r:id="rId8"/>
    <p:sldId id="346" r:id="rId9"/>
    <p:sldId id="341" r:id="rId10"/>
    <p:sldId id="333" r:id="rId11"/>
    <p:sldId id="34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2" autoAdjust="0"/>
    <p:restoredTop sz="95388" autoAdjust="0"/>
  </p:normalViewPr>
  <p:slideViewPr>
    <p:cSldViewPr snapToGrid="0">
      <p:cViewPr varScale="1">
        <p:scale>
          <a:sx n="77" d="100"/>
          <a:sy n="77" d="100"/>
        </p:scale>
        <p:origin x="677" y="28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8E7403-EB4A-4177-AFCE-6A9D7B160C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49177-C030-4043-9380-EA6E4C94A1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7415F-6970-4DE4-93F1-94FEF07D0F1C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C83CE-EC9B-40C4-BD7A-48797AE5B1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9A75D-9B4E-4704-98C7-2A42472F11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C6D6D-E986-427F-AD9C-4E9408DDBE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74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6E6E5-5A19-4AE7-8D4E-049C5315C9A0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A580F-E35D-42E1-AF82-E41CC201EA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8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8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35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58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21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4865D-61AA-AB4A-E277-D27670F29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4E03E5-2F97-A3CE-CA50-1BBB74BB5E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721D2-49E5-0139-AC63-9D94AEDDC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39FF0-0C06-9A8F-F9A7-11201D84C3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84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70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35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3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1900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330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1719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AE8321-5884-9E75-1272-926961F31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08591"/>
            <a:ext cx="4058728" cy="5225507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2DF521-FA73-0B43-D1F3-A28543BA84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99125" y="0"/>
            <a:ext cx="5786438" cy="61341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0E6515-DDBF-35F4-5C9E-FF113FD16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274074"/>
            <a:ext cx="672354" cy="58392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B32A424-7EFB-F80C-2BDA-94D103A55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8EFEEF-ABDC-22C9-C5DB-0494BEB8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9342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000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7352414-3211-CEB2-31A1-11097989D4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934" y="723900"/>
            <a:ext cx="3503757" cy="531641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A26D20-54E1-2490-0D75-F08BCB7D3BF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82232" y="2053087"/>
            <a:ext cx="5903332" cy="3987230"/>
          </a:xfrm>
        </p:spPr>
        <p:txBody>
          <a:bodyPr anchor="t"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0E6515-DDBF-35F4-5C9E-FF113FD16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274074"/>
            <a:ext cx="672354" cy="58392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8A376F-AF56-AABE-DFA3-DE5A8C899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5467" y="723900"/>
            <a:ext cx="5790599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E9D420-BBEC-E7C6-7E76-FB9791C71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9342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722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AFB647-646C-4130-9EF5-C19C686B1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2D6AD5-5357-463C-B785-6A488FFC8D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7007" y="817581"/>
            <a:ext cx="5935869" cy="5238159"/>
          </a:xfrm>
        </p:spPr>
        <p:txBody>
          <a:bodyPr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EAD023B5-9ABC-4D4A-A1AD-D4D83D6621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1"/>
            <a:ext cx="4876799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0A0972-FD9A-4E9D-A0A3-BD0AF8C7B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608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AE8321-5884-9E75-1272-926961F31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439" y="684311"/>
            <a:ext cx="4058728" cy="2749009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EB8AC8C-DEDA-D180-1CD8-B67B47276E3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600" y="3662835"/>
            <a:ext cx="4064567" cy="2468396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2DF521-FA73-0B43-D1F3-A28543BA84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07756" y="4"/>
            <a:ext cx="5786438" cy="61341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527B4D-405A-DCD2-6970-1162843E0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4484" y="721031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0E6515-DDBF-35F4-5C9E-FF113FD16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274074"/>
            <a:ext cx="672354" cy="58392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3B79298-0F84-5214-4916-E9C0B4B46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9342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475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591" y="976997"/>
            <a:ext cx="11000209" cy="118822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736CFB-FEC9-D3FB-01C8-D0AF64ED3AE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34593" y="2244725"/>
            <a:ext cx="5045105" cy="423371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6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AC3921-F10C-2A33-F8DF-3B42EE1E3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101022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4F2998B-5567-1A45-7720-4998CC19EF0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12304" y="2244724"/>
            <a:ext cx="5322496" cy="423371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6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57EDA23-301F-47EE-3683-0B3206D8F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51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0">
            <a:extLst>
              <a:ext uri="{FF2B5EF4-FFF2-40B4-BE49-F238E27FC236}">
                <a16:creationId xmlns:a16="http://schemas.microsoft.com/office/drawing/2014/main" id="{6DC3399C-8B0E-4D7D-A955-FB1F37CF36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46" y="983901"/>
            <a:ext cx="5724786" cy="119858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C6D5E5-DE84-EC37-75DB-50DB75B5CD4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10520" y="2244725"/>
            <a:ext cx="5724786" cy="3795683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1200"/>
              </a:spcAft>
              <a:defRPr/>
            </a:lvl2pPr>
            <a:lvl3pPr>
              <a:spcBef>
                <a:spcPts val="0"/>
              </a:spcBef>
              <a:spcAft>
                <a:spcPts val="1200"/>
              </a:spcAft>
              <a:defRPr/>
            </a:lvl3pPr>
            <a:lvl4pPr>
              <a:spcBef>
                <a:spcPts val="0"/>
              </a:spcBef>
              <a:spcAft>
                <a:spcPts val="1200"/>
              </a:spcAft>
              <a:defRPr/>
            </a:lvl4pPr>
            <a:lvl5pPr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E335E712-C7FD-4BAC-B89C-58AF6594A4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200" y="723899"/>
            <a:ext cx="4876800" cy="53165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541CC69-A0B0-C1BE-2165-D8AD1B7D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57867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147C2FA-8BD9-36BF-787A-3B3C4847B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75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AE8321-5884-9E75-1272-926961F31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439" y="684311"/>
            <a:ext cx="4058728" cy="2749009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527B4D-405A-DCD2-6970-1162843E0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4484" y="721031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21246-77E4-43F0-CD40-C7DB9555D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3726" y="6134059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EB8AC8C-DEDA-D180-1CD8-B67B47276E3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600" y="3662835"/>
            <a:ext cx="4064567" cy="246839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457200" indent="0">
              <a:spcBef>
                <a:spcPts val="0"/>
              </a:spcBef>
              <a:buNone/>
              <a:defRPr/>
            </a:lvl2pPr>
            <a:lvl3pPr marL="914400" indent="0">
              <a:spcBef>
                <a:spcPts val="0"/>
              </a:spcBef>
              <a:buNone/>
              <a:defRPr/>
            </a:lvl3pPr>
            <a:lvl4pPr marL="1371600" indent="0">
              <a:spcBef>
                <a:spcPts val="0"/>
              </a:spcBef>
              <a:buNone/>
              <a:defRPr/>
            </a:lvl4pPr>
            <a:lvl5pPr marL="182880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7559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7319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8868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962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047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1540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9909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2419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5472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80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3" r:id="rId15"/>
    <p:sldLayoutId id="2147483724" r:id="rId16"/>
    <p:sldLayoutId id="2147483726" r:id="rId17"/>
    <p:sldLayoutId id="2147483730" r:id="rId18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fra-data.fao.org/assessments/fra/2020/data-download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databank.worldbank.org/source/world-development-indicator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wri.org/data/atlas-forest-landscape-restoration-opportunities" TargetMode="External"/><Relationship Id="rId5" Type="http://schemas.openxmlformats.org/officeDocument/2006/relationships/hyperlink" Target="https://globil-panda.opendata.arcgis.com/" TargetMode="External"/><Relationship Id="rId4" Type="http://schemas.openxmlformats.org/officeDocument/2006/relationships/hyperlink" Target="https://earthenginepartners.appspot.com/science-2013-global-forest/download_v1.9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www.si.edu/spotlight/big-cat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worldwildlife.org/species/directory?direction=desc&amp;sort=extinction_status" TargetMode="External"/><Relationship Id="rId5" Type="http://schemas.openxmlformats.org/officeDocument/2006/relationships/hyperlink" Target="https://panthera.org/cat-species" TargetMode="External"/><Relationship Id="rId4" Type="http://schemas.openxmlformats.org/officeDocument/2006/relationships/hyperlink" Target="https://www.iucnredlist.org/resources/spatial-data-downloa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9D8326-B701-CBE8-39AA-6C700DA4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 3050 – Cartography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Final project ideas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Group1:</a:t>
            </a:r>
            <a:br>
              <a:rPr lang="en-US" dirty="0"/>
            </a:br>
            <a:r>
              <a:rPr lang="en-US" dirty="0"/>
              <a:t> - Vanessa Vedral</a:t>
            </a:r>
            <a:br>
              <a:rPr lang="en-US" dirty="0"/>
            </a:br>
            <a:r>
              <a:rPr lang="en-US" dirty="0"/>
              <a:t> - Meghan Boniecki</a:t>
            </a:r>
            <a:br>
              <a:rPr lang="en-US" dirty="0"/>
            </a:br>
            <a:r>
              <a:rPr lang="en-US" dirty="0"/>
              <a:t> - Chase Ingersoll</a:t>
            </a:r>
            <a:br>
              <a:rPr lang="en-US" dirty="0"/>
            </a:br>
            <a:r>
              <a:rPr lang="en-US" dirty="0"/>
              <a:t> - Katie Dickamore</a:t>
            </a:r>
          </a:p>
        </p:txBody>
      </p:sp>
      <p:pic>
        <p:nvPicPr>
          <p:cNvPr id="8" name="Picture Placeholder 13" descr="A close-up of a pine cone">
            <a:extLst>
              <a:ext uri="{FF2B5EF4-FFF2-40B4-BE49-F238E27FC236}">
                <a16:creationId xmlns:a16="http://schemas.microsoft.com/office/drawing/2014/main" id="{975CC0D6-B1DF-FCDA-F41E-56F7EFA2D49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t="2885" b="2885"/>
          <a:stretch/>
        </p:blipFill>
        <p:spPr/>
      </p:pic>
    </p:spTree>
    <p:extLst>
      <p:ext uri="{BB962C8B-B14F-4D97-AF65-F5344CB8AC3E}">
        <p14:creationId xmlns:p14="http://schemas.microsoft.com/office/powerpoint/2010/main" val="292228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FE95-42FD-9AB0-913D-DFE3A18A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91" y="976997"/>
            <a:ext cx="11034713" cy="777375"/>
          </a:xfrm>
        </p:spPr>
        <p:txBody>
          <a:bodyPr/>
          <a:lstStyle/>
          <a:p>
            <a:r>
              <a:rPr lang="en-US" dirty="0"/>
              <a:t>Concept options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BC99EE-15DF-A164-D7A5-05B6D09C8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0DDABC-9621-9CE8-4833-A7B96C564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114317"/>
              </p:ext>
            </p:extLst>
          </p:nvPr>
        </p:nvGraphicFramePr>
        <p:xfrm>
          <a:off x="750094" y="2286000"/>
          <a:ext cx="5065915" cy="2286000"/>
        </p:xfrm>
        <a:graphic>
          <a:graphicData uri="http://schemas.openxmlformats.org/drawingml/2006/table">
            <a:tbl>
              <a:tblPr/>
              <a:tblGrid>
                <a:gridCol w="5065915">
                  <a:extLst>
                    <a:ext uri="{9D8B030D-6E8A-4147-A177-3AD203B41FA5}">
                      <a16:colId xmlns:a16="http://schemas.microsoft.com/office/drawing/2014/main" val="2704920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Concept 1: De-Reforestation</a:t>
                      </a:r>
                    </a:p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448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Global environmental story showing forest loss &amp; projections based on human choices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968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Scrollable timeline, user-driven scenario options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040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Data-driven environmental storytelling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53913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F4A5EDC-C9B1-0CC6-CA1B-A0F08C17B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764975"/>
              </p:ext>
            </p:extLst>
          </p:nvPr>
        </p:nvGraphicFramePr>
        <p:xfrm>
          <a:off x="6016754" y="2286000"/>
          <a:ext cx="5065915" cy="2834640"/>
        </p:xfrm>
        <a:graphic>
          <a:graphicData uri="http://schemas.openxmlformats.org/drawingml/2006/table">
            <a:tbl>
              <a:tblPr/>
              <a:tblGrid>
                <a:gridCol w="5065915">
                  <a:extLst>
                    <a:ext uri="{9D8B030D-6E8A-4147-A177-3AD203B41FA5}">
                      <a16:colId xmlns:a16="http://schemas.microsoft.com/office/drawing/2014/main" val="2704920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Concept 2: </a:t>
                      </a:r>
                      <a:r>
                        <a:rPr lang="en-US" b="1" dirty="0" err="1"/>
                        <a:t>Catography</a:t>
                      </a:r>
                      <a:endParaRPr lang="en-US" b="1" dirty="0"/>
                    </a:p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448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Creative geographic exploration of wild cat species — tracing ancient ranges, current habitats, and possible futures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968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Timeline story of species movement, endangerment, and possible survival/restoration scenarios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040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Science and conservation combined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53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19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E82A33-7ED3-A4A3-7E06-B568D6D13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00" y="935665"/>
            <a:ext cx="4058728" cy="860241"/>
          </a:xfrm>
        </p:spPr>
        <p:txBody>
          <a:bodyPr/>
          <a:lstStyle/>
          <a:p>
            <a:r>
              <a:rPr lang="en-US" dirty="0"/>
              <a:t>De/reforestation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77958E-E73E-C5A9-C0E3-3DD9808453D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45214" y="1763509"/>
            <a:ext cx="4064567" cy="734643"/>
          </a:xfrm>
        </p:spPr>
        <p:txBody>
          <a:bodyPr>
            <a:noAutofit/>
          </a:bodyPr>
          <a:lstStyle/>
          <a:p>
            <a:r>
              <a:rPr lang="en-US" b="1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Deforestation Then, Now, and Possible Futures</a:t>
            </a:r>
            <a:endParaRPr lang="en-US" noProof="1"/>
          </a:p>
        </p:txBody>
      </p:sp>
      <p:pic>
        <p:nvPicPr>
          <p:cNvPr id="14" name="Picture Placeholder 33">
            <a:extLst>
              <a:ext uri="{FF2B5EF4-FFF2-40B4-BE49-F238E27FC236}">
                <a16:creationId xmlns:a16="http://schemas.microsoft.com/office/drawing/2014/main" id="{C87A0E87-E987-D779-B17A-3A89F2E6F37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4276" b="14276"/>
          <a:stretch/>
        </p:blipFill>
        <p:spPr/>
      </p:pic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8EDCC3D4-7A88-EFED-1603-EA41AA8A0966}"/>
              </a:ext>
            </a:extLst>
          </p:cNvPr>
          <p:cNvSpPr txBox="1">
            <a:spLocks/>
          </p:cNvSpPr>
          <p:nvPr/>
        </p:nvSpPr>
        <p:spPr>
          <a:xfrm>
            <a:off x="845580" y="2934586"/>
            <a:ext cx="4461912" cy="2615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indent="11430" algn="l">
              <a:spcBef>
                <a:spcPts val="600"/>
              </a:spcBef>
              <a:spcAft>
                <a:spcPts val="6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 interactive scroll-driven map experience exploring the story of global deforestation, showing change over time (historical), and letting users see how different future choices might impact forests &amp; carbon storage.</a:t>
            </a:r>
          </a:p>
        </p:txBody>
      </p:sp>
    </p:spTree>
    <p:extLst>
      <p:ext uri="{BB962C8B-B14F-4D97-AF65-F5344CB8AC3E}">
        <p14:creationId xmlns:p14="http://schemas.microsoft.com/office/powerpoint/2010/main" val="20986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6" descr="Logs Stacked ">
            <a:extLst>
              <a:ext uri="{FF2B5EF4-FFF2-40B4-BE49-F238E27FC236}">
                <a16:creationId xmlns:a16="http://schemas.microsoft.com/office/drawing/2014/main" id="{91CDF817-5DD8-B6A6-422E-3161F6D60C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8" r="258"/>
          <a:stretch/>
        </p:blipFill>
        <p:spPr/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D9060164-0713-EA1B-0705-107B834D6C15}"/>
              </a:ext>
            </a:extLst>
          </p:cNvPr>
          <p:cNvSpPr txBox="1">
            <a:spLocks/>
          </p:cNvSpPr>
          <p:nvPr/>
        </p:nvSpPr>
        <p:spPr>
          <a:xfrm>
            <a:off x="5556960" y="909473"/>
            <a:ext cx="5724786" cy="11985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De/</a:t>
            </a:r>
            <a:r>
              <a:rPr lang="en-US" dirty="0" err="1"/>
              <a:t>ReForestation</a:t>
            </a:r>
            <a:r>
              <a:rPr lang="en-US" dirty="0"/>
              <a:t> Data and Tools: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8B51CBF-20AF-CE5A-307D-8D5413278853}"/>
              </a:ext>
            </a:extLst>
          </p:cNvPr>
          <p:cNvSpPr txBox="1">
            <a:spLocks/>
          </p:cNvSpPr>
          <p:nvPr/>
        </p:nvSpPr>
        <p:spPr>
          <a:xfrm>
            <a:off x="5233831" y="2152844"/>
            <a:ext cx="3457443" cy="37956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Potential Data Sources: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Global Forest Watch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hlinkClick r:id="rId5"/>
              </a:rPr>
              <a:t>Globil</a:t>
            </a:r>
            <a:r>
              <a:rPr lang="en-US" dirty="0">
                <a:hlinkClick r:id="rId5"/>
              </a:rPr>
              <a:t> PANDA Restoration Potential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WRI Carbon Storage Estimates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Socio-economic overlays from </a:t>
            </a:r>
            <a:r>
              <a:rPr lang="en-US" dirty="0">
                <a:hlinkClick r:id="rId7"/>
              </a:rPr>
              <a:t>World Bank </a:t>
            </a:r>
            <a:r>
              <a:rPr lang="en-US" dirty="0"/>
              <a:t>and </a:t>
            </a:r>
            <a:r>
              <a:rPr lang="en-US" dirty="0">
                <a:hlinkClick r:id="rId8"/>
              </a:rPr>
              <a:t>FAO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022EAB-BFA1-F3C3-BA94-E8A66108E2F5}"/>
              </a:ext>
            </a:extLst>
          </p:cNvPr>
          <p:cNvSpPr txBox="1">
            <a:spLocks/>
          </p:cNvSpPr>
          <p:nvPr/>
        </p:nvSpPr>
        <p:spPr>
          <a:xfrm>
            <a:off x="9048307" y="2152844"/>
            <a:ext cx="2126740" cy="37508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Tools: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Mapbox</a:t>
            </a:r>
            <a:r>
              <a:rPr lang="en-US" dirty="0"/>
              <a:t> Studio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Scrollama.js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HTML/CSS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GitHub Pages</a:t>
            </a:r>
          </a:p>
        </p:txBody>
      </p:sp>
    </p:spTree>
    <p:extLst>
      <p:ext uri="{BB962C8B-B14F-4D97-AF65-F5344CB8AC3E}">
        <p14:creationId xmlns:p14="http://schemas.microsoft.com/office/powerpoint/2010/main" val="325056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BFEA2-131D-9E5E-33B9-2A0CD4831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7EB67D-4065-0D47-1552-B883004EE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00" y="935665"/>
            <a:ext cx="4058728" cy="860241"/>
          </a:xfrm>
        </p:spPr>
        <p:txBody>
          <a:bodyPr/>
          <a:lstStyle/>
          <a:p>
            <a:r>
              <a:rPr lang="en-US" dirty="0" err="1"/>
              <a:t>Catography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F4B30D-7CF5-8EA7-5117-F748369EF5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45214" y="1763509"/>
            <a:ext cx="4064567" cy="73464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b="1" i="1" dirty="0">
                <a:latin typeface="Aptos" panose="020B0004020202020204" pitchFamily="34" charset="0"/>
                <a:cs typeface="Times New Roman" panose="02020603050405020304" pitchFamily="18" charset="0"/>
              </a:rPr>
              <a:t>Mapping the Past, Present &amp; Future of the World’s Cats</a:t>
            </a:r>
            <a:endParaRPr lang="en-US" b="1" i="1" noProof="1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Placeholder 33">
            <a:extLst>
              <a:ext uri="{FF2B5EF4-FFF2-40B4-BE49-F238E27FC236}">
                <a16:creationId xmlns:a16="http://schemas.microsoft.com/office/drawing/2014/main" id="{D6E46135-7CEE-2A56-497C-41BCA992DF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569" r="15569"/>
          <a:stretch/>
        </p:blipFill>
        <p:spPr/>
      </p:pic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9ECD5E8E-E8BE-AC01-6AC5-8E3BD2FB16B2}"/>
              </a:ext>
            </a:extLst>
          </p:cNvPr>
          <p:cNvSpPr txBox="1">
            <a:spLocks/>
          </p:cNvSpPr>
          <p:nvPr/>
        </p:nvSpPr>
        <p:spPr>
          <a:xfrm>
            <a:off x="845580" y="2934586"/>
            <a:ext cx="4461912" cy="2615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i="1">
                <a:latin typeface="Aptos" panose="020B0004020202020204" pitchFamily="34" charset="0"/>
                <a:cs typeface="Times New Roman" panose="02020603050405020304" pitchFamily="18" charset="0"/>
              </a:defRPr>
            </a:lvl1pPr>
            <a:lvl2pPr indent="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</a:lvl2pPr>
            <a:lvl3pPr indent="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3pPr>
            <a:lvl4pPr indent="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4pPr>
            <a:lvl5pPr indent="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b="0" i="0" dirty="0"/>
              <a:t>A spatial story of wild cats across the globe — tracing their ancient ranges, their shrinking habitats, their perilous futures... and what might happen if we protect them (or don’t).</a:t>
            </a:r>
          </a:p>
        </p:txBody>
      </p:sp>
    </p:spTree>
    <p:extLst>
      <p:ext uri="{BB962C8B-B14F-4D97-AF65-F5344CB8AC3E}">
        <p14:creationId xmlns:p14="http://schemas.microsoft.com/office/powerpoint/2010/main" val="109591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4025A9-7726-7F83-4A59-6CF84E4B9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De/</a:t>
            </a:r>
            <a:r>
              <a:rPr lang="en-US" dirty="0" err="1"/>
              <a:t>ReForestation</a:t>
            </a:r>
            <a:r>
              <a:rPr lang="en-US" dirty="0"/>
              <a:t> Data and Tools:</a:t>
            </a:r>
          </a:p>
        </p:txBody>
      </p:sp>
      <p:pic>
        <p:nvPicPr>
          <p:cNvPr id="8" name="Picture Placeholder 12">
            <a:extLst>
              <a:ext uri="{FF2B5EF4-FFF2-40B4-BE49-F238E27FC236}">
                <a16:creationId xmlns:a16="http://schemas.microsoft.com/office/drawing/2014/main" id="{4AA23396-D2B1-1CF5-8AD7-3F6BEDAE92D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13742" b="13742"/>
          <a:stretch/>
        </p:blipFill>
        <p:spPr>
          <a:xfrm>
            <a:off x="7208875" y="760111"/>
            <a:ext cx="4876800" cy="5364241"/>
          </a:xfr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3A137E53-FBD3-20BC-7B61-06C47E634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7D6D983B-141E-1E3A-893D-631B49A2D7A1}"/>
              </a:ext>
            </a:extLst>
          </p:cNvPr>
          <p:cNvSpPr txBox="1">
            <a:spLocks/>
          </p:cNvSpPr>
          <p:nvPr/>
        </p:nvSpPr>
        <p:spPr>
          <a:xfrm>
            <a:off x="672450" y="2152844"/>
            <a:ext cx="3457443" cy="37956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Potential Data Sources: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IUCN Red List Range Maps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Panthera Wild Cat Conservation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WWF Species Data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Smithsonian Big Cats Map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5DD38B61-675A-5872-B1CA-F576AD997172}"/>
              </a:ext>
            </a:extLst>
          </p:cNvPr>
          <p:cNvSpPr txBox="1">
            <a:spLocks/>
          </p:cNvSpPr>
          <p:nvPr/>
        </p:nvSpPr>
        <p:spPr>
          <a:xfrm>
            <a:off x="4486926" y="2152844"/>
            <a:ext cx="2126740" cy="37508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Tools: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Mapbox</a:t>
            </a:r>
            <a:r>
              <a:rPr lang="en-US" dirty="0"/>
              <a:t> Studio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Scrollama.js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HTML/CSS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GitHub Pages</a:t>
            </a:r>
          </a:p>
        </p:txBody>
      </p:sp>
    </p:spTree>
    <p:extLst>
      <p:ext uri="{BB962C8B-B14F-4D97-AF65-F5344CB8AC3E}">
        <p14:creationId xmlns:p14="http://schemas.microsoft.com/office/powerpoint/2010/main" val="315315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8BEF5F-00BC-5BA7-C0E2-94A5C1FC0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934" y="723900"/>
            <a:ext cx="9331201" cy="775291"/>
          </a:xfrm>
        </p:spPr>
        <p:txBody>
          <a:bodyPr/>
          <a:lstStyle/>
          <a:p>
            <a:r>
              <a:rPr lang="en-US" dirty="0"/>
              <a:t>Collaborate – Divide - Achieve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128192-0728-892D-258C-A8F14C65D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EAD0EAA-672F-A6C7-A6C0-6C9BB50E5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511" y="448770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D4D16FE-BA71-D766-03F5-DCC78F290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598572"/>
              </p:ext>
            </p:extLst>
          </p:nvPr>
        </p:nvGraphicFramePr>
        <p:xfrm>
          <a:off x="1033992" y="1374774"/>
          <a:ext cx="9885020" cy="488774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71255">
                  <a:extLst>
                    <a:ext uri="{9D8B030D-6E8A-4147-A177-3AD203B41FA5}">
                      <a16:colId xmlns:a16="http://schemas.microsoft.com/office/drawing/2014/main" val="1510148990"/>
                    </a:ext>
                  </a:extLst>
                </a:gridCol>
                <a:gridCol w="2471255">
                  <a:extLst>
                    <a:ext uri="{9D8B030D-6E8A-4147-A177-3AD203B41FA5}">
                      <a16:colId xmlns:a16="http://schemas.microsoft.com/office/drawing/2014/main" val="2535681322"/>
                    </a:ext>
                  </a:extLst>
                </a:gridCol>
                <a:gridCol w="2471255">
                  <a:extLst>
                    <a:ext uri="{9D8B030D-6E8A-4147-A177-3AD203B41FA5}">
                      <a16:colId xmlns:a16="http://schemas.microsoft.com/office/drawing/2014/main" val="1402395871"/>
                    </a:ext>
                  </a:extLst>
                </a:gridCol>
                <a:gridCol w="2471255">
                  <a:extLst>
                    <a:ext uri="{9D8B030D-6E8A-4147-A177-3AD203B41FA5}">
                      <a16:colId xmlns:a16="http://schemas.microsoft.com/office/drawing/2014/main" val="3337275868"/>
                    </a:ext>
                  </a:extLst>
                </a:gridCol>
              </a:tblGrid>
              <a:tr h="840196">
                <a:tc>
                  <a:txBody>
                    <a:bodyPr/>
                    <a:lstStyle/>
                    <a:p>
                      <a:r>
                        <a:rPr lang="en-US" dirty="0"/>
                        <a:t>Task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Major Contributors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Additional Contributors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 Outcomes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239850"/>
                  </a:ext>
                </a:extLst>
              </a:tr>
              <a:tr h="48678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Concept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451528"/>
                  </a:ext>
                </a:extLst>
              </a:tr>
              <a:tr h="48678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preparation and Integration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779717"/>
                  </a:ext>
                </a:extLst>
              </a:tr>
              <a:tr h="486781">
                <a:tc>
                  <a:txBody>
                    <a:bodyPr/>
                    <a:lstStyle/>
                    <a:p>
                      <a:r>
                        <a:rPr lang="en-US" dirty="0"/>
                        <a:t>Visualization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629530"/>
                  </a:ext>
                </a:extLst>
              </a:tr>
              <a:tr h="4867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Visualization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938770"/>
                  </a:ext>
                </a:extLst>
              </a:tr>
              <a:tr h="4867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Visualization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054367"/>
                  </a:ext>
                </a:extLst>
              </a:tr>
              <a:tr h="4867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Visualization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65478"/>
                  </a:ext>
                </a:extLst>
              </a:tr>
              <a:tr h="48678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Website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204426"/>
                  </a:ext>
                </a:extLst>
              </a:tr>
              <a:tr h="486781">
                <a:tc>
                  <a:txBody>
                    <a:bodyPr/>
                    <a:lstStyle/>
                    <a:p>
                      <a:r>
                        <a:rPr lang="en-US" dirty="0"/>
                        <a:t>Report 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735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1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796C4E-41C8-0AB3-6886-FBB7C569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71689636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C92F81-A6B6-4190-80A1-406B3B4C18B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B916DD8-9028-41F0-AB19-FE384D2009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8B3239-FE1A-45AC-BACA-CC3412D87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{BEEC4F88-7FFE-4EFC-96C9-942AB37265DB}tf67498733_win32</Template>
  <TotalTime>51</TotalTime>
  <Words>318</Words>
  <Application>Microsoft Office PowerPoint</Application>
  <PresentationFormat>Widescreen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Calisto MT</vt:lpstr>
      <vt:lpstr>Univers Condensed</vt:lpstr>
      <vt:lpstr>ChronicleVTI</vt:lpstr>
      <vt:lpstr>GES 3050 – Cartography  Final project ideas  Group1:  - Vanessa Vedral  - Meghan Boniecki  - Chase Ingersoll  - Katie Dickamore</vt:lpstr>
      <vt:lpstr>Concept options overview</vt:lpstr>
      <vt:lpstr>De/reforestation</vt:lpstr>
      <vt:lpstr>PowerPoint Presentation</vt:lpstr>
      <vt:lpstr>Catography</vt:lpstr>
      <vt:lpstr>De/ReForestation Data and Tools:</vt:lpstr>
      <vt:lpstr>Collaborate – Divide - Achieve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Vanessa Vedral</dc:creator>
  <cp:lastModifiedBy>Vanessa Vedral</cp:lastModifiedBy>
  <cp:revision>13</cp:revision>
  <dcterms:created xsi:type="dcterms:W3CDTF">2025-04-13T21:20:25Z</dcterms:created>
  <dcterms:modified xsi:type="dcterms:W3CDTF">2025-04-13T22:11:58Z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