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handoutMasterIdLst>
    <p:handoutMasterId r:id="rId19"/>
  </p:handoutMasterIdLst>
  <p:sldIdLst>
    <p:sldId id="256" r:id="rId2"/>
    <p:sldId id="257"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96FFAD2F-FB73-49D4-9A70-85DD00B802DC}">
          <p14:sldIdLst>
            <p14:sldId id="256"/>
            <p14:sldId id="257"/>
            <p14:sldId id="259"/>
            <p14:sldId id="261"/>
            <p14:sldId id="262"/>
            <p14:sldId id="263"/>
            <p14:sldId id="264"/>
            <p14:sldId id="265"/>
            <p14:sldId id="266"/>
            <p14:sldId id="267"/>
            <p14:sldId id="268"/>
            <p14:sldId id="269"/>
            <p14:sldId id="270"/>
            <p14:sldId id="271"/>
            <p14:sldId id="272"/>
            <p14:sldId id="273"/>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0" d="100"/>
          <a:sy n="130" d="100"/>
        </p:scale>
        <p:origin x="-112" y="-96"/>
      </p:cViewPr>
      <p:guideLst>
        <p:guide orient="horz" pos="2160"/>
        <p:guide pos="2880"/>
      </p:guideLst>
    </p:cSldViewPr>
  </p:slideViewPr>
  <p:notesTextViewPr>
    <p:cViewPr>
      <p:scale>
        <a:sx n="100" d="100"/>
        <a:sy n="100" d="100"/>
      </p:scale>
      <p:origin x="0" y="0"/>
    </p:cViewPr>
  </p:notesTextViewPr>
  <p:notesViewPr>
    <p:cSldViewPr>
      <p:cViewPr varScale="1">
        <p:scale>
          <a:sx n="97" d="100"/>
          <a:sy n="97" d="100"/>
        </p:scale>
        <p:origin x="1530" y="7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113009-E86D-4EAD-B57C-C146F81250E7}" type="datetimeFigureOut">
              <a:rPr lang="es-AR" smtClean="0"/>
              <a:t>3/4/15</a:t>
            </a:fld>
            <a:endParaRPr lang="es-A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7707A8-3569-4FE3-A959-BE846696C2B9}" type="slidenum">
              <a:rPr lang="es-AR" smtClean="0"/>
              <a:t>‹Nr.›</a:t>
            </a:fld>
            <a:endParaRPr lang="es-AR"/>
          </a:p>
        </p:txBody>
      </p:sp>
    </p:spTree>
    <p:extLst>
      <p:ext uri="{BB962C8B-B14F-4D97-AF65-F5344CB8AC3E}">
        <p14:creationId xmlns:p14="http://schemas.microsoft.com/office/powerpoint/2010/main" val="25986320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2CBB1C-CCF2-4176-B982-0B59C5DF6987}" type="datetimeFigureOut">
              <a:rPr lang="es-ES"/>
              <a:t>3/4/15</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7CA1AC-92ED-4EC6-B56A-81622A5AC07B}" type="slidenum">
              <a:rPr lang="es-ES"/>
              <a:t>‹Nr.›</a:t>
            </a:fld>
            <a:endParaRPr lang="es-ES"/>
          </a:p>
        </p:txBody>
      </p:sp>
    </p:spTree>
    <p:extLst>
      <p:ext uri="{BB962C8B-B14F-4D97-AF65-F5344CB8AC3E}">
        <p14:creationId xmlns:p14="http://schemas.microsoft.com/office/powerpoint/2010/main" val="163074286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F77CA1AC-92ED-4EC6-B56A-81622A5AC07B}" type="slidenum">
              <a:rPr lang="es-ES"/>
              <a:t>1</a:t>
            </a:fld>
            <a:endParaRPr lang="es-ES"/>
          </a:p>
        </p:txBody>
      </p:sp>
    </p:spTree>
    <p:extLst>
      <p:ext uri="{BB962C8B-B14F-4D97-AF65-F5344CB8AC3E}">
        <p14:creationId xmlns:p14="http://schemas.microsoft.com/office/powerpoint/2010/main" val="2981573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12</a:t>
            </a:fld>
            <a:endParaRPr lang="es-AR"/>
          </a:p>
        </p:txBody>
      </p:sp>
    </p:spTree>
    <p:extLst>
      <p:ext uri="{BB962C8B-B14F-4D97-AF65-F5344CB8AC3E}">
        <p14:creationId xmlns:p14="http://schemas.microsoft.com/office/powerpoint/2010/main" val="2805859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13</a:t>
            </a:fld>
            <a:endParaRPr lang="es-AR"/>
          </a:p>
        </p:txBody>
      </p:sp>
    </p:spTree>
    <p:extLst>
      <p:ext uri="{BB962C8B-B14F-4D97-AF65-F5344CB8AC3E}">
        <p14:creationId xmlns:p14="http://schemas.microsoft.com/office/powerpoint/2010/main" val="4119948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14</a:t>
            </a:fld>
            <a:endParaRPr lang="es-AR"/>
          </a:p>
        </p:txBody>
      </p:sp>
    </p:spTree>
    <p:extLst>
      <p:ext uri="{BB962C8B-B14F-4D97-AF65-F5344CB8AC3E}">
        <p14:creationId xmlns:p14="http://schemas.microsoft.com/office/powerpoint/2010/main" val="1859307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15</a:t>
            </a:fld>
            <a:endParaRPr lang="es-AR"/>
          </a:p>
        </p:txBody>
      </p:sp>
    </p:spTree>
    <p:extLst>
      <p:ext uri="{BB962C8B-B14F-4D97-AF65-F5344CB8AC3E}">
        <p14:creationId xmlns:p14="http://schemas.microsoft.com/office/powerpoint/2010/main" val="3838031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16</a:t>
            </a:fld>
            <a:endParaRPr lang="es-AR"/>
          </a:p>
        </p:txBody>
      </p:sp>
    </p:spTree>
    <p:extLst>
      <p:ext uri="{BB962C8B-B14F-4D97-AF65-F5344CB8AC3E}">
        <p14:creationId xmlns:p14="http://schemas.microsoft.com/office/powerpoint/2010/main" val="985539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a:t>
            </a:fld>
            <a:endParaRPr lang="es-AR"/>
          </a:p>
        </p:txBody>
      </p:sp>
    </p:spTree>
    <p:extLst>
      <p:ext uri="{BB962C8B-B14F-4D97-AF65-F5344CB8AC3E}">
        <p14:creationId xmlns:p14="http://schemas.microsoft.com/office/powerpoint/2010/main" val="722391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4</a:t>
            </a:fld>
            <a:endParaRPr lang="es-AR"/>
          </a:p>
        </p:txBody>
      </p:sp>
    </p:spTree>
    <p:extLst>
      <p:ext uri="{BB962C8B-B14F-4D97-AF65-F5344CB8AC3E}">
        <p14:creationId xmlns:p14="http://schemas.microsoft.com/office/powerpoint/2010/main" val="2336053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r>
              <a:rPr lang="es-AR" sz="1200" b="0" i="0" u="none" strike="noStrike" kern="1200" baseline="0" dirty="0" smtClean="0">
                <a:solidFill>
                  <a:schemeClr val="tx1"/>
                </a:solidFill>
                <a:latin typeface="+mn-lt"/>
                <a:ea typeface="+mn-ea"/>
                <a:cs typeface="+mn-cs"/>
              </a:rPr>
              <a:t>Si una clase tiene más de una responsabilidad, entonces las mismas quedan acopladas.</a:t>
            </a:r>
          </a:p>
          <a:p>
            <a:r>
              <a:rPr lang="es-AR" sz="1200" b="0" i="0" u="none" strike="noStrike" kern="1200" baseline="0" dirty="0" smtClean="0">
                <a:solidFill>
                  <a:schemeClr val="tx1"/>
                </a:solidFill>
                <a:latin typeface="+mn-lt"/>
                <a:ea typeface="+mn-ea"/>
                <a:cs typeface="+mn-cs"/>
              </a:rPr>
              <a:t>Los cambios en una responsabilidad pueden afectar o inhibir la capacidad de la clase para cumplir con el resto.</a:t>
            </a:r>
          </a:p>
          <a:p>
            <a:r>
              <a:rPr lang="es-AR" sz="1200" b="0" i="0" u="none" strike="noStrike" kern="1200" baseline="0" dirty="0" smtClean="0">
                <a:solidFill>
                  <a:schemeClr val="tx1"/>
                </a:solidFill>
                <a:latin typeface="+mn-lt"/>
                <a:ea typeface="+mn-ea"/>
                <a:cs typeface="+mn-cs"/>
              </a:rPr>
              <a:t>Esta clase de acoplamiento lleva a diseños frágiles que se rompen de maneras inesperadas cuando se producen cambios.</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5</a:t>
            </a:fld>
            <a:endParaRPr lang="es-AR"/>
          </a:p>
        </p:txBody>
      </p:sp>
    </p:spTree>
    <p:extLst>
      <p:ext uri="{BB962C8B-B14F-4D97-AF65-F5344CB8AC3E}">
        <p14:creationId xmlns:p14="http://schemas.microsoft.com/office/powerpoint/2010/main" val="1165086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u="none" strike="noStrike" kern="1200" baseline="0" dirty="0" smtClean="0">
                <a:solidFill>
                  <a:schemeClr val="tx1"/>
                </a:solidFill>
                <a:latin typeface="+mn-lt"/>
                <a:ea typeface="+mn-ea"/>
                <a:cs typeface="+mn-cs"/>
              </a:rPr>
              <a:t>La clase Rectangulo tiene dos métodos:</a:t>
            </a:r>
          </a:p>
          <a:p>
            <a:r>
              <a:rPr lang="es-AR" sz="1200" b="0" i="0" u="none" strike="noStrike" kern="1200" baseline="0" dirty="0" smtClean="0">
                <a:solidFill>
                  <a:schemeClr val="tx1"/>
                </a:solidFill>
                <a:latin typeface="+mn-lt"/>
                <a:ea typeface="+mn-ea"/>
                <a:cs typeface="+mn-cs"/>
              </a:rPr>
              <a:t>Dibujar: Dibuja el rectángulo en la pantalla (visualizacion de la figura)</a:t>
            </a:r>
          </a:p>
          <a:p>
            <a:r>
              <a:rPr lang="es-AR" sz="1200" b="0" i="0" u="none" strike="noStrike" kern="1200" baseline="0" dirty="0" smtClean="0">
                <a:solidFill>
                  <a:schemeClr val="tx1"/>
                </a:solidFill>
                <a:latin typeface="+mn-lt"/>
                <a:ea typeface="+mn-ea"/>
                <a:cs typeface="+mn-cs"/>
              </a:rPr>
              <a:t>Area: Calculo del area (Modelo matematico)</a:t>
            </a:r>
          </a:p>
          <a:p>
            <a:endParaRPr lang="es-AR" sz="1200" b="0" i="0" u="none" strike="noStrike" kern="1200" baseline="0" dirty="0" smtClean="0">
              <a:solidFill>
                <a:schemeClr val="tx1"/>
              </a:solidFill>
              <a:latin typeface="+mn-lt"/>
              <a:ea typeface="+mn-ea"/>
              <a:cs typeface="+mn-cs"/>
            </a:endParaRPr>
          </a:p>
          <a:p>
            <a:r>
              <a:rPr lang="es-AR" sz="1200" b="0" i="0" u="none" strike="noStrike" kern="1200" baseline="0" dirty="0" smtClean="0">
                <a:solidFill>
                  <a:schemeClr val="tx1"/>
                </a:solidFill>
                <a:latin typeface="+mn-lt"/>
                <a:ea typeface="+mn-ea"/>
                <a:cs typeface="+mn-cs"/>
              </a:rPr>
              <a:t>La clase </a:t>
            </a:r>
            <a:r>
              <a:rPr lang="es-AR" sz="1200" b="0" i="1" u="none" strike="noStrike" kern="1200" baseline="0" dirty="0" smtClean="0">
                <a:solidFill>
                  <a:schemeClr val="tx1"/>
                </a:solidFill>
                <a:latin typeface="+mn-lt"/>
                <a:ea typeface="+mn-ea"/>
                <a:cs typeface="+mn-cs"/>
              </a:rPr>
              <a:t>Rectángulo </a:t>
            </a:r>
            <a:r>
              <a:rPr lang="es-AR" sz="1200" b="0" i="0" u="none" strike="noStrike" kern="1200" baseline="0" dirty="0" smtClean="0">
                <a:solidFill>
                  <a:schemeClr val="tx1"/>
                </a:solidFill>
                <a:latin typeface="+mn-lt"/>
                <a:ea typeface="+mn-ea"/>
                <a:cs typeface="+mn-cs"/>
              </a:rPr>
              <a:t>es usada por dos aplicaciones diferentes.</a:t>
            </a:r>
          </a:p>
          <a:p>
            <a:r>
              <a:rPr lang="es-AR" sz="1200" b="0" i="0" u="none" strike="noStrike" kern="1200" baseline="0" dirty="0" smtClean="0">
                <a:solidFill>
                  <a:schemeClr val="tx1"/>
                </a:solidFill>
                <a:latin typeface="+mn-lt"/>
                <a:ea typeface="+mn-ea"/>
                <a:cs typeface="+mn-cs"/>
              </a:rPr>
              <a:t>- Una se encarga de la geometría computacional </a:t>
            </a:r>
          </a:p>
          <a:p>
            <a:r>
              <a:rPr lang="es-AR" sz="1200" b="0" i="0" u="none" strike="noStrike" kern="1200" baseline="0" dirty="0" smtClean="0">
                <a:solidFill>
                  <a:schemeClr val="tx1"/>
                </a:solidFill>
                <a:latin typeface="+mn-lt"/>
                <a:ea typeface="+mn-ea"/>
                <a:cs typeface="+mn-cs"/>
              </a:rPr>
              <a:t>– Usa </a:t>
            </a:r>
            <a:r>
              <a:rPr lang="es-AR" sz="1200" b="0" i="1" u="none" strike="noStrike" kern="1200" baseline="0" dirty="0" smtClean="0">
                <a:solidFill>
                  <a:schemeClr val="tx1"/>
                </a:solidFill>
                <a:latin typeface="+mn-lt"/>
                <a:ea typeface="+mn-ea"/>
                <a:cs typeface="+mn-cs"/>
              </a:rPr>
              <a:t>Rectángulo </a:t>
            </a:r>
            <a:r>
              <a:rPr lang="es-AR" sz="1200" b="0" i="0" u="none" strike="noStrike" kern="1200" baseline="0" dirty="0" smtClean="0">
                <a:solidFill>
                  <a:schemeClr val="tx1"/>
                </a:solidFill>
                <a:latin typeface="+mn-lt"/>
                <a:ea typeface="+mn-ea"/>
                <a:cs typeface="+mn-cs"/>
              </a:rPr>
              <a:t>para ayudarla con las matemáticas de las figuras geométricas.</a:t>
            </a:r>
          </a:p>
          <a:p>
            <a:r>
              <a:rPr lang="es-AR" sz="1200" b="0" i="0" u="none" strike="noStrike" kern="1200" baseline="0" dirty="0" smtClean="0">
                <a:solidFill>
                  <a:schemeClr val="tx1"/>
                </a:solidFill>
                <a:latin typeface="+mn-lt"/>
                <a:ea typeface="+mn-ea"/>
                <a:cs typeface="+mn-cs"/>
              </a:rPr>
              <a:t>– Nunca dibuja un rectángulo en la pantalla.</a:t>
            </a:r>
          </a:p>
          <a:p>
            <a:r>
              <a:rPr lang="es-AR" sz="1200" b="0" i="0" u="none" strike="noStrike" kern="1200" baseline="0" dirty="0" smtClean="0">
                <a:solidFill>
                  <a:schemeClr val="tx1"/>
                </a:solidFill>
                <a:latin typeface="+mn-lt"/>
                <a:ea typeface="+mn-ea"/>
                <a:cs typeface="+mn-cs"/>
              </a:rPr>
              <a:t>-  La otra es gráfica en naturaleza. También dibuja el rectángulo en la pantalla.</a:t>
            </a:r>
          </a:p>
          <a:p>
            <a:endParaRPr lang="es-AR" sz="1200" b="0" i="0" u="none" strike="noStrike" kern="1200" baseline="0" dirty="0" smtClean="0">
              <a:solidFill>
                <a:schemeClr val="tx1"/>
              </a:solidFill>
              <a:latin typeface="+mn-lt"/>
              <a:ea typeface="+mn-ea"/>
              <a:cs typeface="+mn-cs"/>
            </a:endParaRPr>
          </a:p>
          <a:p>
            <a:r>
              <a:rPr lang="es-AR" sz="1200" b="0" i="0" u="none" strike="noStrike" kern="1200" baseline="0" dirty="0" smtClean="0">
                <a:solidFill>
                  <a:schemeClr val="tx1"/>
                </a:solidFill>
                <a:latin typeface="+mn-lt"/>
                <a:ea typeface="+mn-ea"/>
                <a:cs typeface="+mn-cs"/>
              </a:rPr>
              <a:t>Este diseño viola a SRP porque </a:t>
            </a:r>
            <a:r>
              <a:rPr lang="es-AR" sz="1200" b="0" i="1" u="none" strike="noStrike" kern="1200" baseline="0" dirty="0" smtClean="0">
                <a:solidFill>
                  <a:schemeClr val="tx1"/>
                </a:solidFill>
                <a:latin typeface="+mn-lt"/>
                <a:ea typeface="+mn-ea"/>
                <a:cs typeface="+mn-cs"/>
              </a:rPr>
              <a:t>Rectángulo </a:t>
            </a:r>
            <a:r>
              <a:rPr lang="es-AR" sz="1200" b="0" i="0" u="none" strike="noStrike" kern="1200" baseline="0" dirty="0" smtClean="0">
                <a:solidFill>
                  <a:schemeClr val="tx1"/>
                </a:solidFill>
                <a:latin typeface="+mn-lt"/>
                <a:ea typeface="+mn-ea"/>
                <a:cs typeface="+mn-cs"/>
              </a:rPr>
              <a:t>tiene dos responsabilidades: i) proveer un modelo matemático para la geometría de un rectángulo, y ii) dibujar el rectángulo en una interface gráfica.</a:t>
            </a:r>
          </a:p>
          <a:p>
            <a:r>
              <a:rPr lang="es-AR" sz="1200" b="0" i="0" u="none" strike="noStrike" kern="1200" baseline="0" dirty="0" smtClean="0">
                <a:solidFill>
                  <a:schemeClr val="tx1"/>
                </a:solidFill>
                <a:latin typeface="+mn-lt"/>
                <a:ea typeface="+mn-ea"/>
                <a:cs typeface="+mn-cs"/>
              </a:rPr>
              <a:t>La aplicación geométrica estaría desplegada con la librería de GUI, cuando no la necesita, porque la necesita el método dibujar. </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7</a:t>
            </a:fld>
            <a:endParaRPr lang="es-AR"/>
          </a:p>
        </p:txBody>
      </p:sp>
    </p:spTree>
    <p:extLst>
      <p:ext uri="{BB962C8B-B14F-4D97-AF65-F5344CB8AC3E}">
        <p14:creationId xmlns:p14="http://schemas.microsoft.com/office/powerpoint/2010/main" val="4004928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8</a:t>
            </a:fld>
            <a:endParaRPr lang="es-AR"/>
          </a:p>
        </p:txBody>
      </p:sp>
    </p:spTree>
    <p:extLst>
      <p:ext uri="{BB962C8B-B14F-4D97-AF65-F5344CB8AC3E}">
        <p14:creationId xmlns:p14="http://schemas.microsoft.com/office/powerpoint/2010/main" val="3305824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Si hay varios motivos para cambios</a:t>
            </a:r>
            <a:r>
              <a:rPr lang="es-AR" baseline="0" dirty="0" smtClean="0"/>
              <a:t> en una clases, entonces la clase tiene varias responsabilidades</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9</a:t>
            </a:fld>
            <a:endParaRPr lang="es-AR"/>
          </a:p>
        </p:txBody>
      </p:sp>
    </p:spTree>
    <p:extLst>
      <p:ext uri="{BB962C8B-B14F-4D97-AF65-F5344CB8AC3E}">
        <p14:creationId xmlns:p14="http://schemas.microsoft.com/office/powerpoint/2010/main" val="2351454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s-AR" dirty="0" smtClean="0"/>
              <a:t>Cuando la única clase que tiene "una cosa", su interfaz por lo general tiene un pequeño número de métodos que son bastante explicativos por sí mismo. También debe contar con un pequeño número de variables miembro (menos de siete o menos).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2. Los cambios son aislados, lo que reduce la posibilidad de romper otras áreas no relacionadas con el software. Como los errores de programación son inversamente proporcionales a la complejidad, siendo más fácil de entender hace que el código sea menos propenso a errores.</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3. Si una clase tiene múltiples responsabilidades, y sólo uno de los que se necesita en otra área del software, las responsabilidades innecesarias otras impiden la reutilización. Tienen una  responsabilidad única significa que la clase debe ser reutilizables sin modificaciones.</a:t>
            </a:r>
          </a:p>
          <a:p>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10</a:t>
            </a:fld>
            <a:endParaRPr lang="es-AR"/>
          </a:p>
        </p:txBody>
      </p:sp>
    </p:spTree>
    <p:extLst>
      <p:ext uri="{BB962C8B-B14F-4D97-AF65-F5344CB8AC3E}">
        <p14:creationId xmlns:p14="http://schemas.microsoft.com/office/powerpoint/2010/main" val="1486908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11</a:t>
            </a:fld>
            <a:endParaRPr lang="es-AR"/>
          </a:p>
        </p:txBody>
      </p:sp>
    </p:spTree>
    <p:extLst>
      <p:ext uri="{BB962C8B-B14F-4D97-AF65-F5344CB8AC3E}">
        <p14:creationId xmlns:p14="http://schemas.microsoft.com/office/powerpoint/2010/main" val="3950650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2BB37752-FE08-AA4D-A75F-96E62D22D2DC}" type="datetime1">
              <a:rPr lang="es-AR" smtClean="0"/>
              <a:t>3/4/15</a:t>
            </a:fld>
            <a:endParaRPr lang="es-ES"/>
          </a:p>
        </p:txBody>
      </p:sp>
      <p:sp>
        <p:nvSpPr>
          <p:cNvPr id="5" name="Footer Placeholder 4"/>
          <p:cNvSpPr>
            <a:spLocks noGrp="1"/>
          </p:cNvSpPr>
          <p:nvPr>
            <p:ph type="ftr" sz="quarter" idx="11"/>
          </p:nvPr>
        </p:nvSpPr>
        <p:spPr/>
        <p:txBody>
          <a:bodyPr/>
          <a:lstStyle/>
          <a:p>
            <a:r>
              <a:rPr lang="es-AR" smtClean="0"/>
              <a:t>Bases del Diseño de Software - SOLID SRP</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1661091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5D623A25-37FD-0540-94E4-4B6373029EF5}" type="datetime1">
              <a:rPr lang="es-AR" smtClean="0"/>
              <a:t>3/4/15</a:t>
            </a:fld>
            <a:endParaRPr lang="es-ES"/>
          </a:p>
        </p:txBody>
      </p:sp>
      <p:sp>
        <p:nvSpPr>
          <p:cNvPr id="5" name="Footer Placeholder 4"/>
          <p:cNvSpPr>
            <a:spLocks noGrp="1"/>
          </p:cNvSpPr>
          <p:nvPr>
            <p:ph type="ftr" sz="quarter" idx="11"/>
          </p:nvPr>
        </p:nvSpPr>
        <p:spPr/>
        <p:txBody>
          <a:bodyPr/>
          <a:lstStyle/>
          <a:p>
            <a:r>
              <a:rPr lang="es-AR" smtClean="0"/>
              <a:t>Bases del Diseño de Software - SOLID SRP</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2036947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A72308F-C987-0140-855B-25899DAD6568}" type="datetime1">
              <a:rPr lang="es-AR" smtClean="0"/>
              <a:t>3/4/15</a:t>
            </a:fld>
            <a:endParaRPr lang="es-ES"/>
          </a:p>
        </p:txBody>
      </p:sp>
      <p:sp>
        <p:nvSpPr>
          <p:cNvPr id="5" name="Footer Placeholder 4"/>
          <p:cNvSpPr>
            <a:spLocks noGrp="1"/>
          </p:cNvSpPr>
          <p:nvPr>
            <p:ph type="ftr" sz="quarter" idx="11"/>
          </p:nvPr>
        </p:nvSpPr>
        <p:spPr/>
        <p:txBody>
          <a:bodyPr/>
          <a:lstStyle/>
          <a:p>
            <a:r>
              <a:rPr lang="es-AR" smtClean="0"/>
              <a:t>Bases del Diseño de Software - SOLID SRP</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‹Nr.›</a:t>
            </a:fld>
            <a:endParaRPr lang="es-E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3355040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26021B3E-B099-D643-8E32-DAA2FA3E85B6}" type="datetime1">
              <a:rPr lang="es-AR" smtClean="0"/>
              <a:t>3/4/15</a:t>
            </a:fld>
            <a:endParaRPr lang="es-ES"/>
          </a:p>
        </p:txBody>
      </p:sp>
      <p:sp>
        <p:nvSpPr>
          <p:cNvPr id="5" name="Footer Placeholder 4"/>
          <p:cNvSpPr>
            <a:spLocks noGrp="1"/>
          </p:cNvSpPr>
          <p:nvPr>
            <p:ph type="ftr" sz="quarter" idx="11"/>
          </p:nvPr>
        </p:nvSpPr>
        <p:spPr/>
        <p:txBody>
          <a:bodyPr/>
          <a:lstStyle/>
          <a:p>
            <a:r>
              <a:rPr lang="es-AR" smtClean="0"/>
              <a:t>Bases del Diseño de Software - SOLID SRP</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‹Nr.›</a:t>
            </a:fld>
            <a:endParaRPr lang="es-E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4022252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2361C86-7CC9-FB4B-98C3-AF0A6C57BA2F}" type="datetime1">
              <a:rPr lang="es-AR" smtClean="0"/>
              <a:t>3/4/15</a:t>
            </a:fld>
            <a:endParaRPr lang="es-ES"/>
          </a:p>
        </p:txBody>
      </p:sp>
      <p:sp>
        <p:nvSpPr>
          <p:cNvPr id="5" name="Footer Placeholder 4"/>
          <p:cNvSpPr>
            <a:spLocks noGrp="1"/>
          </p:cNvSpPr>
          <p:nvPr>
            <p:ph type="ftr" sz="quarter" idx="11"/>
          </p:nvPr>
        </p:nvSpPr>
        <p:spPr/>
        <p:txBody>
          <a:bodyPr/>
          <a:lstStyle/>
          <a:p>
            <a:r>
              <a:rPr lang="es-AR" smtClean="0"/>
              <a:t>Bases del Diseño de Software - SOLID SRP</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2991852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D775A29A-158A-E34A-A31A-10C5D6E1AA71}" type="datetime1">
              <a:rPr lang="es-AR" smtClean="0"/>
              <a:t>3/4/15</a:t>
            </a:fld>
            <a:endParaRPr lang="es-ES"/>
          </a:p>
        </p:txBody>
      </p:sp>
      <p:sp>
        <p:nvSpPr>
          <p:cNvPr id="6" name="Footer Placeholder 5"/>
          <p:cNvSpPr>
            <a:spLocks noGrp="1"/>
          </p:cNvSpPr>
          <p:nvPr>
            <p:ph type="ftr" sz="quarter" idx="11"/>
          </p:nvPr>
        </p:nvSpPr>
        <p:spPr/>
        <p:txBody>
          <a:bodyPr/>
          <a:lstStyle/>
          <a:p>
            <a:r>
              <a:rPr lang="es-AR" smtClean="0"/>
              <a:t>Bases del Diseño de Software - SOLID SRP</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‹Nr.›</a:t>
            </a:fld>
            <a:endParaRPr lang="es-ES"/>
          </a:p>
        </p:txBody>
      </p:sp>
      <p:sp>
        <p:nvSpPr>
          <p:cNvPr id="9" name="Content Placeholder 8"/>
          <p:cNvSpPr>
            <a:spLocks noGrp="1"/>
          </p:cNvSpPr>
          <p:nvPr>
            <p:ph sz="quarter" idx="13"/>
          </p:nvPr>
        </p:nvSpPr>
        <p:spPr>
          <a:xfrm>
            <a:off x="467544" y="1700808"/>
            <a:ext cx="4031303" cy="4425672"/>
          </a:xfrm>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11" name="Content Placeholder 10"/>
          <p:cNvSpPr>
            <a:spLocks noGrp="1"/>
          </p:cNvSpPr>
          <p:nvPr>
            <p:ph sz="quarter" idx="14"/>
          </p:nvPr>
        </p:nvSpPr>
        <p:spPr>
          <a:xfrm>
            <a:off x="4572000" y="1700808"/>
            <a:ext cx="4104456" cy="44256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3827654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96259B3-E699-AA48-BE3A-685E12EC266B}" type="datetime1">
              <a:rPr lang="es-AR" smtClean="0"/>
              <a:t>3/4/15</a:t>
            </a:fld>
            <a:endParaRPr lang="es-ES"/>
          </a:p>
        </p:txBody>
      </p:sp>
      <p:sp>
        <p:nvSpPr>
          <p:cNvPr id="8" name="Footer Placeholder 7"/>
          <p:cNvSpPr>
            <a:spLocks noGrp="1"/>
          </p:cNvSpPr>
          <p:nvPr>
            <p:ph type="ftr" sz="quarter" idx="11"/>
          </p:nvPr>
        </p:nvSpPr>
        <p:spPr/>
        <p:txBody>
          <a:bodyPr/>
          <a:lstStyle/>
          <a:p>
            <a:r>
              <a:rPr lang="es-AR" smtClean="0"/>
              <a:t>Bases del Diseño de Software - SOLID SRP</a:t>
            </a:r>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4161712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0C280F68-0AF2-D040-91A8-2643B3E437B9}" type="datetime1">
              <a:rPr lang="es-AR" smtClean="0"/>
              <a:t>3/4/15</a:t>
            </a:fld>
            <a:endParaRPr lang="es-ES"/>
          </a:p>
        </p:txBody>
      </p:sp>
      <p:sp>
        <p:nvSpPr>
          <p:cNvPr id="4" name="Footer Placeholder 3"/>
          <p:cNvSpPr>
            <a:spLocks noGrp="1"/>
          </p:cNvSpPr>
          <p:nvPr>
            <p:ph type="ftr" sz="quarter" idx="11"/>
          </p:nvPr>
        </p:nvSpPr>
        <p:spPr/>
        <p:txBody>
          <a:bodyPr/>
          <a:lstStyle/>
          <a:p>
            <a:r>
              <a:rPr lang="es-AR" smtClean="0"/>
              <a:t>Bases del Diseño de Software - SOLID SRP</a:t>
            </a:r>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3124626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60562A36-FC48-6D4D-982A-C8823A999D67}" type="datetime1">
              <a:rPr lang="es-AR" smtClean="0"/>
              <a:t>3/4/15</a:t>
            </a:fld>
            <a:endParaRPr lang="es-ES"/>
          </a:p>
        </p:txBody>
      </p:sp>
      <p:sp>
        <p:nvSpPr>
          <p:cNvPr id="3" name="Footer Placeholder 2"/>
          <p:cNvSpPr>
            <a:spLocks noGrp="1"/>
          </p:cNvSpPr>
          <p:nvPr>
            <p:ph type="ftr" sz="quarter" idx="11"/>
          </p:nvPr>
        </p:nvSpPr>
        <p:spPr/>
        <p:txBody>
          <a:bodyPr/>
          <a:lstStyle/>
          <a:p>
            <a:r>
              <a:rPr lang="es-AR" smtClean="0"/>
              <a:t>Bases del Diseño de Software - SOLID SRP</a:t>
            </a:r>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pPr/>
              <a:t>‹Nr.›</a:t>
            </a:fld>
            <a:endParaRPr lang="es-ES"/>
          </a:p>
        </p:txBody>
      </p:sp>
    </p:spTree>
    <p:extLst>
      <p:ext uri="{BB962C8B-B14F-4D97-AF65-F5344CB8AC3E}">
        <p14:creationId xmlns:p14="http://schemas.microsoft.com/office/powerpoint/2010/main" val="859848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FA24F7B-D488-ED4D-93A4-F88147F8F912}" type="datetime1">
              <a:rPr lang="es-AR" smtClean="0"/>
              <a:t>3/4/15</a:t>
            </a:fld>
            <a:endParaRPr lang="es-ES"/>
          </a:p>
        </p:txBody>
      </p:sp>
      <p:sp>
        <p:nvSpPr>
          <p:cNvPr id="6" name="Footer Placeholder 5"/>
          <p:cNvSpPr>
            <a:spLocks noGrp="1"/>
          </p:cNvSpPr>
          <p:nvPr>
            <p:ph type="ftr" sz="quarter" idx="11"/>
          </p:nvPr>
        </p:nvSpPr>
        <p:spPr/>
        <p:txBody>
          <a:bodyPr/>
          <a:lstStyle/>
          <a:p>
            <a:r>
              <a:rPr lang="es-AR" smtClean="0"/>
              <a:t>Bases del Diseño de Software - SOLID SRP</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‹Nr.›</a:t>
            </a:fld>
            <a:endParaRPr lang="es-E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7690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C4B01E3-0F36-5F4D-BB51-B81F0CF254A4}" type="datetime1">
              <a:rPr lang="es-AR" smtClean="0"/>
              <a:t>3/4/15</a:t>
            </a:fld>
            <a:endParaRPr lang="es-ES"/>
          </a:p>
        </p:txBody>
      </p:sp>
      <p:sp>
        <p:nvSpPr>
          <p:cNvPr id="6" name="Footer Placeholder 5"/>
          <p:cNvSpPr>
            <a:spLocks noGrp="1"/>
          </p:cNvSpPr>
          <p:nvPr>
            <p:ph type="ftr" sz="quarter" idx="11"/>
          </p:nvPr>
        </p:nvSpPr>
        <p:spPr/>
        <p:txBody>
          <a:bodyPr/>
          <a:lstStyle/>
          <a:p>
            <a:r>
              <a:rPr lang="es-AR" smtClean="0"/>
              <a:t>Bases del Diseño de Software - SOLID SRP</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‹Nr.›</a:t>
            </a:fld>
            <a:endParaRPr lang="es-E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Tree>
    <p:extLst>
      <p:ext uri="{BB962C8B-B14F-4D97-AF65-F5344CB8AC3E}">
        <p14:creationId xmlns:p14="http://schemas.microsoft.com/office/powerpoint/2010/main" val="6333745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0EDA3B90-B73D-5849-ABD9-D775A52D037B}" type="datetime1">
              <a:rPr lang="es-AR" smtClean="0"/>
              <a:t>3/4/15</a:t>
            </a:fld>
            <a:endParaRPr lang="es-E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r>
              <a:rPr lang="es-ES" smtClean="0"/>
              <a:t>Bases del Diseño de Software - SOLID SRP</a:t>
            </a:r>
            <a:endParaRPr lang="es-E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132FADFE-3B8F-471C-ABF0-DBC7717ECBBC}" type="slidenum">
              <a:rPr lang="es-ES" smtClean="0"/>
              <a:pPr/>
              <a:t>‹Nr.›</a:t>
            </a:fld>
            <a:endParaRPr lang="es-ES"/>
          </a:p>
        </p:txBody>
      </p:sp>
      <p:sp>
        <p:nvSpPr>
          <p:cNvPr id="3" name="Text Placeholder 2"/>
          <p:cNvSpPr>
            <a:spLocks noGrp="1"/>
          </p:cNvSpPr>
          <p:nvPr>
            <p:ph type="body" idx="1"/>
          </p:nvPr>
        </p:nvSpPr>
        <p:spPr>
          <a:xfrm>
            <a:off x="467544" y="1679429"/>
            <a:ext cx="8208911" cy="4446734"/>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Tree>
    <p:extLst>
      <p:ext uri="{BB962C8B-B14F-4D97-AF65-F5344CB8AC3E}">
        <p14:creationId xmlns:p14="http://schemas.microsoft.com/office/powerpoint/2010/main" val="28702340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Bases de Diseño de Software</a:t>
            </a:r>
            <a:endParaRPr lang="es-ES" dirty="0"/>
          </a:p>
        </p:txBody>
      </p:sp>
      <p:sp>
        <p:nvSpPr>
          <p:cNvPr id="3" name="2 Subtítulo"/>
          <p:cNvSpPr>
            <a:spLocks noGrp="1"/>
          </p:cNvSpPr>
          <p:nvPr>
            <p:ph type="subTitle" idx="1"/>
          </p:nvPr>
        </p:nvSpPr>
        <p:spPr/>
        <p:txBody>
          <a:bodyPr/>
          <a:lstStyle/>
          <a:p>
            <a:r>
              <a:rPr lang="es-ES" dirty="0" smtClean="0"/>
              <a:t>Principios SOLID – SRP</a:t>
            </a:r>
          </a:p>
          <a:p>
            <a:r>
              <a:rPr lang="es-ES" dirty="0" smtClean="0"/>
              <a:t>Principio de Responsabilidad Única</a:t>
            </a:r>
            <a:endParaRPr lang="es-ES" dirty="0"/>
          </a:p>
        </p:txBody>
      </p:sp>
      <p:sp>
        <p:nvSpPr>
          <p:cNvPr id="4" name="3 CuadroTexto"/>
          <p:cNvSpPr txBox="1"/>
          <p:nvPr/>
        </p:nvSpPr>
        <p:spPr>
          <a:xfrm>
            <a:off x="8147057" y="6192982"/>
            <a:ext cx="612668" cy="369332"/>
          </a:xfrm>
          <a:prstGeom prst="rect">
            <a:avLst/>
          </a:prstGeom>
          <a:noFill/>
        </p:spPr>
        <p:txBody>
          <a:bodyPr wrap="none" rtlCol="0">
            <a:spAutoFit/>
          </a:bodyPr>
          <a:lstStyle/>
          <a:p>
            <a:r>
              <a:rPr lang="es-MX" dirty="0" smtClean="0"/>
              <a:t>2015</a:t>
            </a:r>
            <a:endParaRPr lang="es-AR" dirty="0"/>
          </a:p>
        </p:txBody>
      </p:sp>
      <p:sp>
        <p:nvSpPr>
          <p:cNvPr id="5" name="4 CuadroTexto"/>
          <p:cNvSpPr txBox="1"/>
          <p:nvPr/>
        </p:nvSpPr>
        <p:spPr>
          <a:xfrm>
            <a:off x="395536" y="6187685"/>
            <a:ext cx="2930354" cy="369332"/>
          </a:xfrm>
          <a:prstGeom prst="rect">
            <a:avLst/>
          </a:prstGeom>
          <a:noFill/>
        </p:spPr>
        <p:txBody>
          <a:bodyPr wrap="none" rtlCol="0">
            <a:spAutoFit/>
          </a:bodyPr>
          <a:lstStyle/>
          <a:p>
            <a:r>
              <a:rPr lang="es-MX" dirty="0" smtClean="0"/>
              <a:t>Docente:  Ing. Victor Valotto</a:t>
            </a:r>
            <a:endParaRPr lang="es-AR"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Consecuencias</a:t>
            </a:r>
            <a:endParaRPr lang="es-AR" dirty="0"/>
          </a:p>
        </p:txBody>
      </p:sp>
      <p:sp>
        <p:nvSpPr>
          <p:cNvPr id="3" name="2 Marcador de contenido"/>
          <p:cNvSpPr>
            <a:spLocks noGrp="1"/>
          </p:cNvSpPr>
          <p:nvPr>
            <p:ph idx="1"/>
          </p:nvPr>
        </p:nvSpPr>
        <p:spPr/>
        <p:txBody>
          <a:bodyPr>
            <a:normAutofit/>
          </a:bodyPr>
          <a:lstStyle/>
          <a:p>
            <a:pPr marL="0" indent="0" algn="ctr">
              <a:buNone/>
            </a:pPr>
            <a:r>
              <a:rPr lang="es-AR" sz="4000" dirty="0"/>
              <a:t>La clase es más fácil de entender</a:t>
            </a:r>
            <a:br>
              <a:rPr lang="es-AR" sz="4000" dirty="0"/>
            </a:br>
            <a:endParaRPr lang="es-AR" sz="4000" dirty="0" smtClean="0"/>
          </a:p>
          <a:p>
            <a:pPr marL="0" indent="0" algn="ctr">
              <a:buNone/>
            </a:pPr>
            <a:r>
              <a:rPr lang="es-AR" sz="4000" dirty="0"/>
              <a:t>La clase es más fácil de mantener</a:t>
            </a:r>
            <a:br>
              <a:rPr lang="es-AR" sz="4000" dirty="0"/>
            </a:br>
            <a:endParaRPr lang="es-AR" sz="4000" dirty="0" smtClean="0"/>
          </a:p>
          <a:p>
            <a:pPr marL="0" indent="0" algn="ctr">
              <a:buNone/>
            </a:pPr>
            <a:r>
              <a:rPr lang="es-AR" sz="4000" dirty="0"/>
              <a:t>La clase es más reutilizable</a:t>
            </a:r>
            <a:r>
              <a:rPr lang="es-AR" dirty="0"/>
              <a:t/>
            </a:r>
            <a:br>
              <a:rPr lang="es-AR" dirty="0"/>
            </a:br>
            <a:endParaRPr lang="es-AR" dirty="0"/>
          </a:p>
        </p:txBody>
      </p:sp>
      <p:sp>
        <p:nvSpPr>
          <p:cNvPr id="4" name="Marcador de pie de página 3"/>
          <p:cNvSpPr>
            <a:spLocks noGrp="1"/>
          </p:cNvSpPr>
          <p:nvPr>
            <p:ph type="ftr" sz="quarter" idx="11"/>
          </p:nvPr>
        </p:nvSpPr>
        <p:spPr/>
        <p:txBody>
          <a:bodyPr/>
          <a:lstStyle/>
          <a:p>
            <a:r>
              <a:rPr lang="es-AR" smtClean="0"/>
              <a:t>Bases del Diseño de Software - SOLID SRP</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10</a:t>
            </a:fld>
            <a:endParaRPr lang="es-ES"/>
          </a:p>
        </p:txBody>
      </p:sp>
    </p:spTree>
    <p:extLst>
      <p:ext uri="{BB962C8B-B14F-4D97-AF65-F5344CB8AC3E}">
        <p14:creationId xmlns:p14="http://schemas.microsoft.com/office/powerpoint/2010/main" val="227492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Ejemplo1</a:t>
            </a:r>
            <a:endParaRPr lang="es-AR" dirty="0"/>
          </a:p>
        </p:txBody>
      </p:sp>
      <p:sp>
        <p:nvSpPr>
          <p:cNvPr id="4" name="3 Rectángulo"/>
          <p:cNvSpPr/>
          <p:nvPr/>
        </p:nvSpPr>
        <p:spPr>
          <a:xfrm>
            <a:off x="611560" y="2615128"/>
            <a:ext cx="4734272" cy="3293209"/>
          </a:xfrm>
          <a:prstGeom prst="rect">
            <a:avLst/>
          </a:prstGeom>
          <a:solidFill>
            <a:schemeClr val="bg2">
              <a:lumMod val="90000"/>
            </a:schemeClr>
          </a:solidFill>
        </p:spPr>
        <p:txBody>
          <a:bodyPr wrap="square">
            <a:spAutoFit/>
          </a:bodyPr>
          <a:lstStyle/>
          <a:p>
            <a:r>
              <a:rPr lang="es-AR" sz="1600" dirty="0"/>
              <a:t> </a:t>
            </a:r>
            <a:r>
              <a:rPr lang="es-AR" sz="1600" dirty="0" smtClean="0"/>
              <a:t>   /// </a:t>
            </a:r>
            <a:r>
              <a:rPr lang="es-AR" sz="1600" dirty="0"/>
              <a:t>&lt;</a:t>
            </a:r>
            <a:r>
              <a:rPr lang="es-AR" sz="1600" dirty="0" err="1"/>
              <a:t>summary</a:t>
            </a:r>
            <a:r>
              <a:rPr lang="es-AR" sz="1600" dirty="0"/>
              <a:t>&gt;</a:t>
            </a:r>
          </a:p>
          <a:p>
            <a:r>
              <a:rPr lang="es-AR" sz="1600" dirty="0"/>
              <a:t>    /// Ejemplo de violación al principio de SPR</a:t>
            </a:r>
          </a:p>
          <a:p>
            <a:r>
              <a:rPr lang="es-AR" sz="1600" dirty="0"/>
              <a:t>    /// &lt;/</a:t>
            </a:r>
            <a:r>
              <a:rPr lang="es-AR" sz="1600" dirty="0" err="1"/>
              <a:t>summary</a:t>
            </a:r>
            <a:r>
              <a:rPr lang="es-AR" sz="1600" dirty="0"/>
              <a:t>&gt;</a:t>
            </a:r>
          </a:p>
          <a:p>
            <a:r>
              <a:rPr lang="es-AR" sz="1600" dirty="0"/>
              <a:t>    </a:t>
            </a:r>
            <a:r>
              <a:rPr lang="es-AR" sz="1600" dirty="0" err="1"/>
              <a:t>public</a:t>
            </a:r>
            <a:r>
              <a:rPr lang="es-AR" sz="1600" dirty="0"/>
              <a:t> interface modem</a:t>
            </a:r>
          </a:p>
          <a:p>
            <a:r>
              <a:rPr lang="es-AR" sz="1600" dirty="0"/>
              <a:t>    {</a:t>
            </a:r>
          </a:p>
          <a:p>
            <a:r>
              <a:rPr lang="es-AR" sz="1600" dirty="0"/>
              <a:t>        //En es caso la funciones de conexión y </a:t>
            </a:r>
            <a:endParaRPr lang="es-AR" sz="1600" dirty="0" smtClean="0"/>
          </a:p>
          <a:p>
            <a:r>
              <a:rPr lang="es-AR" sz="1600" dirty="0"/>
              <a:t> </a:t>
            </a:r>
            <a:r>
              <a:rPr lang="es-AR" sz="1600" dirty="0" smtClean="0"/>
              <a:t>       //de </a:t>
            </a:r>
            <a:r>
              <a:rPr lang="es-AR" sz="1600" dirty="0"/>
              <a:t>transferencia de datos.</a:t>
            </a:r>
          </a:p>
          <a:p>
            <a:r>
              <a:rPr lang="es-AR" sz="1600" dirty="0"/>
              <a:t>        </a:t>
            </a:r>
            <a:r>
              <a:rPr lang="es-AR" sz="1600" dirty="0" smtClean="0"/>
              <a:t> </a:t>
            </a:r>
            <a:endParaRPr lang="es-AR" sz="1600" dirty="0"/>
          </a:p>
          <a:p>
            <a:r>
              <a:rPr lang="es-AR" sz="1600" dirty="0"/>
              <a:t>        </a:t>
            </a:r>
            <a:r>
              <a:rPr lang="es-AR" sz="1600" dirty="0" err="1"/>
              <a:t>public</a:t>
            </a:r>
            <a:r>
              <a:rPr lang="es-AR" sz="1600" dirty="0"/>
              <a:t> </a:t>
            </a:r>
            <a:r>
              <a:rPr lang="es-AR" sz="1600" dirty="0" err="1"/>
              <a:t>void</a:t>
            </a:r>
            <a:r>
              <a:rPr lang="es-AR" sz="1600" dirty="0"/>
              <a:t> Dial(</a:t>
            </a:r>
            <a:r>
              <a:rPr lang="es-AR" sz="1600" dirty="0" err="1"/>
              <a:t>string</a:t>
            </a:r>
            <a:r>
              <a:rPr lang="es-AR" sz="1600" dirty="0"/>
              <a:t> </a:t>
            </a:r>
            <a:r>
              <a:rPr lang="es-AR" sz="1600" dirty="0" err="1"/>
              <a:t>pno</a:t>
            </a:r>
            <a:r>
              <a:rPr lang="es-AR" sz="1600" dirty="0"/>
              <a:t>);</a:t>
            </a:r>
          </a:p>
          <a:p>
            <a:r>
              <a:rPr lang="es-AR" sz="1600" dirty="0"/>
              <a:t>        </a:t>
            </a:r>
            <a:r>
              <a:rPr lang="es-AR" sz="1600" dirty="0" err="1"/>
              <a:t>public</a:t>
            </a:r>
            <a:r>
              <a:rPr lang="es-AR" sz="1600" dirty="0"/>
              <a:t> </a:t>
            </a:r>
            <a:r>
              <a:rPr lang="es-AR" sz="1600" dirty="0" err="1"/>
              <a:t>void</a:t>
            </a:r>
            <a:r>
              <a:rPr lang="es-AR" sz="1600" dirty="0"/>
              <a:t> </a:t>
            </a:r>
            <a:r>
              <a:rPr lang="es-AR" sz="1600" dirty="0" err="1"/>
              <a:t>Hangup</a:t>
            </a:r>
            <a:r>
              <a:rPr lang="es-AR" sz="1600" dirty="0"/>
              <a:t>();</a:t>
            </a:r>
          </a:p>
          <a:p>
            <a:r>
              <a:rPr lang="es-AR" sz="1600" dirty="0"/>
              <a:t>        </a:t>
            </a:r>
            <a:r>
              <a:rPr lang="es-AR" sz="1600" dirty="0" err="1"/>
              <a:t>public</a:t>
            </a:r>
            <a:r>
              <a:rPr lang="es-AR" sz="1600" dirty="0"/>
              <a:t> </a:t>
            </a:r>
            <a:r>
              <a:rPr lang="es-AR" sz="1600" dirty="0" err="1"/>
              <a:t>void</a:t>
            </a:r>
            <a:r>
              <a:rPr lang="es-AR" sz="1600" dirty="0"/>
              <a:t> </a:t>
            </a:r>
            <a:r>
              <a:rPr lang="es-AR" sz="1600" dirty="0" err="1"/>
              <a:t>Sender</a:t>
            </a:r>
            <a:r>
              <a:rPr lang="es-AR" sz="1600" dirty="0"/>
              <a:t> (</a:t>
            </a:r>
            <a:r>
              <a:rPr lang="es-AR" sz="1600" dirty="0" err="1"/>
              <a:t>char</a:t>
            </a:r>
            <a:r>
              <a:rPr lang="es-AR" sz="1600" dirty="0"/>
              <a:t> c);</a:t>
            </a:r>
          </a:p>
          <a:p>
            <a:r>
              <a:rPr lang="es-AR" sz="1600" dirty="0"/>
              <a:t>        </a:t>
            </a:r>
            <a:r>
              <a:rPr lang="es-AR" sz="1600" dirty="0" err="1"/>
              <a:t>public</a:t>
            </a:r>
            <a:r>
              <a:rPr lang="es-AR" sz="1600" dirty="0"/>
              <a:t> </a:t>
            </a:r>
            <a:r>
              <a:rPr lang="es-AR" sz="1600" dirty="0" err="1"/>
              <a:t>char</a:t>
            </a:r>
            <a:r>
              <a:rPr lang="es-AR" sz="1600" dirty="0"/>
              <a:t> </a:t>
            </a:r>
            <a:r>
              <a:rPr lang="es-AR" sz="1600" dirty="0" err="1"/>
              <a:t>Recv</a:t>
            </a:r>
            <a:r>
              <a:rPr lang="es-AR" sz="1600" dirty="0"/>
              <a:t>();</a:t>
            </a:r>
          </a:p>
          <a:p>
            <a:r>
              <a:rPr lang="es-AR" sz="1600" dirty="0"/>
              <a:t>    }</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3044425"/>
            <a:ext cx="2782416" cy="2434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Marcador de pie de página 2"/>
          <p:cNvSpPr>
            <a:spLocks noGrp="1"/>
          </p:cNvSpPr>
          <p:nvPr>
            <p:ph type="ftr" sz="quarter" idx="11"/>
          </p:nvPr>
        </p:nvSpPr>
        <p:spPr/>
        <p:txBody>
          <a:bodyPr/>
          <a:lstStyle/>
          <a:p>
            <a:r>
              <a:rPr lang="es-AR" smtClean="0"/>
              <a:t>Bases del Diseño de Software - SOLID SRP</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11</a:t>
            </a:fld>
            <a:endParaRPr lang="es-ES"/>
          </a:p>
        </p:txBody>
      </p:sp>
    </p:spTree>
    <p:extLst>
      <p:ext uri="{BB962C8B-B14F-4D97-AF65-F5344CB8AC3E}">
        <p14:creationId xmlns:p14="http://schemas.microsoft.com/office/powerpoint/2010/main" val="919493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Ejemplo1</a:t>
            </a:r>
            <a:endParaRPr lang="es-AR" dirty="0"/>
          </a:p>
        </p:txBody>
      </p:sp>
      <p:sp>
        <p:nvSpPr>
          <p:cNvPr id="4" name="3 Rectángulo"/>
          <p:cNvSpPr/>
          <p:nvPr/>
        </p:nvSpPr>
        <p:spPr>
          <a:xfrm>
            <a:off x="192616" y="2492896"/>
            <a:ext cx="4680520" cy="3570208"/>
          </a:xfrm>
          <a:prstGeom prst="rect">
            <a:avLst/>
          </a:prstGeom>
          <a:solidFill>
            <a:schemeClr val="bg2">
              <a:lumMod val="90000"/>
            </a:schemeClr>
          </a:solidFill>
        </p:spPr>
        <p:txBody>
          <a:bodyPr wrap="square">
            <a:spAutoFit/>
          </a:bodyPr>
          <a:lstStyle/>
          <a:p>
            <a:r>
              <a:rPr lang="es-AR" sz="1600" dirty="0"/>
              <a:t> </a:t>
            </a:r>
            <a:r>
              <a:rPr lang="es-AR" sz="1400" dirty="0" err="1"/>
              <a:t>public</a:t>
            </a:r>
            <a:r>
              <a:rPr lang="es-AR" sz="1400" dirty="0"/>
              <a:t> interface </a:t>
            </a:r>
            <a:r>
              <a:rPr lang="es-AR" sz="1400" dirty="0" err="1"/>
              <a:t>DataChannel</a:t>
            </a:r>
            <a:endParaRPr lang="es-AR" sz="1400" dirty="0"/>
          </a:p>
          <a:p>
            <a:r>
              <a:rPr lang="es-AR" sz="1400" dirty="0"/>
              <a:t>    {</a:t>
            </a:r>
          </a:p>
          <a:p>
            <a:r>
              <a:rPr lang="es-AR" sz="1400" dirty="0"/>
              <a:t>        </a:t>
            </a:r>
            <a:r>
              <a:rPr lang="es-AR" sz="1400" dirty="0" err="1"/>
              <a:t>public</a:t>
            </a:r>
            <a:r>
              <a:rPr lang="es-AR" sz="1400" dirty="0"/>
              <a:t> </a:t>
            </a:r>
            <a:r>
              <a:rPr lang="es-AR" sz="1400" dirty="0" err="1"/>
              <a:t>void</a:t>
            </a:r>
            <a:r>
              <a:rPr lang="es-AR" sz="1400" dirty="0"/>
              <a:t> </a:t>
            </a:r>
            <a:r>
              <a:rPr lang="es-AR" sz="1400" dirty="0" err="1"/>
              <a:t>Sender</a:t>
            </a:r>
            <a:r>
              <a:rPr lang="es-AR" sz="1400" dirty="0"/>
              <a:t> (</a:t>
            </a:r>
            <a:r>
              <a:rPr lang="es-AR" sz="1400" dirty="0" err="1"/>
              <a:t>char</a:t>
            </a:r>
            <a:r>
              <a:rPr lang="es-AR" sz="1400" dirty="0"/>
              <a:t> c);</a:t>
            </a:r>
          </a:p>
          <a:p>
            <a:r>
              <a:rPr lang="es-AR" sz="1400" dirty="0"/>
              <a:t>        </a:t>
            </a:r>
            <a:r>
              <a:rPr lang="es-AR" sz="1400" dirty="0" err="1"/>
              <a:t>public</a:t>
            </a:r>
            <a:r>
              <a:rPr lang="es-AR" sz="1400" dirty="0"/>
              <a:t> </a:t>
            </a:r>
            <a:r>
              <a:rPr lang="es-AR" sz="1400" dirty="0" err="1"/>
              <a:t>char</a:t>
            </a:r>
            <a:r>
              <a:rPr lang="es-AR" sz="1400" dirty="0"/>
              <a:t> </a:t>
            </a:r>
            <a:r>
              <a:rPr lang="es-AR" sz="1400" dirty="0" err="1"/>
              <a:t>Recv</a:t>
            </a:r>
            <a:r>
              <a:rPr lang="es-AR" sz="1400" dirty="0"/>
              <a:t>();        </a:t>
            </a:r>
          </a:p>
          <a:p>
            <a:r>
              <a:rPr lang="es-AR" sz="1400" dirty="0"/>
              <a:t>    }</a:t>
            </a:r>
          </a:p>
          <a:p>
            <a:endParaRPr lang="es-AR" sz="1400" dirty="0"/>
          </a:p>
          <a:p>
            <a:r>
              <a:rPr lang="es-AR" sz="1400" dirty="0"/>
              <a:t>    </a:t>
            </a:r>
            <a:r>
              <a:rPr lang="es-AR" sz="1400" dirty="0" err="1"/>
              <a:t>public</a:t>
            </a:r>
            <a:r>
              <a:rPr lang="es-AR" sz="1400" dirty="0"/>
              <a:t> interface </a:t>
            </a:r>
            <a:r>
              <a:rPr lang="es-AR" sz="1400" dirty="0" err="1"/>
              <a:t>Connection</a:t>
            </a:r>
            <a:endParaRPr lang="es-AR" sz="1400" dirty="0"/>
          </a:p>
          <a:p>
            <a:r>
              <a:rPr lang="es-AR" sz="1400" dirty="0"/>
              <a:t>    {    </a:t>
            </a:r>
          </a:p>
          <a:p>
            <a:r>
              <a:rPr lang="es-AR" sz="1400" dirty="0"/>
              <a:t>        </a:t>
            </a:r>
            <a:r>
              <a:rPr lang="es-AR" sz="1400" dirty="0" err="1"/>
              <a:t>public</a:t>
            </a:r>
            <a:r>
              <a:rPr lang="es-AR" sz="1400" dirty="0"/>
              <a:t> </a:t>
            </a:r>
            <a:r>
              <a:rPr lang="es-AR" sz="1400" dirty="0" err="1"/>
              <a:t>void</a:t>
            </a:r>
            <a:r>
              <a:rPr lang="es-AR" sz="1400" dirty="0"/>
              <a:t> Dial(</a:t>
            </a:r>
            <a:r>
              <a:rPr lang="es-AR" sz="1400" dirty="0" err="1"/>
              <a:t>string</a:t>
            </a:r>
            <a:r>
              <a:rPr lang="es-AR" sz="1400" dirty="0"/>
              <a:t> </a:t>
            </a:r>
            <a:r>
              <a:rPr lang="es-AR" sz="1400" dirty="0" err="1"/>
              <a:t>pno</a:t>
            </a:r>
            <a:r>
              <a:rPr lang="es-AR" sz="1400" dirty="0"/>
              <a:t>);</a:t>
            </a:r>
          </a:p>
          <a:p>
            <a:r>
              <a:rPr lang="es-AR" sz="1400" dirty="0"/>
              <a:t>        </a:t>
            </a:r>
            <a:r>
              <a:rPr lang="es-AR" sz="1400" dirty="0" err="1"/>
              <a:t>public</a:t>
            </a:r>
            <a:r>
              <a:rPr lang="es-AR" sz="1400" dirty="0"/>
              <a:t> </a:t>
            </a:r>
            <a:r>
              <a:rPr lang="es-AR" sz="1400" dirty="0" err="1"/>
              <a:t>void</a:t>
            </a:r>
            <a:r>
              <a:rPr lang="es-AR" sz="1400" dirty="0"/>
              <a:t> </a:t>
            </a:r>
            <a:r>
              <a:rPr lang="es-AR" sz="1400" dirty="0" err="1"/>
              <a:t>Hangup</a:t>
            </a:r>
            <a:r>
              <a:rPr lang="es-AR" sz="1400" dirty="0"/>
              <a:t>();</a:t>
            </a:r>
          </a:p>
          <a:p>
            <a:r>
              <a:rPr lang="es-AR" sz="1400" dirty="0"/>
              <a:t>    }</a:t>
            </a:r>
          </a:p>
          <a:p>
            <a:endParaRPr lang="es-AR" sz="1400" dirty="0"/>
          </a:p>
          <a:p>
            <a:r>
              <a:rPr lang="en-US" sz="1400" dirty="0"/>
              <a:t>    public class </a:t>
            </a:r>
            <a:r>
              <a:rPr lang="en-US" sz="1400" dirty="0" err="1"/>
              <a:t>ModemImp</a:t>
            </a:r>
            <a:r>
              <a:rPr lang="en-US" sz="1400" dirty="0"/>
              <a:t> : Connection, </a:t>
            </a:r>
            <a:r>
              <a:rPr lang="en-US" sz="1400" dirty="0" err="1" smtClean="0"/>
              <a:t>DataChannel</a:t>
            </a:r>
            <a:endParaRPr lang="en-US" sz="1400" dirty="0"/>
          </a:p>
          <a:p>
            <a:r>
              <a:rPr lang="es-AR" sz="1400" dirty="0"/>
              <a:t>    {</a:t>
            </a:r>
          </a:p>
          <a:p>
            <a:r>
              <a:rPr lang="es-AR" sz="1400" dirty="0"/>
              <a:t>        // Implementación del modem</a:t>
            </a:r>
          </a:p>
          <a:p>
            <a:r>
              <a:rPr lang="es-AR" sz="1400" dirty="0"/>
              <a:t>    }</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2564904"/>
            <a:ext cx="3990820" cy="323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Marcador de pie de página 2"/>
          <p:cNvSpPr>
            <a:spLocks noGrp="1"/>
          </p:cNvSpPr>
          <p:nvPr>
            <p:ph type="ftr" sz="quarter" idx="11"/>
          </p:nvPr>
        </p:nvSpPr>
        <p:spPr/>
        <p:txBody>
          <a:bodyPr/>
          <a:lstStyle/>
          <a:p>
            <a:r>
              <a:rPr lang="es-AR" smtClean="0"/>
              <a:t>Bases del Diseño de Software - SOLID SRP</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12</a:t>
            </a:fld>
            <a:endParaRPr lang="es-ES"/>
          </a:p>
        </p:txBody>
      </p:sp>
    </p:spTree>
    <p:extLst>
      <p:ext uri="{BB962C8B-B14F-4D97-AF65-F5344CB8AC3E}">
        <p14:creationId xmlns:p14="http://schemas.microsoft.com/office/powerpoint/2010/main" val="4044951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2</a:t>
            </a:r>
            <a:endParaRPr lang="es-AR" dirty="0"/>
          </a:p>
        </p:txBody>
      </p:sp>
      <p:pic>
        <p:nvPicPr>
          <p:cNvPr id="921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9512" y="2708920"/>
            <a:ext cx="8736734"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Marcador de pie de página 2"/>
          <p:cNvSpPr>
            <a:spLocks noGrp="1"/>
          </p:cNvSpPr>
          <p:nvPr>
            <p:ph type="ftr" sz="quarter" idx="11"/>
          </p:nvPr>
        </p:nvSpPr>
        <p:spPr/>
        <p:txBody>
          <a:bodyPr/>
          <a:lstStyle/>
          <a:p>
            <a:r>
              <a:rPr lang="es-AR" smtClean="0"/>
              <a:t>Bases del Diseño de Software - SOLID SRP</a:t>
            </a:r>
            <a:endParaRPr lang="es-ES"/>
          </a:p>
        </p:txBody>
      </p:sp>
      <p:sp>
        <p:nvSpPr>
          <p:cNvPr id="4" name="Marcador de número de diapositiva 3"/>
          <p:cNvSpPr>
            <a:spLocks noGrp="1"/>
          </p:cNvSpPr>
          <p:nvPr>
            <p:ph type="sldNum" sz="quarter" idx="12"/>
          </p:nvPr>
        </p:nvSpPr>
        <p:spPr/>
        <p:txBody>
          <a:bodyPr/>
          <a:lstStyle/>
          <a:p>
            <a:fld id="{132FADFE-3B8F-471C-ABF0-DBC7717ECBBC}" type="slidenum">
              <a:rPr lang="es-ES" smtClean="0"/>
              <a:pPr/>
              <a:t>13</a:t>
            </a:fld>
            <a:endParaRPr lang="es-ES"/>
          </a:p>
        </p:txBody>
      </p:sp>
    </p:spTree>
    <p:extLst>
      <p:ext uri="{BB962C8B-B14F-4D97-AF65-F5344CB8AC3E}">
        <p14:creationId xmlns:p14="http://schemas.microsoft.com/office/powerpoint/2010/main" val="2188082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2</a:t>
            </a:r>
            <a:endParaRPr lang="es-AR"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453" y="2276872"/>
            <a:ext cx="8022953"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Marcador de pie de página 2"/>
          <p:cNvSpPr>
            <a:spLocks noGrp="1"/>
          </p:cNvSpPr>
          <p:nvPr>
            <p:ph type="ftr" sz="quarter" idx="11"/>
          </p:nvPr>
        </p:nvSpPr>
        <p:spPr/>
        <p:txBody>
          <a:bodyPr/>
          <a:lstStyle/>
          <a:p>
            <a:r>
              <a:rPr lang="es-AR" smtClean="0"/>
              <a:t>Bases del Diseño de Software - SOLID SRP</a:t>
            </a:r>
            <a:endParaRPr lang="es-ES"/>
          </a:p>
        </p:txBody>
      </p:sp>
      <p:sp>
        <p:nvSpPr>
          <p:cNvPr id="4" name="Marcador de número de diapositiva 3"/>
          <p:cNvSpPr>
            <a:spLocks noGrp="1"/>
          </p:cNvSpPr>
          <p:nvPr>
            <p:ph type="sldNum" sz="quarter" idx="12"/>
          </p:nvPr>
        </p:nvSpPr>
        <p:spPr/>
        <p:txBody>
          <a:bodyPr/>
          <a:lstStyle/>
          <a:p>
            <a:fld id="{132FADFE-3B8F-471C-ABF0-DBC7717ECBBC}" type="slidenum">
              <a:rPr lang="es-ES" smtClean="0"/>
              <a:pPr/>
              <a:t>14</a:t>
            </a:fld>
            <a:endParaRPr lang="es-ES"/>
          </a:p>
        </p:txBody>
      </p:sp>
    </p:spTree>
    <p:extLst>
      <p:ext uri="{BB962C8B-B14F-4D97-AF65-F5344CB8AC3E}">
        <p14:creationId xmlns:p14="http://schemas.microsoft.com/office/powerpoint/2010/main" val="4060083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¿Por qué es importante SRP?</a:t>
            </a:r>
            <a:endParaRPr lang="es-AR" dirty="0"/>
          </a:p>
        </p:txBody>
      </p:sp>
      <p:sp>
        <p:nvSpPr>
          <p:cNvPr id="3" name="2 Marcador de contenido"/>
          <p:cNvSpPr>
            <a:spLocks noGrp="1"/>
          </p:cNvSpPr>
          <p:nvPr>
            <p:ph idx="1"/>
          </p:nvPr>
        </p:nvSpPr>
        <p:spPr>
          <a:xfrm>
            <a:off x="457200" y="1935480"/>
            <a:ext cx="4906888" cy="4389120"/>
          </a:xfrm>
        </p:spPr>
        <p:txBody>
          <a:bodyPr>
            <a:normAutofit fontScale="92500" lnSpcReduction="10000"/>
          </a:bodyPr>
          <a:lstStyle/>
          <a:p>
            <a:r>
              <a:rPr lang="es-AR" dirty="0"/>
              <a:t>Porque buscamos que sea fácil reusar código</a:t>
            </a:r>
            <a:r>
              <a:rPr lang="es-AR" dirty="0" smtClean="0"/>
              <a:t>.</a:t>
            </a:r>
          </a:p>
          <a:p>
            <a:endParaRPr lang="es-AR" dirty="0" smtClean="0"/>
          </a:p>
          <a:p>
            <a:r>
              <a:rPr lang="es-AR" dirty="0" smtClean="0"/>
              <a:t>Cuanto </a:t>
            </a:r>
            <a:r>
              <a:rPr lang="es-AR" dirty="0"/>
              <a:t>más grande es una clase, más difícil </a:t>
            </a:r>
            <a:r>
              <a:rPr lang="es-AR" dirty="0" smtClean="0"/>
              <a:t>es modificarla.</a:t>
            </a:r>
          </a:p>
          <a:p>
            <a:endParaRPr lang="es-AR" dirty="0"/>
          </a:p>
          <a:p>
            <a:r>
              <a:rPr lang="es-AR" dirty="0" smtClean="0"/>
              <a:t>Cuánto </a:t>
            </a:r>
            <a:r>
              <a:rPr lang="es-AR" dirty="0"/>
              <a:t>más grande es una clase, </a:t>
            </a:r>
            <a:r>
              <a:rPr lang="es-AR" dirty="0" smtClean="0"/>
              <a:t>es más díficil de </a:t>
            </a:r>
            <a:r>
              <a:rPr lang="es-AR" dirty="0"/>
              <a:t>leer y entender</a:t>
            </a:r>
            <a:r>
              <a:rPr lang="es-AR" dirty="0" smtClean="0"/>
              <a:t>.</a:t>
            </a:r>
          </a:p>
          <a:p>
            <a:endParaRPr lang="es-AR" dirty="0"/>
          </a:p>
          <a:p>
            <a:r>
              <a:rPr lang="es-AR" b="1" i="1" dirty="0"/>
              <a:t>Clases y métodos pequeños nos darán </a:t>
            </a:r>
            <a:r>
              <a:rPr lang="es-AR" b="1" i="1" dirty="0" smtClean="0"/>
              <a:t>más flexibilidad</a:t>
            </a:r>
            <a:r>
              <a:rPr lang="es-AR" b="1" i="1" dirty="0"/>
              <a:t>, sin tener que escribir </a:t>
            </a:r>
            <a:r>
              <a:rPr lang="es-AR" b="1" i="1" dirty="0" smtClean="0"/>
              <a:t>demasiado código </a:t>
            </a:r>
            <a:r>
              <a:rPr lang="es-AR" b="1" i="1" dirty="0"/>
              <a:t>extra.</a:t>
            </a:r>
            <a:endParaRPr lang="es-AR"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799" y="2996952"/>
            <a:ext cx="1895472"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Marcador de pie de página 3"/>
          <p:cNvSpPr>
            <a:spLocks noGrp="1"/>
          </p:cNvSpPr>
          <p:nvPr>
            <p:ph type="ftr" sz="quarter" idx="11"/>
          </p:nvPr>
        </p:nvSpPr>
        <p:spPr/>
        <p:txBody>
          <a:bodyPr/>
          <a:lstStyle/>
          <a:p>
            <a:r>
              <a:rPr lang="es-AR" smtClean="0"/>
              <a:t>Bases del Diseño de Software - SOLID SRP</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15</a:t>
            </a:fld>
            <a:endParaRPr lang="es-ES"/>
          </a:p>
        </p:txBody>
      </p:sp>
    </p:spTree>
    <p:extLst>
      <p:ext uri="{BB962C8B-B14F-4D97-AF65-F5344CB8AC3E}">
        <p14:creationId xmlns:p14="http://schemas.microsoft.com/office/powerpoint/2010/main" val="2334204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Resumen - SPR</a:t>
            </a:r>
            <a:endParaRPr lang="es-AR" dirty="0"/>
          </a:p>
        </p:txBody>
      </p:sp>
      <p:sp>
        <p:nvSpPr>
          <p:cNvPr id="4" name="3 CuadroTexto"/>
          <p:cNvSpPr txBox="1"/>
          <p:nvPr/>
        </p:nvSpPr>
        <p:spPr>
          <a:xfrm>
            <a:off x="1979712" y="3212976"/>
            <a:ext cx="5184576" cy="1107996"/>
          </a:xfrm>
          <a:prstGeom prst="rect">
            <a:avLst/>
          </a:prstGeom>
          <a:noFill/>
        </p:spPr>
        <p:txBody>
          <a:bodyPr wrap="square" rtlCol="0">
            <a:spAutoFit/>
          </a:bodyPr>
          <a:lstStyle/>
          <a:p>
            <a:pPr algn="ctr"/>
            <a:r>
              <a:rPr lang="es-AR" sz="6600" dirty="0" smtClean="0"/>
              <a:t>COHESION</a:t>
            </a:r>
            <a:endParaRPr lang="es-AR" sz="6600" dirty="0"/>
          </a:p>
        </p:txBody>
      </p:sp>
      <p:sp>
        <p:nvSpPr>
          <p:cNvPr id="3" name="Marcador de pie de página 2"/>
          <p:cNvSpPr>
            <a:spLocks noGrp="1"/>
          </p:cNvSpPr>
          <p:nvPr>
            <p:ph type="ftr" sz="quarter" idx="11"/>
          </p:nvPr>
        </p:nvSpPr>
        <p:spPr/>
        <p:txBody>
          <a:bodyPr/>
          <a:lstStyle/>
          <a:p>
            <a:r>
              <a:rPr lang="es-AR" smtClean="0"/>
              <a:t>Bases del Diseño de Software - SOLID SRP</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16</a:t>
            </a:fld>
            <a:endParaRPr lang="es-ES"/>
          </a:p>
        </p:txBody>
      </p:sp>
    </p:spTree>
    <p:extLst>
      <p:ext uri="{BB962C8B-B14F-4D97-AF65-F5344CB8AC3E}">
        <p14:creationId xmlns:p14="http://schemas.microsoft.com/office/powerpoint/2010/main" val="3516443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doolwind.com/images/blog/solid/solidprinciples.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3005" r="3005"/>
          <a:stretch>
            <a:fillRect/>
          </a:stretch>
        </p:blipFill>
        <p:spPr bwMode="auto">
          <a:xfrm>
            <a:off x="2483768" y="836712"/>
            <a:ext cx="4608512" cy="3781344"/>
          </a:xfrm>
          <a:prstGeom prst="rect">
            <a:avLst/>
          </a:prstGeom>
          <a:noFill/>
          <a:extLst>
            <a:ext uri="{909E8E84-426E-40dd-AFC4-6F175D3DCCD1}">
              <a14:hiddenFill xmlns:a14="http://schemas.microsoft.com/office/drawing/2010/main">
                <a:solidFill>
                  <a:srgbClr val="FFFFFF"/>
                </a:solidFill>
              </a14:hiddenFill>
            </a:ext>
          </a:extLst>
        </p:spPr>
      </p:pic>
      <p:sp>
        <p:nvSpPr>
          <p:cNvPr id="2" name="Marcador de pie de página 1"/>
          <p:cNvSpPr>
            <a:spLocks noGrp="1"/>
          </p:cNvSpPr>
          <p:nvPr>
            <p:ph type="ftr" sz="quarter" idx="11"/>
          </p:nvPr>
        </p:nvSpPr>
        <p:spPr/>
        <p:txBody>
          <a:bodyPr/>
          <a:lstStyle/>
          <a:p>
            <a:r>
              <a:rPr lang="es-AR" smtClean="0"/>
              <a:t>Bases del Diseño de Software - SOLID SRP</a:t>
            </a:r>
            <a:endParaRPr lang="es-ES"/>
          </a:p>
        </p:txBody>
      </p:sp>
      <p:sp>
        <p:nvSpPr>
          <p:cNvPr id="3" name="Marcador de número de diapositiva 2"/>
          <p:cNvSpPr>
            <a:spLocks noGrp="1"/>
          </p:cNvSpPr>
          <p:nvPr>
            <p:ph type="sldNum" sz="quarter" idx="12"/>
          </p:nvPr>
        </p:nvSpPr>
        <p:spPr/>
        <p:txBody>
          <a:bodyPr/>
          <a:lstStyle/>
          <a:p>
            <a:fld id="{132FADFE-3B8F-471C-ABF0-DBC7717ECBBC}" type="slidenum">
              <a:rPr lang="es-ES" smtClean="0"/>
              <a:pPr/>
              <a:t>2</a:t>
            </a:fld>
            <a:endParaRPr lang="es-ES"/>
          </a:p>
        </p:txBody>
      </p:sp>
    </p:spTree>
    <p:extLst>
      <p:ext uri="{BB962C8B-B14F-4D97-AF65-F5344CB8AC3E}">
        <p14:creationId xmlns:p14="http://schemas.microsoft.com/office/powerpoint/2010/main" val="945942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Inicio</a:t>
            </a:r>
            <a:endParaRPr lang="es-ES" dirty="0"/>
          </a:p>
        </p:txBody>
      </p:sp>
      <p:sp>
        <p:nvSpPr>
          <p:cNvPr id="3" name="Marcador de contenido 2"/>
          <p:cNvSpPr>
            <a:spLocks noGrp="1"/>
          </p:cNvSpPr>
          <p:nvPr>
            <p:ph idx="1"/>
          </p:nvPr>
        </p:nvSpPr>
        <p:spPr/>
        <p:txBody>
          <a:bodyPr/>
          <a:lstStyle/>
          <a:p>
            <a:r>
              <a:rPr lang="es-ES" dirty="0" smtClean="0"/>
              <a:t>Secreto del buen diseño </a:t>
            </a:r>
            <a:r>
              <a:rPr lang="es-ES" dirty="0" smtClean="0">
                <a:sym typeface="Wingdings"/>
              </a:rPr>
              <a:t> entender que hay que administrar la dependencia de objetos</a:t>
            </a:r>
          </a:p>
          <a:p>
            <a:endParaRPr lang="es-ES" dirty="0">
              <a:sym typeface="Wingdings"/>
            </a:endParaRPr>
          </a:p>
          <a:p>
            <a:r>
              <a:rPr lang="es-ES" dirty="0" smtClean="0"/>
              <a:t>Que ocurre si hay mala administración de dependencias entre objetos</a:t>
            </a:r>
            <a:endParaRPr lang="es-ES" dirty="0"/>
          </a:p>
        </p:txBody>
      </p:sp>
      <p:sp>
        <p:nvSpPr>
          <p:cNvPr id="4" name="Marcador de pie de página 3"/>
          <p:cNvSpPr>
            <a:spLocks noGrp="1"/>
          </p:cNvSpPr>
          <p:nvPr>
            <p:ph type="ftr" sz="quarter" idx="11"/>
          </p:nvPr>
        </p:nvSpPr>
        <p:spPr/>
        <p:txBody>
          <a:bodyPr/>
          <a:lstStyle/>
          <a:p>
            <a:r>
              <a:rPr lang="es-AR" smtClean="0"/>
              <a:t>Bases del Diseño de Software - SOLID SRP</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3</a:t>
            </a:fld>
            <a:endParaRPr lang="es-ES"/>
          </a:p>
        </p:txBody>
      </p:sp>
    </p:spTree>
    <p:extLst>
      <p:ext uri="{BB962C8B-B14F-4D97-AF65-F5344CB8AC3E}">
        <p14:creationId xmlns:p14="http://schemas.microsoft.com/office/powerpoint/2010/main" val="190636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de Responsabilidad Única</a:t>
            </a:r>
            <a:br>
              <a:rPr lang="es-AR" dirty="0" smtClean="0"/>
            </a:br>
            <a:r>
              <a:rPr lang="es-AR" dirty="0" smtClean="0"/>
              <a:t> </a:t>
            </a:r>
            <a:endParaRPr lang="es-AR" dirty="0"/>
          </a:p>
        </p:txBody>
      </p:sp>
      <p:sp>
        <p:nvSpPr>
          <p:cNvPr id="3" name="2 Marcador de texto"/>
          <p:cNvSpPr>
            <a:spLocks noGrp="1"/>
          </p:cNvSpPr>
          <p:nvPr>
            <p:ph type="body" sz="half" idx="2"/>
          </p:nvPr>
        </p:nvSpPr>
        <p:spPr/>
        <p:txBody>
          <a:bodyPr/>
          <a:lstStyle/>
          <a:p>
            <a:endParaRPr lang="es-AR" dirty="0"/>
          </a:p>
        </p:txBody>
      </p:sp>
      <p:pic>
        <p:nvPicPr>
          <p:cNvPr id="2052" name="Picture 4" descr="http://www.globalnerdy.com/wordpress/wp-content/uploads/2009/07/single_responsibility_principle.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5942" r="5942"/>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4" name="Marcador de pie de página 3"/>
          <p:cNvSpPr>
            <a:spLocks noGrp="1"/>
          </p:cNvSpPr>
          <p:nvPr>
            <p:ph type="ftr" sz="quarter" idx="11"/>
          </p:nvPr>
        </p:nvSpPr>
        <p:spPr/>
        <p:txBody>
          <a:bodyPr/>
          <a:lstStyle/>
          <a:p>
            <a:r>
              <a:rPr lang="es-AR" smtClean="0"/>
              <a:t>Bases del Diseño de Software - SOLID SRP</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4</a:t>
            </a:fld>
            <a:endParaRPr lang="es-ES"/>
          </a:p>
        </p:txBody>
      </p:sp>
    </p:spTree>
    <p:extLst>
      <p:ext uri="{BB962C8B-B14F-4D97-AF65-F5344CB8AC3E}">
        <p14:creationId xmlns:p14="http://schemas.microsoft.com/office/powerpoint/2010/main" val="3967340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Principio de Responsabilidad Única</a:t>
            </a:r>
            <a:endParaRPr lang="es-AR" dirty="0"/>
          </a:p>
        </p:txBody>
      </p:sp>
      <p:sp>
        <p:nvSpPr>
          <p:cNvPr id="3" name="2 Marcador de contenido"/>
          <p:cNvSpPr>
            <a:spLocks noGrp="1"/>
          </p:cNvSpPr>
          <p:nvPr>
            <p:ph idx="1"/>
          </p:nvPr>
        </p:nvSpPr>
        <p:spPr/>
        <p:txBody>
          <a:bodyPr/>
          <a:lstStyle/>
          <a:p>
            <a:r>
              <a:rPr lang="es-AR" dirty="0" smtClean="0"/>
              <a:t>También esta relacionado con el concepto de cohesión.</a:t>
            </a:r>
          </a:p>
          <a:p>
            <a:endParaRPr lang="es-AR" dirty="0"/>
          </a:p>
          <a:p>
            <a:pPr marL="0" indent="0" algn="ctr">
              <a:buNone/>
            </a:pPr>
            <a:r>
              <a:rPr lang="es-AR" sz="3200" b="1" dirty="0"/>
              <a:t>Nunca debe haber más de una razón </a:t>
            </a:r>
            <a:endParaRPr lang="es-AR" sz="3200" b="1" dirty="0" smtClean="0"/>
          </a:p>
          <a:p>
            <a:pPr marL="0" indent="0" algn="ctr">
              <a:buNone/>
            </a:pPr>
            <a:r>
              <a:rPr lang="es-AR" sz="3200" b="1" dirty="0" smtClean="0"/>
              <a:t>para </a:t>
            </a:r>
            <a:r>
              <a:rPr lang="es-AR" sz="3200" b="1" dirty="0"/>
              <a:t>que una clase cambie</a:t>
            </a:r>
            <a:r>
              <a:rPr lang="es-AR" sz="3200" b="1" dirty="0" smtClean="0"/>
              <a:t>.</a:t>
            </a:r>
          </a:p>
          <a:p>
            <a:pPr marL="0" indent="0" algn="ctr">
              <a:buNone/>
            </a:pPr>
            <a:endParaRPr lang="es-AR" sz="3200" b="1" dirty="0"/>
          </a:p>
          <a:p>
            <a:pPr marL="0" indent="0" algn="ctr">
              <a:buNone/>
            </a:pPr>
            <a:r>
              <a:rPr lang="es-AR" sz="3200" b="1" dirty="0" smtClean="0"/>
              <a:t>Cada responsabilidad de un módulo es un eje de cambio.</a:t>
            </a:r>
            <a:endParaRPr lang="es-AR" sz="3200" b="1" dirty="0"/>
          </a:p>
        </p:txBody>
      </p:sp>
      <p:sp>
        <p:nvSpPr>
          <p:cNvPr id="4" name="Marcador de pie de página 3"/>
          <p:cNvSpPr>
            <a:spLocks noGrp="1"/>
          </p:cNvSpPr>
          <p:nvPr>
            <p:ph type="ftr" sz="quarter" idx="11"/>
          </p:nvPr>
        </p:nvSpPr>
        <p:spPr/>
        <p:txBody>
          <a:bodyPr/>
          <a:lstStyle/>
          <a:p>
            <a:r>
              <a:rPr lang="es-AR" smtClean="0"/>
              <a:t>Bases del Diseño de Software - SOLID SRP</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5</a:t>
            </a:fld>
            <a:endParaRPr lang="es-ES"/>
          </a:p>
        </p:txBody>
      </p:sp>
    </p:spTree>
    <p:extLst>
      <p:ext uri="{BB962C8B-B14F-4D97-AF65-F5344CB8AC3E}">
        <p14:creationId xmlns:p14="http://schemas.microsoft.com/office/powerpoint/2010/main" val="3655676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Responsabilidad </a:t>
            </a:r>
            <a:endParaRPr lang="es-ES" dirty="0"/>
          </a:p>
        </p:txBody>
      </p:sp>
      <p:sp>
        <p:nvSpPr>
          <p:cNvPr id="3" name="Marcador de contenido 2"/>
          <p:cNvSpPr>
            <a:spLocks noGrp="1"/>
          </p:cNvSpPr>
          <p:nvPr>
            <p:ph idx="1"/>
          </p:nvPr>
        </p:nvSpPr>
        <p:spPr/>
        <p:txBody>
          <a:bodyPr>
            <a:normAutofit/>
          </a:bodyPr>
          <a:lstStyle/>
          <a:p>
            <a:r>
              <a:rPr lang="es-ES" dirty="0" smtClean="0"/>
              <a:t>No es igual a un método o una función</a:t>
            </a:r>
          </a:p>
          <a:p>
            <a:endParaRPr lang="es-ES" dirty="0"/>
          </a:p>
          <a:p>
            <a:r>
              <a:rPr lang="es-ES" dirty="0" smtClean="0"/>
              <a:t>Es un concepto más abstracto que puede implementarse con varios métodos.</a:t>
            </a:r>
          </a:p>
          <a:p>
            <a:endParaRPr lang="es-ES" dirty="0"/>
          </a:p>
          <a:p>
            <a:r>
              <a:rPr lang="es-ES" dirty="0" smtClean="0"/>
              <a:t>Solo una responsabilidad por clase, porque?</a:t>
            </a:r>
          </a:p>
          <a:p>
            <a:endParaRPr lang="es-ES" dirty="0"/>
          </a:p>
          <a:p>
            <a:r>
              <a:rPr lang="es-ES" dirty="0" smtClean="0"/>
              <a:t>Porque si una clase tiene muchas responsabilidades es muy posible que muchas otras clases dependan de ellas.</a:t>
            </a:r>
            <a:endParaRPr lang="es-ES" dirty="0"/>
          </a:p>
        </p:txBody>
      </p:sp>
      <p:sp>
        <p:nvSpPr>
          <p:cNvPr id="4" name="Marcador de pie de página 3"/>
          <p:cNvSpPr>
            <a:spLocks noGrp="1"/>
          </p:cNvSpPr>
          <p:nvPr>
            <p:ph type="ftr" sz="quarter" idx="11"/>
          </p:nvPr>
        </p:nvSpPr>
        <p:spPr/>
        <p:txBody>
          <a:bodyPr/>
          <a:lstStyle/>
          <a:p>
            <a:r>
              <a:rPr lang="es-AR" smtClean="0"/>
              <a:t>Bases del Diseño de Software - SOLID SRP</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6</a:t>
            </a:fld>
            <a:endParaRPr lang="es-ES"/>
          </a:p>
        </p:txBody>
      </p:sp>
    </p:spTree>
    <p:extLst>
      <p:ext uri="{BB962C8B-B14F-4D97-AF65-F5344CB8AC3E}">
        <p14:creationId xmlns:p14="http://schemas.microsoft.com/office/powerpoint/2010/main" val="3596073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Violación al SPR</a:t>
            </a:r>
            <a:endParaRPr lang="es-AR" dirty="0"/>
          </a:p>
        </p:txBody>
      </p:sp>
      <p:sp>
        <p:nvSpPr>
          <p:cNvPr id="5" name="4 Rectángulo"/>
          <p:cNvSpPr/>
          <p:nvPr/>
        </p:nvSpPr>
        <p:spPr>
          <a:xfrm>
            <a:off x="827584" y="2852936"/>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Aplicación </a:t>
            </a:r>
          </a:p>
          <a:p>
            <a:pPr algn="ctr"/>
            <a:r>
              <a:rPr lang="es-AR" dirty="0" smtClean="0"/>
              <a:t>Geométrica</a:t>
            </a:r>
            <a:endParaRPr lang="es-AR" dirty="0"/>
          </a:p>
        </p:txBody>
      </p:sp>
      <p:sp>
        <p:nvSpPr>
          <p:cNvPr id="6" name="5 Rectángulo"/>
          <p:cNvSpPr/>
          <p:nvPr/>
        </p:nvSpPr>
        <p:spPr>
          <a:xfrm>
            <a:off x="6444208" y="2852936"/>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Aplicación </a:t>
            </a:r>
          </a:p>
          <a:p>
            <a:pPr algn="ctr"/>
            <a:r>
              <a:rPr lang="es-AR" dirty="0" smtClean="0"/>
              <a:t>Gráfica</a:t>
            </a:r>
            <a:endParaRPr lang="es-AR" dirty="0"/>
          </a:p>
        </p:txBody>
      </p:sp>
      <p:sp>
        <p:nvSpPr>
          <p:cNvPr id="7" name="6 Rectángulo"/>
          <p:cNvSpPr/>
          <p:nvPr/>
        </p:nvSpPr>
        <p:spPr>
          <a:xfrm>
            <a:off x="3707904" y="4947479"/>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GUI</a:t>
            </a:r>
            <a:endParaRPr lang="es-AR" dirty="0"/>
          </a:p>
        </p:txBody>
      </p:sp>
      <p:sp>
        <p:nvSpPr>
          <p:cNvPr id="8" name="7 Rectángulo"/>
          <p:cNvSpPr/>
          <p:nvPr/>
        </p:nvSpPr>
        <p:spPr>
          <a:xfrm>
            <a:off x="3707904" y="2836416"/>
            <a:ext cx="158530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Rectangulo</a:t>
            </a:r>
            <a:endParaRPr lang="es-AR" dirty="0"/>
          </a:p>
        </p:txBody>
      </p:sp>
      <p:sp>
        <p:nvSpPr>
          <p:cNvPr id="9" name="8 Rectángulo"/>
          <p:cNvSpPr/>
          <p:nvPr/>
        </p:nvSpPr>
        <p:spPr>
          <a:xfrm>
            <a:off x="3707904" y="3293616"/>
            <a:ext cx="1585303" cy="838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600" dirty="0" smtClean="0"/>
              <a:t>+Dibujar()</a:t>
            </a:r>
          </a:p>
          <a:p>
            <a:r>
              <a:rPr lang="es-AR" sz="1600" dirty="0" smtClean="0"/>
              <a:t>+</a:t>
            </a:r>
            <a:r>
              <a:rPr lang="es-AR" sz="1600" dirty="0" err="1" smtClean="0"/>
              <a:t>Area</a:t>
            </a:r>
            <a:r>
              <a:rPr lang="es-AR" sz="1600" dirty="0" smtClean="0"/>
              <a:t>():</a:t>
            </a:r>
            <a:r>
              <a:rPr lang="es-AR" sz="1600" dirty="0" err="1" smtClean="0"/>
              <a:t>double</a:t>
            </a:r>
            <a:endParaRPr lang="es-AR" sz="1600" dirty="0"/>
          </a:p>
        </p:txBody>
      </p:sp>
      <p:cxnSp>
        <p:nvCxnSpPr>
          <p:cNvPr id="10" name="9 Conector recto de flecha"/>
          <p:cNvCxnSpPr>
            <a:stCxn id="5" idx="3"/>
          </p:cNvCxnSpPr>
          <p:nvPr/>
        </p:nvCxnSpPr>
        <p:spPr>
          <a:xfrm>
            <a:off x="2411760" y="3310136"/>
            <a:ext cx="12961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a:stCxn id="6" idx="1"/>
          </p:cNvCxnSpPr>
          <p:nvPr/>
        </p:nvCxnSpPr>
        <p:spPr>
          <a:xfrm flipH="1">
            <a:off x="5293208" y="3310136"/>
            <a:ext cx="115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a:stCxn id="9" idx="2"/>
          </p:cNvCxnSpPr>
          <p:nvPr/>
        </p:nvCxnSpPr>
        <p:spPr>
          <a:xfrm flipH="1">
            <a:off x="4500555" y="4132560"/>
            <a:ext cx="1" cy="8149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12 Conector angular"/>
          <p:cNvCxnSpPr>
            <a:stCxn id="6" idx="2"/>
            <a:endCxn id="7" idx="3"/>
          </p:cNvCxnSpPr>
          <p:nvPr/>
        </p:nvCxnSpPr>
        <p:spPr>
          <a:xfrm rot="5400000">
            <a:off x="5445517" y="3613899"/>
            <a:ext cx="1637343" cy="194421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 name="Marcador de pie de página 2"/>
          <p:cNvSpPr>
            <a:spLocks noGrp="1"/>
          </p:cNvSpPr>
          <p:nvPr>
            <p:ph type="ftr" sz="quarter" idx="11"/>
          </p:nvPr>
        </p:nvSpPr>
        <p:spPr/>
        <p:txBody>
          <a:bodyPr/>
          <a:lstStyle/>
          <a:p>
            <a:r>
              <a:rPr lang="es-AR" smtClean="0"/>
              <a:t>Bases del Diseño de Software - SOLID SRP</a:t>
            </a:r>
            <a:endParaRPr lang="es-ES"/>
          </a:p>
        </p:txBody>
      </p:sp>
      <p:sp>
        <p:nvSpPr>
          <p:cNvPr id="4" name="Marcador de número de diapositiva 3"/>
          <p:cNvSpPr>
            <a:spLocks noGrp="1"/>
          </p:cNvSpPr>
          <p:nvPr>
            <p:ph type="sldNum" sz="quarter" idx="12"/>
          </p:nvPr>
        </p:nvSpPr>
        <p:spPr/>
        <p:txBody>
          <a:bodyPr/>
          <a:lstStyle/>
          <a:p>
            <a:fld id="{132FADFE-3B8F-471C-ABF0-DBC7717ECBBC}" type="slidenum">
              <a:rPr lang="es-ES" smtClean="0"/>
              <a:pPr/>
              <a:t>7</a:t>
            </a:fld>
            <a:endParaRPr lang="es-ES"/>
          </a:p>
        </p:txBody>
      </p:sp>
    </p:spTree>
    <p:extLst>
      <p:ext uri="{BB962C8B-B14F-4D97-AF65-F5344CB8AC3E}">
        <p14:creationId xmlns:p14="http://schemas.microsoft.com/office/powerpoint/2010/main" val="1037140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Responsabilidades Separadas</a:t>
            </a:r>
            <a:endParaRPr lang="es-AR" dirty="0"/>
          </a:p>
        </p:txBody>
      </p:sp>
      <p:sp>
        <p:nvSpPr>
          <p:cNvPr id="4" name="3 Rectángulo"/>
          <p:cNvSpPr/>
          <p:nvPr/>
        </p:nvSpPr>
        <p:spPr>
          <a:xfrm>
            <a:off x="869279" y="2852936"/>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Aplicación </a:t>
            </a:r>
          </a:p>
          <a:p>
            <a:pPr algn="ctr"/>
            <a:r>
              <a:rPr lang="es-AR" dirty="0" smtClean="0"/>
              <a:t>Geométrica</a:t>
            </a:r>
            <a:endParaRPr lang="es-AR" dirty="0"/>
          </a:p>
        </p:txBody>
      </p:sp>
      <p:sp>
        <p:nvSpPr>
          <p:cNvPr id="5" name="4 Rectángulo"/>
          <p:cNvSpPr/>
          <p:nvPr/>
        </p:nvSpPr>
        <p:spPr>
          <a:xfrm>
            <a:off x="3531478" y="2855686"/>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Aplicación </a:t>
            </a:r>
          </a:p>
          <a:p>
            <a:pPr algn="ctr"/>
            <a:r>
              <a:rPr lang="es-AR" dirty="0" smtClean="0"/>
              <a:t>Gráfica</a:t>
            </a:r>
            <a:endParaRPr lang="es-AR" dirty="0"/>
          </a:p>
        </p:txBody>
      </p:sp>
      <p:sp>
        <p:nvSpPr>
          <p:cNvPr id="8" name="7 Rectángulo"/>
          <p:cNvSpPr/>
          <p:nvPr/>
        </p:nvSpPr>
        <p:spPr>
          <a:xfrm>
            <a:off x="6207258" y="5279663"/>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GUI</a:t>
            </a:r>
            <a:endParaRPr lang="es-AR" dirty="0"/>
          </a:p>
        </p:txBody>
      </p:sp>
      <p:sp>
        <p:nvSpPr>
          <p:cNvPr id="9" name="8 Rectángulo"/>
          <p:cNvSpPr/>
          <p:nvPr/>
        </p:nvSpPr>
        <p:spPr>
          <a:xfrm>
            <a:off x="3531478" y="5009460"/>
            <a:ext cx="158530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Rectángulo</a:t>
            </a:r>
            <a:endParaRPr lang="es-AR" dirty="0"/>
          </a:p>
        </p:txBody>
      </p:sp>
      <p:sp>
        <p:nvSpPr>
          <p:cNvPr id="10" name="9 Rectángulo"/>
          <p:cNvSpPr/>
          <p:nvPr/>
        </p:nvSpPr>
        <p:spPr>
          <a:xfrm>
            <a:off x="3531479" y="5460618"/>
            <a:ext cx="1585303" cy="552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600" dirty="0" smtClean="0"/>
              <a:t>+Dibujar()</a:t>
            </a:r>
          </a:p>
        </p:txBody>
      </p:sp>
      <p:cxnSp>
        <p:nvCxnSpPr>
          <p:cNvPr id="12" name="11 Conector recto de flecha"/>
          <p:cNvCxnSpPr>
            <a:stCxn id="4" idx="2"/>
            <a:endCxn id="21" idx="0"/>
          </p:cNvCxnSpPr>
          <p:nvPr/>
        </p:nvCxnSpPr>
        <p:spPr>
          <a:xfrm flipH="1">
            <a:off x="1660803" y="3767336"/>
            <a:ext cx="564" cy="992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a:stCxn id="5" idx="2"/>
            <a:endCxn id="9" idx="0"/>
          </p:cNvCxnSpPr>
          <p:nvPr/>
        </p:nvCxnSpPr>
        <p:spPr>
          <a:xfrm>
            <a:off x="4323566" y="3770086"/>
            <a:ext cx="564" cy="1239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a:stCxn id="10" idx="3"/>
            <a:endCxn id="8" idx="1"/>
          </p:cNvCxnSpPr>
          <p:nvPr/>
        </p:nvCxnSpPr>
        <p:spPr>
          <a:xfrm>
            <a:off x="5116782" y="5736863"/>
            <a:ext cx="10904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17 Conector angular"/>
          <p:cNvCxnSpPr>
            <a:stCxn id="5" idx="3"/>
            <a:endCxn id="8" idx="0"/>
          </p:cNvCxnSpPr>
          <p:nvPr/>
        </p:nvCxnSpPr>
        <p:spPr>
          <a:xfrm>
            <a:off x="5115654" y="3312886"/>
            <a:ext cx="1883692" cy="196677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Rectángulo"/>
          <p:cNvSpPr/>
          <p:nvPr/>
        </p:nvSpPr>
        <p:spPr>
          <a:xfrm>
            <a:off x="868152" y="4760055"/>
            <a:ext cx="1585302" cy="715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Rectángulo</a:t>
            </a:r>
          </a:p>
          <a:p>
            <a:pPr algn="ctr"/>
            <a:r>
              <a:rPr lang="es-AR" dirty="0" smtClean="0"/>
              <a:t>Geométrico</a:t>
            </a:r>
            <a:endParaRPr lang="es-AR" dirty="0"/>
          </a:p>
        </p:txBody>
      </p:sp>
      <p:sp>
        <p:nvSpPr>
          <p:cNvPr id="22" name="21 Rectángulo"/>
          <p:cNvSpPr/>
          <p:nvPr/>
        </p:nvSpPr>
        <p:spPr>
          <a:xfrm>
            <a:off x="868152" y="5475543"/>
            <a:ext cx="1585303" cy="595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600" dirty="0" smtClean="0"/>
              <a:t>+</a:t>
            </a:r>
            <a:r>
              <a:rPr lang="es-AR" sz="1600" dirty="0" err="1" smtClean="0"/>
              <a:t>Area</a:t>
            </a:r>
            <a:r>
              <a:rPr lang="es-AR" sz="1600" dirty="0" smtClean="0"/>
              <a:t>():</a:t>
            </a:r>
            <a:r>
              <a:rPr lang="es-AR" sz="1600" dirty="0" err="1" smtClean="0"/>
              <a:t>double</a:t>
            </a:r>
            <a:endParaRPr lang="es-AR" sz="1600" dirty="0"/>
          </a:p>
        </p:txBody>
      </p:sp>
      <p:cxnSp>
        <p:nvCxnSpPr>
          <p:cNvPr id="41" name="40 Conector recto de flecha"/>
          <p:cNvCxnSpPr>
            <a:stCxn id="10" idx="1"/>
            <a:endCxn id="22" idx="3"/>
          </p:cNvCxnSpPr>
          <p:nvPr/>
        </p:nvCxnSpPr>
        <p:spPr>
          <a:xfrm flipH="1">
            <a:off x="2453455" y="5736863"/>
            <a:ext cx="1078024" cy="364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Marcador de pie de página 2"/>
          <p:cNvSpPr>
            <a:spLocks noGrp="1"/>
          </p:cNvSpPr>
          <p:nvPr>
            <p:ph type="ftr" sz="quarter" idx="11"/>
          </p:nvPr>
        </p:nvSpPr>
        <p:spPr/>
        <p:txBody>
          <a:bodyPr/>
          <a:lstStyle/>
          <a:p>
            <a:r>
              <a:rPr lang="es-AR" smtClean="0"/>
              <a:t>Bases del Diseño de Software - SOLID SRP</a:t>
            </a:r>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8</a:t>
            </a:fld>
            <a:endParaRPr lang="es-ES"/>
          </a:p>
        </p:txBody>
      </p:sp>
    </p:spTree>
    <p:extLst>
      <p:ext uri="{BB962C8B-B14F-4D97-AF65-F5344CB8AC3E}">
        <p14:creationId xmlns:p14="http://schemas.microsoft.com/office/powerpoint/2010/main" val="1905086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Definiendo Responsabilidad</a:t>
            </a:r>
            <a:endParaRPr lang="es-AR" dirty="0"/>
          </a:p>
        </p:txBody>
      </p:sp>
      <p:sp>
        <p:nvSpPr>
          <p:cNvPr id="3" name="2 Marcador de contenido"/>
          <p:cNvSpPr>
            <a:spLocks noGrp="1"/>
          </p:cNvSpPr>
          <p:nvPr>
            <p:ph idx="1"/>
          </p:nvPr>
        </p:nvSpPr>
        <p:spPr/>
        <p:txBody>
          <a:bodyPr/>
          <a:lstStyle/>
          <a:p>
            <a:pPr marL="0" indent="0" algn="ctr">
              <a:buNone/>
            </a:pPr>
            <a:r>
              <a:rPr lang="es-AR" dirty="0" smtClean="0"/>
              <a:t> </a:t>
            </a:r>
            <a:endParaRPr lang="es-AR" dirty="0"/>
          </a:p>
        </p:txBody>
      </p:sp>
      <p:sp>
        <p:nvSpPr>
          <p:cNvPr id="4" name="3 Rectángulo"/>
          <p:cNvSpPr/>
          <p:nvPr/>
        </p:nvSpPr>
        <p:spPr>
          <a:xfrm>
            <a:off x="1132947" y="2564904"/>
            <a:ext cx="28083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Clase</a:t>
            </a:r>
            <a:endParaRPr lang="es-AR" dirty="0"/>
          </a:p>
        </p:txBody>
      </p:sp>
      <p:sp>
        <p:nvSpPr>
          <p:cNvPr id="5" name="4 Rectángulo"/>
          <p:cNvSpPr/>
          <p:nvPr/>
        </p:nvSpPr>
        <p:spPr>
          <a:xfrm>
            <a:off x="1115616" y="3284984"/>
            <a:ext cx="2808312"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smtClean="0"/>
              <a:t>Responsabilidad</a:t>
            </a:r>
            <a:endParaRPr lang="es-AR" sz="2800" dirty="0"/>
          </a:p>
        </p:txBody>
      </p:sp>
      <p:sp>
        <p:nvSpPr>
          <p:cNvPr id="6" name="5 Elipse"/>
          <p:cNvSpPr/>
          <p:nvPr/>
        </p:nvSpPr>
        <p:spPr>
          <a:xfrm>
            <a:off x="5436096" y="2852936"/>
            <a:ext cx="2304256" cy="252028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AR" sz="2400" b="1" dirty="0" smtClean="0"/>
              <a:t>Razón para el cambio</a:t>
            </a:r>
            <a:endParaRPr lang="es-AR" sz="2400" b="1" dirty="0"/>
          </a:p>
        </p:txBody>
      </p:sp>
      <p:sp>
        <p:nvSpPr>
          <p:cNvPr id="7" name="6 Flecha derecha"/>
          <p:cNvSpPr/>
          <p:nvPr/>
        </p:nvSpPr>
        <p:spPr>
          <a:xfrm>
            <a:off x="4355976" y="3753036"/>
            <a:ext cx="720080" cy="72008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Marcador de pie de página 7"/>
          <p:cNvSpPr>
            <a:spLocks noGrp="1"/>
          </p:cNvSpPr>
          <p:nvPr>
            <p:ph type="ftr" sz="quarter" idx="11"/>
          </p:nvPr>
        </p:nvSpPr>
        <p:spPr/>
        <p:txBody>
          <a:bodyPr/>
          <a:lstStyle/>
          <a:p>
            <a:r>
              <a:rPr lang="es-AR" smtClean="0"/>
              <a:t>Bases del Diseño de Software - SOLID SRP</a:t>
            </a:r>
            <a:endParaRPr lang="es-ES"/>
          </a:p>
        </p:txBody>
      </p:sp>
      <p:sp>
        <p:nvSpPr>
          <p:cNvPr id="9" name="Marcador de número de diapositiva 8"/>
          <p:cNvSpPr>
            <a:spLocks noGrp="1"/>
          </p:cNvSpPr>
          <p:nvPr>
            <p:ph type="sldNum" sz="quarter" idx="12"/>
          </p:nvPr>
        </p:nvSpPr>
        <p:spPr/>
        <p:txBody>
          <a:bodyPr/>
          <a:lstStyle/>
          <a:p>
            <a:fld id="{132FADFE-3B8F-471C-ABF0-DBC7717ECBBC}" type="slidenum">
              <a:rPr lang="es-ES" smtClean="0"/>
              <a:pPr/>
              <a:t>9</a:t>
            </a:fld>
            <a:endParaRPr lang="es-ES"/>
          </a:p>
        </p:txBody>
      </p:sp>
    </p:spTree>
    <p:extLst>
      <p:ext uri="{BB962C8B-B14F-4D97-AF65-F5344CB8AC3E}">
        <p14:creationId xmlns:p14="http://schemas.microsoft.com/office/powerpoint/2010/main" val="41488608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286</TotalTime>
  <Words>770</Words>
  <Application>Microsoft Macintosh PowerPoint</Application>
  <PresentationFormat>Presentación en pantalla (4:3)</PresentationFormat>
  <Paragraphs>162</Paragraphs>
  <Slides>16</Slides>
  <Notes>14</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Forma de onda</vt:lpstr>
      <vt:lpstr>Bases de Diseño de Software</vt:lpstr>
      <vt:lpstr>Presentación de PowerPoint</vt:lpstr>
      <vt:lpstr>Inicio</vt:lpstr>
      <vt:lpstr>Principio de Responsabilidad Única  </vt:lpstr>
      <vt:lpstr>Principio de Responsabilidad Única</vt:lpstr>
      <vt:lpstr>Responsabilidad </vt:lpstr>
      <vt:lpstr>Violación al SPR</vt:lpstr>
      <vt:lpstr>Responsabilidades Separadas</vt:lpstr>
      <vt:lpstr>Definiendo Responsabilidad</vt:lpstr>
      <vt:lpstr>Consecuencias</vt:lpstr>
      <vt:lpstr>Ejemplo1</vt:lpstr>
      <vt:lpstr>Ejemplo1</vt:lpstr>
      <vt:lpstr>Ejemplo 2</vt:lpstr>
      <vt:lpstr>Ejemplo 2</vt:lpstr>
      <vt:lpstr>¿Por qué es importante SRP?</vt:lpstr>
      <vt:lpstr>Resumen - SPR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Victor Valotto</cp:lastModifiedBy>
  <cp:revision>37</cp:revision>
  <dcterms:modified xsi:type="dcterms:W3CDTF">2015-04-03T19:11:47Z</dcterms:modified>
</cp:coreProperties>
</file>