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7" r:id="rId10"/>
    <p:sldId id="263" r:id="rId11"/>
    <p:sldId id="265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6FFAD2F-FB73-49D4-9A70-85DD00B802DC}">
          <p14:sldIdLst>
            <p14:sldId id="256"/>
            <p14:sldId id="257"/>
            <p14:sldId id="258"/>
            <p14:sldId id="259"/>
            <p14:sldId id="266"/>
            <p14:sldId id="260"/>
            <p14:sldId id="261"/>
            <p14:sldId id="262"/>
            <p14:sldId id="267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61" autoAdjust="0"/>
  </p:normalViewPr>
  <p:slideViewPr>
    <p:cSldViewPr>
      <p:cViewPr varScale="1">
        <p:scale>
          <a:sx n="130" d="100"/>
          <a:sy n="130" d="100"/>
        </p:scale>
        <p:origin x="-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15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13009-E86D-4EAD-B57C-C146F81250E7}" type="datetimeFigureOut">
              <a:rPr lang="es-AR" smtClean="0"/>
              <a:t>3/4/15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707A8-3569-4FE3-A959-BE846696C2B9}" type="slidenum">
              <a:rPr lang="es-AR" smtClean="0"/>
              <a:t>‹Nr.›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863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CBB1C-CCF2-4176-B982-0B59C5DF6987}" type="datetimeFigureOut">
              <a:rPr lang="es-ES"/>
              <a:t>3/4/15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CA1AC-92ED-4EC6-B56A-81622A5AC07B}" type="slidenum">
              <a:rPr lang="es-ES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07428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CA1AC-92ED-4EC6-B56A-81622A5AC07B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1573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0593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8417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9844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Ac· un problema por posible violación del LSP, y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ademas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 derivadas de la interfaz puerta deben importar la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definiciÛn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ClienteTemporizador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aunque no lo usen.</a:t>
            </a:r>
          </a:p>
          <a:p>
            <a:pPr rtl="0"/>
            <a:endParaRPr lang="es-E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interfaz Puerta ha sido contaminada con un método que no requiere. Se ha visto obligada a incorporar este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mÈtodo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˙nicamente para el beneficio de una de sus subclases. Si esta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pr·ctica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lleva a cabo, cada vez que una derivada necesita de un nuevo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mÈtodo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el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mÈtodo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ser· agregado a la clase base. Esto va a contaminar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a˙n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m·s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interfaz de la clase base,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haciendola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cada vez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m·s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gorda.</a:t>
            </a:r>
          </a:p>
          <a:p>
            <a:pPr rtl="0"/>
            <a:endParaRPr lang="es-E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 pasa, si agrego una nuevo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mÈtodo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la clase base?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1712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1712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49529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D46A-ACBC-1344-8EDC-B31378803F45}" type="datetime1">
              <a:rPr lang="es-AR" smtClean="0"/>
              <a:t>3/4/15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ISP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109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0A6E-6300-1E44-841B-C419FD01F3DF}" type="datetime1">
              <a:rPr lang="es-AR" smtClean="0"/>
              <a:t>3/4/15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ISP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94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C176-D5FB-7944-BFC7-C1DDC03D1B78}" type="datetime1">
              <a:rPr lang="es-AR" smtClean="0"/>
              <a:t>3/4/15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ISP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4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84F2-4FC7-594E-BA41-1811613A3583}" type="datetime1">
              <a:rPr lang="es-AR" smtClean="0"/>
              <a:t>3/4/15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ISP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5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D4BC-6F4B-084D-AA99-57D3A5573AA6}" type="datetime1">
              <a:rPr lang="es-AR" smtClean="0"/>
              <a:t>3/4/15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ISP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185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7358-3293-4C44-B6C7-8F5DDEACF736}" type="datetime1">
              <a:rPr lang="es-AR" smtClean="0"/>
              <a:t>3/4/15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ISP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67544" y="1700808"/>
            <a:ext cx="4031303" cy="4425672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572000" y="1700808"/>
            <a:ext cx="4104456" cy="44256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5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C81B-A936-7C48-9B2C-C1B8980EE7F0}" type="datetime1">
              <a:rPr lang="es-AR" smtClean="0"/>
              <a:t>3/4/15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ISP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171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06DC-0D94-6A45-824B-1E73CC868B98}" type="datetime1">
              <a:rPr lang="es-AR" smtClean="0"/>
              <a:t>3/4/15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ISP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462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74A11-BD59-D149-9818-A21C9A6DE2EC}" type="datetime1">
              <a:rPr lang="es-AR" smtClean="0"/>
              <a:t>3/4/15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ISP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9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EE4ED-6B1E-E34E-8D02-D61328DDB4E1}" type="datetime1">
              <a:rPr lang="es-AR" smtClean="0"/>
              <a:t>3/4/15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ISP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2CB3-D240-E44A-BA4B-DCDDE964861E}" type="datetime1">
              <a:rPr lang="es-AR" smtClean="0"/>
              <a:t>3/4/15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ISP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7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DCFDD47-6C2F-A745-AE3D-51ECAE7AA51F}" type="datetime1">
              <a:rPr lang="es-AR" smtClean="0"/>
              <a:t>3/4/15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Bases del Diseño de Software - SOLID - ISP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679429"/>
            <a:ext cx="8208911" cy="4446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3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Bases de Diseño de Software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Principios SOLID – ISP</a:t>
            </a:r>
          </a:p>
          <a:p>
            <a:r>
              <a:rPr lang="es-ES" dirty="0" smtClean="0"/>
              <a:t>Principio de Segregación de Interfaces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8147057" y="619298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2015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395536" y="6187685"/>
            <a:ext cx="293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Docente:  Ing. Victor Valotto</a:t>
            </a:r>
            <a:endParaRPr lang="es-A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¿Por qué importa el ISP?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445848"/>
          </a:xfrm>
        </p:spPr>
        <p:txBody>
          <a:bodyPr>
            <a:normAutofit fontScale="85000" lnSpcReduction="10000"/>
          </a:bodyPr>
          <a:lstStyle/>
          <a:p>
            <a:r>
              <a:rPr lang="es-AR" dirty="0"/>
              <a:t>Si la interface cuenta con miembros que no </a:t>
            </a:r>
            <a:r>
              <a:rPr lang="es-AR" dirty="0" smtClean="0"/>
              <a:t>son utilizados </a:t>
            </a:r>
            <a:r>
              <a:rPr lang="es-AR" dirty="0"/>
              <a:t>por algunos herederos, los </a:t>
            </a:r>
            <a:r>
              <a:rPr lang="es-AR" dirty="0" smtClean="0"/>
              <a:t>herederos pueden </a:t>
            </a:r>
            <a:r>
              <a:rPr lang="es-AR" dirty="0"/>
              <a:t>verse afectados por cambios en </a:t>
            </a:r>
            <a:r>
              <a:rPr lang="es-AR" dirty="0" smtClean="0"/>
              <a:t>la interface</a:t>
            </a:r>
            <a:r>
              <a:rPr lang="es-AR" dirty="0"/>
              <a:t>, aunque los métodos que utilizan </a:t>
            </a:r>
            <a:r>
              <a:rPr lang="es-AR" dirty="0" smtClean="0"/>
              <a:t>no hayan </a:t>
            </a:r>
            <a:r>
              <a:rPr lang="es-AR" dirty="0"/>
              <a:t>sido efectivamente cambiados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r>
              <a:rPr lang="es-AR" dirty="0"/>
              <a:t>Este principio trata de sobreponerse a las desventajas </a:t>
            </a:r>
            <a:r>
              <a:rPr lang="es-AR" dirty="0" smtClean="0"/>
              <a:t>de las </a:t>
            </a:r>
            <a:r>
              <a:rPr lang="es-AR" dirty="0"/>
              <a:t>interfaces “obesas</a:t>
            </a:r>
            <a:r>
              <a:rPr lang="es-AR" dirty="0" smtClean="0"/>
              <a:t>”.</a:t>
            </a:r>
          </a:p>
          <a:p>
            <a:endParaRPr lang="es-AR" dirty="0"/>
          </a:p>
          <a:p>
            <a:r>
              <a:rPr lang="es-AR" dirty="0" smtClean="0"/>
              <a:t>Las </a:t>
            </a:r>
            <a:r>
              <a:rPr lang="es-AR" dirty="0"/>
              <a:t>clases que tienen interfaces “obesas” son </a:t>
            </a:r>
            <a:r>
              <a:rPr lang="es-AR" dirty="0" smtClean="0"/>
              <a:t>clases cuyas </a:t>
            </a:r>
            <a:r>
              <a:rPr lang="es-AR" dirty="0"/>
              <a:t>interfaces no son cohesivas</a:t>
            </a:r>
            <a:r>
              <a:rPr lang="es-AR" dirty="0" smtClean="0"/>
              <a:t>.</a:t>
            </a:r>
          </a:p>
          <a:p>
            <a:endParaRPr lang="es-AR" dirty="0"/>
          </a:p>
          <a:p>
            <a:r>
              <a:rPr lang="es-AR" dirty="0" smtClean="0"/>
              <a:t>ISP </a:t>
            </a:r>
            <a:r>
              <a:rPr lang="es-AR" dirty="0"/>
              <a:t>reconoce que existen objetos que </a:t>
            </a:r>
            <a:r>
              <a:rPr lang="es-AR" dirty="0" smtClean="0"/>
              <a:t>requieren interfaces </a:t>
            </a:r>
            <a:r>
              <a:rPr lang="es-AR" dirty="0"/>
              <a:t>no cohesivas, sugiriendo que los clientes </a:t>
            </a:r>
            <a:r>
              <a:rPr lang="es-AR" dirty="0" smtClean="0"/>
              <a:t>no deberían </a:t>
            </a:r>
            <a:r>
              <a:rPr lang="es-AR" dirty="0"/>
              <a:t>conocerlos como una clase única, sino </a:t>
            </a:r>
            <a:r>
              <a:rPr lang="es-AR" dirty="0" smtClean="0"/>
              <a:t>como clases </a:t>
            </a:r>
            <a:r>
              <a:rPr lang="es-AR" dirty="0"/>
              <a:t>base abstractas que tienen interfaces cohesivas.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ISP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417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ISP</a:t>
            </a:r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 ISP</a:t>
            </a:r>
            <a:endParaRPr lang="es-ES" dirty="0"/>
          </a:p>
        </p:txBody>
      </p:sp>
      <p:sp>
        <p:nvSpPr>
          <p:cNvPr id="5" name="2 CuadroTexto"/>
          <p:cNvSpPr txBox="1"/>
          <p:nvPr/>
        </p:nvSpPr>
        <p:spPr>
          <a:xfrm>
            <a:off x="1259632" y="2492896"/>
            <a:ext cx="65719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600" dirty="0" smtClean="0"/>
              <a:t>ABSTRACCION</a:t>
            </a:r>
            <a:endParaRPr lang="es-AR" sz="6600" dirty="0"/>
          </a:p>
        </p:txBody>
      </p:sp>
      <p:sp>
        <p:nvSpPr>
          <p:cNvPr id="6" name="3 CuadroTexto"/>
          <p:cNvSpPr txBox="1"/>
          <p:nvPr/>
        </p:nvSpPr>
        <p:spPr>
          <a:xfrm>
            <a:off x="1115616" y="4725144"/>
            <a:ext cx="68599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600" dirty="0" smtClean="0"/>
              <a:t>COHESION</a:t>
            </a:r>
            <a:endParaRPr lang="es-AR" sz="66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805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Principio de Segregación de Interfaces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146" name="Picture 2" descr="http://www.tomdalling.com/blog/wp-content/uploads/ISP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3" r="291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ISP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853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ISP - Inicio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35480"/>
            <a:ext cx="5338936" cy="4389120"/>
          </a:xfrm>
        </p:spPr>
        <p:txBody>
          <a:bodyPr/>
          <a:lstStyle/>
          <a:p>
            <a:r>
              <a:rPr lang="es-ES" dirty="0" smtClean="0"/>
              <a:t>Veamos la clase abstracta del </a:t>
            </a:r>
            <a:r>
              <a:rPr lang="es-ES" dirty="0" err="1" smtClean="0"/>
              <a:t>framework</a:t>
            </a:r>
            <a:r>
              <a:rPr lang="es-ES" dirty="0" smtClean="0"/>
              <a:t> .NET</a:t>
            </a:r>
          </a:p>
          <a:p>
            <a:endParaRPr lang="es-ES" dirty="0"/>
          </a:p>
          <a:p>
            <a:r>
              <a:rPr lang="es-ES" dirty="0" err="1" smtClean="0"/>
              <a:t>MembershipProvider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852936"/>
            <a:ext cx="3384376" cy="3384376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ISP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812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ISP - Características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5842992" cy="4389120"/>
          </a:xfrm>
        </p:spPr>
        <p:txBody>
          <a:bodyPr/>
          <a:lstStyle/>
          <a:p>
            <a:r>
              <a:rPr lang="es-AR" dirty="0" smtClean="0"/>
              <a:t>Trata los problemas de las interfaces “obesas”.</a:t>
            </a:r>
          </a:p>
          <a:p>
            <a:endParaRPr lang="es-AR" dirty="0"/>
          </a:p>
          <a:p>
            <a:r>
              <a:rPr lang="es-AR" dirty="0" smtClean="0"/>
              <a:t>Clases que usan estas interfaces no son cohesivas.</a:t>
            </a:r>
          </a:p>
          <a:p>
            <a:endParaRPr lang="es-AR" dirty="0"/>
          </a:p>
          <a:p>
            <a:r>
              <a:rPr lang="es-AR" dirty="0" smtClean="0"/>
              <a:t>Se pueden agrupar métodos para diferentes clientes.</a:t>
            </a:r>
          </a:p>
          <a:p>
            <a:endParaRPr lang="es-AR" dirty="0" smtClean="0"/>
          </a:p>
          <a:p>
            <a:r>
              <a:rPr lang="es-AR" dirty="0" smtClean="0"/>
              <a:t>Ayuda al SRP, no habría clases pesadas.</a:t>
            </a:r>
            <a:endParaRPr lang="es-AR" dirty="0"/>
          </a:p>
          <a:p>
            <a:endParaRPr lang="es-AR" dirty="0"/>
          </a:p>
        </p:txBody>
      </p:sp>
      <p:pic>
        <p:nvPicPr>
          <p:cNvPr id="1026" name="Picture 2" descr="http://t1.gstatic.com/images?q=tbn:ANd9GcS6f6_zVQPNqlWgsGai8WWJcExpw2KUzrmZ7lAYEa3-z7s1-LBGm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945191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ISP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586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Estamos tratando con soluciones modulares.</a:t>
            </a:r>
          </a:p>
          <a:p>
            <a:endParaRPr lang="es-ES" dirty="0"/>
          </a:p>
          <a:p>
            <a:r>
              <a:rPr lang="es-ES" dirty="0" smtClean="0"/>
              <a:t>Para usar módulos se necesita comunicarse con ellos, …las interfaces definen el mecanismo de comunicación.</a:t>
            </a:r>
          </a:p>
          <a:p>
            <a:endParaRPr lang="es-ES" dirty="0" smtClean="0"/>
          </a:p>
          <a:p>
            <a:r>
              <a:rPr lang="es-ES" dirty="0" smtClean="0"/>
              <a:t>Los clientes usan las interfaces para comunicarse con el módulo.</a:t>
            </a:r>
          </a:p>
          <a:p>
            <a:endParaRPr lang="es-ES" dirty="0"/>
          </a:p>
          <a:p>
            <a:r>
              <a:rPr lang="es-ES" dirty="0" smtClean="0"/>
              <a:t>Porque obligar a clientes a usar interfaces que no necesitan? 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ISP</a:t>
            </a:r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 de Interfaces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317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Principio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Los clientes no deberían estar forzados a depender de interfaces que ellos no usan.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ISP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614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– No ISP</a:t>
            </a:r>
            <a:endParaRPr lang="es-ES" dirty="0"/>
          </a:p>
        </p:txBody>
      </p:sp>
      <p:grpSp>
        <p:nvGrpSpPr>
          <p:cNvPr id="7" name="Agrupar 6"/>
          <p:cNvGrpSpPr/>
          <p:nvPr/>
        </p:nvGrpSpPr>
        <p:grpSpPr>
          <a:xfrm>
            <a:off x="3491880" y="2780928"/>
            <a:ext cx="1656184" cy="1224136"/>
            <a:chOff x="2123728" y="2708920"/>
            <a:chExt cx="2668296" cy="1224136"/>
          </a:xfrm>
        </p:grpSpPr>
        <p:sp>
          <p:nvSpPr>
            <p:cNvPr id="5" name="Rectángulo 4"/>
            <p:cNvSpPr/>
            <p:nvPr/>
          </p:nvSpPr>
          <p:spPr>
            <a:xfrm>
              <a:off x="2123728" y="2708920"/>
              <a:ext cx="2668296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>
                  <a:solidFill>
                    <a:schemeClr val="tx1"/>
                  </a:solidFill>
                </a:rPr>
                <a:t>IAve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2123728" y="3140968"/>
              <a:ext cx="2668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400" dirty="0" smtClean="0">
                  <a:solidFill>
                    <a:schemeClr val="tx1"/>
                  </a:solidFill>
                </a:rPr>
                <a:t>Volar()</a:t>
              </a:r>
            </a:p>
            <a:p>
              <a:r>
                <a:rPr lang="es-ES" sz="1400" dirty="0" smtClean="0">
                  <a:solidFill>
                    <a:schemeClr val="tx1"/>
                  </a:solidFill>
                </a:rPr>
                <a:t>Comer()</a:t>
              </a:r>
            </a:p>
            <a:p>
              <a:r>
                <a:rPr lang="es-ES" sz="1400" dirty="0" err="1" smtClean="0">
                  <a:solidFill>
                    <a:schemeClr val="tx1"/>
                  </a:solidFill>
                </a:rPr>
                <a:t>NacerDeHuevos</a:t>
              </a:r>
              <a:r>
                <a:rPr lang="es-ES" sz="1400" dirty="0" smtClean="0">
                  <a:solidFill>
                    <a:schemeClr val="tx1"/>
                  </a:solidFill>
                </a:rPr>
                <a:t>()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2195736" y="4005064"/>
            <a:ext cx="1368152" cy="1368152"/>
            <a:chOff x="2627784" y="3573016"/>
            <a:chExt cx="1368152" cy="1368152"/>
          </a:xfrm>
        </p:grpSpPr>
        <p:sp>
          <p:nvSpPr>
            <p:cNvPr id="8" name="Rectángulo 7"/>
            <p:cNvSpPr/>
            <p:nvPr/>
          </p:nvSpPr>
          <p:spPr>
            <a:xfrm>
              <a:off x="2627784" y="4509120"/>
              <a:ext cx="1080120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Gorrión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Conector recto de flecha 9"/>
            <p:cNvCxnSpPr/>
            <p:nvPr/>
          </p:nvCxnSpPr>
          <p:spPr>
            <a:xfrm flipV="1">
              <a:off x="3203848" y="3573016"/>
              <a:ext cx="792088" cy="936104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Agrupar 11"/>
          <p:cNvGrpSpPr/>
          <p:nvPr/>
        </p:nvGrpSpPr>
        <p:grpSpPr>
          <a:xfrm>
            <a:off x="3491880" y="4005064"/>
            <a:ext cx="1080120" cy="1512168"/>
            <a:chOff x="2627784" y="3429000"/>
            <a:chExt cx="1080120" cy="1512168"/>
          </a:xfrm>
        </p:grpSpPr>
        <p:sp>
          <p:nvSpPr>
            <p:cNvPr id="13" name="Rectángulo 12"/>
            <p:cNvSpPr/>
            <p:nvPr/>
          </p:nvSpPr>
          <p:spPr>
            <a:xfrm>
              <a:off x="2627784" y="4509120"/>
              <a:ext cx="1080120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Loro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Conector recto de flecha 13"/>
            <p:cNvCxnSpPr/>
            <p:nvPr/>
          </p:nvCxnSpPr>
          <p:spPr>
            <a:xfrm flipH="1" flipV="1">
              <a:off x="3131840" y="3429000"/>
              <a:ext cx="72008" cy="1080120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Agrupar 15"/>
          <p:cNvGrpSpPr/>
          <p:nvPr/>
        </p:nvGrpSpPr>
        <p:grpSpPr>
          <a:xfrm>
            <a:off x="4644008" y="4005064"/>
            <a:ext cx="1296144" cy="1512168"/>
            <a:chOff x="2411760" y="3429000"/>
            <a:chExt cx="1296144" cy="1512168"/>
          </a:xfrm>
        </p:grpSpPr>
        <p:sp>
          <p:nvSpPr>
            <p:cNvPr id="17" name="Rectángulo 16"/>
            <p:cNvSpPr/>
            <p:nvPr/>
          </p:nvSpPr>
          <p:spPr>
            <a:xfrm>
              <a:off x="2627784" y="4509120"/>
              <a:ext cx="1080120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Pingüino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Conector recto de flecha 17"/>
            <p:cNvCxnSpPr/>
            <p:nvPr/>
          </p:nvCxnSpPr>
          <p:spPr>
            <a:xfrm flipH="1" flipV="1">
              <a:off x="2411760" y="3429000"/>
              <a:ext cx="792088" cy="1080120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Agrupar 19"/>
          <p:cNvGrpSpPr/>
          <p:nvPr/>
        </p:nvGrpSpPr>
        <p:grpSpPr>
          <a:xfrm>
            <a:off x="5148065" y="3573016"/>
            <a:ext cx="1800200" cy="1440160"/>
            <a:chOff x="1659401" y="3313161"/>
            <a:chExt cx="2048503" cy="1628007"/>
          </a:xfrm>
        </p:grpSpPr>
        <p:sp>
          <p:nvSpPr>
            <p:cNvPr id="21" name="Rectángulo 20"/>
            <p:cNvSpPr/>
            <p:nvPr/>
          </p:nvSpPr>
          <p:spPr>
            <a:xfrm>
              <a:off x="2627784" y="4509120"/>
              <a:ext cx="1080120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Avestruz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Conector recto de flecha 21"/>
            <p:cNvCxnSpPr/>
            <p:nvPr/>
          </p:nvCxnSpPr>
          <p:spPr>
            <a:xfrm flipH="1" flipV="1">
              <a:off x="1659401" y="3313161"/>
              <a:ext cx="1544448" cy="1195959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Agrupar 25"/>
          <p:cNvGrpSpPr/>
          <p:nvPr/>
        </p:nvGrpSpPr>
        <p:grpSpPr>
          <a:xfrm>
            <a:off x="1403648" y="3356992"/>
            <a:ext cx="2088232" cy="1152128"/>
            <a:chOff x="2339752" y="3789040"/>
            <a:chExt cx="2088232" cy="1152128"/>
          </a:xfrm>
        </p:grpSpPr>
        <p:sp>
          <p:nvSpPr>
            <p:cNvPr id="27" name="Rectángulo 26"/>
            <p:cNvSpPr/>
            <p:nvPr/>
          </p:nvSpPr>
          <p:spPr>
            <a:xfrm>
              <a:off x="2339752" y="4509120"/>
              <a:ext cx="136815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Ornitorrinco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de flecha 27"/>
            <p:cNvCxnSpPr/>
            <p:nvPr/>
          </p:nvCxnSpPr>
          <p:spPr>
            <a:xfrm flipV="1">
              <a:off x="3203848" y="3789040"/>
              <a:ext cx="1224136" cy="720080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ISP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0896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- ISP</a:t>
            </a:r>
            <a:endParaRPr lang="es-ES" dirty="0"/>
          </a:p>
        </p:txBody>
      </p:sp>
      <p:grpSp>
        <p:nvGrpSpPr>
          <p:cNvPr id="4" name="Agrupar 3"/>
          <p:cNvGrpSpPr/>
          <p:nvPr/>
        </p:nvGrpSpPr>
        <p:grpSpPr>
          <a:xfrm>
            <a:off x="2627784" y="2348880"/>
            <a:ext cx="1656184" cy="1080120"/>
            <a:chOff x="2123728" y="2708920"/>
            <a:chExt cx="2668296" cy="1224136"/>
          </a:xfrm>
        </p:grpSpPr>
        <p:sp>
          <p:nvSpPr>
            <p:cNvPr id="5" name="Rectángulo 4"/>
            <p:cNvSpPr/>
            <p:nvPr/>
          </p:nvSpPr>
          <p:spPr>
            <a:xfrm>
              <a:off x="2123728" y="2708920"/>
              <a:ext cx="2668296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>
                  <a:solidFill>
                    <a:schemeClr val="tx1"/>
                  </a:solidFill>
                </a:rPr>
                <a:t>IAve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2123728" y="3140968"/>
              <a:ext cx="2668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400" dirty="0" smtClean="0">
                  <a:solidFill>
                    <a:schemeClr val="tx1"/>
                  </a:solidFill>
                </a:rPr>
                <a:t>Comer()</a:t>
              </a:r>
            </a:p>
            <a:p>
              <a:r>
                <a:rPr lang="es-ES" sz="1400" dirty="0" smtClean="0">
                  <a:solidFill>
                    <a:schemeClr val="tx1"/>
                  </a:solidFill>
                </a:rPr>
                <a:t>Nacer()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Agrupar 6"/>
          <p:cNvGrpSpPr/>
          <p:nvPr/>
        </p:nvGrpSpPr>
        <p:grpSpPr>
          <a:xfrm>
            <a:off x="7092280" y="3429000"/>
            <a:ext cx="1364362" cy="2326997"/>
            <a:chOff x="2912816" y="2683716"/>
            <a:chExt cx="1080120" cy="2210647"/>
          </a:xfrm>
        </p:grpSpPr>
        <p:sp>
          <p:nvSpPr>
            <p:cNvPr id="8" name="Rectángulo 7"/>
            <p:cNvSpPr/>
            <p:nvPr/>
          </p:nvSpPr>
          <p:spPr>
            <a:xfrm>
              <a:off x="2912816" y="4462315"/>
              <a:ext cx="1080120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Gorrión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ector recto de flecha 8"/>
            <p:cNvCxnSpPr>
              <a:endCxn id="27" idx="2"/>
            </p:cNvCxnSpPr>
            <p:nvPr/>
          </p:nvCxnSpPr>
          <p:spPr>
            <a:xfrm flipH="1" flipV="1">
              <a:off x="3283357" y="2683716"/>
              <a:ext cx="142516" cy="1778597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Agrupar 9"/>
          <p:cNvGrpSpPr/>
          <p:nvPr/>
        </p:nvGrpSpPr>
        <p:grpSpPr>
          <a:xfrm>
            <a:off x="2915816" y="3429001"/>
            <a:ext cx="4608512" cy="2232248"/>
            <a:chOff x="2627784" y="2011343"/>
            <a:chExt cx="3291794" cy="2929825"/>
          </a:xfrm>
        </p:grpSpPr>
        <p:sp>
          <p:nvSpPr>
            <p:cNvPr id="11" name="Rectángulo 10"/>
            <p:cNvSpPr/>
            <p:nvPr/>
          </p:nvSpPr>
          <p:spPr>
            <a:xfrm>
              <a:off x="2627784" y="4509120"/>
              <a:ext cx="1080120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Loro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Conector recto de flecha 11"/>
            <p:cNvCxnSpPr/>
            <p:nvPr/>
          </p:nvCxnSpPr>
          <p:spPr>
            <a:xfrm flipV="1">
              <a:off x="3203848" y="2011343"/>
              <a:ext cx="2715730" cy="2497779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Agrupar 12"/>
          <p:cNvGrpSpPr/>
          <p:nvPr/>
        </p:nvGrpSpPr>
        <p:grpSpPr>
          <a:xfrm>
            <a:off x="5280078" y="3429000"/>
            <a:ext cx="1380153" cy="2232248"/>
            <a:chOff x="2627784" y="2183685"/>
            <a:chExt cx="1080120" cy="2757483"/>
          </a:xfrm>
        </p:grpSpPr>
        <p:sp>
          <p:nvSpPr>
            <p:cNvPr id="14" name="Rectángulo 13"/>
            <p:cNvSpPr/>
            <p:nvPr/>
          </p:nvSpPr>
          <p:spPr>
            <a:xfrm>
              <a:off x="2627784" y="4509120"/>
              <a:ext cx="1080120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Pingüino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Conector recto de flecha 14"/>
            <p:cNvCxnSpPr/>
            <p:nvPr/>
          </p:nvCxnSpPr>
          <p:spPr>
            <a:xfrm flipH="1" flipV="1">
              <a:off x="2806239" y="2183685"/>
              <a:ext cx="397609" cy="2325436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Agrupar 15"/>
          <p:cNvGrpSpPr/>
          <p:nvPr/>
        </p:nvGrpSpPr>
        <p:grpSpPr>
          <a:xfrm>
            <a:off x="1212500" y="3429000"/>
            <a:ext cx="911230" cy="2160240"/>
            <a:chOff x="2627783" y="2227823"/>
            <a:chExt cx="1080120" cy="2713345"/>
          </a:xfrm>
        </p:grpSpPr>
        <p:sp>
          <p:nvSpPr>
            <p:cNvPr id="17" name="Rectángulo 16"/>
            <p:cNvSpPr/>
            <p:nvPr/>
          </p:nvSpPr>
          <p:spPr>
            <a:xfrm>
              <a:off x="2627783" y="4509119"/>
              <a:ext cx="1080120" cy="432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Avestruz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Conector recto de flecha 17"/>
            <p:cNvCxnSpPr/>
            <p:nvPr/>
          </p:nvCxnSpPr>
          <p:spPr>
            <a:xfrm flipH="1" flipV="1">
              <a:off x="2769006" y="2227823"/>
              <a:ext cx="434843" cy="2281298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Agrupar 18"/>
          <p:cNvGrpSpPr/>
          <p:nvPr/>
        </p:nvGrpSpPr>
        <p:grpSpPr>
          <a:xfrm>
            <a:off x="611560" y="2348880"/>
            <a:ext cx="1656184" cy="1080120"/>
            <a:chOff x="2123728" y="2708920"/>
            <a:chExt cx="2668296" cy="1224136"/>
          </a:xfrm>
        </p:grpSpPr>
        <p:sp>
          <p:nvSpPr>
            <p:cNvPr id="20" name="Rectángulo 19"/>
            <p:cNvSpPr/>
            <p:nvPr/>
          </p:nvSpPr>
          <p:spPr>
            <a:xfrm>
              <a:off x="2123728" y="2708920"/>
              <a:ext cx="2668296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>
                  <a:solidFill>
                    <a:schemeClr val="tx1"/>
                  </a:solidFill>
                </a:rPr>
                <a:t>ICorredor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2123728" y="3140968"/>
              <a:ext cx="2668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400" dirty="0" smtClean="0">
                  <a:solidFill>
                    <a:schemeClr val="tx1"/>
                  </a:solidFill>
                </a:rPr>
                <a:t>Comer()</a:t>
              </a:r>
            </a:p>
            <a:p>
              <a:r>
                <a:rPr lang="es-ES" sz="1400" dirty="0" smtClean="0">
                  <a:solidFill>
                    <a:schemeClr val="tx1"/>
                  </a:solidFill>
                </a:rPr>
                <a:t>Nacer()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Agrupar 21"/>
          <p:cNvGrpSpPr/>
          <p:nvPr/>
        </p:nvGrpSpPr>
        <p:grpSpPr>
          <a:xfrm>
            <a:off x="4716016" y="2348880"/>
            <a:ext cx="1656184" cy="1080120"/>
            <a:chOff x="2123728" y="2708920"/>
            <a:chExt cx="2668296" cy="1224136"/>
          </a:xfrm>
        </p:grpSpPr>
        <p:sp>
          <p:nvSpPr>
            <p:cNvPr id="23" name="Rectángulo 22"/>
            <p:cNvSpPr/>
            <p:nvPr/>
          </p:nvSpPr>
          <p:spPr>
            <a:xfrm>
              <a:off x="2123728" y="2708920"/>
              <a:ext cx="2668296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>
                  <a:solidFill>
                    <a:schemeClr val="tx1"/>
                  </a:solidFill>
                </a:rPr>
                <a:t>INadador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2123728" y="3140968"/>
              <a:ext cx="2668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400" dirty="0" smtClean="0">
                  <a:solidFill>
                    <a:schemeClr val="tx1"/>
                  </a:solidFill>
                </a:rPr>
                <a:t>Comer()</a:t>
              </a:r>
            </a:p>
            <a:p>
              <a:r>
                <a:rPr lang="es-ES" sz="1400" dirty="0" smtClean="0">
                  <a:solidFill>
                    <a:schemeClr val="tx1"/>
                  </a:solidFill>
                </a:rPr>
                <a:t>Nacer()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Agrupar 24"/>
          <p:cNvGrpSpPr/>
          <p:nvPr/>
        </p:nvGrpSpPr>
        <p:grpSpPr>
          <a:xfrm>
            <a:off x="6732240" y="2348880"/>
            <a:ext cx="1656184" cy="1080120"/>
            <a:chOff x="2123728" y="2708920"/>
            <a:chExt cx="2668296" cy="1224136"/>
          </a:xfrm>
        </p:grpSpPr>
        <p:sp>
          <p:nvSpPr>
            <p:cNvPr id="26" name="Rectángulo 25"/>
            <p:cNvSpPr/>
            <p:nvPr/>
          </p:nvSpPr>
          <p:spPr>
            <a:xfrm>
              <a:off x="2123728" y="2708920"/>
              <a:ext cx="2668296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>
                  <a:solidFill>
                    <a:schemeClr val="tx1"/>
                  </a:solidFill>
                </a:rPr>
                <a:t>IVolador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2123728" y="3140968"/>
              <a:ext cx="2668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400" dirty="0" smtClean="0">
                  <a:solidFill>
                    <a:schemeClr val="tx1"/>
                  </a:solidFill>
                </a:rPr>
                <a:t>Comer()</a:t>
              </a:r>
            </a:p>
            <a:p>
              <a:r>
                <a:rPr lang="es-ES" sz="1400" dirty="0" smtClean="0">
                  <a:solidFill>
                    <a:schemeClr val="tx1"/>
                  </a:solidFill>
                </a:rPr>
                <a:t>Nacer()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Conector recto de flecha 29"/>
          <p:cNvCxnSpPr/>
          <p:nvPr/>
        </p:nvCxnSpPr>
        <p:spPr>
          <a:xfrm flipH="1" flipV="1">
            <a:off x="3563888" y="3429000"/>
            <a:ext cx="4104456" cy="1872208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14" idx="0"/>
          </p:cNvCxnSpPr>
          <p:nvPr/>
        </p:nvCxnSpPr>
        <p:spPr>
          <a:xfrm flipH="1" flipV="1">
            <a:off x="3635896" y="3429000"/>
            <a:ext cx="2334259" cy="1882495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 flipH="1" flipV="1">
            <a:off x="3419872" y="3429001"/>
            <a:ext cx="288032" cy="1872207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 flipV="1">
            <a:off x="1691680" y="3429000"/>
            <a:ext cx="1728192" cy="180020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ISP</a:t>
            </a:r>
            <a:endParaRPr lang="es-ES"/>
          </a:p>
        </p:txBody>
      </p:sp>
      <p:sp>
        <p:nvSpPr>
          <p:cNvPr id="28" name="Marcador de número de diapositiva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93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- ISP</a:t>
            </a:r>
            <a:endParaRPr lang="es-ES" dirty="0"/>
          </a:p>
        </p:txBody>
      </p:sp>
      <p:grpSp>
        <p:nvGrpSpPr>
          <p:cNvPr id="4" name="Agrupar 3"/>
          <p:cNvGrpSpPr/>
          <p:nvPr/>
        </p:nvGrpSpPr>
        <p:grpSpPr>
          <a:xfrm>
            <a:off x="2699792" y="3212976"/>
            <a:ext cx="1656184" cy="1080120"/>
            <a:chOff x="2123728" y="2708920"/>
            <a:chExt cx="2668296" cy="1224136"/>
          </a:xfrm>
        </p:grpSpPr>
        <p:sp>
          <p:nvSpPr>
            <p:cNvPr id="5" name="Rectángulo 4"/>
            <p:cNvSpPr/>
            <p:nvPr/>
          </p:nvSpPr>
          <p:spPr>
            <a:xfrm>
              <a:off x="2123728" y="2708920"/>
              <a:ext cx="2668296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>
                  <a:solidFill>
                    <a:schemeClr val="tx1"/>
                  </a:solidFill>
                </a:rPr>
                <a:t>IAve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2123728" y="3140968"/>
              <a:ext cx="2668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400" dirty="0" smtClean="0">
                  <a:solidFill>
                    <a:schemeClr val="tx1"/>
                  </a:solidFill>
                </a:rPr>
                <a:t>Comer()</a:t>
              </a: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2987824" y="4293097"/>
            <a:ext cx="4608512" cy="2232248"/>
            <a:chOff x="2627784" y="2011343"/>
            <a:chExt cx="3291794" cy="2929825"/>
          </a:xfrm>
        </p:grpSpPr>
        <p:sp>
          <p:nvSpPr>
            <p:cNvPr id="11" name="Rectángulo 10"/>
            <p:cNvSpPr/>
            <p:nvPr/>
          </p:nvSpPr>
          <p:spPr>
            <a:xfrm>
              <a:off x="2627784" y="4509120"/>
              <a:ext cx="1080120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Loro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Conector recto de flecha 11"/>
            <p:cNvCxnSpPr/>
            <p:nvPr/>
          </p:nvCxnSpPr>
          <p:spPr>
            <a:xfrm flipV="1">
              <a:off x="3203848" y="2011343"/>
              <a:ext cx="2715730" cy="2497779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Agrupar 12"/>
          <p:cNvGrpSpPr/>
          <p:nvPr/>
        </p:nvGrpSpPr>
        <p:grpSpPr>
          <a:xfrm>
            <a:off x="5352086" y="4293096"/>
            <a:ext cx="1380153" cy="2232248"/>
            <a:chOff x="2627784" y="2183685"/>
            <a:chExt cx="1080120" cy="2757483"/>
          </a:xfrm>
        </p:grpSpPr>
        <p:sp>
          <p:nvSpPr>
            <p:cNvPr id="14" name="Rectángulo 13"/>
            <p:cNvSpPr/>
            <p:nvPr/>
          </p:nvSpPr>
          <p:spPr>
            <a:xfrm>
              <a:off x="2627784" y="4509120"/>
              <a:ext cx="1080120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Pingüino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Conector recto de flecha 14"/>
            <p:cNvCxnSpPr/>
            <p:nvPr/>
          </p:nvCxnSpPr>
          <p:spPr>
            <a:xfrm flipH="1" flipV="1">
              <a:off x="2806239" y="2183685"/>
              <a:ext cx="397609" cy="2325436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Agrupar 15"/>
          <p:cNvGrpSpPr/>
          <p:nvPr/>
        </p:nvGrpSpPr>
        <p:grpSpPr>
          <a:xfrm>
            <a:off x="1284508" y="4293096"/>
            <a:ext cx="911230" cy="2160240"/>
            <a:chOff x="2627783" y="2227823"/>
            <a:chExt cx="1080120" cy="2713345"/>
          </a:xfrm>
        </p:grpSpPr>
        <p:sp>
          <p:nvSpPr>
            <p:cNvPr id="17" name="Rectángulo 16"/>
            <p:cNvSpPr/>
            <p:nvPr/>
          </p:nvSpPr>
          <p:spPr>
            <a:xfrm>
              <a:off x="2627783" y="4509119"/>
              <a:ext cx="1080120" cy="432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Avestruz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Conector recto de flecha 17"/>
            <p:cNvCxnSpPr/>
            <p:nvPr/>
          </p:nvCxnSpPr>
          <p:spPr>
            <a:xfrm flipH="1" flipV="1">
              <a:off x="2769006" y="2227823"/>
              <a:ext cx="434843" cy="2281298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Agrupar 18"/>
          <p:cNvGrpSpPr/>
          <p:nvPr/>
        </p:nvGrpSpPr>
        <p:grpSpPr>
          <a:xfrm>
            <a:off x="683568" y="3212976"/>
            <a:ext cx="1656184" cy="1080120"/>
            <a:chOff x="2123728" y="2708920"/>
            <a:chExt cx="2668296" cy="1224136"/>
          </a:xfrm>
        </p:grpSpPr>
        <p:sp>
          <p:nvSpPr>
            <p:cNvPr id="20" name="Rectángulo 19"/>
            <p:cNvSpPr/>
            <p:nvPr/>
          </p:nvSpPr>
          <p:spPr>
            <a:xfrm>
              <a:off x="2123728" y="2708920"/>
              <a:ext cx="2668296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>
                  <a:solidFill>
                    <a:schemeClr val="tx1"/>
                  </a:solidFill>
                </a:rPr>
                <a:t>ICorredor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2123728" y="3140968"/>
              <a:ext cx="2668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400" dirty="0" smtClean="0">
                  <a:solidFill>
                    <a:schemeClr val="tx1"/>
                  </a:solidFill>
                </a:rPr>
                <a:t>Correr()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Agrupar 21"/>
          <p:cNvGrpSpPr/>
          <p:nvPr/>
        </p:nvGrpSpPr>
        <p:grpSpPr>
          <a:xfrm>
            <a:off x="4788024" y="3212976"/>
            <a:ext cx="1656184" cy="1080120"/>
            <a:chOff x="2123728" y="2708920"/>
            <a:chExt cx="2668296" cy="1224136"/>
          </a:xfrm>
        </p:grpSpPr>
        <p:sp>
          <p:nvSpPr>
            <p:cNvPr id="23" name="Rectángulo 22"/>
            <p:cNvSpPr/>
            <p:nvPr/>
          </p:nvSpPr>
          <p:spPr>
            <a:xfrm>
              <a:off x="2123728" y="2708920"/>
              <a:ext cx="2668296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>
                  <a:solidFill>
                    <a:schemeClr val="tx1"/>
                  </a:solidFill>
                </a:rPr>
                <a:t>INadador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2123728" y="3140968"/>
              <a:ext cx="2668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400" dirty="0" smtClean="0">
                  <a:solidFill>
                    <a:schemeClr val="tx1"/>
                  </a:solidFill>
                </a:rPr>
                <a:t>Nadar()</a:t>
              </a:r>
            </a:p>
          </p:txBody>
        </p:sp>
      </p:grpSp>
      <p:grpSp>
        <p:nvGrpSpPr>
          <p:cNvPr id="25" name="Agrupar 24"/>
          <p:cNvGrpSpPr/>
          <p:nvPr/>
        </p:nvGrpSpPr>
        <p:grpSpPr>
          <a:xfrm>
            <a:off x="6804248" y="3212976"/>
            <a:ext cx="1656184" cy="1080120"/>
            <a:chOff x="2123728" y="2708920"/>
            <a:chExt cx="2668296" cy="1224136"/>
          </a:xfrm>
        </p:grpSpPr>
        <p:sp>
          <p:nvSpPr>
            <p:cNvPr id="26" name="Rectángulo 25"/>
            <p:cNvSpPr/>
            <p:nvPr/>
          </p:nvSpPr>
          <p:spPr>
            <a:xfrm>
              <a:off x="2123728" y="2708920"/>
              <a:ext cx="2668296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>
                  <a:solidFill>
                    <a:schemeClr val="tx1"/>
                  </a:solidFill>
                </a:rPr>
                <a:t>IVolador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2123728" y="3140968"/>
              <a:ext cx="2668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400" dirty="0" smtClean="0">
                  <a:solidFill>
                    <a:schemeClr val="tx1"/>
                  </a:solidFill>
                </a:rPr>
                <a:t>Volar()</a:t>
              </a:r>
            </a:p>
          </p:txBody>
        </p:sp>
      </p:grpSp>
      <p:cxnSp>
        <p:nvCxnSpPr>
          <p:cNvPr id="30" name="Conector recto de flecha 29"/>
          <p:cNvCxnSpPr/>
          <p:nvPr/>
        </p:nvCxnSpPr>
        <p:spPr>
          <a:xfrm flipH="1" flipV="1">
            <a:off x="3635896" y="4293096"/>
            <a:ext cx="4104456" cy="1872208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14" idx="0"/>
          </p:cNvCxnSpPr>
          <p:nvPr/>
        </p:nvCxnSpPr>
        <p:spPr>
          <a:xfrm flipH="1" flipV="1">
            <a:off x="3707904" y="4293096"/>
            <a:ext cx="2334259" cy="1882495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 flipH="1" flipV="1">
            <a:off x="3491880" y="4293097"/>
            <a:ext cx="288032" cy="1872207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 flipV="1">
            <a:off x="1763688" y="4293096"/>
            <a:ext cx="1728192" cy="180020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Agrupar 30"/>
          <p:cNvGrpSpPr/>
          <p:nvPr/>
        </p:nvGrpSpPr>
        <p:grpSpPr>
          <a:xfrm>
            <a:off x="683568" y="1700808"/>
            <a:ext cx="1656184" cy="1080120"/>
            <a:chOff x="2123728" y="2708920"/>
            <a:chExt cx="2668296" cy="1224136"/>
          </a:xfrm>
        </p:grpSpPr>
        <p:sp>
          <p:nvSpPr>
            <p:cNvPr id="32" name="Rectángulo 31"/>
            <p:cNvSpPr/>
            <p:nvPr/>
          </p:nvSpPr>
          <p:spPr>
            <a:xfrm>
              <a:off x="2123728" y="2708920"/>
              <a:ext cx="2668296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>
                  <a:solidFill>
                    <a:schemeClr val="tx1"/>
                  </a:solidFill>
                </a:rPr>
                <a:t>IOviparo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2123728" y="3140968"/>
              <a:ext cx="2668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400" dirty="0" smtClean="0">
                  <a:solidFill>
                    <a:schemeClr val="tx1"/>
                  </a:solidFill>
                </a:rPr>
                <a:t>Nacer()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7121769" y="528515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grpSp>
        <p:nvGrpSpPr>
          <p:cNvPr id="35" name="Agrupar 34"/>
          <p:cNvGrpSpPr/>
          <p:nvPr/>
        </p:nvGrpSpPr>
        <p:grpSpPr>
          <a:xfrm>
            <a:off x="7092280" y="4293096"/>
            <a:ext cx="1364362" cy="2326997"/>
            <a:chOff x="2912816" y="2683716"/>
            <a:chExt cx="1080120" cy="2210647"/>
          </a:xfrm>
        </p:grpSpPr>
        <p:sp>
          <p:nvSpPr>
            <p:cNvPr id="36" name="Rectángulo 35"/>
            <p:cNvSpPr/>
            <p:nvPr/>
          </p:nvSpPr>
          <p:spPr>
            <a:xfrm>
              <a:off x="2912816" y="4462315"/>
              <a:ext cx="1080120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Gorrión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Conector recto de flecha 36"/>
            <p:cNvCxnSpPr/>
            <p:nvPr/>
          </p:nvCxnSpPr>
          <p:spPr>
            <a:xfrm flipH="1" flipV="1">
              <a:off x="3283357" y="2683716"/>
              <a:ext cx="142516" cy="1778597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Conector recto de flecha 38"/>
          <p:cNvCxnSpPr>
            <a:stCxn id="5" idx="0"/>
          </p:cNvCxnSpPr>
          <p:nvPr/>
        </p:nvCxnSpPr>
        <p:spPr>
          <a:xfrm flipH="1" flipV="1">
            <a:off x="2339752" y="2276872"/>
            <a:ext cx="1188132" cy="936104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Agrupar 40"/>
          <p:cNvGrpSpPr/>
          <p:nvPr/>
        </p:nvGrpSpPr>
        <p:grpSpPr>
          <a:xfrm>
            <a:off x="2339752" y="2348880"/>
            <a:ext cx="3816424" cy="576064"/>
            <a:chOff x="-108520" y="4365104"/>
            <a:chExt cx="3816424" cy="576064"/>
          </a:xfrm>
        </p:grpSpPr>
        <p:sp>
          <p:nvSpPr>
            <p:cNvPr id="43" name="Rectángulo 42"/>
            <p:cNvSpPr/>
            <p:nvPr/>
          </p:nvSpPr>
          <p:spPr>
            <a:xfrm>
              <a:off x="2339752" y="4509120"/>
              <a:ext cx="136815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Ornitorrinco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Conector recto de flecha 43"/>
            <p:cNvCxnSpPr/>
            <p:nvPr/>
          </p:nvCxnSpPr>
          <p:spPr>
            <a:xfrm flipH="1" flipV="1">
              <a:off x="-108520" y="4365104"/>
              <a:ext cx="2448272" cy="360040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ISP</a:t>
            </a:r>
            <a:endParaRPr lang="es-ES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175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361</TotalTime>
  <Words>566</Words>
  <Application>Microsoft Macintosh PowerPoint</Application>
  <PresentationFormat>Presentación en pantalla (4:3)</PresentationFormat>
  <Paragraphs>114</Paragraphs>
  <Slides>11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Forma de onda</vt:lpstr>
      <vt:lpstr>Bases de Diseño de Software</vt:lpstr>
      <vt:lpstr>Principio de Segregación de Interfaces</vt:lpstr>
      <vt:lpstr>ISP - Inicio</vt:lpstr>
      <vt:lpstr>ISP - Características</vt:lpstr>
      <vt:lpstr>Objetivo de Interfaces</vt:lpstr>
      <vt:lpstr>Principio</vt:lpstr>
      <vt:lpstr>Ejemplo – No ISP</vt:lpstr>
      <vt:lpstr>Ejemplo - ISP</vt:lpstr>
      <vt:lpstr>Ejemplo - ISP</vt:lpstr>
      <vt:lpstr>¿Por qué importa el ISP?</vt:lpstr>
      <vt:lpstr>Resumen ISP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Victor Valotto</cp:lastModifiedBy>
  <cp:revision>45</cp:revision>
  <dcterms:modified xsi:type="dcterms:W3CDTF">2015-04-03T19:14:58Z</dcterms:modified>
</cp:coreProperties>
</file>