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1" r:id="rId12"/>
    <p:sldId id="264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6FFAD2F-FB73-49D4-9A70-85DD00B802DC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5"/>
            <p14:sldId id="266"/>
            <p14:sldId id="267"/>
            <p14:sldId id="261"/>
            <p14:sldId id="264"/>
            <p14:sldId id="26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112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15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13009-E86D-4EAD-B57C-C146F81250E7}" type="datetimeFigureOut">
              <a:rPr lang="es-AR" smtClean="0"/>
              <a:t>3/4/15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707A8-3569-4FE3-A959-BE846696C2B9}" type="slidenum">
              <a:rPr lang="es-AR" smtClean="0"/>
              <a:t>‹Nr.›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863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CBB1C-CCF2-4176-B982-0B59C5DF6987}" type="datetimeFigureOut">
              <a:rPr lang="es-ES"/>
              <a:t>3/4/15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CA1AC-92ED-4EC6-B56A-81622A5AC07B}" type="slidenum">
              <a:rPr lang="es-ES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7428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CA1AC-92ED-4EC6-B56A-81622A5AC07B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57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469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4D8C-20FA-7642-8959-B5EC559C97DC}" type="datetime1">
              <a:rPr lang="es-AR" smtClean="0"/>
              <a:t>3/4/15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09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2F91-67E8-2A4E-8A34-AC5B04A0B58D}" type="datetime1">
              <a:rPr lang="es-AR" smtClean="0"/>
              <a:t>3/4/15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94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E287-16ED-AE4E-9FD4-697663583CA4}" type="datetime1">
              <a:rPr lang="es-AR" smtClean="0"/>
              <a:t>3/4/15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4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DD21-E3A8-654E-B585-CA2730D2BBE6}" type="datetime1">
              <a:rPr lang="es-AR" smtClean="0"/>
              <a:t>3/4/15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5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DDE1-1246-8646-B44C-34CD535E53D5}" type="datetime1">
              <a:rPr lang="es-AR" smtClean="0"/>
              <a:t>3/4/15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85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8783-C863-014A-A635-A9759CC558CB}" type="datetime1">
              <a:rPr lang="es-AR" smtClean="0"/>
              <a:t>3/4/15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67544" y="1700808"/>
            <a:ext cx="4031303" cy="4425672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572000" y="1700808"/>
            <a:ext cx="4104456" cy="44256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5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86D6-B752-6E4B-83B7-747A68D15107}" type="datetime1">
              <a:rPr lang="es-AR" smtClean="0"/>
              <a:t>3/4/15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71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3B45-9326-DC47-9E4F-7A55A1AD636B}" type="datetime1">
              <a:rPr lang="es-AR" smtClean="0"/>
              <a:t>3/4/15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462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849F-CC09-A547-9577-1ACDC4087986}" type="datetime1">
              <a:rPr lang="es-AR" smtClean="0"/>
              <a:t>3/4/15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9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756F-D3B2-4646-AEEB-AF7E1CD181F7}" type="datetime1">
              <a:rPr lang="es-AR" smtClean="0"/>
              <a:t>3/4/15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85A5-8919-834C-AF34-4BC8DA1D37D8}" type="datetime1">
              <a:rPr lang="es-AR" smtClean="0"/>
              <a:t>3/4/15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7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B8C81EF-D820-5540-950E-1E4B4EE516F3}" type="datetime1">
              <a:rPr lang="es-AR" smtClean="0"/>
              <a:t>3/4/15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Bases del Diseño de Software - SOLID - DIP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79429"/>
            <a:ext cx="8208911" cy="4446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3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Bases de Diseño de Software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Principios SOLID – DIP</a:t>
            </a:r>
          </a:p>
          <a:p>
            <a:r>
              <a:rPr lang="es-ES" dirty="0" smtClean="0"/>
              <a:t>Principio de Inversión de Dependencias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147057" y="619298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2015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395536" y="6187685"/>
            <a:ext cx="293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Docente:  Ing. Victor Valotto</a:t>
            </a:r>
            <a:endParaRPr lang="es-A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Cada capa de nivel superior declara una interfaz </a:t>
            </a:r>
            <a:r>
              <a:rPr lang="es-ES" dirty="0" smtClean="0"/>
              <a:t>abstracta por </a:t>
            </a:r>
            <a:r>
              <a:rPr lang="es-ES" dirty="0"/>
              <a:t>los servicios que necesita.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Las </a:t>
            </a:r>
            <a:r>
              <a:rPr lang="es-ES" dirty="0"/>
              <a:t>capas de nivel inferior son </a:t>
            </a:r>
            <a:r>
              <a:rPr lang="es-ES" dirty="0" smtClean="0"/>
              <a:t>realizadas desde </a:t>
            </a:r>
            <a:r>
              <a:rPr lang="es-ES" dirty="0"/>
              <a:t>estas interfaces abstractas.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Cada clase </a:t>
            </a:r>
            <a:r>
              <a:rPr lang="es-ES" dirty="0"/>
              <a:t>de nivel superior utiliza la capa siguiente más baja a través de la interfaz </a:t>
            </a:r>
            <a:r>
              <a:rPr lang="es-ES" dirty="0" smtClean="0"/>
              <a:t>abstracta.</a:t>
            </a:r>
          </a:p>
          <a:p>
            <a:endParaRPr lang="es-ES" dirty="0"/>
          </a:p>
          <a:p>
            <a:r>
              <a:rPr lang="es-ES" dirty="0" smtClean="0"/>
              <a:t>Solo hay dependencias con abstracciones.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Inversión de la Dependencia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931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Simple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348880"/>
            <a:ext cx="4060344" cy="99072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4437112"/>
            <a:ext cx="4046954" cy="223224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195736" y="1988840"/>
            <a:ext cx="86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Sin DIP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4644009" y="2420888"/>
            <a:ext cx="3456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este caso la clase </a:t>
            </a:r>
            <a:r>
              <a:rPr lang="es-ES" dirty="0" err="1" smtClean="0"/>
              <a:t>Boton</a:t>
            </a:r>
            <a:r>
              <a:rPr lang="es-ES" dirty="0" smtClean="0"/>
              <a:t> tiene que conocer como se prende o se apaga la lámpara.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83568" y="4869160"/>
            <a:ext cx="3456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este caso la clase </a:t>
            </a:r>
            <a:r>
              <a:rPr lang="es-ES" dirty="0" err="1" smtClean="0"/>
              <a:t>Boton</a:t>
            </a:r>
            <a:r>
              <a:rPr lang="es-ES" dirty="0" smtClean="0"/>
              <a:t> usa una interfaz a la que se adhiera la lámpara o cualquier otro dispositivo con dos estados.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012160" y="4005064"/>
            <a:ext cx="95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 DIP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287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19256" cy="4389120"/>
          </a:xfrm>
        </p:spPr>
        <p:txBody>
          <a:bodyPr>
            <a:normAutofit/>
          </a:bodyPr>
          <a:lstStyle/>
          <a:p>
            <a:r>
              <a:rPr lang="es-ES" dirty="0" smtClean="0"/>
              <a:t>La </a:t>
            </a:r>
            <a:r>
              <a:rPr lang="es-ES" dirty="0"/>
              <a:t>dependencia </a:t>
            </a:r>
            <a:r>
              <a:rPr lang="es-ES" dirty="0" smtClean="0"/>
              <a:t>tradicional conceptualmente es muy peligrosa. </a:t>
            </a:r>
            <a:endParaRPr lang="es-ES" dirty="0"/>
          </a:p>
          <a:p>
            <a:r>
              <a:rPr lang="es-ES" dirty="0" smtClean="0"/>
              <a:t>Las reglas de negocio no pueden depender de su implementación, sino al revés.</a:t>
            </a:r>
            <a:endParaRPr lang="es-ES" dirty="0"/>
          </a:p>
          <a:p>
            <a:r>
              <a:rPr lang="es-ES" dirty="0" smtClean="0"/>
              <a:t>En este </a:t>
            </a:r>
            <a:r>
              <a:rPr lang="es-ES" dirty="0"/>
              <a:t>principio se encuentra en el corazón del diseño de </a:t>
            </a:r>
            <a:r>
              <a:rPr lang="es-ES" dirty="0" smtClean="0"/>
              <a:t>los </a:t>
            </a:r>
            <a:r>
              <a:rPr lang="es-ES" dirty="0" err="1" smtClean="0"/>
              <a:t>frameworks</a:t>
            </a:r>
            <a:r>
              <a:rPr lang="es-ES" dirty="0" smtClean="0"/>
              <a:t>.</a:t>
            </a:r>
          </a:p>
          <a:p>
            <a:r>
              <a:rPr lang="es-ES" dirty="0"/>
              <a:t>E</a:t>
            </a:r>
            <a:r>
              <a:rPr lang="es-ES" dirty="0" smtClean="0"/>
              <a:t>s </a:t>
            </a:r>
            <a:r>
              <a:rPr lang="es-ES" dirty="0"/>
              <a:t>de importancia crítica para la construcción de código que es resistente a los cambios. </a:t>
            </a:r>
            <a:endParaRPr lang="es-ES" dirty="0" smtClean="0"/>
          </a:p>
          <a:p>
            <a:r>
              <a:rPr lang="es-ES" dirty="0" smtClean="0"/>
              <a:t>Como las abstracciones </a:t>
            </a:r>
            <a:r>
              <a:rPr lang="es-ES" dirty="0"/>
              <a:t>y detalles están aisladas unas de otras , el código es mucho más fácil de mantener.</a:t>
            </a:r>
          </a:p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311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 DIP</a:t>
            </a:r>
            <a:endParaRPr lang="es-ES" dirty="0"/>
          </a:p>
        </p:txBody>
      </p:sp>
      <p:sp>
        <p:nvSpPr>
          <p:cNvPr id="5" name="2 CuadroTexto"/>
          <p:cNvSpPr txBox="1"/>
          <p:nvPr/>
        </p:nvSpPr>
        <p:spPr>
          <a:xfrm>
            <a:off x="1259632" y="2492896"/>
            <a:ext cx="65719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600" dirty="0" smtClean="0"/>
              <a:t>ABSTRACCION</a:t>
            </a:r>
            <a:endParaRPr lang="es-AR" sz="6600" dirty="0"/>
          </a:p>
        </p:txBody>
      </p:sp>
      <p:sp>
        <p:nvSpPr>
          <p:cNvPr id="6" name="3 CuadroTexto"/>
          <p:cNvSpPr txBox="1"/>
          <p:nvPr/>
        </p:nvSpPr>
        <p:spPr>
          <a:xfrm>
            <a:off x="1115616" y="4725144"/>
            <a:ext cx="6859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600" smtClean="0"/>
              <a:t>ACOPLAMIENTO</a:t>
            </a:r>
            <a:endParaRPr lang="es-AR" sz="66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259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Principio de Inversion de Dependencias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128" name="Picture 8" descr="http://www.tomdalling.com/blog/wp-content/uploads/DIP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" r="291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99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DIP - Inicio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¿</a:t>
            </a:r>
            <a:r>
              <a:rPr lang="es-ES" dirty="0" smtClean="0"/>
              <a:t>Qué es un mal diseño?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Hay un ingrediente de criterio personal</a:t>
            </a:r>
          </a:p>
          <a:p>
            <a:endParaRPr lang="es-ES" dirty="0"/>
          </a:p>
          <a:p>
            <a:r>
              <a:rPr lang="es-ES" dirty="0" smtClean="0"/>
              <a:t>Pero se puede estar de acuerdo que:</a:t>
            </a:r>
          </a:p>
          <a:p>
            <a:pPr lvl="1"/>
            <a:r>
              <a:rPr lang="es-ES" dirty="0"/>
              <a:t>1. Es difícil cambiar ya que cada cambio afecta a muchas otras partes del sistema. </a:t>
            </a:r>
            <a:r>
              <a:rPr lang="es-ES" dirty="0" smtClean="0"/>
              <a:t>(</a:t>
            </a:r>
            <a:r>
              <a:rPr lang="es-ES" dirty="0"/>
              <a:t>Rigidez</a:t>
            </a:r>
            <a:r>
              <a:rPr lang="es-ES" dirty="0" smtClean="0"/>
              <a:t>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2. Cuando </a:t>
            </a:r>
            <a:r>
              <a:rPr lang="es-ES" dirty="0" smtClean="0"/>
              <a:t>se hace </a:t>
            </a:r>
            <a:r>
              <a:rPr lang="es-ES" dirty="0"/>
              <a:t>un cambio, piezas inesperadas de la ruptura del sistema. (Fragilidad</a:t>
            </a:r>
            <a:r>
              <a:rPr lang="es-ES" dirty="0" smtClean="0"/>
              <a:t>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3. Es difícil volver a utilizar en otra aplicación, ya que no puede ser </a:t>
            </a:r>
            <a:r>
              <a:rPr lang="es-ES" dirty="0" smtClean="0"/>
              <a:t>despegada de la </a:t>
            </a:r>
            <a:r>
              <a:rPr lang="es-ES" dirty="0"/>
              <a:t>aplicación actual. (Inmovilidad)</a:t>
            </a:r>
          </a:p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564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DIP - Inicio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Qué hay de común entre estos aspectos:</a:t>
            </a:r>
            <a:endParaRPr lang="es-ES" dirty="0"/>
          </a:p>
          <a:p>
            <a:pPr marL="0" indent="0" algn="ctr">
              <a:buNone/>
            </a:pPr>
            <a:r>
              <a:rPr lang="es-ES" sz="3200" dirty="0" smtClean="0">
                <a:solidFill>
                  <a:srgbClr val="FF0000"/>
                </a:solidFill>
              </a:rPr>
              <a:t>Dependencia en los elementos</a:t>
            </a:r>
            <a:endParaRPr lang="es-ES" sz="3200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212976"/>
            <a:ext cx="4464496" cy="3120168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88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Alto Acoplamiento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Dos piezas están </a:t>
            </a:r>
            <a:r>
              <a:rPr lang="es-ES" dirty="0"/>
              <a:t>altamente acopladas  si </a:t>
            </a:r>
            <a:r>
              <a:rPr lang="es-ES" dirty="0" smtClean="0"/>
              <a:t>están fuertemente </a:t>
            </a:r>
            <a:r>
              <a:rPr lang="es-ES" dirty="0"/>
              <a:t>vinculadas o son </a:t>
            </a:r>
            <a:r>
              <a:rPr lang="es-ES" dirty="0" smtClean="0"/>
              <a:t>dependientes entre </a:t>
            </a:r>
            <a:r>
              <a:rPr lang="es-ES" dirty="0"/>
              <a:t>si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Las piezas altamente </a:t>
            </a:r>
            <a:r>
              <a:rPr lang="es-ES" dirty="0"/>
              <a:t>acopladas no </a:t>
            </a:r>
            <a:r>
              <a:rPr lang="es-ES" dirty="0" smtClean="0"/>
              <a:t>pueden trabajar </a:t>
            </a:r>
            <a:r>
              <a:rPr lang="es-ES" dirty="0"/>
              <a:t>de manera independiente entre si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Realizar </a:t>
            </a:r>
            <a:r>
              <a:rPr lang="es-ES" dirty="0"/>
              <a:t>cambios sobre una </a:t>
            </a:r>
            <a:r>
              <a:rPr lang="es-ES" dirty="0" smtClean="0"/>
              <a:t>pieza es </a:t>
            </a:r>
            <a:r>
              <a:rPr lang="es-ES" dirty="0"/>
              <a:t>difícil </a:t>
            </a:r>
            <a:r>
              <a:rPr lang="es-ES" dirty="0" smtClean="0"/>
              <a:t>ya que </a:t>
            </a:r>
            <a:r>
              <a:rPr lang="es-ES" dirty="0"/>
              <a:t>puede generar una serie de cambios </a:t>
            </a:r>
            <a:r>
              <a:rPr lang="es-ES" dirty="0" smtClean="0"/>
              <a:t>en las </a:t>
            </a:r>
            <a:r>
              <a:rPr lang="es-ES" dirty="0"/>
              <a:t>clases que están altamente acopladas </a:t>
            </a:r>
            <a:r>
              <a:rPr lang="es-ES" dirty="0" smtClean="0"/>
              <a:t>con ella.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36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Principio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Los módulos de alto nivel no deberían depender de los módulos de bajo nivel, ambos deberían depender de abstracciones.</a:t>
            </a:r>
          </a:p>
          <a:p>
            <a:pPr marL="0" indent="0" algn="ctr">
              <a:buNone/>
            </a:pPr>
            <a:endParaRPr lang="es-E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s-E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Las abstracciones no deben depender de los detalles. Detalles deben depender de las abstracciones.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77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Dependencia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35480"/>
            <a:ext cx="6059016" cy="4389120"/>
          </a:xfrm>
        </p:spPr>
        <p:txBody>
          <a:bodyPr>
            <a:normAutofit/>
          </a:bodyPr>
          <a:lstStyle/>
          <a:p>
            <a:r>
              <a:rPr lang="es-ES" dirty="0" smtClean="0"/>
              <a:t>La tendencia desde las metodologías tradicionales que los módulos de alto nivel dependan de los módulos menores.</a:t>
            </a:r>
          </a:p>
          <a:p>
            <a:endParaRPr lang="es-ES" dirty="0"/>
          </a:p>
          <a:p>
            <a:r>
              <a:rPr lang="es-ES" dirty="0" smtClean="0"/>
              <a:t>Estructura jerárquica de llamadas desde los programas superiores a los inferiores.</a:t>
            </a:r>
          </a:p>
          <a:p>
            <a:endParaRPr lang="es-ES" dirty="0"/>
          </a:p>
          <a:p>
            <a:r>
              <a:rPr lang="es-ES" dirty="0" smtClean="0"/>
              <a:t>La inversión de la dependencia aparece en un software OO bien diseñado.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2780928"/>
            <a:ext cx="2270523" cy="1512168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50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por Capas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4716016" y="2276872"/>
            <a:ext cx="136815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Capa de Política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724128" y="3356992"/>
            <a:ext cx="151216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Capa de Mecanismo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092280" y="4581128"/>
            <a:ext cx="151216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Capa de Utilidad</a:t>
            </a:r>
            <a:endParaRPr lang="es-ES" dirty="0">
              <a:solidFill>
                <a:srgbClr val="000000"/>
              </a:solidFill>
            </a:endParaRPr>
          </a:p>
        </p:txBody>
      </p:sp>
      <p:cxnSp>
        <p:nvCxnSpPr>
          <p:cNvPr id="11" name="Conector angular 10"/>
          <p:cNvCxnSpPr>
            <a:stCxn id="3" idx="3"/>
            <a:endCxn id="9" idx="0"/>
          </p:cNvCxnSpPr>
          <p:nvPr/>
        </p:nvCxnSpPr>
        <p:spPr>
          <a:xfrm>
            <a:off x="6084168" y="2636912"/>
            <a:ext cx="396044" cy="7200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9" idx="3"/>
            <a:endCxn id="10" idx="0"/>
          </p:cNvCxnSpPr>
          <p:nvPr/>
        </p:nvCxnSpPr>
        <p:spPr>
          <a:xfrm>
            <a:off x="7236296" y="3753036"/>
            <a:ext cx="612068" cy="8280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611560" y="2276872"/>
            <a:ext cx="3528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Las Arquitecturas OO bien diseñadas tiene capas bien definidas, donde cada capa tiene un conjunto coherentes de servicios mediante una interfaz controlada y bien definida</a:t>
            </a:r>
            <a:endParaRPr lang="es-ES" sz="24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131840" y="5445224"/>
            <a:ext cx="54726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En este diagrama indica que hay una dependencia entre la utilidad y la política definida.</a:t>
            </a:r>
          </a:p>
          <a:p>
            <a:r>
              <a:rPr lang="es-ES" sz="1400" b="1" dirty="0" smtClean="0"/>
              <a:t>Dicho de otra manera, un cambio en la implementación (utilidad) tiene un impacto en las decisiones de negocio (política)</a:t>
            </a:r>
          </a:p>
          <a:p>
            <a:r>
              <a:rPr lang="es-ES" sz="1400" b="1" dirty="0" smtClean="0"/>
              <a:t>Parece razonable?</a:t>
            </a:r>
            <a:endParaRPr lang="es-ES" sz="1400" b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478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683568" y="3356992"/>
            <a:ext cx="7416824" cy="1224136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/>
        </p:nvSpPr>
        <p:spPr>
          <a:xfrm>
            <a:off x="683568" y="4725144"/>
            <a:ext cx="7416824" cy="1224136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683568" y="1988840"/>
            <a:ext cx="7416824" cy="1224136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por </a:t>
            </a:r>
            <a:r>
              <a:rPr lang="es-ES" dirty="0" smtClean="0"/>
              <a:t>Capas - Mejorada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187624" y="2348880"/>
            <a:ext cx="1440160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Capa de Política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419872" y="3573016"/>
            <a:ext cx="151216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Capa de Mecanismo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156176" y="4869160"/>
            <a:ext cx="151216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Capa de Utilidad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419872" y="2348880"/>
            <a:ext cx="1440160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Interfaz de Servicio de Política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084168" y="3501008"/>
            <a:ext cx="151216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Interfaz de Servicio de Mecanismo</a:t>
            </a:r>
            <a:endParaRPr lang="es-ES" sz="1400" dirty="0">
              <a:solidFill>
                <a:srgbClr val="000000"/>
              </a:solidFill>
            </a:endParaRPr>
          </a:p>
        </p:txBody>
      </p:sp>
      <p:cxnSp>
        <p:nvCxnSpPr>
          <p:cNvPr id="16" name="Conector recto de flecha 15"/>
          <p:cNvCxnSpPr>
            <a:stCxn id="5" idx="3"/>
          </p:cNvCxnSpPr>
          <p:nvPr/>
        </p:nvCxnSpPr>
        <p:spPr>
          <a:xfrm>
            <a:off x="2627784" y="270892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endCxn id="14" idx="1"/>
          </p:cNvCxnSpPr>
          <p:nvPr/>
        </p:nvCxnSpPr>
        <p:spPr>
          <a:xfrm flipV="1">
            <a:off x="4932040" y="3897052"/>
            <a:ext cx="1152128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4211960" y="3068960"/>
            <a:ext cx="0" cy="50405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6876256" y="4293096"/>
            <a:ext cx="0" cy="57606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683568" y="1988840"/>
            <a:ext cx="90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Política</a:t>
            </a:r>
            <a:endParaRPr lang="es-ES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83568" y="3356992"/>
            <a:ext cx="1307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Mecanismo</a:t>
            </a:r>
            <a:endParaRPr lang="es-E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683568" y="4725144"/>
            <a:ext cx="945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Utilidad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40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387</TotalTime>
  <Words>679</Words>
  <Application>Microsoft Macintosh PowerPoint</Application>
  <PresentationFormat>Presentación en pantalla (4:3)</PresentationFormat>
  <Paragraphs>101</Paragraphs>
  <Slides>13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Forma de onda</vt:lpstr>
      <vt:lpstr>Bases de Diseño de Software</vt:lpstr>
      <vt:lpstr>Principio de Inversion de Dependencias</vt:lpstr>
      <vt:lpstr>DIP - Inicio</vt:lpstr>
      <vt:lpstr>DIP - Inicio</vt:lpstr>
      <vt:lpstr>Alto Acoplamiento</vt:lpstr>
      <vt:lpstr>Principio</vt:lpstr>
      <vt:lpstr>Dependencia</vt:lpstr>
      <vt:lpstr>Estructura por Capas</vt:lpstr>
      <vt:lpstr>Estructura por Capas - Mejorada</vt:lpstr>
      <vt:lpstr>Inversión de la Dependencia</vt:lpstr>
      <vt:lpstr>Ejemplo Simple</vt:lpstr>
      <vt:lpstr>Conclusiones</vt:lpstr>
      <vt:lpstr>Resumen DIP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Victor Valotto</cp:lastModifiedBy>
  <cp:revision>47</cp:revision>
  <dcterms:modified xsi:type="dcterms:W3CDTF">2015-04-03T19:16:44Z</dcterms:modified>
</cp:coreProperties>
</file>