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5" r:id="rId13"/>
    <p:sldId id="268" r:id="rId14"/>
    <p:sldId id="272" r:id="rId15"/>
    <p:sldId id="269" r:id="rId16"/>
    <p:sldId id="273" r:id="rId17"/>
    <p:sldId id="270" r:id="rId18"/>
    <p:sldId id="271" r:id="rId19"/>
    <p:sldId id="274" r:id="rId20"/>
    <p:sldId id="280" r:id="rId21"/>
    <p:sldId id="281" r:id="rId22"/>
    <p:sldId id="275" r:id="rId23"/>
    <p:sldId id="276" r:id="rId24"/>
    <p:sldId id="277" r:id="rId25"/>
    <p:sldId id="278" r:id="rId26"/>
    <p:sldId id="279" r:id="rId27"/>
    <p:sldId id="282" r:id="rId28"/>
    <p:sldId id="287" r:id="rId29"/>
    <p:sldId id="288" r:id="rId30"/>
    <p:sldId id="291" r:id="rId31"/>
    <p:sldId id="292" r:id="rId32"/>
    <p:sldId id="293" r:id="rId33"/>
    <p:sldId id="294" r:id="rId34"/>
    <p:sldId id="295" r:id="rId35"/>
    <p:sldId id="296" r:id="rId36"/>
    <p:sldId id="283" r:id="rId37"/>
    <p:sldId id="284" r:id="rId38"/>
    <p:sldId id="285" r:id="rId39"/>
    <p:sldId id="286" r:id="rId40"/>
    <p:sldId id="290" r:id="rId4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BA93-62C0-6B41-AC22-0ABAF1A5553B}" type="datetimeFigureOut">
              <a:rPr lang="es-ES" smtClean="0"/>
              <a:t>27/3/15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156D-57A8-2E43-A752-AF88E2F3AC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896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50A4-7C96-D245-ABDC-2F525248AB33}" type="datetimeFigureOut">
              <a:rPr lang="es-ES" smtClean="0"/>
              <a:t>27/3/15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E76C-0DA2-6C4F-9062-ACB6D836E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335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34A-D5A8-A342-86F7-F839CD1A6207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524-71F8-044E-BE57-716DFAC0B1A0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CCF-39DE-9E49-814D-BAF75DC4FC71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591A-C488-D949-8636-636C41720D2A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A65C-D9A8-5143-B226-93D750FC8585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9CED-A0FC-B042-9645-55BC8C3C85A8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60B3-E4ED-A54C-B722-E84D23AEE4F8}" type="datetime1">
              <a:rPr lang="es-AR" smtClean="0"/>
              <a:t>27/3/15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FE9E-F746-434D-807E-E0610D5715C8}" type="datetime1">
              <a:rPr lang="es-AR" smtClean="0"/>
              <a:t>27/3/15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0BA-A84B-AA45-87CA-5B744B459ECC}" type="datetime1">
              <a:rPr lang="es-AR" smtClean="0"/>
              <a:t>27/3/15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678-B0E5-824B-BE73-BC6BB5EC88BE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D26-A0B4-7C4B-9334-0802843137C6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26BFE87-B3E1-3644-83E8-34F414DBED77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Bases del Diseño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Criterios de Diseño de Software</a:t>
            </a:r>
          </a:p>
        </p:txBody>
      </p:sp>
    </p:spTree>
    <p:extLst>
      <p:ext uri="{BB962C8B-B14F-4D97-AF65-F5344CB8AC3E}">
        <p14:creationId xmlns:p14="http://schemas.microsoft.com/office/powerpoint/2010/main" val="98085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872068" y="2187037"/>
            <a:ext cx="3766356" cy="376684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Se ponen juntos un paquete componentes que la relación que tienen es que normalmente se usan el mismo momento.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21" y="2943251"/>
            <a:ext cx="3730879" cy="3010632"/>
          </a:xfrm>
          <a:prstGeom prst="rect">
            <a:avLst/>
          </a:prstGeom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415-9E38-3B41-8A67-5DF296B7BC3F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25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Procedural (Moderada)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872067" y="2675467"/>
            <a:ext cx="4598569" cy="34506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El módulo contiene actividades sin relación aparente, pero en las que el flujo de control es secuencial.</a:t>
            </a:r>
          </a:p>
          <a:p>
            <a:endParaRPr lang="es-AR" dirty="0"/>
          </a:p>
          <a:p>
            <a:r>
              <a:rPr lang="es-AR" dirty="0"/>
              <a:t>Complica la mantenibilidad del módulo.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612" y="3515313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860E-33A9-5F48-89A8-31EFB227F3BF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64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5218397" y="3918744"/>
            <a:ext cx="3008888" cy="240420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Se definen métodos dentro de una clase porque tienen un camino lógico dentro en su ejecución.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937" y="2095589"/>
            <a:ext cx="1727075" cy="16011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09458" y="1766161"/>
            <a:ext cx="6062049" cy="466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 err="1"/>
              <a:t>class</a:t>
            </a:r>
            <a:r>
              <a:rPr lang="es-ES" sz="900" b="1" dirty="0"/>
              <a:t> </a:t>
            </a:r>
            <a:r>
              <a:rPr lang="es-ES" sz="900" b="1" dirty="0" err="1"/>
              <a:t>Parser</a:t>
            </a:r>
            <a:r>
              <a:rPr lang="es-ES" sz="900" dirty="0"/>
              <a:t>(</a:t>
            </a:r>
            <a:r>
              <a:rPr lang="es-ES" sz="900" dirty="0" err="1"/>
              <a:t>object</a:t>
            </a:r>
            <a:r>
              <a:rPr lang="es-ES" sz="900" dirty="0"/>
              <a:t>):</a:t>
            </a:r>
            <a:br>
              <a:rPr lang="es-ES" sz="900" dirty="0"/>
            </a:br>
            <a:r>
              <a:rPr lang="es-ES" sz="900" dirty="0"/>
              <a:t/>
            </a:r>
            <a:br>
              <a:rPr lang="es-ES" sz="900" dirty="0"/>
            </a:br>
            <a:r>
              <a:rPr lang="es-ES" sz="900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leer_archivo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archivo):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informar_error_lectura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error):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parsear_linea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</a:t>
            </a:r>
            <a:r>
              <a:rPr lang="es-ES" sz="900" dirty="0" err="1"/>
              <a:t>linea</a:t>
            </a:r>
            <a:r>
              <a:rPr lang="es-ES" sz="900" dirty="0"/>
              <a:t>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informar_error_linea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error):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guardar_entidad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entidad):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auditar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mensaje):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dirty="0" err="1"/>
              <a:t>parser_paciente</a:t>
            </a:r>
            <a:r>
              <a:rPr lang="es-ES" sz="900" dirty="0"/>
              <a:t> = </a:t>
            </a:r>
            <a:r>
              <a:rPr lang="es-ES" sz="900" dirty="0" err="1"/>
              <a:t>Parser</a:t>
            </a:r>
            <a:r>
              <a:rPr lang="es-ES" sz="900" dirty="0"/>
              <a:t>()</a:t>
            </a:r>
            <a:br>
              <a:rPr lang="es-ES" sz="900" dirty="0"/>
            </a:br>
            <a:r>
              <a:rPr lang="es-ES" sz="900" b="1" dirty="0"/>
              <a:t>try</a:t>
            </a:r>
            <a:r>
              <a:rPr lang="es-ES" sz="900" dirty="0"/>
              <a:t>:</a:t>
            </a:r>
            <a:br>
              <a:rPr lang="es-ES" sz="900" dirty="0"/>
            </a:br>
            <a:r>
              <a:rPr lang="es-ES" sz="900" dirty="0"/>
              <a:t>    </a:t>
            </a:r>
            <a:r>
              <a:rPr lang="es-ES" sz="900" dirty="0" err="1"/>
              <a:t>parser_paciente.leer_archivo</a:t>
            </a:r>
            <a:r>
              <a:rPr lang="es-ES" sz="900" dirty="0"/>
              <a:t>('</a:t>
            </a:r>
            <a:r>
              <a:rPr lang="es-ES" sz="900" dirty="0" err="1"/>
              <a:t>lista.txt</a:t>
            </a:r>
            <a:r>
              <a:rPr lang="es-ES" sz="900" dirty="0"/>
              <a:t>')</a:t>
            </a:r>
            <a:br>
              <a:rPr lang="es-ES" sz="900" dirty="0"/>
            </a:br>
            <a:r>
              <a:rPr lang="es-ES" sz="900" dirty="0"/>
              <a:t>    </a:t>
            </a:r>
            <a:r>
              <a:rPr lang="es-ES" sz="900" b="1" dirty="0" err="1"/>
              <a:t>while</a:t>
            </a:r>
            <a:r>
              <a:rPr lang="es-ES" sz="900" b="1" dirty="0"/>
              <a:t> </a:t>
            </a:r>
            <a:r>
              <a:rPr lang="es-ES" sz="900" dirty="0"/>
              <a:t>...</a:t>
            </a:r>
            <a:br>
              <a:rPr lang="es-ES" sz="900" dirty="0"/>
            </a:br>
            <a:r>
              <a:rPr lang="es-ES" sz="900" dirty="0"/>
              <a:t>        entidad =  </a:t>
            </a:r>
            <a:r>
              <a:rPr lang="es-ES" sz="900" dirty="0" err="1"/>
              <a:t>parser_paciente.parsear_linea</a:t>
            </a:r>
            <a:r>
              <a:rPr lang="es-ES" sz="900" dirty="0"/>
              <a:t>()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if</a:t>
            </a:r>
            <a:r>
              <a:rPr lang="es-ES" sz="900" b="1" dirty="0"/>
              <a:t> </a:t>
            </a:r>
            <a:r>
              <a:rPr lang="es-ES" sz="900" dirty="0"/>
              <a:t>entidad </a:t>
            </a:r>
            <a:r>
              <a:rPr lang="es-ES" sz="900" b="1" dirty="0" err="1"/>
              <a:t>is</a:t>
            </a:r>
            <a:r>
              <a:rPr lang="es-ES" sz="900" b="1" dirty="0"/>
              <a:t> </a:t>
            </a:r>
            <a:r>
              <a:rPr lang="es-ES" sz="900" b="1" dirty="0" err="1"/>
              <a:t>None</a:t>
            </a:r>
            <a:r>
              <a:rPr lang="es-ES" sz="900" dirty="0"/>
              <a:t>:</a:t>
            </a:r>
            <a:br>
              <a:rPr lang="es-ES" sz="900" dirty="0"/>
            </a:br>
            <a:r>
              <a:rPr lang="es-ES" sz="900" dirty="0"/>
              <a:t>            </a:t>
            </a:r>
            <a:r>
              <a:rPr lang="es-ES" sz="900" dirty="0" err="1"/>
              <a:t>parser_paciente.informar_error_linea</a:t>
            </a:r>
            <a:r>
              <a:rPr lang="es-ES" sz="900" dirty="0"/>
              <a:t>('Error </a:t>
            </a:r>
            <a:r>
              <a:rPr lang="es-ES" sz="900" dirty="0" err="1"/>
              <a:t>Linea</a:t>
            </a:r>
            <a:r>
              <a:rPr lang="es-ES" sz="900" dirty="0"/>
              <a:t>')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else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        </a:t>
            </a:r>
            <a:r>
              <a:rPr lang="es-ES" sz="900" dirty="0" err="1"/>
              <a:t>parser_paciente.guardar_entidad</a:t>
            </a:r>
            <a:r>
              <a:rPr lang="es-ES" sz="900" dirty="0"/>
              <a:t>(entidad)</a:t>
            </a:r>
            <a:br>
              <a:rPr lang="es-ES" sz="900" dirty="0"/>
            </a:br>
            <a:r>
              <a:rPr lang="es-ES" sz="900" dirty="0"/>
              <a:t>            </a:t>
            </a:r>
            <a:r>
              <a:rPr lang="es-ES" sz="900" dirty="0" err="1"/>
              <a:t>parser_paciente.auditar</a:t>
            </a:r>
            <a:r>
              <a:rPr lang="es-ES" sz="900" dirty="0"/>
              <a:t>('Guardado')</a:t>
            </a:r>
            <a:br>
              <a:rPr lang="es-ES" sz="900" dirty="0"/>
            </a:br>
            <a:r>
              <a:rPr lang="es-ES" sz="900" b="1" dirty="0" err="1"/>
              <a:t>except</a:t>
            </a:r>
            <a:r>
              <a:rPr lang="es-ES" sz="900" b="1" dirty="0"/>
              <a:t> </a:t>
            </a:r>
            <a:r>
              <a:rPr lang="es-ES" sz="900" dirty="0" err="1"/>
              <a:t>IOError</a:t>
            </a:r>
            <a:r>
              <a:rPr lang="es-ES" sz="900" dirty="0"/>
              <a:t>:</a:t>
            </a:r>
            <a:br>
              <a:rPr lang="es-ES" sz="900" dirty="0"/>
            </a:br>
            <a:r>
              <a:rPr lang="es-ES" sz="900" dirty="0"/>
              <a:t>    </a:t>
            </a:r>
            <a:r>
              <a:rPr lang="es-ES" sz="900" dirty="0" err="1"/>
              <a:t>parser_paciente.informar_error_lectura</a:t>
            </a:r>
            <a:r>
              <a:rPr lang="es-ES" sz="900" dirty="0"/>
              <a:t>(</a:t>
            </a:r>
            <a:r>
              <a:rPr lang="es-ES" sz="900" dirty="0" err="1"/>
              <a:t>IOError</a:t>
            </a:r>
            <a:r>
              <a:rPr lang="es-ES" sz="900" dirty="0"/>
              <a:t>)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7794-CA5C-F24F-8C8D-84D0E32DA630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56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Cohesión Comunicacional (Moderada)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872067" y="2675467"/>
            <a:ext cx="4598569" cy="345069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 módulo exhibe cohesión comunicacional si todas las actividades </a:t>
            </a:r>
            <a:r>
              <a:rPr lang="es-ES" dirty="0" smtClean="0"/>
              <a:t>usa la </a:t>
            </a:r>
            <a:r>
              <a:rPr lang="es-ES" dirty="0"/>
              <a:t>misma entrada o salida de datos - o </a:t>
            </a:r>
            <a:r>
              <a:rPr lang="es-ES" dirty="0" smtClean="0"/>
              <a:t>accede </a:t>
            </a:r>
            <a:r>
              <a:rPr lang="es-ES" dirty="0"/>
              <a:t>y modificar la misma parte de una estructura de datos .</a:t>
            </a:r>
          </a:p>
          <a:p>
            <a:endParaRPr lang="es-AR" dirty="0"/>
          </a:p>
          <a:p>
            <a:r>
              <a:rPr lang="es-AR" dirty="0"/>
              <a:t>Es similar a la secuencial, pero no importa el orden. </a:t>
            </a:r>
          </a:p>
          <a:p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4963" y="3483912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7DD-CA46-1849-9FE2-4DF7C1E1D2D7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31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505305" y="1758606"/>
            <a:ext cx="4572000" cy="46782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 smtClean="0"/>
              <a:t>class </a:t>
            </a:r>
            <a:r>
              <a:rPr lang="en-US" sz="1200" dirty="0" err="1"/>
              <a:t>Paciente</a:t>
            </a:r>
            <a:r>
              <a:rPr lang="en-US" sz="1200" dirty="0"/>
              <a:t>(object):</a:t>
            </a:r>
            <a:br>
              <a:rPr lang="en-US" sz="1200" dirty="0"/>
            </a:br>
            <a:r>
              <a:rPr lang="en-US" sz="1200" dirty="0"/>
              <a:t>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obtener_nombre</a:t>
            </a:r>
            <a:r>
              <a:rPr lang="en-US" sz="1200" dirty="0"/>
              <a:t>(self, </a:t>
            </a:r>
            <a:r>
              <a:rPr lang="en-US" sz="1200" dirty="0" err="1"/>
              <a:t>legajo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nombre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obtener_historia_clinica</a:t>
            </a:r>
            <a:r>
              <a:rPr lang="en-US" sz="1200" dirty="0"/>
              <a:t>(self, </a:t>
            </a:r>
            <a:r>
              <a:rPr lang="en-US" sz="1200" dirty="0" err="1"/>
              <a:t>legajo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historia_clinica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obtener_paciente</a:t>
            </a:r>
            <a:r>
              <a:rPr lang="en-US" sz="1200" dirty="0"/>
              <a:t>(self, </a:t>
            </a:r>
            <a:r>
              <a:rPr lang="en-US" sz="1200" dirty="0" err="1"/>
              <a:t>legajo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paciente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br>
              <a:rPr lang="en-US" sz="1200" dirty="0"/>
            </a:br>
            <a:endParaRPr lang="en-US" sz="1200" dirty="0"/>
          </a:p>
          <a:p>
            <a:pPr>
              <a:lnSpc>
                <a:spcPct val="80000"/>
              </a:lnSpc>
            </a:pPr>
            <a:r>
              <a:rPr lang="en-US" sz="1200" dirty="0" smtClean="0"/>
              <a:t>class </a:t>
            </a:r>
            <a:r>
              <a:rPr lang="en-US" sz="1200" dirty="0" err="1"/>
              <a:t>lista_dosis</a:t>
            </a:r>
            <a:r>
              <a:rPr lang="en-US" sz="1200" dirty="0"/>
              <a:t>(object):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__</a:t>
            </a:r>
            <a:r>
              <a:rPr lang="en-US" sz="1200" dirty="0" err="1"/>
              <a:t>init</a:t>
            </a:r>
            <a:r>
              <a:rPr lang="en-US" sz="1200" dirty="0"/>
              <a:t>__(self):</a:t>
            </a:r>
            <a:br>
              <a:rPr lang="en-US" sz="1200" dirty="0"/>
            </a:br>
            <a:r>
              <a:rPr lang="en-US" sz="1200" dirty="0"/>
              <a:t>        self._</a:t>
            </a:r>
            <a:r>
              <a:rPr lang="en-US" sz="1200" dirty="0" err="1"/>
              <a:t>dosis</a:t>
            </a:r>
            <a:r>
              <a:rPr lang="en-US" sz="1200" dirty="0"/>
              <a:t> = None</a:t>
            </a:r>
            <a:br>
              <a:rPr lang="en-US" sz="1200" dirty="0"/>
            </a:br>
            <a:r>
              <a:rPr lang="en-US" sz="1200" dirty="0"/>
              <a:t>    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agregar_dosis</a:t>
            </a:r>
            <a:r>
              <a:rPr lang="en-US" sz="1200" dirty="0"/>
              <a:t>(self, </a:t>
            </a:r>
            <a:r>
              <a:rPr lang="en-US" sz="1200" dirty="0" err="1"/>
              <a:t>dosis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ldosis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sacar_dosis</a:t>
            </a:r>
            <a:r>
              <a:rPr lang="en-US" sz="1200" dirty="0"/>
              <a:t>(self)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ldosis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vaciar_dosis</a:t>
            </a:r>
            <a:r>
              <a:rPr lang="en-US" sz="1200" dirty="0"/>
              <a:t>(self):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 smtClean="0"/>
              <a:t>ldosis</a:t>
            </a:r>
            <a:endParaRPr lang="en-US" sz="1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669692" y="2815437"/>
            <a:ext cx="24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Mismo dato de entrada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822092" y="503891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Mismo dato de salida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7C78-2EC5-A14E-8C09-68CF4BA10412}" type="datetime1">
              <a:rPr lang="es-AR" smtClean="0"/>
              <a:t>27/3/15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9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Secuencial (Moderada)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872067" y="2675467"/>
            <a:ext cx="4598569" cy="34506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Los resultados de una actividad del módulo sirven como entrada para otra actividad del mismo módulo.</a:t>
            </a:r>
          </a:p>
          <a:p>
            <a:endParaRPr lang="es-AR" dirty="0"/>
          </a:p>
          <a:p>
            <a:r>
              <a:rPr lang="es-AR" dirty="0"/>
              <a:t>No complica demasiado el entendimiento del sistema, pero disminuye notablemente la reusabilidad del módulo.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612" y="3651297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6154-EC3A-4F44-AEC4-DC5AD4C96BF4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69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722922" y="1591056"/>
            <a:ext cx="4572000" cy="4803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" sz="1000" b="1" dirty="0" err="1" smtClean="0"/>
              <a:t>class</a:t>
            </a:r>
            <a:r>
              <a:rPr lang="es-ES" sz="1000" b="1" dirty="0" smtClean="0"/>
              <a:t> </a:t>
            </a:r>
            <a:r>
              <a:rPr lang="es-ES" sz="1000" b="1" dirty="0" err="1"/>
              <a:t>adquisicion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</a:t>
            </a:r>
            <a:r>
              <a:rPr lang="es-ES" sz="1000" dirty="0" smtClean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adquirir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smtClean="0"/>
              <a:t> </a:t>
            </a:r>
            <a:r>
              <a:rPr lang="es-ES" sz="1000" b="1" dirty="0" err="1" smtClean="0"/>
              <a:t>return</a:t>
            </a:r>
            <a:r>
              <a:rPr lang="es-ES" sz="1000" b="1" dirty="0" smtClean="0"/>
              <a:t> </a:t>
            </a:r>
            <a:r>
              <a:rPr lang="es-ES" sz="1000" dirty="0" err="1"/>
              <a:t>senial</a:t>
            </a:r>
            <a:r>
              <a:rPr lang="es-ES" sz="1000" dirty="0"/>
              <a:t/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dirty="0"/>
              <a:t/>
            </a:r>
            <a:br>
              <a:rPr lang="es-ES" sz="1000" dirty="0"/>
            </a:br>
            <a:r>
              <a:rPr lang="es-ES" sz="1000" b="1" dirty="0" err="1"/>
              <a:t>class</a:t>
            </a:r>
            <a:r>
              <a:rPr lang="es-ES" sz="1000" b="1" dirty="0"/>
              <a:t> filtrado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 smtClean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filtrar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, </a:t>
            </a:r>
            <a:r>
              <a:rPr lang="es-ES" sz="1000" dirty="0" err="1"/>
              <a:t>senial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b="1" dirty="0" err="1"/>
              <a:t>return</a:t>
            </a:r>
            <a:r>
              <a:rPr lang="es-ES" sz="1000" b="1" dirty="0"/>
              <a:t> </a:t>
            </a:r>
            <a:r>
              <a:rPr lang="es-ES" sz="1000" dirty="0" err="1"/>
              <a:t>senial</a:t>
            </a:r>
            <a:r>
              <a:rPr lang="es-ES" sz="1000" dirty="0"/>
              <a:t/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b="1" dirty="0" err="1"/>
              <a:t>class</a:t>
            </a:r>
            <a:r>
              <a:rPr lang="es-ES" sz="1000" b="1" dirty="0"/>
              <a:t> proceso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</a:t>
            </a:r>
            <a:r>
              <a:rPr lang="es-ES" sz="1000" dirty="0" smtClean="0"/>
              <a:t>   </a:t>
            </a:r>
            <a:r>
              <a:rPr lang="es-ES" sz="1000" b="1" dirty="0" err="1" smtClean="0"/>
              <a:t>def</a:t>
            </a:r>
            <a:r>
              <a:rPr lang="es-ES" sz="1000" b="1" dirty="0" smtClean="0"/>
              <a:t> </a:t>
            </a:r>
            <a:r>
              <a:rPr lang="es-ES" sz="1000" b="1" dirty="0"/>
              <a:t>procesar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, </a:t>
            </a:r>
            <a:r>
              <a:rPr lang="es-ES" sz="1000" dirty="0" err="1"/>
              <a:t>senial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b="1" dirty="0" err="1"/>
              <a:t>return</a:t>
            </a:r>
            <a:r>
              <a:rPr lang="es-ES" sz="1000" b="1" dirty="0"/>
              <a:t> </a:t>
            </a:r>
            <a:r>
              <a:rPr lang="es-ES" sz="1000" dirty="0" err="1"/>
              <a:t>senial</a:t>
            </a:r>
            <a:r>
              <a:rPr lang="es-ES" sz="1000" dirty="0"/>
              <a:t/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b="1" dirty="0" err="1"/>
              <a:t>class</a:t>
            </a:r>
            <a:r>
              <a:rPr lang="es-ES" sz="1000" b="1" dirty="0"/>
              <a:t> guardado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 smtClean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guardar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, </a:t>
            </a:r>
            <a:r>
              <a:rPr lang="es-ES" sz="1000" dirty="0" err="1"/>
              <a:t>senial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b="1" dirty="0" err="1"/>
              <a:t>return</a:t>
            </a:r>
            <a:r>
              <a:rPr lang="es-ES" sz="1000" b="1" dirty="0"/>
              <a:t> </a:t>
            </a:r>
            <a:r>
              <a:rPr lang="es-ES" sz="1000" dirty="0" err="1"/>
              <a:t>senial</a:t>
            </a:r>
            <a:r>
              <a:rPr lang="es-ES" sz="1000" dirty="0"/>
              <a:t/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dirty="0"/>
              <a:t/>
            </a:r>
            <a:br>
              <a:rPr lang="es-ES" sz="1000" dirty="0"/>
            </a:br>
            <a:r>
              <a:rPr lang="es-ES" sz="1000" b="1" dirty="0" err="1"/>
              <a:t>class</a:t>
            </a:r>
            <a:r>
              <a:rPr lang="es-ES" sz="1000" b="1" dirty="0"/>
              <a:t> controlador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dirty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</a:t>
            </a:r>
            <a:r>
              <a:rPr lang="es-ES" sz="1000" dirty="0"/>
              <a:t>__</a:t>
            </a:r>
            <a:r>
              <a:rPr lang="es-ES" sz="1000" dirty="0" err="1"/>
              <a:t>init</a:t>
            </a:r>
            <a:r>
              <a:rPr lang="es-ES" sz="1000" dirty="0"/>
              <a:t>__(</a:t>
            </a:r>
            <a:r>
              <a:rPr lang="es-ES" sz="1000" dirty="0" err="1"/>
              <a:t>self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self</a:t>
            </a:r>
            <a:r>
              <a:rPr lang="es-ES" sz="1000" dirty="0"/>
              <a:t>._a = </a:t>
            </a:r>
            <a:r>
              <a:rPr lang="es-ES" sz="1000" dirty="0" err="1"/>
              <a:t>adquisicion</a:t>
            </a:r>
            <a:r>
              <a:rPr lang="es-ES" sz="1000" dirty="0"/>
              <a:t>()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self</a:t>
            </a:r>
            <a:r>
              <a:rPr lang="es-ES" sz="1000" dirty="0"/>
              <a:t>._f = filtrado()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self</a:t>
            </a:r>
            <a:r>
              <a:rPr lang="es-ES" sz="1000" dirty="0"/>
              <a:t>._p = proceso()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self</a:t>
            </a:r>
            <a:r>
              <a:rPr lang="es-ES" sz="1000" dirty="0"/>
              <a:t>._g = guardado()</a:t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dirty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ejecutar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senial_a</a:t>
            </a:r>
            <a:r>
              <a:rPr lang="es-ES" sz="1000" dirty="0"/>
              <a:t> = </a:t>
            </a:r>
            <a:r>
              <a:rPr lang="es-ES" sz="1000" dirty="0" err="1"/>
              <a:t>self</a:t>
            </a:r>
            <a:r>
              <a:rPr lang="es-ES" sz="1000" dirty="0"/>
              <a:t>._</a:t>
            </a:r>
            <a:r>
              <a:rPr lang="es-ES" sz="1000" dirty="0" err="1"/>
              <a:t>a.adquirir</a:t>
            </a:r>
            <a:r>
              <a:rPr lang="es-ES" sz="1000" dirty="0"/>
              <a:t>()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senial_f</a:t>
            </a:r>
            <a:r>
              <a:rPr lang="es-ES" sz="1000" dirty="0"/>
              <a:t> = </a:t>
            </a:r>
            <a:r>
              <a:rPr lang="es-ES" sz="1000" dirty="0" err="1"/>
              <a:t>self</a:t>
            </a:r>
            <a:r>
              <a:rPr lang="es-ES" sz="1000" dirty="0"/>
              <a:t>._</a:t>
            </a:r>
            <a:r>
              <a:rPr lang="es-ES" sz="1000" dirty="0" err="1"/>
              <a:t>f.filtrar</a:t>
            </a:r>
            <a:r>
              <a:rPr lang="es-ES" sz="1000" dirty="0"/>
              <a:t>(</a:t>
            </a:r>
            <a:r>
              <a:rPr lang="es-ES" sz="1000" dirty="0" err="1"/>
              <a:t>senial_a</a:t>
            </a:r>
            <a:r>
              <a:rPr lang="es-ES" sz="1000" dirty="0"/>
              <a:t>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senial_p</a:t>
            </a:r>
            <a:r>
              <a:rPr lang="es-ES" sz="1000" dirty="0"/>
              <a:t> = </a:t>
            </a:r>
            <a:r>
              <a:rPr lang="es-ES" sz="1000" dirty="0" err="1"/>
              <a:t>self</a:t>
            </a:r>
            <a:r>
              <a:rPr lang="es-ES" sz="1000" dirty="0"/>
              <a:t>._</a:t>
            </a:r>
            <a:r>
              <a:rPr lang="es-ES" sz="1000" dirty="0" err="1"/>
              <a:t>p.procesar</a:t>
            </a:r>
            <a:r>
              <a:rPr lang="es-ES" sz="1000" dirty="0"/>
              <a:t>(</a:t>
            </a:r>
            <a:r>
              <a:rPr lang="es-ES" sz="1000" dirty="0" err="1"/>
              <a:t>senial_f</a:t>
            </a:r>
            <a:r>
              <a:rPr lang="es-ES" sz="1000" dirty="0"/>
              <a:t>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senial_g</a:t>
            </a:r>
            <a:r>
              <a:rPr lang="es-ES" sz="1000" dirty="0"/>
              <a:t> = </a:t>
            </a:r>
            <a:r>
              <a:rPr lang="es-ES" sz="1000" dirty="0" err="1"/>
              <a:t>self</a:t>
            </a:r>
            <a:r>
              <a:rPr lang="es-ES" sz="1000" dirty="0"/>
              <a:t>._</a:t>
            </a:r>
            <a:r>
              <a:rPr lang="es-ES" sz="1000" dirty="0" err="1"/>
              <a:t>g.guardar</a:t>
            </a:r>
            <a:r>
              <a:rPr lang="es-ES" sz="1000" dirty="0"/>
              <a:t>(</a:t>
            </a:r>
            <a:r>
              <a:rPr lang="es-ES" sz="1000" dirty="0" err="1"/>
              <a:t>senial_p</a:t>
            </a:r>
            <a:r>
              <a:rPr lang="es-ES" sz="1000" dirty="0"/>
              <a:t>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print</a:t>
            </a:r>
            <a:r>
              <a:rPr lang="es-ES" sz="1000" dirty="0"/>
              <a:t>(</a:t>
            </a:r>
            <a:r>
              <a:rPr lang="es-ES" sz="1000" dirty="0" err="1"/>
              <a:t>senial_g</a:t>
            </a:r>
            <a:r>
              <a:rPr lang="es-ES" sz="1000" dirty="0"/>
              <a:t>, "guardada")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272692" y="2389662"/>
            <a:ext cx="179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SenialTratada.py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418927" y="2897717"/>
            <a:ext cx="9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Módulo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20E-B57B-DC42-BB19-755244343793}" type="datetime1">
              <a:rPr lang="es-AR" smtClean="0"/>
              <a:t>27/3/15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52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Funcional (Alta)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650045" y="3030688"/>
            <a:ext cx="4598569" cy="244860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Un módulo tiene cohesión funcional si contiene un elemento que realiza una única y bien definida función.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1336" y="3117204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AC1-5DD7-6741-8740-A0E77FFF3F8B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25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Cohesión vs. Calidad Diseño</a:t>
            </a:r>
            <a:endParaRPr lang="es-ES" dirty="0"/>
          </a:p>
        </p:txBody>
      </p:sp>
      <p:graphicFrame>
        <p:nvGraphicFramePr>
          <p:cNvPr id="3" name="Group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475934"/>
              </p:ext>
            </p:extLst>
          </p:nvPr>
        </p:nvGraphicFramePr>
        <p:xfrm>
          <a:off x="285360" y="2069329"/>
          <a:ext cx="8572500" cy="4363086"/>
        </p:xfrm>
        <a:graphic>
          <a:graphicData uri="http://schemas.openxmlformats.org/drawingml/2006/table">
            <a:tbl>
              <a:tblPr/>
              <a:tblGrid>
                <a:gridCol w="2396030"/>
                <a:gridCol w="2075769"/>
                <a:gridCol w="1836843"/>
                <a:gridCol w="2263858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Acoplamiento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Claridad del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sistema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Modificabilidad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Funcional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Secuencial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Comunicacional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Procedural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Variable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entury Gothic" pitchFamily="34" charset="0"/>
                        </a:rPr>
                        <a:t>Pobre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9F0C"/>
                          </a:solidFill>
                          <a:effectLst/>
                          <a:latin typeface="Century Gothic" pitchFamily="34" charset="0"/>
                        </a:rPr>
                        <a:t>Variable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C9F0C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Temporal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entury Gothic" pitchFamily="34" charset="0"/>
                        </a:rPr>
                        <a:t>Pobre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Lógica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Coincidencial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entury Gothic" pitchFamily="34" charset="0"/>
                        </a:rPr>
                        <a:t>Pobre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FEAE-556C-AB4E-8CD9-6C2BA8451F33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58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Cohesión vs. Calidad Diseño</a:t>
            </a:r>
            <a:endParaRPr lang="es-ES" dirty="0"/>
          </a:p>
        </p:txBody>
      </p:sp>
      <p:graphicFrame>
        <p:nvGraphicFramePr>
          <p:cNvPr id="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699699"/>
              </p:ext>
            </p:extLst>
          </p:nvPr>
        </p:nvGraphicFramePr>
        <p:xfrm>
          <a:off x="321774" y="2035664"/>
          <a:ext cx="8572500" cy="4114800"/>
        </p:xfrm>
        <a:graphic>
          <a:graphicData uri="http://schemas.openxmlformats.org/drawingml/2006/table">
            <a:tbl>
              <a:tblPr/>
              <a:tblGrid>
                <a:gridCol w="2502377"/>
                <a:gridCol w="2167902"/>
                <a:gridCol w="3902221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Entendibilidad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Mantenibilidad del sistema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Funcional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Secuencial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 -</a:t>
                      </a:r>
                      <a:endParaRPr kumimoji="1" lang="es-E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Comunicacional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Procedural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9F0C"/>
                          </a:solidFill>
                          <a:effectLst/>
                          <a:latin typeface="Century Gothic" pitchFamily="34" charset="0"/>
                        </a:rPr>
                        <a:t>Variable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C9F0C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Temporal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Lógica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entury Gothic" pitchFamily="34" charset="0"/>
                        </a:rPr>
                        <a:t>Pobre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Coincidencial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ECE-DE4D-FC41-A3DA-AE8BD31A8BDC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9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2" y="2857700"/>
            <a:ext cx="8077038" cy="3515391"/>
          </a:xfrm>
        </p:spPr>
        <p:txBody>
          <a:bodyPr/>
          <a:lstStyle/>
          <a:p>
            <a:pPr lvl="0"/>
            <a:r>
              <a:rPr lang="es-MX" dirty="0"/>
              <a:t>El criterio de cohesión se basa en analizar la relación entre las actividades que se encuentran en el mismo módulo.</a:t>
            </a:r>
          </a:p>
          <a:p>
            <a:pPr lvl="0"/>
            <a:endParaRPr lang="es-MX" dirty="0"/>
          </a:p>
          <a:p>
            <a:r>
              <a:rPr lang="es-MX" dirty="0"/>
              <a:t>Lograr una buena cohesión de los módulos del Diagrama de Estructura facilita la obtención de un buen Diseño general.</a:t>
            </a:r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289476" y="21313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BDE4-65E7-544B-B5DC-6558F815FAE0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391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en Clases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618067" y="2177235"/>
            <a:ext cx="8252395" cy="443653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Muy baja cohesión: una única clase es responsables de muchas cosas en areas funcionales diferentes</a:t>
            </a:r>
          </a:p>
          <a:p>
            <a:endParaRPr lang="es-AR" dirty="0"/>
          </a:p>
          <a:p>
            <a:r>
              <a:rPr lang="es-AR" dirty="0" smtClean="0"/>
              <a:t>Baja Cohesión: una única clase es tiene una tarea compleja en una area funcional.</a:t>
            </a:r>
            <a:endParaRPr lang="es-AR" dirty="0"/>
          </a:p>
          <a:p>
            <a:endParaRPr lang="es-AR" dirty="0"/>
          </a:p>
          <a:p>
            <a:r>
              <a:rPr lang="es-AR" dirty="0" smtClean="0"/>
              <a:t>Moderada Cohesión: una clase tiene responsabilidades ligeras y únicas en unas pocas areas diferentes que están logicamente relacionadas con el conceptp de la clase pero no entre ellas.</a:t>
            </a:r>
          </a:p>
          <a:p>
            <a:endParaRPr lang="es-AR" dirty="0"/>
          </a:p>
          <a:p>
            <a:r>
              <a:rPr lang="es-AR" dirty="0" smtClean="0"/>
              <a:t>Alta Cohesión: Una clase tiene una responsabilidad moderada en un área funcional y colabora con otras clases para llevarla a cabo.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D90-D7AE-5946-8034-954FAA7028CD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91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Medida de la Cohesión de una clase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0177"/>
            <a:ext cx="5446890" cy="363513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904090" y="2729918"/>
            <a:ext cx="2782710" cy="341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LCOM4 es </a:t>
            </a:r>
            <a:r>
              <a:rPr lang="es-ES" sz="1200" dirty="0" smtClean="0"/>
              <a:t>una métrica falta </a:t>
            </a:r>
            <a:r>
              <a:rPr lang="es-ES" sz="1200" dirty="0"/>
              <a:t>de </a:t>
            </a:r>
            <a:r>
              <a:rPr lang="es-ES" sz="1200" dirty="0" smtClean="0"/>
              <a:t>cohesión. </a:t>
            </a:r>
          </a:p>
          <a:p>
            <a:r>
              <a:rPr lang="es-ES" sz="1200" dirty="0" smtClean="0"/>
              <a:t>Mide </a:t>
            </a:r>
            <a:r>
              <a:rPr lang="es-ES" sz="1200" dirty="0"/>
              <a:t>el número de "componentes conectados" en una clase. Un componente conectado es un conjunto de métodos relacionados (y las variables de nivel de clase). 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No </a:t>
            </a:r>
            <a:r>
              <a:rPr lang="es-ES" sz="1200" dirty="0"/>
              <a:t>debe haber un solo tipo de componente en cada clase. Si hay 2 o más componentes, la clase debe dividirse en tantas clases más pequeñas.</a:t>
            </a:r>
          </a:p>
          <a:p>
            <a:endParaRPr lang="es-ES" sz="1200" dirty="0"/>
          </a:p>
          <a:p>
            <a:r>
              <a:rPr lang="es-ES" sz="1200" dirty="0"/>
              <a:t>¿Qué métodos se relacionan? Métodos A y B están relacionados si:</a:t>
            </a:r>
          </a:p>
          <a:p>
            <a:pPr marL="171450" indent="-171450">
              <a:buFont typeface="Arial"/>
              <a:buChar char="•"/>
            </a:pPr>
            <a:r>
              <a:rPr lang="es-ES" sz="1200" dirty="0"/>
              <a:t>ambos acceden a la misma variable de nivel de clase, o</a:t>
            </a:r>
          </a:p>
          <a:p>
            <a:pPr marL="171450" indent="-171450">
              <a:buFont typeface="Arial"/>
              <a:buChar char="•"/>
            </a:pPr>
            <a:r>
              <a:rPr lang="es-ES" sz="1200" dirty="0"/>
              <a:t>A llama a B o b llama a.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6170-8495-9A4D-A3A2-80E386E0CA52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84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207846"/>
            <a:ext cx="8229599" cy="4318000"/>
          </a:xfrm>
        </p:spPr>
        <p:txBody>
          <a:bodyPr>
            <a:normAutofit/>
          </a:bodyPr>
          <a:lstStyle/>
          <a:p>
            <a:r>
              <a:rPr lang="es-MX" dirty="0"/>
              <a:t>Uno de los objetivos del diseño es particionar el sistema en </a:t>
            </a:r>
            <a:r>
              <a:rPr lang="es-MX" dirty="0" smtClean="0"/>
              <a:t>piezas (módulo, componentes) manejables</a:t>
            </a:r>
            <a:r>
              <a:rPr lang="es-MX" dirty="0"/>
              <a:t>.</a:t>
            </a:r>
          </a:p>
          <a:p>
            <a:endParaRPr lang="es-MX" dirty="0"/>
          </a:p>
          <a:p>
            <a:pPr fontAlgn="base">
              <a:spcAft>
                <a:spcPct val="0"/>
              </a:spcAft>
              <a:defRPr/>
            </a:pPr>
            <a:r>
              <a:rPr lang="es-AR" dirty="0"/>
              <a:t>El acoplamiento es el grado de interdependencia entre las piezas de software</a:t>
            </a:r>
          </a:p>
          <a:p>
            <a:endParaRPr lang="es-MX" dirty="0"/>
          </a:p>
          <a:p>
            <a:pPr fontAlgn="base">
              <a:spcAft>
                <a:spcPct val="0"/>
              </a:spcAft>
              <a:defRPr/>
            </a:pPr>
            <a:r>
              <a:rPr lang="es-MX" dirty="0"/>
              <a:t>Es de vital importancia que los piezas (principalmente las de alto nivel) sean lo más independientes posible.</a:t>
            </a:r>
          </a:p>
          <a:p>
            <a:pPr fontAlgn="base">
              <a:spcAft>
                <a:spcPct val="0"/>
              </a:spcAft>
              <a:defRPr/>
            </a:pPr>
            <a:endParaRPr lang="es-MX" dirty="0"/>
          </a:p>
          <a:p>
            <a:pPr fontAlgn="base">
              <a:spcAft>
                <a:spcPct val="0"/>
              </a:spcAft>
              <a:defRPr/>
            </a:pPr>
            <a:r>
              <a:rPr lang="es-AR" dirty="0"/>
              <a:t>El objetivo es minimizarlo pero que el sistema aún funcione.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Acoplamiento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D31-30C4-6246-8C0B-1E4B6C239C9A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99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207846"/>
            <a:ext cx="8229599" cy="4318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AR" dirty="0"/>
              <a:t>Se puede mejorar el acoplamiento de tres maneras diferentes:</a:t>
            </a:r>
          </a:p>
          <a:p>
            <a:pPr>
              <a:lnSpc>
                <a:spcPct val="90000"/>
              </a:lnSpc>
            </a:pPr>
            <a:endParaRPr lang="es-AR" dirty="0"/>
          </a:p>
          <a:p>
            <a:pPr lvl="1">
              <a:lnSpc>
                <a:spcPct val="90000"/>
              </a:lnSpc>
            </a:pPr>
            <a:r>
              <a:rPr lang="es-AR" dirty="0"/>
              <a:t>Eliminando relaciones innecesarias.</a:t>
            </a:r>
          </a:p>
          <a:p>
            <a:pPr lvl="1">
              <a:lnSpc>
                <a:spcPct val="90000"/>
              </a:lnSpc>
            </a:pPr>
            <a:r>
              <a:rPr lang="es-AR" dirty="0"/>
              <a:t>Minimizando el número de relaciones necesarias.</a:t>
            </a:r>
          </a:p>
          <a:p>
            <a:pPr lvl="1">
              <a:lnSpc>
                <a:spcPct val="90000"/>
              </a:lnSpc>
            </a:pPr>
            <a:r>
              <a:rPr lang="es-AR" dirty="0"/>
              <a:t>Haciendo mas simples las relaciones necesarias.</a:t>
            </a:r>
          </a:p>
          <a:p>
            <a:endParaRPr lang="es-ES" dirty="0" smtClean="0"/>
          </a:p>
          <a:p>
            <a:pPr>
              <a:lnSpc>
                <a:spcPct val="90000"/>
              </a:lnSpc>
            </a:pPr>
            <a:r>
              <a:rPr lang="es-AR" dirty="0"/>
              <a:t>Al analizar el acoplamiento, los módulos se ven como cajas negras.</a:t>
            </a:r>
          </a:p>
          <a:p>
            <a:pPr marL="0" indent="0">
              <a:lnSpc>
                <a:spcPct val="90000"/>
              </a:lnSpc>
              <a:buNone/>
            </a:pPr>
            <a:endParaRPr lang="es-AR" dirty="0"/>
          </a:p>
          <a:p>
            <a:pPr>
              <a:lnSpc>
                <a:spcPct val="90000"/>
              </a:lnSpc>
            </a:pPr>
            <a:r>
              <a:rPr lang="es-AR" dirty="0"/>
              <a:t>Las conexiones entre módulos deben resultar lo mas simples posible.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Acoplamiento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034-4032-4143-B988-2B033603F970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58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207846"/>
            <a:ext cx="8229599" cy="4318000"/>
          </a:xfrm>
        </p:spPr>
        <p:txBody>
          <a:bodyPr>
            <a:normAutofit/>
          </a:bodyPr>
          <a:lstStyle/>
          <a:p>
            <a:r>
              <a:rPr lang="es-AR" dirty="0"/>
              <a:t>Cuanto mas “leve” es la conexión, menor riesgo de que los defectos o cambios de un módulo afecten a otro.</a:t>
            </a:r>
          </a:p>
          <a:p>
            <a:endParaRPr lang="es-AR" dirty="0"/>
          </a:p>
          <a:p>
            <a:r>
              <a:rPr lang="es-AR" dirty="0"/>
              <a:t>Si los módulos son independientes, es más fácil reemplazarlos.</a:t>
            </a:r>
          </a:p>
          <a:p>
            <a:endParaRPr lang="es-AR" dirty="0"/>
          </a:p>
          <a:p>
            <a:r>
              <a:rPr lang="es-AR" dirty="0"/>
              <a:t>Se puede modificar módulos sin afectar a los demás.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Bajo Acoplamiento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344-D1B1-A749-8591-6FA0198B8A98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3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l="3040" r="3040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Acoplamiento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6B-C3AF-7D42-8D02-53BBC5836CA8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38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494046"/>
            <a:ext cx="4886569" cy="3614616"/>
          </a:xfrm>
        </p:spPr>
        <p:txBody>
          <a:bodyPr>
            <a:normAutofit/>
          </a:bodyPr>
          <a:lstStyle/>
          <a:p>
            <a:pPr marL="274320" lvl="1"/>
            <a:r>
              <a:rPr lang="es-ES" dirty="0" smtClean="0"/>
              <a:t>Datos: las piezas de software se comunican pasando solamente datos requeridos</a:t>
            </a:r>
            <a:r>
              <a:rPr lang="es-MX" dirty="0" smtClean="0"/>
              <a:t>.</a:t>
            </a:r>
            <a:endParaRPr lang="es-MX" dirty="0"/>
          </a:p>
          <a:p>
            <a:endParaRPr lang="es-ES" dirty="0" smtClean="0"/>
          </a:p>
          <a:p>
            <a:r>
              <a:rPr lang="es-MX" dirty="0" smtClean="0"/>
              <a:t>Estampado: Se comunican pansando estructuras pero solo son utilizadas parcialmente por la pieza receptora.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Bajo Acoplamiento</a:t>
            </a:r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3776" y="2501384"/>
            <a:ext cx="1538839" cy="149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5506" y="4643710"/>
            <a:ext cx="1347109" cy="13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A6EC-1D29-2546-8140-176F7FA0E3EC}" type="datetime1">
              <a:rPr lang="es-AR" smtClean="0"/>
              <a:t>27/3/15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93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406085"/>
            <a:ext cx="4886569" cy="3614616"/>
          </a:xfrm>
        </p:spPr>
        <p:txBody>
          <a:bodyPr>
            <a:normAutofit/>
          </a:bodyPr>
          <a:lstStyle/>
          <a:p>
            <a:r>
              <a:rPr lang="es-ES" sz="1800" dirty="0" smtClean="0"/>
              <a:t>Control: Una pieza pasa información de control – Bandera, tipo de dato – y la pieza receptora decide el flujo del procesamiento.</a:t>
            </a:r>
          </a:p>
          <a:p>
            <a:endParaRPr lang="es-ES" sz="1800" dirty="0"/>
          </a:p>
          <a:p>
            <a:r>
              <a:rPr lang="es-ES" sz="1800" dirty="0" smtClean="0"/>
              <a:t>Externo: Las piezas comparten datos que son ubicados externamente: mismo dispositivo de I/O, mismo protocolo de comunicación, formato de datos.</a:t>
            </a:r>
          </a:p>
          <a:p>
            <a:endParaRPr lang="es-ES" sz="1800" dirty="0"/>
          </a:p>
          <a:p>
            <a:r>
              <a:rPr lang="es-ES" sz="1800" dirty="0" smtClean="0"/>
              <a:t>Común: Las piezas de software comparte datos globales, su actualización afecta otras piezas.</a:t>
            </a:r>
            <a:endParaRPr lang="es-ES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Moderado Acoplamiento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0495" y="2243766"/>
            <a:ext cx="1222223" cy="118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285" y="3814105"/>
            <a:ext cx="1837932" cy="113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7097265" y="4692340"/>
            <a:ext cx="109545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050" dirty="0" smtClean="0"/>
              <a:t>Datos Externos</a:t>
            </a:r>
            <a:endParaRPr lang="es-ES" sz="105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285" y="5350993"/>
            <a:ext cx="1837932" cy="113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DA07-EB85-F34A-B76A-D8119E4BE1D6}" type="datetime1">
              <a:rPr lang="es-AR" smtClean="0"/>
              <a:t>27/3/15</a:t>
            </a:fld>
            <a:endParaRPr lang="es-E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0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19619" y="2167443"/>
            <a:ext cx="5433166" cy="4220308"/>
          </a:xfrm>
        </p:spPr>
        <p:txBody>
          <a:bodyPr/>
          <a:lstStyle/>
          <a:p>
            <a:r>
              <a:rPr lang="es-ES" dirty="0" smtClean="0"/>
              <a:t>Contenido: </a:t>
            </a:r>
          </a:p>
          <a:p>
            <a:pPr lvl="1"/>
            <a:r>
              <a:rPr lang="es-MX" dirty="0"/>
              <a:t>Un módulo refiere directamente al código interno de otro.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Puede darse en lenguajes como Assembler.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Viola el concepto de caja </a:t>
            </a:r>
            <a:r>
              <a:rPr lang="es-MX" dirty="0" smtClean="0"/>
              <a:t>negra.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Alto Acoplamiento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060" y="3097995"/>
            <a:ext cx="2674740" cy="259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8A5-D4EA-F54C-B23B-8BDF17F15CE7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999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Acoplamiento vs. Calidad Diseño</a:t>
            </a:r>
            <a:endParaRPr lang="es-ES" dirty="0"/>
          </a:p>
        </p:txBody>
      </p:sp>
      <p:graphicFrame>
        <p:nvGraphicFramePr>
          <p:cNvPr id="4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999211"/>
              </p:ext>
            </p:extLst>
          </p:nvPr>
        </p:nvGraphicFramePr>
        <p:xfrm>
          <a:off x="333068" y="1977251"/>
          <a:ext cx="8572502" cy="4180206"/>
        </p:xfrm>
        <a:graphic>
          <a:graphicData uri="http://schemas.openxmlformats.org/drawingml/2006/table">
            <a:tbl>
              <a:tblPr/>
              <a:tblGrid>
                <a:gridCol w="1912314"/>
                <a:gridCol w="1479272"/>
                <a:gridCol w="1818777"/>
                <a:gridCol w="1780669"/>
                <a:gridCol w="158147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Propagación de defectos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Modificabilidad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Entendimiento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Reusabilidad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Datos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9F0C"/>
                          </a:solidFill>
                          <a:effectLst/>
                          <a:latin typeface="Arial" charset="0"/>
                        </a:rPr>
                        <a:t>Cantidad?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C9F0C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</a:rPr>
                        <a:t>Bueno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</a:rPr>
                        <a:t>Bueno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</a:rPr>
                        <a:t>Bueno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Vagabundos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Estampado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9F0C"/>
                          </a:solidFill>
                          <a:effectLst/>
                          <a:latin typeface="Arial" charset="0"/>
                        </a:rPr>
                        <a:t>Cantidad?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C9F0C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Híbrido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Common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Contenido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D3F6-41D9-EA4C-9AA5-3DCAF97F7B48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18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00182" y="2185939"/>
            <a:ext cx="8458969" cy="4279516"/>
          </a:xfrm>
        </p:spPr>
        <p:txBody>
          <a:bodyPr>
            <a:normAutofit lnSpcReduction="10000"/>
          </a:bodyPr>
          <a:lstStyle/>
          <a:p>
            <a:pPr lvl="0"/>
            <a:r>
              <a:rPr lang="es-AR" dirty="0"/>
              <a:t>La cohesión es la medida de la fuerza con que se relacionan los elementos dentro de un módulo.</a:t>
            </a:r>
          </a:p>
          <a:p>
            <a:pPr lvl="0"/>
            <a:endParaRPr lang="es-AR" dirty="0"/>
          </a:p>
          <a:p>
            <a:r>
              <a:rPr lang="es-AR" dirty="0"/>
              <a:t>Elemento puede significar instrucción, definición de datos, grupo de instrucciones.</a:t>
            </a:r>
          </a:p>
          <a:p>
            <a:endParaRPr lang="es-AR" dirty="0"/>
          </a:p>
          <a:p>
            <a:pPr fontAlgn="base">
              <a:spcAft>
                <a:spcPct val="0"/>
              </a:spcAft>
              <a:defRPr/>
            </a:pPr>
            <a:r>
              <a:rPr lang="es-AR" dirty="0"/>
              <a:t>Cualquier pieza de código que realiza un trabajo es un elemento.</a:t>
            </a:r>
          </a:p>
          <a:p>
            <a:endParaRPr lang="es-AR" dirty="0"/>
          </a:p>
          <a:p>
            <a:pPr fontAlgn="base">
              <a:spcAft>
                <a:spcPct val="0"/>
              </a:spcAft>
              <a:defRPr/>
            </a:pPr>
            <a:r>
              <a:rPr lang="es-AR" dirty="0"/>
              <a:t>El objetivo es crear módulos altamente cohesivos, con elementos relacionados genuinamente entre sí.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892B-73C2-B348-B7AB-F3966B42CD81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8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062788"/>
            <a:ext cx="8229599" cy="4333394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tiene un atributo (miembro o variable de instancia) que hace referencia una instancia del </a:t>
            </a:r>
            <a:r>
              <a:rPr lang="es-ES" dirty="0" err="1" smtClean="0"/>
              <a:t>TipoY</a:t>
            </a:r>
            <a:r>
              <a:rPr lang="es-ES" dirty="0" smtClean="0"/>
              <a:t> o al propio </a:t>
            </a:r>
            <a:r>
              <a:rPr lang="es-ES" dirty="0" err="1" smtClean="0"/>
              <a:t>TipoY</a:t>
            </a:r>
            <a:r>
              <a:rPr lang="es-ES" dirty="0" smtClean="0"/>
              <a:t>. (Asociación o Composición)</a:t>
            </a:r>
          </a:p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invoca los servicios de un objeto </a:t>
            </a:r>
            <a:r>
              <a:rPr lang="es-ES" dirty="0" err="1" smtClean="0"/>
              <a:t>TipoY</a:t>
            </a:r>
            <a:r>
              <a:rPr lang="es-ES" dirty="0" smtClean="0"/>
              <a:t>. (Asociación)</a:t>
            </a:r>
          </a:p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tiene un atributo que es una colección de instancias de </a:t>
            </a:r>
            <a:r>
              <a:rPr lang="es-ES" dirty="0" err="1"/>
              <a:t>T</a:t>
            </a:r>
            <a:r>
              <a:rPr lang="es-ES" dirty="0" err="1" smtClean="0"/>
              <a:t>ipoY</a:t>
            </a:r>
            <a:r>
              <a:rPr lang="es-ES" dirty="0" smtClean="0"/>
              <a:t>. (Agregación, Composición)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Acoplamiento en clases(1)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A2E-669F-E948-8D98-413B048E2616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061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062788"/>
            <a:ext cx="8229599" cy="4333394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tiene un método que referencia a  una instancia de </a:t>
            </a:r>
            <a:r>
              <a:rPr lang="es-ES" dirty="0" err="1" smtClean="0"/>
              <a:t>TipoY</a:t>
            </a:r>
            <a:r>
              <a:rPr lang="es-ES" dirty="0" smtClean="0"/>
              <a:t>, o al propio </a:t>
            </a:r>
            <a:r>
              <a:rPr lang="es-ES" dirty="0" err="1" smtClean="0"/>
              <a:t>TipoY</a:t>
            </a:r>
            <a:r>
              <a:rPr lang="es-ES" dirty="0" smtClean="0"/>
              <a:t> de algún modo. Esto puede ser un parámetro, variable local u objeto de retorno </a:t>
            </a:r>
            <a:r>
              <a:rPr lang="es-ES" dirty="0" err="1" smtClean="0"/>
              <a:t>TipoY</a:t>
            </a:r>
            <a:r>
              <a:rPr lang="es-ES" dirty="0" smtClean="0"/>
              <a:t>.(Asociación)</a:t>
            </a:r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es una subclase, directa o indirectamente, del </a:t>
            </a:r>
            <a:r>
              <a:rPr lang="es-ES" dirty="0" err="1" smtClean="0"/>
              <a:t>TipoY</a:t>
            </a:r>
            <a:r>
              <a:rPr lang="es-ES" dirty="0" smtClean="0"/>
              <a:t>. (Herencia)</a:t>
            </a:r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 err="1" smtClean="0"/>
              <a:t>TipoY</a:t>
            </a:r>
            <a:r>
              <a:rPr lang="es-ES" dirty="0" smtClean="0"/>
              <a:t> es una interfaz y el </a:t>
            </a:r>
            <a:r>
              <a:rPr lang="es-ES" dirty="0" err="1" smtClean="0"/>
              <a:t>TipoX</a:t>
            </a:r>
            <a:r>
              <a:rPr lang="es-ES" dirty="0" smtClean="0"/>
              <a:t> implementa esa interfaz. (Realización)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Acoplamiento en clases</a:t>
            </a:r>
            <a:r>
              <a:rPr lang="es-ES" dirty="0" smtClean="0"/>
              <a:t>(2)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8CF-9152-C442-893D-0FAAE11669CD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17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252728"/>
          </a:xfrm>
        </p:spPr>
        <p:txBody>
          <a:bodyPr/>
          <a:lstStyle/>
          <a:p>
            <a:r>
              <a:rPr lang="es-MX" dirty="0" err="1" smtClean="0"/>
              <a:t>Metricas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98776"/>
            <a:ext cx="20764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12252" y="162923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Paquetes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35" y="4076358"/>
            <a:ext cx="17811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586" y="4941168"/>
            <a:ext cx="12096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0" y="1629235"/>
            <a:ext cx="3024336" cy="446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8F5F-D265-4540-ACFD-4B3964B14A20}" type="datetime1">
              <a:rPr lang="es-ES" smtClean="0"/>
              <a:t>27/3/15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Plataforma .NET – Herramientas de Calidad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33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5291281" y="3655904"/>
            <a:ext cx="3597185" cy="294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467544" y="3959119"/>
            <a:ext cx="4727786" cy="264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"/>
          <p:cNvSpPr/>
          <p:nvPr/>
        </p:nvSpPr>
        <p:spPr>
          <a:xfrm>
            <a:off x="3484839" y="1638318"/>
            <a:ext cx="5407641" cy="190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Rectángulo"/>
          <p:cNvSpPr/>
          <p:nvPr/>
        </p:nvSpPr>
        <p:spPr>
          <a:xfrm>
            <a:off x="467544" y="1628800"/>
            <a:ext cx="2952328" cy="2292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Cohesión y Acoplamiento</a:t>
            </a:r>
            <a:endParaRPr lang="es-A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9" y="2006525"/>
            <a:ext cx="2175340" cy="72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39551" y="1628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Acoplamiento	</a:t>
            </a:r>
            <a:endParaRPr lang="es-AR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" y="4306130"/>
            <a:ext cx="31432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81922" y="39310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Cohesión	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27" y="3958902"/>
            <a:ext cx="2262709" cy="143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91" y="2032047"/>
            <a:ext cx="32385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276979" y="36357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Inestabilidad	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662952" y="15780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Abstractness</a:t>
            </a:r>
            <a:r>
              <a:rPr lang="es-MX" dirty="0" smtClean="0"/>
              <a:t>	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479960" y="2780928"/>
            <a:ext cx="29399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b="1" dirty="0"/>
              <a:t>Acoplamiento eferente (Ce): </a:t>
            </a:r>
            <a:r>
              <a:rPr lang="es-AR" sz="1100" dirty="0"/>
              <a:t>número de tipos dentro </a:t>
            </a:r>
            <a:r>
              <a:rPr lang="es-AR" sz="1100" dirty="0" smtClean="0"/>
              <a:t>del paquete </a:t>
            </a:r>
            <a:r>
              <a:rPr lang="es-AR" sz="1100" dirty="0"/>
              <a:t>que dependen de los tipos fuera </a:t>
            </a:r>
            <a:r>
              <a:rPr lang="es-AR" sz="1100" dirty="0" smtClean="0"/>
              <a:t>del paquete</a:t>
            </a:r>
            <a:endParaRPr lang="es-AR" sz="1100" dirty="0"/>
          </a:p>
        </p:txBody>
      </p:sp>
      <p:sp>
        <p:nvSpPr>
          <p:cNvPr id="9" name="8 Rectángulo"/>
          <p:cNvSpPr/>
          <p:nvPr/>
        </p:nvSpPr>
        <p:spPr>
          <a:xfrm>
            <a:off x="467544" y="3284335"/>
            <a:ext cx="27947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b="1" dirty="0"/>
              <a:t>Acoplamiento aferente (Ca): </a:t>
            </a:r>
            <a:r>
              <a:rPr lang="es-AR" sz="1100" dirty="0"/>
              <a:t>número de tipos fuera </a:t>
            </a:r>
            <a:r>
              <a:rPr lang="es-AR" sz="1100" dirty="0" smtClean="0"/>
              <a:t>del paquete </a:t>
            </a:r>
            <a:r>
              <a:rPr lang="es-AR" sz="1100" dirty="0"/>
              <a:t>que dependen de los tipos dentro </a:t>
            </a:r>
            <a:r>
              <a:rPr lang="es-AR" sz="1100" dirty="0" smtClean="0"/>
              <a:t>del paquete</a:t>
            </a:r>
            <a:r>
              <a:rPr lang="es-AR" sz="1100" dirty="0"/>
              <a:t>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2322" y="5663193"/>
            <a:ext cx="314285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Cohesión Relacional (H): número medio de las relaciones internas de cada tipo. </a:t>
            </a:r>
            <a:endParaRPr lang="es-AR" sz="1100" dirty="0" smtClean="0"/>
          </a:p>
          <a:p>
            <a:r>
              <a:rPr lang="es-AR" sz="1100" dirty="0" smtClean="0"/>
              <a:t>R </a:t>
            </a:r>
            <a:r>
              <a:rPr lang="es-AR" sz="1100" dirty="0"/>
              <a:t>= número de relaciones de tipo interno para el paquete</a:t>
            </a:r>
            <a:r>
              <a:rPr lang="es-AR" sz="1100" dirty="0" smtClean="0"/>
              <a:t>,</a:t>
            </a:r>
          </a:p>
          <a:p>
            <a:r>
              <a:rPr lang="es-AR" sz="1100" dirty="0" smtClean="0"/>
              <a:t>N </a:t>
            </a:r>
            <a:r>
              <a:rPr lang="es-AR" sz="1100" dirty="0"/>
              <a:t>= número de tipos en el </a:t>
            </a:r>
            <a:r>
              <a:rPr lang="es-AR" sz="1100" dirty="0" smtClean="0"/>
              <a:t>paquete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725172" y="4300350"/>
            <a:ext cx="14949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Las clases dentro de un conjunto debe estar fuertemente </a:t>
            </a:r>
            <a:r>
              <a:rPr lang="es-AR" sz="1100" dirty="0" smtClean="0"/>
              <a:t>relacionadas, </a:t>
            </a:r>
            <a:r>
              <a:rPr lang="es-AR" sz="1100" dirty="0"/>
              <a:t>la cohesión debe ser alto. Por otro lado, los valores demasiado altas pueden indicar el exceso de acoplamiento. Un buen rango es de 1,5 ≤ H ≤ 4.0.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7020272" y="2096119"/>
            <a:ext cx="1800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Abstracción (A): relación entre el número de tipos abstractos internos para el número de tipos internos. </a:t>
            </a:r>
            <a:endParaRPr lang="es-AR" sz="1100" dirty="0" smtClean="0"/>
          </a:p>
          <a:p>
            <a:r>
              <a:rPr lang="es-AR" sz="1100" dirty="0" smtClean="0"/>
              <a:t>A </a:t>
            </a:r>
            <a:r>
              <a:rPr lang="es-AR" sz="1100" dirty="0"/>
              <a:t>= 0 indica un paquete </a:t>
            </a:r>
            <a:r>
              <a:rPr lang="es-AR" sz="1100" dirty="0" smtClean="0"/>
              <a:t>completamente concreto. </a:t>
            </a:r>
          </a:p>
          <a:p>
            <a:r>
              <a:rPr lang="es-AR" sz="1100" dirty="0" smtClean="0"/>
              <a:t>A </a:t>
            </a:r>
            <a:r>
              <a:rPr lang="es-AR" sz="1100" dirty="0"/>
              <a:t>= 1 indica un paquete completamente abstracto.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309041" y="5373216"/>
            <a:ext cx="357942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La inestabilidad (I): la proporción de acoplamiento eferente de acoplamiento total, lo que indica la resistencia del paquete para cambiar. </a:t>
            </a:r>
            <a:endParaRPr lang="es-AR" sz="1100" dirty="0" smtClean="0"/>
          </a:p>
          <a:p>
            <a:r>
              <a:rPr lang="es-AR" sz="1100" dirty="0" smtClean="0"/>
              <a:t>I </a:t>
            </a:r>
            <a:r>
              <a:rPr lang="es-AR" sz="1100" dirty="0"/>
              <a:t>= Ce / (Ce + Ca) </a:t>
            </a:r>
            <a:endParaRPr lang="es-AR" sz="1100" dirty="0" smtClean="0"/>
          </a:p>
          <a:p>
            <a:r>
              <a:rPr lang="es-AR" sz="1100" dirty="0" smtClean="0"/>
              <a:t>I </a:t>
            </a:r>
            <a:r>
              <a:rPr lang="es-AR" sz="1100" dirty="0"/>
              <a:t>= 0 indica un paquete completamente estable, </a:t>
            </a:r>
            <a:r>
              <a:rPr lang="es-AR" sz="1100" dirty="0" smtClean="0"/>
              <a:t>difícil de </a:t>
            </a:r>
            <a:r>
              <a:rPr lang="es-AR" sz="1100" dirty="0"/>
              <a:t>modificar. </a:t>
            </a:r>
            <a:endParaRPr lang="es-AR" sz="1100" dirty="0" smtClean="0"/>
          </a:p>
          <a:p>
            <a:r>
              <a:rPr lang="es-AR" sz="1100" dirty="0" smtClean="0"/>
              <a:t>I </a:t>
            </a:r>
            <a:r>
              <a:rPr lang="es-AR" sz="1100" dirty="0"/>
              <a:t>= 1 indica un paquete completamente inestable.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BC5-3721-4AE9-937A-E59AFCC43621}" type="datetime1">
              <a:rPr lang="es-ES" smtClean="0"/>
              <a:t>27/3/15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Plataforma .NET – Herramientas de Calidad</a:t>
            </a:r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55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Cohesión y Acoplamiento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77261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42D-AFC1-40F4-A545-C0A7C1635C27}" type="datetime1">
              <a:rPr lang="es-ES" smtClean="0"/>
              <a:t>27/3/15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Plataforma .NET – Herramientas de Calidad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69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755576" y="4018439"/>
            <a:ext cx="2862064" cy="19926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55576" y="1868352"/>
            <a:ext cx="2862064" cy="19926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8683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Profundidad del </a:t>
            </a:r>
            <a:r>
              <a:rPr lang="es-MX" dirty="0" err="1" smtClean="0"/>
              <a:t>Arbol</a:t>
            </a:r>
            <a:r>
              <a:rPr lang="es-MX" dirty="0" smtClean="0"/>
              <a:t> de Herencia (DIP)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784243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Número de Hijos (NOC)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14683"/>
            <a:ext cx="4284868" cy="349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55576" y="2514683"/>
            <a:ext cx="28620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La profundidad del árbol de herencia (DIT) para una clase o una estructura es su número de clases base (incluyendo por lo tanto </a:t>
            </a:r>
            <a:r>
              <a:rPr lang="es-AR" sz="1100" dirty="0" err="1"/>
              <a:t>System.Object</a:t>
            </a:r>
            <a:r>
              <a:rPr lang="es-AR" sz="1100" dirty="0"/>
              <a:t> DIT ≥ 1</a:t>
            </a:r>
            <a:r>
              <a:rPr lang="es-AR" sz="1100" dirty="0" smtClean="0"/>
              <a:t>).</a:t>
            </a:r>
          </a:p>
          <a:p>
            <a:r>
              <a:rPr lang="es-AR" sz="1100" dirty="0" smtClean="0"/>
              <a:t> </a:t>
            </a:r>
            <a:r>
              <a:rPr lang="es-AR" sz="1100" dirty="0"/>
              <a:t>Tipos en los DIT&gt; 6 podría ser difícil de mantener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93754" y="4446404"/>
            <a:ext cx="255411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Número de hijos (NOC) para una clase es el número de tipos que la subclase, directa o indirectamente. </a:t>
            </a:r>
            <a:endParaRPr lang="es-AR" sz="1100" dirty="0" smtClean="0"/>
          </a:p>
          <a:p>
            <a:r>
              <a:rPr lang="es-AR" sz="1100" dirty="0" smtClean="0"/>
              <a:t>Número </a:t>
            </a:r>
            <a:r>
              <a:rPr lang="es-AR" sz="1100" dirty="0"/>
              <a:t>de </a:t>
            </a:r>
            <a:r>
              <a:rPr lang="es-AR" sz="1100" dirty="0" err="1" smtClean="0"/>
              <a:t>Hijs</a:t>
            </a:r>
            <a:r>
              <a:rPr lang="es-AR" sz="1100" dirty="0" smtClean="0"/>
              <a:t> de </a:t>
            </a:r>
            <a:r>
              <a:rPr lang="es-AR" sz="1100" dirty="0"/>
              <a:t>una interfaz es el número de tipos que lo implementan.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B35F-E1E8-4A31-A518-01FA7FC85F3D}" type="datetime1">
              <a:rPr lang="es-ES" smtClean="0"/>
              <a:t>27/3/15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Plataforma .NET – Herramientas de Calidad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64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32154" y="2071077"/>
            <a:ext cx="8557845" cy="447430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Es la segregación de decisiones de diseño que probablemente cambiarán.</a:t>
            </a:r>
          </a:p>
          <a:p>
            <a:endParaRPr lang="es-ES" dirty="0" smtClean="0"/>
          </a:p>
          <a:p>
            <a:r>
              <a:rPr lang="es-ES" dirty="0" smtClean="0"/>
              <a:t>La implementación de estas decisiones quedan ocultas para quien la usa.</a:t>
            </a:r>
          </a:p>
          <a:p>
            <a:endParaRPr lang="es-ES" dirty="0"/>
          </a:p>
          <a:p>
            <a:r>
              <a:rPr lang="es-ES" dirty="0" smtClean="0"/>
              <a:t>Lista de Decisiones de diseño:</a:t>
            </a:r>
          </a:p>
          <a:p>
            <a:pPr lvl="1"/>
            <a:r>
              <a:rPr lang="es-ES" dirty="0" smtClean="0"/>
              <a:t>Aspectos complejos.</a:t>
            </a:r>
          </a:p>
          <a:p>
            <a:pPr lvl="1"/>
            <a:r>
              <a:rPr lang="es-ES" dirty="0" smtClean="0"/>
              <a:t>Aspectos desconocidos.</a:t>
            </a:r>
          </a:p>
          <a:p>
            <a:pPr lvl="1"/>
            <a:r>
              <a:rPr lang="es-ES" dirty="0" smtClean="0"/>
              <a:t>Aspectos que cambiarán.</a:t>
            </a:r>
          </a:p>
          <a:p>
            <a:pPr lvl="1"/>
            <a:endParaRPr lang="es-ES" dirty="0"/>
          </a:p>
          <a:p>
            <a:r>
              <a:rPr lang="es-ES" dirty="0" smtClean="0"/>
              <a:t>Se definen y se asigna a módulos y se definen las interfaces.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Ocultamiento de la Información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E09E-47C8-B244-92E2-00715696294B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66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885462"/>
            <a:ext cx="8229599" cy="4659923"/>
          </a:xfrm>
        </p:spPr>
        <p:txBody>
          <a:bodyPr/>
          <a:lstStyle/>
          <a:p>
            <a:r>
              <a:rPr lang="es-ES" dirty="0" smtClean="0"/>
              <a:t>Representaciones de salida – páginas web, pantallas de escritorio, de </a:t>
            </a:r>
            <a:r>
              <a:rPr lang="es-ES" dirty="0" err="1" smtClean="0"/>
              <a:t>mobiles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Algoritmos o lógica compleja.</a:t>
            </a:r>
          </a:p>
          <a:p>
            <a:r>
              <a:rPr lang="es-ES" dirty="0" smtClean="0"/>
              <a:t>Reglas de Negocio, leyes, regulaciones</a:t>
            </a:r>
            <a:r>
              <a:rPr lang="es-ES" smtClean="0"/>
              <a:t>, políticas</a:t>
            </a:r>
            <a:endParaRPr lang="es-ES" dirty="0" smtClean="0"/>
          </a:p>
          <a:p>
            <a:r>
              <a:rPr lang="es-ES" dirty="0" smtClean="0"/>
              <a:t>Aplicaciones externas o bibliotecas</a:t>
            </a:r>
          </a:p>
          <a:p>
            <a:r>
              <a:rPr lang="es-ES" dirty="0" smtClean="0"/>
              <a:t>Seguridad – mecanismos de autenticación</a:t>
            </a:r>
          </a:p>
          <a:p>
            <a:r>
              <a:rPr lang="es-ES" dirty="0" smtClean="0"/>
              <a:t>Estructura de datos complejas</a:t>
            </a:r>
          </a:p>
          <a:p>
            <a:r>
              <a:rPr lang="es-ES" dirty="0" smtClean="0"/>
              <a:t>Formatos de datos diferentes – </a:t>
            </a:r>
            <a:r>
              <a:rPr lang="es-ES" dirty="0" err="1" smtClean="0"/>
              <a:t>xml</a:t>
            </a:r>
            <a:r>
              <a:rPr lang="es-ES" dirty="0" smtClean="0"/>
              <a:t>, </a:t>
            </a:r>
            <a:r>
              <a:rPr lang="es-ES" dirty="0" err="1" smtClean="0"/>
              <a:t>json</a:t>
            </a:r>
            <a:r>
              <a:rPr lang="es-ES" dirty="0" smtClean="0"/>
              <a:t>, </a:t>
            </a:r>
            <a:r>
              <a:rPr lang="es-ES" dirty="0" err="1" smtClean="0"/>
              <a:t>yml</a:t>
            </a:r>
            <a:endParaRPr lang="es-ES" dirty="0" smtClean="0"/>
          </a:p>
          <a:p>
            <a:r>
              <a:rPr lang="es-ES" dirty="0" smtClean="0"/>
              <a:t>Mecanismos de persistencia – </a:t>
            </a:r>
            <a:r>
              <a:rPr lang="es-ES" dirty="0" err="1" smtClean="0"/>
              <a:t>rbdms</a:t>
            </a:r>
            <a:r>
              <a:rPr lang="es-ES" dirty="0" smtClean="0"/>
              <a:t>, file </a:t>
            </a:r>
            <a:r>
              <a:rPr lang="es-ES" dirty="0" err="1" smtClean="0"/>
              <a:t>system</a:t>
            </a:r>
            <a:r>
              <a:rPr lang="es-ES" dirty="0" smtClean="0"/>
              <a:t>, </a:t>
            </a:r>
            <a:r>
              <a:rPr lang="es-ES" dirty="0" err="1" smtClean="0"/>
              <a:t>nosql</a:t>
            </a:r>
            <a:endParaRPr lang="es-ES" dirty="0" smtClean="0"/>
          </a:p>
          <a:p>
            <a:r>
              <a:rPr lang="es-ES" dirty="0" smtClean="0"/>
              <a:t>Comunicación entre piezas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a ocultar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DC2-3CF7-EB4E-9622-C5D9194C04A6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2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26170" b="-26170"/>
          <a:stretch>
            <a:fillRect/>
          </a:stretch>
        </p:blipFill>
        <p:spPr>
          <a:xfrm>
            <a:off x="457200" y="1924050"/>
            <a:ext cx="8229600" cy="44259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EFBB-0445-C94C-BFB7-2EC1F8AAC17A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65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1" y="2061308"/>
            <a:ext cx="8229599" cy="4396154"/>
          </a:xfrm>
        </p:spPr>
        <p:txBody>
          <a:bodyPr>
            <a:normAutofit/>
          </a:bodyPr>
          <a:lstStyle/>
          <a:p>
            <a:r>
              <a:rPr lang="es-ES" dirty="0" smtClean="0"/>
              <a:t>Separar las interfaces de la implementación.</a:t>
            </a:r>
          </a:p>
          <a:p>
            <a:endParaRPr lang="es-ES" dirty="0"/>
          </a:p>
          <a:p>
            <a:r>
              <a:rPr lang="es-ES" dirty="0"/>
              <a:t>Tipos </a:t>
            </a:r>
            <a:r>
              <a:rPr lang="es-ES" dirty="0" smtClean="0"/>
              <a:t>Abstractos </a:t>
            </a:r>
            <a:r>
              <a:rPr lang="es-ES" dirty="0"/>
              <a:t>de </a:t>
            </a:r>
            <a:r>
              <a:rPr lang="es-ES" dirty="0" smtClean="0"/>
              <a:t>Datos.</a:t>
            </a:r>
            <a:endParaRPr lang="es-ES" dirty="0"/>
          </a:p>
          <a:p>
            <a:endParaRPr lang="es-ES" dirty="0"/>
          </a:p>
          <a:p>
            <a:r>
              <a:rPr lang="es-ES" dirty="0"/>
              <a:t>Máquinas </a:t>
            </a:r>
            <a:r>
              <a:rPr lang="es-ES" dirty="0" smtClean="0"/>
              <a:t>Virtuales.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Nivelación.</a:t>
            </a:r>
          </a:p>
          <a:p>
            <a:endParaRPr lang="es-ES" dirty="0"/>
          </a:p>
          <a:p>
            <a:r>
              <a:rPr lang="es-ES" dirty="0" smtClean="0"/>
              <a:t>Uso de Patrones, </a:t>
            </a:r>
            <a:r>
              <a:rPr lang="es-ES" dirty="0" err="1" smtClean="0"/>
              <a:t>Indirección</a:t>
            </a:r>
            <a:r>
              <a:rPr lang="es-ES" dirty="0" smtClean="0"/>
              <a:t>: Fachada, Estrategia.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0901-27D5-4643-809B-EE08B57BBEB8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78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Cohesión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31" y="2631454"/>
            <a:ext cx="8040076" cy="390697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AF7-E9BA-414A-B89A-A5D3BF028A3F}" type="datetime1">
              <a:rPr lang="es-AR" smtClean="0"/>
              <a:t>27/3/15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918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9958-277E-1C4C-8D39-125D81B9EBEF}" type="datetime1">
              <a:rPr lang="es-AR" smtClean="0"/>
              <a:t>27/3/15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F5D7-F6ED-8C44-939D-6BFCB9FD3B8A}" type="slidenum">
              <a:rPr lang="es-ES" smtClean="0"/>
              <a:t>40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931887" y="2569029"/>
            <a:ext cx="38379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 </a:t>
            </a:r>
            <a:r>
              <a:rPr lang="es-MX" sz="66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Modulo 2</a:t>
            </a:r>
            <a:endParaRPr lang="es-AR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7" y="2675467"/>
            <a:ext cx="4598569" cy="3450696"/>
          </a:xfrm>
        </p:spPr>
        <p:txBody>
          <a:bodyPr>
            <a:normAutofit lnSpcReduction="10000"/>
          </a:bodyPr>
          <a:lstStyle/>
          <a:p>
            <a:r>
              <a:rPr lang="es-MX" dirty="0"/>
              <a:t>Los elementos del módulo no tienen relación entre sí.</a:t>
            </a:r>
          </a:p>
          <a:p>
            <a:endParaRPr lang="es-MX" dirty="0"/>
          </a:p>
          <a:p>
            <a:r>
              <a:rPr lang="es-MX" dirty="0"/>
              <a:t>El módulo no tiene una función definida.</a:t>
            </a:r>
          </a:p>
          <a:p>
            <a:endParaRPr lang="es-MX" dirty="0"/>
          </a:p>
          <a:p>
            <a:r>
              <a:rPr lang="es-MX" dirty="0"/>
              <a:t>Normalmente recibe una </a:t>
            </a:r>
            <a:r>
              <a:rPr lang="es-MX" dirty="0" smtClean="0"/>
              <a:t>datos de </a:t>
            </a:r>
            <a:r>
              <a:rPr lang="es-MX" dirty="0"/>
              <a:t>control para indicar qué función ejecutar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Cohesión </a:t>
            </a:r>
            <a:r>
              <a:rPr lang="es-ES" dirty="0" err="1" smtClean="0"/>
              <a:t>Coincidental</a:t>
            </a:r>
            <a:r>
              <a:rPr lang="es-ES" dirty="0" smtClean="0"/>
              <a:t> (Baja)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612" y="3643446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2044-993A-7A44-BFCA-D7C6DA1CB102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03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8" y="1971481"/>
            <a:ext cx="4352929" cy="4218258"/>
          </a:xfrm>
        </p:spPr>
        <p:txBody>
          <a:bodyPr/>
          <a:lstStyle/>
          <a:p>
            <a:r>
              <a:rPr lang="es-ES" dirty="0" smtClean="0"/>
              <a:t>Módulos con responsabilidades sin relación entre ellas.</a:t>
            </a:r>
          </a:p>
          <a:p>
            <a:endParaRPr lang="es-ES" dirty="0"/>
          </a:p>
          <a:p>
            <a:r>
              <a:rPr lang="es-ES" dirty="0" smtClean="0"/>
              <a:t>Clases con muchos y variados métodos</a:t>
            </a:r>
          </a:p>
          <a:p>
            <a:endParaRPr lang="es-ES" dirty="0"/>
          </a:p>
          <a:p>
            <a:r>
              <a:rPr lang="es-ES" dirty="0" smtClean="0"/>
              <a:t>Métodos muy grandes, con muchas </a:t>
            </a:r>
            <a:r>
              <a:rPr lang="es-ES" dirty="0" err="1"/>
              <a:t>L</a:t>
            </a:r>
            <a:r>
              <a:rPr lang="es-ES" dirty="0" err="1" smtClean="0"/>
              <a:t>OCs</a:t>
            </a:r>
            <a:r>
              <a:rPr lang="es-ES" dirty="0" smtClean="0"/>
              <a:t>..pero ojo! 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997" y="2788490"/>
            <a:ext cx="3530787" cy="2980360"/>
          </a:xfrm>
          <a:prstGeom prst="rect">
            <a:avLst/>
          </a:prstGeom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E65-D20E-DF4E-8905-4E3F4604CE32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58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8" y="2675467"/>
            <a:ext cx="4545284" cy="3450696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Los actividades de los elementos del módulo son de la misma categoría lógica.</a:t>
            </a:r>
          </a:p>
          <a:p>
            <a:endParaRPr lang="es-AR" dirty="0"/>
          </a:p>
          <a:p>
            <a:r>
              <a:rPr lang="es-AR" dirty="0"/>
              <a:t>Pueden ejecutarse en forma independiente.</a:t>
            </a:r>
          </a:p>
          <a:p>
            <a:endParaRPr lang="es-AR" dirty="0"/>
          </a:p>
          <a:p>
            <a:r>
              <a:rPr lang="es-AR" dirty="0"/>
              <a:t>Complica el acoplamiento y la mantenibilidad.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Lógica (Baja)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3250" y="2961668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584C-7818-8B4C-BBE0-574C4B577E2A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0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05" y="1948625"/>
            <a:ext cx="2753495" cy="4443864"/>
          </a:xfrm>
          <a:prstGeom prst="rect">
            <a:avLst/>
          </a:prstGeom>
        </p:spPr>
      </p:pic>
      <p:sp>
        <p:nvSpPr>
          <p:cNvPr id="4" name="Marcador de contenido 1"/>
          <p:cNvSpPr txBox="1">
            <a:spLocks/>
          </p:cNvSpPr>
          <p:nvPr/>
        </p:nvSpPr>
        <p:spPr>
          <a:xfrm>
            <a:off x="872068" y="2187037"/>
            <a:ext cx="4545284" cy="34506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Los paquetes contiene elementos que no tienen relación entre si, pero logicamente tiene algo que ver.</a:t>
            </a:r>
          </a:p>
          <a:p>
            <a:endParaRPr lang="es-AR" dirty="0" smtClean="0"/>
          </a:p>
          <a:p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7EA5-ACAD-BE4C-A69B-480328725A30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35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Temporal (Baja)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872067" y="2675467"/>
            <a:ext cx="4598569" cy="34506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Las actividades incluidas en el módulo tienen una relación en el tiempo.</a:t>
            </a:r>
          </a:p>
          <a:p>
            <a:endParaRPr lang="es-AR" dirty="0"/>
          </a:p>
          <a:p>
            <a:r>
              <a:rPr lang="es-AR" dirty="0"/>
              <a:t>Es similar a la Procedural, pero no hay secuencia.</a:t>
            </a:r>
          </a:p>
          <a:p>
            <a:endParaRPr lang="es-AR" dirty="0"/>
          </a:p>
          <a:p>
            <a:r>
              <a:rPr lang="es-AR" dirty="0"/>
              <a:t>Suele aparecer en módulos de inicialización y terminación.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182" y="2921326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1CF5-1AF0-F24B-A268-9BE94539E350}" type="datetime1">
              <a:rPr lang="es-AR" smtClean="0"/>
              <a:t>27/3/15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460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 de onda.thmx</Template>
  <TotalTime>2106</TotalTime>
  <Words>2000</Words>
  <Application>Microsoft Macintosh PowerPoint</Application>
  <PresentationFormat>Presentación en pantalla (4:3)</PresentationFormat>
  <Paragraphs>421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Forma de onda</vt:lpstr>
      <vt:lpstr>Bases del Diseño de Software</vt:lpstr>
      <vt:lpstr>Cohesión</vt:lpstr>
      <vt:lpstr>Cohesión</vt:lpstr>
      <vt:lpstr>Tipos de Cohesión</vt:lpstr>
      <vt:lpstr>Cohesión Coincidental (Baja)</vt:lpstr>
      <vt:lpstr>Ejemplos</vt:lpstr>
      <vt:lpstr>Cohesión Lógica (Baja)</vt:lpstr>
      <vt:lpstr>Ejemplo</vt:lpstr>
      <vt:lpstr>Cohesión Temporal (Baja)</vt:lpstr>
      <vt:lpstr>Ejemplo</vt:lpstr>
      <vt:lpstr>Cohesión Procedural (Moderada)</vt:lpstr>
      <vt:lpstr>Ejemplo</vt:lpstr>
      <vt:lpstr>Cohesión Comunicacional (Moderada)</vt:lpstr>
      <vt:lpstr>Ejemplo</vt:lpstr>
      <vt:lpstr>Cohesión Secuencial (Moderada)</vt:lpstr>
      <vt:lpstr>Ejemplo</vt:lpstr>
      <vt:lpstr>Cohesión Funcional (Alta)</vt:lpstr>
      <vt:lpstr>Cohesión vs. Calidad Diseño</vt:lpstr>
      <vt:lpstr>Cohesión vs. Calidad Diseño</vt:lpstr>
      <vt:lpstr>Cohesión en Clases</vt:lpstr>
      <vt:lpstr>Medida de la Cohesión de una clase</vt:lpstr>
      <vt:lpstr>Acoplamiento</vt:lpstr>
      <vt:lpstr>Acoplamiento</vt:lpstr>
      <vt:lpstr>Bajo Acoplamiento</vt:lpstr>
      <vt:lpstr>Tipos de Acoplamiento</vt:lpstr>
      <vt:lpstr>Bajo Acoplamiento</vt:lpstr>
      <vt:lpstr>Moderado Acoplamiento</vt:lpstr>
      <vt:lpstr>Alto Acoplamiento</vt:lpstr>
      <vt:lpstr>Acoplamiento vs. Calidad Diseño</vt:lpstr>
      <vt:lpstr>Acoplamiento en clases(1)</vt:lpstr>
      <vt:lpstr>Acoplamiento en clases(2)</vt:lpstr>
      <vt:lpstr>Metricas</vt:lpstr>
      <vt:lpstr>Cohesión y Acoplamiento</vt:lpstr>
      <vt:lpstr>Cohesión y Acoplamiento</vt:lpstr>
      <vt:lpstr>Herencia</vt:lpstr>
      <vt:lpstr>Ocultamiento de la Información</vt:lpstr>
      <vt:lpstr>Aspectos a ocultar</vt:lpstr>
      <vt:lpstr>Ejemplo</vt:lpstr>
      <vt:lpstr>Mecanismos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Valotto</dc:creator>
  <cp:lastModifiedBy>Victor Valotto</cp:lastModifiedBy>
  <cp:revision>41</cp:revision>
  <dcterms:created xsi:type="dcterms:W3CDTF">2015-03-01T12:32:42Z</dcterms:created>
  <dcterms:modified xsi:type="dcterms:W3CDTF">2015-03-27T18:31:40Z</dcterms:modified>
</cp:coreProperties>
</file>