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7"/>
  </p:notesMasterIdLst>
  <p:sldIdLst>
    <p:sldId id="256" r:id="rId2"/>
    <p:sldId id="265" r:id="rId3"/>
    <p:sldId id="259" r:id="rId4"/>
    <p:sldId id="260" r:id="rId5"/>
    <p:sldId id="261" r:id="rId6"/>
    <p:sldId id="262" r:id="rId7"/>
    <p:sldId id="263" r:id="rId8"/>
    <p:sldId id="267" r:id="rId9"/>
    <p:sldId id="270" r:id="rId10"/>
    <p:sldId id="271" r:id="rId11"/>
    <p:sldId id="272" r:id="rId12"/>
    <p:sldId id="275" r:id="rId13"/>
    <p:sldId id="276" r:id="rId14"/>
    <p:sldId id="277" r:id="rId15"/>
    <p:sldId id="278" r:id="rId16"/>
    <p:sldId id="280" r:id="rId17"/>
    <p:sldId id="281" r:id="rId18"/>
    <p:sldId id="283" r:id="rId19"/>
    <p:sldId id="284" r:id="rId20"/>
    <p:sldId id="294" r:id="rId21"/>
    <p:sldId id="364" r:id="rId22"/>
    <p:sldId id="392" r:id="rId23"/>
    <p:sldId id="286" r:id="rId24"/>
    <p:sldId id="287" r:id="rId25"/>
    <p:sldId id="288" r:id="rId26"/>
    <p:sldId id="290" r:id="rId27"/>
    <p:sldId id="292" r:id="rId28"/>
    <p:sldId id="293" r:id="rId29"/>
    <p:sldId id="299" r:id="rId30"/>
    <p:sldId id="300" r:id="rId31"/>
    <p:sldId id="301" r:id="rId32"/>
    <p:sldId id="302" r:id="rId33"/>
    <p:sldId id="303" r:id="rId34"/>
    <p:sldId id="369" r:id="rId35"/>
    <p:sldId id="304" r:id="rId36"/>
    <p:sldId id="305" r:id="rId37"/>
    <p:sldId id="306" r:id="rId38"/>
    <p:sldId id="307" r:id="rId39"/>
    <p:sldId id="308" r:id="rId40"/>
    <p:sldId id="309" r:id="rId41"/>
    <p:sldId id="310" r:id="rId42"/>
    <p:sldId id="313" r:id="rId43"/>
    <p:sldId id="314" r:id="rId44"/>
    <p:sldId id="315" r:id="rId45"/>
    <p:sldId id="316" r:id="rId46"/>
    <p:sldId id="317" r:id="rId47"/>
    <p:sldId id="318" r:id="rId48"/>
    <p:sldId id="319" r:id="rId49"/>
    <p:sldId id="320" r:id="rId50"/>
    <p:sldId id="345"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4" r:id="rId64"/>
    <p:sldId id="335" r:id="rId65"/>
    <p:sldId id="336" r:id="rId66"/>
    <p:sldId id="338" r:id="rId67"/>
    <p:sldId id="339" r:id="rId68"/>
    <p:sldId id="340" r:id="rId69"/>
    <p:sldId id="341" r:id="rId70"/>
    <p:sldId id="342" r:id="rId71"/>
    <p:sldId id="343" r:id="rId72"/>
    <p:sldId id="347" r:id="rId73"/>
    <p:sldId id="346" r:id="rId74"/>
    <p:sldId id="348" r:id="rId75"/>
    <p:sldId id="349"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4"/>
    <p:restoredTop sz="94720"/>
  </p:normalViewPr>
  <p:slideViewPr>
    <p:cSldViewPr snapToGrid="0" snapToObjects="1">
      <p:cViewPr varScale="1">
        <p:scale>
          <a:sx n="81" d="100"/>
          <a:sy n="81" d="100"/>
        </p:scale>
        <p:origin x="200" y="3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D60E4-543B-47E1-A834-0437264A4765}"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s-AR"/>
        </a:p>
      </dgm:t>
    </dgm:pt>
    <dgm:pt modelId="{5CD1EF96-8685-4091-8D79-5A92E341CB84}">
      <dgm:prSet phldrT="[Texto]"/>
      <dgm:spPr/>
      <dgm:t>
        <a:bodyPr/>
        <a:lstStyle/>
        <a:p>
          <a:r>
            <a:rPr lang="es-ES" dirty="0"/>
            <a:t>Identificar los actores y sus objetivos</a:t>
          </a:r>
          <a:endParaRPr lang="es-AR" dirty="0"/>
        </a:p>
      </dgm:t>
    </dgm:pt>
    <dgm:pt modelId="{1DDF7A3B-DA52-48A3-9479-332E983568A0}" type="parTrans" cxnId="{A25BBAF5-2430-4EDB-AA28-1B5B54E1D1F3}">
      <dgm:prSet/>
      <dgm:spPr/>
      <dgm:t>
        <a:bodyPr/>
        <a:lstStyle/>
        <a:p>
          <a:endParaRPr lang="es-AR"/>
        </a:p>
      </dgm:t>
    </dgm:pt>
    <dgm:pt modelId="{0E123FE3-B541-40FB-B4B9-1C8F784B1CE0}" type="sibTrans" cxnId="{A25BBAF5-2430-4EDB-AA28-1B5B54E1D1F3}">
      <dgm:prSet/>
      <dgm:spPr/>
      <dgm:t>
        <a:bodyPr/>
        <a:lstStyle/>
        <a:p>
          <a:endParaRPr lang="es-AR"/>
        </a:p>
      </dgm:t>
    </dgm:pt>
    <dgm:pt modelId="{516E38CD-06FB-402B-820A-53ECDCEED16F}">
      <dgm:prSet phldrT="[Texto]"/>
      <dgm:spPr/>
      <dgm:t>
        <a:bodyPr/>
        <a:lstStyle/>
        <a:p>
          <a:r>
            <a:rPr lang="es-ES" dirty="0"/>
            <a:t>Para cada del caso del uso, escribir el caso simple</a:t>
          </a:r>
          <a:endParaRPr lang="es-AR" dirty="0"/>
        </a:p>
      </dgm:t>
    </dgm:pt>
    <dgm:pt modelId="{91CDC7EC-A4E4-4326-9E16-1E6DDE513746}" type="parTrans" cxnId="{908E192A-EC4F-4A33-AD23-FB98EA0BE827}">
      <dgm:prSet/>
      <dgm:spPr/>
      <dgm:t>
        <a:bodyPr/>
        <a:lstStyle/>
        <a:p>
          <a:endParaRPr lang="es-AR"/>
        </a:p>
      </dgm:t>
    </dgm:pt>
    <dgm:pt modelId="{03082AEF-F966-4A21-AEE9-228B079F808C}" type="sibTrans" cxnId="{908E192A-EC4F-4A33-AD23-FB98EA0BE827}">
      <dgm:prSet/>
      <dgm:spPr/>
      <dgm:t>
        <a:bodyPr/>
        <a:lstStyle/>
        <a:p>
          <a:endParaRPr lang="es-AR"/>
        </a:p>
      </dgm:t>
    </dgm:pt>
    <dgm:pt modelId="{1B1B79CC-A254-46F0-B536-2268748E9FC3}">
      <dgm:prSet phldrT="[Texto]"/>
      <dgm:spPr/>
      <dgm:t>
        <a:bodyPr/>
        <a:lstStyle/>
        <a:p>
          <a:r>
            <a:rPr lang="es-ES" dirty="0"/>
            <a:t>Identificar las condiciones de fallo</a:t>
          </a:r>
          <a:endParaRPr lang="es-AR" dirty="0"/>
        </a:p>
      </dgm:t>
    </dgm:pt>
    <dgm:pt modelId="{1FF8CCEA-0DF1-493C-AB63-A16C2C01F87E}" type="parTrans" cxnId="{38684D3E-EE05-4767-B4C0-C93B1CAFE3D8}">
      <dgm:prSet/>
      <dgm:spPr/>
      <dgm:t>
        <a:bodyPr/>
        <a:lstStyle/>
        <a:p>
          <a:endParaRPr lang="es-AR"/>
        </a:p>
      </dgm:t>
    </dgm:pt>
    <dgm:pt modelId="{3412EA4A-5D2A-45AC-9D14-5024A96BDF83}" type="sibTrans" cxnId="{38684D3E-EE05-4767-B4C0-C93B1CAFE3D8}">
      <dgm:prSet/>
      <dgm:spPr/>
      <dgm:t>
        <a:bodyPr/>
        <a:lstStyle/>
        <a:p>
          <a:endParaRPr lang="es-AR"/>
        </a:p>
      </dgm:t>
    </dgm:pt>
    <dgm:pt modelId="{7ABD8767-8C16-4F3E-A835-9E71706875CB}">
      <dgm:prSet phldrT="[Texto]"/>
      <dgm:spPr/>
      <dgm:t>
        <a:bodyPr/>
        <a:lstStyle/>
        <a:p>
          <a:r>
            <a:rPr lang="es-AR" dirty="0"/>
            <a:t>Incluir variaciones de datos</a:t>
          </a:r>
        </a:p>
      </dgm:t>
    </dgm:pt>
    <dgm:pt modelId="{6EDC2D23-2D09-4A91-B1DD-DB7D46B9183F}" type="parTrans" cxnId="{9ECE3BED-5B68-44DE-8B5B-CF059AF42767}">
      <dgm:prSet/>
      <dgm:spPr/>
      <dgm:t>
        <a:bodyPr/>
        <a:lstStyle/>
        <a:p>
          <a:endParaRPr lang="es-AR"/>
        </a:p>
      </dgm:t>
    </dgm:pt>
    <dgm:pt modelId="{4D4603C3-FBA2-4C92-8B23-CF5F86ACBB33}" type="sibTrans" cxnId="{9ECE3BED-5B68-44DE-8B5B-CF059AF42767}">
      <dgm:prSet/>
      <dgm:spPr/>
      <dgm:t>
        <a:bodyPr/>
        <a:lstStyle/>
        <a:p>
          <a:endParaRPr lang="es-AR"/>
        </a:p>
      </dgm:t>
    </dgm:pt>
    <dgm:pt modelId="{F09F19DB-A10A-4C79-A2E6-621C44A8897A}">
      <dgm:prSet phldrT="[Texto]"/>
      <dgm:spPr/>
      <dgm:t>
        <a:bodyPr/>
        <a:lstStyle/>
        <a:p>
          <a:r>
            <a:rPr lang="es-AR" dirty="0"/>
            <a:t>Describir cada condición de fallo</a:t>
          </a:r>
        </a:p>
      </dgm:t>
    </dgm:pt>
    <dgm:pt modelId="{724F5467-3E99-44D9-9617-503317F971ED}" type="parTrans" cxnId="{F8868EB3-ECBC-44F7-9F1D-28DA534A9D88}">
      <dgm:prSet/>
      <dgm:spPr/>
      <dgm:t>
        <a:bodyPr/>
        <a:lstStyle/>
        <a:p>
          <a:endParaRPr lang="es-AR"/>
        </a:p>
      </dgm:t>
    </dgm:pt>
    <dgm:pt modelId="{CDC9CD72-77CB-4A3A-BC9D-9978640E5F5A}" type="sibTrans" cxnId="{F8868EB3-ECBC-44F7-9F1D-28DA534A9D88}">
      <dgm:prSet/>
      <dgm:spPr/>
      <dgm:t>
        <a:bodyPr/>
        <a:lstStyle/>
        <a:p>
          <a:endParaRPr lang="es-AR"/>
        </a:p>
      </dgm:t>
    </dgm:pt>
    <dgm:pt modelId="{C3CE4499-7EC9-4AFC-A798-CD3DC268FD24}" type="pres">
      <dgm:prSet presAssocID="{CD0D60E4-543B-47E1-A834-0437264A4765}" presName="outerComposite" presStyleCnt="0">
        <dgm:presLayoutVars>
          <dgm:chMax val="5"/>
          <dgm:dir/>
          <dgm:resizeHandles val="exact"/>
        </dgm:presLayoutVars>
      </dgm:prSet>
      <dgm:spPr/>
    </dgm:pt>
    <dgm:pt modelId="{A255FA01-1A0E-44CB-9F1A-AC0E30F9E79B}" type="pres">
      <dgm:prSet presAssocID="{CD0D60E4-543B-47E1-A834-0437264A4765}" presName="dummyMaxCanvas" presStyleCnt="0">
        <dgm:presLayoutVars/>
      </dgm:prSet>
      <dgm:spPr/>
    </dgm:pt>
    <dgm:pt modelId="{0335BD84-3342-4885-8596-0A224F497C50}" type="pres">
      <dgm:prSet presAssocID="{CD0D60E4-543B-47E1-A834-0437264A4765}" presName="FiveNodes_1" presStyleLbl="node1" presStyleIdx="0" presStyleCnt="5">
        <dgm:presLayoutVars>
          <dgm:bulletEnabled val="1"/>
        </dgm:presLayoutVars>
      </dgm:prSet>
      <dgm:spPr/>
    </dgm:pt>
    <dgm:pt modelId="{B67DEDB9-497A-4DC8-A2B4-828C60304D39}" type="pres">
      <dgm:prSet presAssocID="{CD0D60E4-543B-47E1-A834-0437264A4765}" presName="FiveNodes_2" presStyleLbl="node1" presStyleIdx="1" presStyleCnt="5">
        <dgm:presLayoutVars>
          <dgm:bulletEnabled val="1"/>
        </dgm:presLayoutVars>
      </dgm:prSet>
      <dgm:spPr/>
    </dgm:pt>
    <dgm:pt modelId="{691482E9-C9ED-45D8-BCFF-86F8ECDD11AE}" type="pres">
      <dgm:prSet presAssocID="{CD0D60E4-543B-47E1-A834-0437264A4765}" presName="FiveNodes_3" presStyleLbl="node1" presStyleIdx="2" presStyleCnt="5">
        <dgm:presLayoutVars>
          <dgm:bulletEnabled val="1"/>
        </dgm:presLayoutVars>
      </dgm:prSet>
      <dgm:spPr/>
    </dgm:pt>
    <dgm:pt modelId="{68282EB9-1662-43C9-9DD4-7BEA4D418AFD}" type="pres">
      <dgm:prSet presAssocID="{CD0D60E4-543B-47E1-A834-0437264A4765}" presName="FiveNodes_4" presStyleLbl="node1" presStyleIdx="3" presStyleCnt="5">
        <dgm:presLayoutVars>
          <dgm:bulletEnabled val="1"/>
        </dgm:presLayoutVars>
      </dgm:prSet>
      <dgm:spPr/>
    </dgm:pt>
    <dgm:pt modelId="{EA429924-3405-4723-A773-149606144E7C}" type="pres">
      <dgm:prSet presAssocID="{CD0D60E4-543B-47E1-A834-0437264A4765}" presName="FiveNodes_5" presStyleLbl="node1" presStyleIdx="4" presStyleCnt="5">
        <dgm:presLayoutVars>
          <dgm:bulletEnabled val="1"/>
        </dgm:presLayoutVars>
      </dgm:prSet>
      <dgm:spPr/>
    </dgm:pt>
    <dgm:pt modelId="{6358F2CC-0C01-440F-A91C-2C616990F494}" type="pres">
      <dgm:prSet presAssocID="{CD0D60E4-543B-47E1-A834-0437264A4765}" presName="FiveConn_1-2" presStyleLbl="fgAccFollowNode1" presStyleIdx="0" presStyleCnt="4">
        <dgm:presLayoutVars>
          <dgm:bulletEnabled val="1"/>
        </dgm:presLayoutVars>
      </dgm:prSet>
      <dgm:spPr/>
    </dgm:pt>
    <dgm:pt modelId="{122454AD-FD62-4E0E-B081-84B34A5D4E49}" type="pres">
      <dgm:prSet presAssocID="{CD0D60E4-543B-47E1-A834-0437264A4765}" presName="FiveConn_2-3" presStyleLbl="fgAccFollowNode1" presStyleIdx="1" presStyleCnt="4">
        <dgm:presLayoutVars>
          <dgm:bulletEnabled val="1"/>
        </dgm:presLayoutVars>
      </dgm:prSet>
      <dgm:spPr/>
    </dgm:pt>
    <dgm:pt modelId="{755F277B-038A-47D1-9469-BD79DD7A2698}" type="pres">
      <dgm:prSet presAssocID="{CD0D60E4-543B-47E1-A834-0437264A4765}" presName="FiveConn_3-4" presStyleLbl="fgAccFollowNode1" presStyleIdx="2" presStyleCnt="4">
        <dgm:presLayoutVars>
          <dgm:bulletEnabled val="1"/>
        </dgm:presLayoutVars>
      </dgm:prSet>
      <dgm:spPr/>
    </dgm:pt>
    <dgm:pt modelId="{6E860067-2E84-4759-95E8-055EE1C483AD}" type="pres">
      <dgm:prSet presAssocID="{CD0D60E4-543B-47E1-A834-0437264A4765}" presName="FiveConn_4-5" presStyleLbl="fgAccFollowNode1" presStyleIdx="3" presStyleCnt="4">
        <dgm:presLayoutVars>
          <dgm:bulletEnabled val="1"/>
        </dgm:presLayoutVars>
      </dgm:prSet>
      <dgm:spPr/>
    </dgm:pt>
    <dgm:pt modelId="{EE6646B8-A901-499E-B667-593E539CF7CB}" type="pres">
      <dgm:prSet presAssocID="{CD0D60E4-543B-47E1-A834-0437264A4765}" presName="FiveNodes_1_text" presStyleLbl="node1" presStyleIdx="4" presStyleCnt="5">
        <dgm:presLayoutVars>
          <dgm:bulletEnabled val="1"/>
        </dgm:presLayoutVars>
      </dgm:prSet>
      <dgm:spPr/>
    </dgm:pt>
    <dgm:pt modelId="{74F4057B-407B-4CFC-8A43-A9CFCE510B1E}" type="pres">
      <dgm:prSet presAssocID="{CD0D60E4-543B-47E1-A834-0437264A4765}" presName="FiveNodes_2_text" presStyleLbl="node1" presStyleIdx="4" presStyleCnt="5">
        <dgm:presLayoutVars>
          <dgm:bulletEnabled val="1"/>
        </dgm:presLayoutVars>
      </dgm:prSet>
      <dgm:spPr/>
    </dgm:pt>
    <dgm:pt modelId="{BF6BDC83-DA2D-4293-B372-1DAA25331C79}" type="pres">
      <dgm:prSet presAssocID="{CD0D60E4-543B-47E1-A834-0437264A4765}" presName="FiveNodes_3_text" presStyleLbl="node1" presStyleIdx="4" presStyleCnt="5">
        <dgm:presLayoutVars>
          <dgm:bulletEnabled val="1"/>
        </dgm:presLayoutVars>
      </dgm:prSet>
      <dgm:spPr/>
    </dgm:pt>
    <dgm:pt modelId="{5C338EC3-95A1-4761-A16D-3813AD39E075}" type="pres">
      <dgm:prSet presAssocID="{CD0D60E4-543B-47E1-A834-0437264A4765}" presName="FiveNodes_4_text" presStyleLbl="node1" presStyleIdx="4" presStyleCnt="5">
        <dgm:presLayoutVars>
          <dgm:bulletEnabled val="1"/>
        </dgm:presLayoutVars>
      </dgm:prSet>
      <dgm:spPr/>
    </dgm:pt>
    <dgm:pt modelId="{A080C185-BDF8-4ADF-B4DC-9A8212D50ED9}" type="pres">
      <dgm:prSet presAssocID="{CD0D60E4-543B-47E1-A834-0437264A4765}" presName="FiveNodes_5_text" presStyleLbl="node1" presStyleIdx="4" presStyleCnt="5">
        <dgm:presLayoutVars>
          <dgm:bulletEnabled val="1"/>
        </dgm:presLayoutVars>
      </dgm:prSet>
      <dgm:spPr/>
    </dgm:pt>
  </dgm:ptLst>
  <dgm:cxnLst>
    <dgm:cxn modelId="{4CD42A0F-2167-D14F-B639-C53B166BF600}" type="presOf" srcId="{7ABD8767-8C16-4F3E-A835-9E71706875CB}" destId="{A080C185-BDF8-4ADF-B4DC-9A8212D50ED9}" srcOrd="1" destOrd="0" presId="urn:microsoft.com/office/officeart/2005/8/layout/vProcess5"/>
    <dgm:cxn modelId="{E41EA422-B1E6-C54F-9294-4F3B048E616C}" type="presOf" srcId="{3412EA4A-5D2A-45AC-9D14-5024A96BDF83}" destId="{755F277B-038A-47D1-9469-BD79DD7A2698}" srcOrd="0" destOrd="0" presId="urn:microsoft.com/office/officeart/2005/8/layout/vProcess5"/>
    <dgm:cxn modelId="{908E192A-EC4F-4A33-AD23-FB98EA0BE827}" srcId="{CD0D60E4-543B-47E1-A834-0437264A4765}" destId="{516E38CD-06FB-402B-820A-53ECDCEED16F}" srcOrd="1" destOrd="0" parTransId="{91CDC7EC-A4E4-4326-9E16-1E6DDE513746}" sibTransId="{03082AEF-F966-4A21-AEE9-228B079F808C}"/>
    <dgm:cxn modelId="{C44EAD2B-8F74-AE4B-A3F1-14CE75442EEB}" type="presOf" srcId="{0E123FE3-B541-40FB-B4B9-1C8F784B1CE0}" destId="{6358F2CC-0C01-440F-A91C-2C616990F494}" srcOrd="0" destOrd="0" presId="urn:microsoft.com/office/officeart/2005/8/layout/vProcess5"/>
    <dgm:cxn modelId="{BE013F3B-EEFE-A64C-B896-919BECFE7CCA}" type="presOf" srcId="{CD0D60E4-543B-47E1-A834-0437264A4765}" destId="{C3CE4499-7EC9-4AFC-A798-CD3DC268FD24}" srcOrd="0" destOrd="0" presId="urn:microsoft.com/office/officeart/2005/8/layout/vProcess5"/>
    <dgm:cxn modelId="{38684D3E-EE05-4767-B4C0-C93B1CAFE3D8}" srcId="{CD0D60E4-543B-47E1-A834-0437264A4765}" destId="{1B1B79CC-A254-46F0-B536-2268748E9FC3}" srcOrd="2" destOrd="0" parTransId="{1FF8CCEA-0DF1-493C-AB63-A16C2C01F87E}" sibTransId="{3412EA4A-5D2A-45AC-9D14-5024A96BDF83}"/>
    <dgm:cxn modelId="{782C044F-B49B-8F4D-939C-7E5DF2BD2584}" type="presOf" srcId="{F09F19DB-A10A-4C79-A2E6-621C44A8897A}" destId="{5C338EC3-95A1-4761-A16D-3813AD39E075}" srcOrd="1" destOrd="0" presId="urn:microsoft.com/office/officeart/2005/8/layout/vProcess5"/>
    <dgm:cxn modelId="{2C6E506A-5D2D-5C46-AFE9-330BDDBDD319}" type="presOf" srcId="{516E38CD-06FB-402B-820A-53ECDCEED16F}" destId="{74F4057B-407B-4CFC-8A43-A9CFCE510B1E}" srcOrd="1" destOrd="0" presId="urn:microsoft.com/office/officeart/2005/8/layout/vProcess5"/>
    <dgm:cxn modelId="{F26A888E-C4FF-F04C-A3E2-6E0053350571}" type="presOf" srcId="{5CD1EF96-8685-4091-8D79-5A92E341CB84}" destId="{EE6646B8-A901-499E-B667-593E539CF7CB}" srcOrd="1" destOrd="0" presId="urn:microsoft.com/office/officeart/2005/8/layout/vProcess5"/>
    <dgm:cxn modelId="{5D144A9A-063C-1544-8554-93D42AE0E767}" type="presOf" srcId="{F09F19DB-A10A-4C79-A2E6-621C44A8897A}" destId="{68282EB9-1662-43C9-9DD4-7BEA4D418AFD}" srcOrd="0" destOrd="0" presId="urn:microsoft.com/office/officeart/2005/8/layout/vProcess5"/>
    <dgm:cxn modelId="{5C8882AE-9509-9642-B858-1A012464BFA3}" type="presOf" srcId="{7ABD8767-8C16-4F3E-A835-9E71706875CB}" destId="{EA429924-3405-4723-A773-149606144E7C}" srcOrd="0" destOrd="0" presId="urn:microsoft.com/office/officeart/2005/8/layout/vProcess5"/>
    <dgm:cxn modelId="{F8868EB3-ECBC-44F7-9F1D-28DA534A9D88}" srcId="{CD0D60E4-543B-47E1-A834-0437264A4765}" destId="{F09F19DB-A10A-4C79-A2E6-621C44A8897A}" srcOrd="3" destOrd="0" parTransId="{724F5467-3E99-44D9-9617-503317F971ED}" sibTransId="{CDC9CD72-77CB-4A3A-BC9D-9978640E5F5A}"/>
    <dgm:cxn modelId="{1F6425C4-BEAF-1C44-84FC-8DABE0AAD8AF}" type="presOf" srcId="{1B1B79CC-A254-46F0-B536-2268748E9FC3}" destId="{BF6BDC83-DA2D-4293-B372-1DAA25331C79}" srcOrd="1" destOrd="0" presId="urn:microsoft.com/office/officeart/2005/8/layout/vProcess5"/>
    <dgm:cxn modelId="{D97274CC-0779-844B-9243-729C4D4F6F29}" type="presOf" srcId="{516E38CD-06FB-402B-820A-53ECDCEED16F}" destId="{B67DEDB9-497A-4DC8-A2B4-828C60304D39}" srcOrd="0" destOrd="0" presId="urn:microsoft.com/office/officeart/2005/8/layout/vProcess5"/>
    <dgm:cxn modelId="{0F5E33DA-29CA-7842-9415-15F47176BBAC}" type="presOf" srcId="{CDC9CD72-77CB-4A3A-BC9D-9978640E5F5A}" destId="{6E860067-2E84-4759-95E8-055EE1C483AD}" srcOrd="0" destOrd="0" presId="urn:microsoft.com/office/officeart/2005/8/layout/vProcess5"/>
    <dgm:cxn modelId="{F80B94DF-7AD0-A443-A953-7C28B91D2EE5}" type="presOf" srcId="{1B1B79CC-A254-46F0-B536-2268748E9FC3}" destId="{691482E9-C9ED-45D8-BCFF-86F8ECDD11AE}" srcOrd="0" destOrd="0" presId="urn:microsoft.com/office/officeart/2005/8/layout/vProcess5"/>
    <dgm:cxn modelId="{9ECE3BED-5B68-44DE-8B5B-CF059AF42767}" srcId="{CD0D60E4-543B-47E1-A834-0437264A4765}" destId="{7ABD8767-8C16-4F3E-A835-9E71706875CB}" srcOrd="4" destOrd="0" parTransId="{6EDC2D23-2D09-4A91-B1DD-DB7D46B9183F}" sibTransId="{4D4603C3-FBA2-4C92-8B23-CF5F86ACBB33}"/>
    <dgm:cxn modelId="{241A1DEF-4EA9-1C41-814B-B339315AFB39}" type="presOf" srcId="{03082AEF-F966-4A21-AEE9-228B079F808C}" destId="{122454AD-FD62-4E0E-B081-84B34A5D4E49}" srcOrd="0" destOrd="0" presId="urn:microsoft.com/office/officeart/2005/8/layout/vProcess5"/>
    <dgm:cxn modelId="{A25BBAF5-2430-4EDB-AA28-1B5B54E1D1F3}" srcId="{CD0D60E4-543B-47E1-A834-0437264A4765}" destId="{5CD1EF96-8685-4091-8D79-5A92E341CB84}" srcOrd="0" destOrd="0" parTransId="{1DDF7A3B-DA52-48A3-9479-332E983568A0}" sibTransId="{0E123FE3-B541-40FB-B4B9-1C8F784B1CE0}"/>
    <dgm:cxn modelId="{52723BFD-76ED-9249-A264-B686E9F5E2C5}" type="presOf" srcId="{5CD1EF96-8685-4091-8D79-5A92E341CB84}" destId="{0335BD84-3342-4885-8596-0A224F497C50}" srcOrd="0" destOrd="0" presId="urn:microsoft.com/office/officeart/2005/8/layout/vProcess5"/>
    <dgm:cxn modelId="{7615BC56-1096-734B-A545-BF34C9F70B6F}" type="presParOf" srcId="{C3CE4499-7EC9-4AFC-A798-CD3DC268FD24}" destId="{A255FA01-1A0E-44CB-9F1A-AC0E30F9E79B}" srcOrd="0" destOrd="0" presId="urn:microsoft.com/office/officeart/2005/8/layout/vProcess5"/>
    <dgm:cxn modelId="{346686F8-EE0C-3544-B9FF-EA98FFE403C7}" type="presParOf" srcId="{C3CE4499-7EC9-4AFC-A798-CD3DC268FD24}" destId="{0335BD84-3342-4885-8596-0A224F497C50}" srcOrd="1" destOrd="0" presId="urn:microsoft.com/office/officeart/2005/8/layout/vProcess5"/>
    <dgm:cxn modelId="{1B7F9AD1-7969-B24D-A13D-4FBF759DAD72}" type="presParOf" srcId="{C3CE4499-7EC9-4AFC-A798-CD3DC268FD24}" destId="{B67DEDB9-497A-4DC8-A2B4-828C60304D39}" srcOrd="2" destOrd="0" presId="urn:microsoft.com/office/officeart/2005/8/layout/vProcess5"/>
    <dgm:cxn modelId="{51C2A2ED-4848-974A-AAF9-B180970C454E}" type="presParOf" srcId="{C3CE4499-7EC9-4AFC-A798-CD3DC268FD24}" destId="{691482E9-C9ED-45D8-BCFF-86F8ECDD11AE}" srcOrd="3" destOrd="0" presId="urn:microsoft.com/office/officeart/2005/8/layout/vProcess5"/>
    <dgm:cxn modelId="{334CEA93-A3F5-F44B-ACEC-22BFB76FF6D8}" type="presParOf" srcId="{C3CE4499-7EC9-4AFC-A798-CD3DC268FD24}" destId="{68282EB9-1662-43C9-9DD4-7BEA4D418AFD}" srcOrd="4" destOrd="0" presId="urn:microsoft.com/office/officeart/2005/8/layout/vProcess5"/>
    <dgm:cxn modelId="{1380D4E3-0C7A-0A4A-BF27-1A099A2E5005}" type="presParOf" srcId="{C3CE4499-7EC9-4AFC-A798-CD3DC268FD24}" destId="{EA429924-3405-4723-A773-149606144E7C}" srcOrd="5" destOrd="0" presId="urn:microsoft.com/office/officeart/2005/8/layout/vProcess5"/>
    <dgm:cxn modelId="{2E52AB04-B15D-D34D-9CD4-58DFACEF76B6}" type="presParOf" srcId="{C3CE4499-7EC9-4AFC-A798-CD3DC268FD24}" destId="{6358F2CC-0C01-440F-A91C-2C616990F494}" srcOrd="6" destOrd="0" presId="urn:microsoft.com/office/officeart/2005/8/layout/vProcess5"/>
    <dgm:cxn modelId="{EA7338FC-A903-5542-A076-C4D377EDF33B}" type="presParOf" srcId="{C3CE4499-7EC9-4AFC-A798-CD3DC268FD24}" destId="{122454AD-FD62-4E0E-B081-84B34A5D4E49}" srcOrd="7" destOrd="0" presId="urn:microsoft.com/office/officeart/2005/8/layout/vProcess5"/>
    <dgm:cxn modelId="{BD18500D-AB9F-664E-890F-F75BC4E9D7C5}" type="presParOf" srcId="{C3CE4499-7EC9-4AFC-A798-CD3DC268FD24}" destId="{755F277B-038A-47D1-9469-BD79DD7A2698}" srcOrd="8" destOrd="0" presId="urn:microsoft.com/office/officeart/2005/8/layout/vProcess5"/>
    <dgm:cxn modelId="{A6CA03FE-5EE3-2646-83E9-F502F22C73D3}" type="presParOf" srcId="{C3CE4499-7EC9-4AFC-A798-CD3DC268FD24}" destId="{6E860067-2E84-4759-95E8-055EE1C483AD}" srcOrd="9" destOrd="0" presId="urn:microsoft.com/office/officeart/2005/8/layout/vProcess5"/>
    <dgm:cxn modelId="{0F654B01-C3B3-924E-B8B0-6A0889909C95}" type="presParOf" srcId="{C3CE4499-7EC9-4AFC-A798-CD3DC268FD24}" destId="{EE6646B8-A901-499E-B667-593E539CF7CB}" srcOrd="10" destOrd="0" presId="urn:microsoft.com/office/officeart/2005/8/layout/vProcess5"/>
    <dgm:cxn modelId="{C41F49A2-FEA5-3348-A216-D3AE96269E88}" type="presParOf" srcId="{C3CE4499-7EC9-4AFC-A798-CD3DC268FD24}" destId="{74F4057B-407B-4CFC-8A43-A9CFCE510B1E}" srcOrd="11" destOrd="0" presId="urn:microsoft.com/office/officeart/2005/8/layout/vProcess5"/>
    <dgm:cxn modelId="{A96C1D02-609A-B349-BD8F-53491141D66A}" type="presParOf" srcId="{C3CE4499-7EC9-4AFC-A798-CD3DC268FD24}" destId="{BF6BDC83-DA2D-4293-B372-1DAA25331C79}" srcOrd="12" destOrd="0" presId="urn:microsoft.com/office/officeart/2005/8/layout/vProcess5"/>
    <dgm:cxn modelId="{F0A6297B-27EB-394E-8E12-A3FC473CF721}" type="presParOf" srcId="{C3CE4499-7EC9-4AFC-A798-CD3DC268FD24}" destId="{5C338EC3-95A1-4761-A16D-3813AD39E075}" srcOrd="13" destOrd="0" presId="urn:microsoft.com/office/officeart/2005/8/layout/vProcess5"/>
    <dgm:cxn modelId="{B7A0A9AA-CDD3-F343-85B8-0E75578A4C27}" type="presParOf" srcId="{C3CE4499-7EC9-4AFC-A798-CD3DC268FD24}" destId="{A080C185-BDF8-4ADF-B4DC-9A8212D50ED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DE367-0B92-4143-8342-457A0BCE316A}" type="doc">
      <dgm:prSet loTypeId="urn:microsoft.com/office/officeart/2005/8/layout/hierarchy4" loCatId="relationship" qsTypeId="urn:microsoft.com/office/officeart/2005/8/quickstyle/simple4" qsCatId="simple" csTypeId="urn:microsoft.com/office/officeart/2005/8/colors/accent6_5" csCatId="accent6" phldr="1"/>
      <dgm:spPr/>
      <dgm:t>
        <a:bodyPr/>
        <a:lstStyle/>
        <a:p>
          <a:endParaRPr lang="es-AR"/>
        </a:p>
      </dgm:t>
    </dgm:pt>
    <dgm:pt modelId="{73DC1DE8-DB3E-4F2D-821A-06655164FD15}">
      <dgm:prSet phldrT="[Texto]"/>
      <dgm:spPr>
        <a:solidFill>
          <a:schemeClr val="tx2">
            <a:lumMod val="60000"/>
            <a:lumOff val="40000"/>
          </a:schemeClr>
        </a:solidFill>
        <a:effectLst/>
      </dgm:spPr>
      <dgm:t>
        <a:bodyPr/>
        <a:lstStyle/>
        <a:p>
          <a:r>
            <a:rPr lang="es-AR" dirty="0"/>
            <a:t>Extensiones</a:t>
          </a:r>
        </a:p>
      </dgm:t>
    </dgm:pt>
    <dgm:pt modelId="{A01C3CF4-CCA8-4E16-833B-1C1B0AAEA9FF}" type="parTrans" cxnId="{95910598-911F-4743-A38D-84D292446FE5}">
      <dgm:prSet/>
      <dgm:spPr/>
      <dgm:t>
        <a:bodyPr/>
        <a:lstStyle/>
        <a:p>
          <a:endParaRPr lang="es-AR"/>
        </a:p>
      </dgm:t>
    </dgm:pt>
    <dgm:pt modelId="{4A63D83C-03BF-4399-88BA-4CFF48FEEF9D}" type="sibTrans" cxnId="{95910598-911F-4743-A38D-84D292446FE5}">
      <dgm:prSet/>
      <dgm:spPr/>
      <dgm:t>
        <a:bodyPr/>
        <a:lstStyle/>
        <a:p>
          <a:endParaRPr lang="es-AR"/>
        </a:p>
      </dgm:t>
    </dgm:pt>
    <dgm:pt modelId="{81809C03-0AC5-4BBA-8BBA-A1EFD07F71FD}">
      <dgm:prSet phldrT="[Texto]"/>
      <dgm:spPr>
        <a:solidFill>
          <a:schemeClr val="bg2">
            <a:lumMod val="75000"/>
          </a:schemeClr>
        </a:solidFill>
        <a:effectLst/>
      </dgm:spPr>
      <dgm:t>
        <a:bodyPr/>
        <a:lstStyle/>
        <a:p>
          <a:r>
            <a:rPr lang="es-ES" dirty="0"/>
            <a:t>Alternativas</a:t>
          </a:r>
          <a:endParaRPr lang="es-AR" dirty="0"/>
        </a:p>
      </dgm:t>
    </dgm:pt>
    <dgm:pt modelId="{D92A4F81-1231-43ED-AD01-8458A055C183}" type="parTrans" cxnId="{794F7257-1479-41C5-B320-69260C07D7E3}">
      <dgm:prSet/>
      <dgm:spPr/>
      <dgm:t>
        <a:bodyPr/>
        <a:lstStyle/>
        <a:p>
          <a:endParaRPr lang="es-AR"/>
        </a:p>
      </dgm:t>
    </dgm:pt>
    <dgm:pt modelId="{10C30AA5-43B2-4F9B-9D03-BF77FEEE5A2C}" type="sibTrans" cxnId="{794F7257-1479-41C5-B320-69260C07D7E3}">
      <dgm:prSet/>
      <dgm:spPr/>
      <dgm:t>
        <a:bodyPr/>
        <a:lstStyle/>
        <a:p>
          <a:endParaRPr lang="es-AR"/>
        </a:p>
      </dgm:t>
    </dgm:pt>
    <dgm:pt modelId="{1FA03F4C-7D45-4BDA-BB61-8AAE1417F3FC}">
      <dgm:prSet phldrT="[Texto]"/>
      <dgm:spPr>
        <a:solidFill>
          <a:schemeClr val="tx1">
            <a:lumMod val="50000"/>
            <a:lumOff val="50000"/>
          </a:schemeClr>
        </a:solidFill>
        <a:effectLst/>
      </dgm:spPr>
      <dgm:t>
        <a:bodyPr/>
        <a:lstStyle/>
        <a:p>
          <a:r>
            <a:rPr lang="es-ES" dirty="0"/>
            <a:t>¿Hay otra manera significativa de lograr el objetivo a partir de este punto? </a:t>
          </a:r>
          <a:endParaRPr lang="es-AR" dirty="0"/>
        </a:p>
      </dgm:t>
    </dgm:pt>
    <dgm:pt modelId="{1E097A81-C719-4BAB-8BDA-4957C9AA528C}" type="parTrans" cxnId="{740E5B43-F21E-4F30-97FB-A6E0499CDA8F}">
      <dgm:prSet/>
      <dgm:spPr/>
      <dgm:t>
        <a:bodyPr/>
        <a:lstStyle/>
        <a:p>
          <a:endParaRPr lang="es-AR"/>
        </a:p>
      </dgm:t>
    </dgm:pt>
    <dgm:pt modelId="{C6FF4A6E-D8A1-4E38-A04A-B4F55B8581FF}" type="sibTrans" cxnId="{740E5B43-F21E-4F30-97FB-A6E0499CDA8F}">
      <dgm:prSet/>
      <dgm:spPr/>
      <dgm:t>
        <a:bodyPr/>
        <a:lstStyle/>
        <a:p>
          <a:endParaRPr lang="es-AR"/>
        </a:p>
      </dgm:t>
    </dgm:pt>
    <dgm:pt modelId="{73C90A56-ED2C-4354-9B0A-7219C100A10C}">
      <dgm:prSet phldrT="[Texto]"/>
      <dgm:spPr>
        <a:solidFill>
          <a:schemeClr val="bg2">
            <a:lumMod val="75000"/>
          </a:schemeClr>
        </a:solidFill>
        <a:effectLst/>
      </dgm:spPr>
      <dgm:t>
        <a:bodyPr/>
        <a:lstStyle/>
        <a:p>
          <a:r>
            <a:rPr lang="es-ES" dirty="0"/>
            <a:t>Excepciones</a:t>
          </a:r>
          <a:endParaRPr lang="es-AR" dirty="0"/>
        </a:p>
      </dgm:t>
    </dgm:pt>
    <dgm:pt modelId="{F07478FF-095D-41FA-993E-FD81DB118E92}" type="parTrans" cxnId="{A8FCBB25-109F-4C79-956B-895FCC6E44C5}">
      <dgm:prSet/>
      <dgm:spPr/>
      <dgm:t>
        <a:bodyPr/>
        <a:lstStyle/>
        <a:p>
          <a:endParaRPr lang="es-AR"/>
        </a:p>
      </dgm:t>
    </dgm:pt>
    <dgm:pt modelId="{52B38609-8CC3-4773-AAE3-F1648805E9C0}" type="sibTrans" cxnId="{A8FCBB25-109F-4C79-956B-895FCC6E44C5}">
      <dgm:prSet/>
      <dgm:spPr/>
      <dgm:t>
        <a:bodyPr/>
        <a:lstStyle/>
        <a:p>
          <a:endParaRPr lang="es-AR"/>
        </a:p>
      </dgm:t>
    </dgm:pt>
    <dgm:pt modelId="{7568E82B-F8AA-40C1-8850-89EEADC9754D}">
      <dgm:prSet phldrT="[Texto]"/>
      <dgm:spPr>
        <a:solidFill>
          <a:schemeClr val="tx1">
            <a:lumMod val="50000"/>
            <a:lumOff val="50000"/>
          </a:schemeClr>
        </a:solidFill>
        <a:effectLst/>
      </dgm:spPr>
      <dgm:t>
        <a:bodyPr/>
        <a:lstStyle/>
        <a:p>
          <a:r>
            <a:rPr lang="es-ES" dirty="0"/>
            <a:t>¿Hay algo que podría ir mal en este punto? </a:t>
          </a:r>
          <a:endParaRPr lang="es-AR" dirty="0"/>
        </a:p>
      </dgm:t>
    </dgm:pt>
    <dgm:pt modelId="{06EB4D84-84B9-495F-8B05-3187E1BC4BAB}" type="parTrans" cxnId="{2E798104-A85E-4B53-9A7A-25536FBF92CE}">
      <dgm:prSet/>
      <dgm:spPr/>
      <dgm:t>
        <a:bodyPr/>
        <a:lstStyle/>
        <a:p>
          <a:endParaRPr lang="es-AR"/>
        </a:p>
      </dgm:t>
    </dgm:pt>
    <dgm:pt modelId="{B7AE3EC1-0F11-44C6-B3E4-D064375451FF}" type="sibTrans" cxnId="{2E798104-A85E-4B53-9A7A-25536FBF92CE}">
      <dgm:prSet/>
      <dgm:spPr/>
      <dgm:t>
        <a:bodyPr/>
        <a:lstStyle/>
        <a:p>
          <a:endParaRPr lang="es-AR"/>
        </a:p>
      </dgm:t>
    </dgm:pt>
    <dgm:pt modelId="{4088D1DA-4278-418F-AB2D-AB199870F217}" type="pres">
      <dgm:prSet presAssocID="{059DE367-0B92-4143-8342-457A0BCE316A}" presName="Name0" presStyleCnt="0">
        <dgm:presLayoutVars>
          <dgm:chPref val="1"/>
          <dgm:dir/>
          <dgm:animOne val="branch"/>
          <dgm:animLvl val="lvl"/>
          <dgm:resizeHandles/>
        </dgm:presLayoutVars>
      </dgm:prSet>
      <dgm:spPr/>
    </dgm:pt>
    <dgm:pt modelId="{4FEE1440-B7C8-495D-8479-5E83217DE7D1}" type="pres">
      <dgm:prSet presAssocID="{73DC1DE8-DB3E-4F2D-821A-06655164FD15}" presName="vertOne" presStyleCnt="0"/>
      <dgm:spPr/>
    </dgm:pt>
    <dgm:pt modelId="{E9139821-0134-45F2-8579-2D560FF52B28}" type="pres">
      <dgm:prSet presAssocID="{73DC1DE8-DB3E-4F2D-821A-06655164FD15}" presName="txOne" presStyleLbl="node0" presStyleIdx="0" presStyleCnt="1">
        <dgm:presLayoutVars>
          <dgm:chPref val="3"/>
        </dgm:presLayoutVars>
      </dgm:prSet>
      <dgm:spPr/>
    </dgm:pt>
    <dgm:pt modelId="{FDDC6530-C989-4706-9AB8-A648F25AE92D}" type="pres">
      <dgm:prSet presAssocID="{73DC1DE8-DB3E-4F2D-821A-06655164FD15}" presName="parTransOne" presStyleCnt="0"/>
      <dgm:spPr/>
    </dgm:pt>
    <dgm:pt modelId="{84E68E09-D263-442B-B5E0-490A1E964ACA}" type="pres">
      <dgm:prSet presAssocID="{73DC1DE8-DB3E-4F2D-821A-06655164FD15}" presName="horzOne" presStyleCnt="0"/>
      <dgm:spPr/>
    </dgm:pt>
    <dgm:pt modelId="{CC56F4C1-2A2E-425A-A48B-44145C96A46D}" type="pres">
      <dgm:prSet presAssocID="{81809C03-0AC5-4BBA-8BBA-A1EFD07F71FD}" presName="vertTwo" presStyleCnt="0"/>
      <dgm:spPr/>
    </dgm:pt>
    <dgm:pt modelId="{199949B8-7DD7-44D7-909F-0408B8D3BD00}" type="pres">
      <dgm:prSet presAssocID="{81809C03-0AC5-4BBA-8BBA-A1EFD07F71FD}" presName="txTwo" presStyleLbl="node2" presStyleIdx="0" presStyleCnt="2">
        <dgm:presLayoutVars>
          <dgm:chPref val="3"/>
        </dgm:presLayoutVars>
      </dgm:prSet>
      <dgm:spPr/>
    </dgm:pt>
    <dgm:pt modelId="{41B318D2-CBEF-4F02-8A5B-291F8B9294F1}" type="pres">
      <dgm:prSet presAssocID="{81809C03-0AC5-4BBA-8BBA-A1EFD07F71FD}" presName="parTransTwo" presStyleCnt="0"/>
      <dgm:spPr/>
    </dgm:pt>
    <dgm:pt modelId="{43CA1810-5C2F-40A4-B0CC-E928F36B48A7}" type="pres">
      <dgm:prSet presAssocID="{81809C03-0AC5-4BBA-8BBA-A1EFD07F71FD}" presName="horzTwo" presStyleCnt="0"/>
      <dgm:spPr/>
    </dgm:pt>
    <dgm:pt modelId="{9B1DE068-7375-46DE-B718-5D08FF2CF1AA}" type="pres">
      <dgm:prSet presAssocID="{1FA03F4C-7D45-4BDA-BB61-8AAE1417F3FC}" presName="vertThree" presStyleCnt="0"/>
      <dgm:spPr/>
    </dgm:pt>
    <dgm:pt modelId="{72950E77-9B09-41DC-BBAF-4F42C3DB2B03}" type="pres">
      <dgm:prSet presAssocID="{1FA03F4C-7D45-4BDA-BB61-8AAE1417F3FC}" presName="txThree" presStyleLbl="node3" presStyleIdx="0" presStyleCnt="2">
        <dgm:presLayoutVars>
          <dgm:chPref val="3"/>
        </dgm:presLayoutVars>
      </dgm:prSet>
      <dgm:spPr/>
    </dgm:pt>
    <dgm:pt modelId="{5A9155EE-5425-4787-930A-C698D07EA498}" type="pres">
      <dgm:prSet presAssocID="{1FA03F4C-7D45-4BDA-BB61-8AAE1417F3FC}" presName="horzThree" presStyleCnt="0"/>
      <dgm:spPr/>
    </dgm:pt>
    <dgm:pt modelId="{5F9C0209-BA51-433A-9828-1698506507BB}" type="pres">
      <dgm:prSet presAssocID="{10C30AA5-43B2-4F9B-9D03-BF77FEEE5A2C}" presName="sibSpaceTwo" presStyleCnt="0"/>
      <dgm:spPr/>
    </dgm:pt>
    <dgm:pt modelId="{44612643-40E8-4C70-9F54-5FFFAB720FBC}" type="pres">
      <dgm:prSet presAssocID="{73C90A56-ED2C-4354-9B0A-7219C100A10C}" presName="vertTwo" presStyleCnt="0"/>
      <dgm:spPr/>
    </dgm:pt>
    <dgm:pt modelId="{05A987F1-AAA5-4FD8-A035-13601B673804}" type="pres">
      <dgm:prSet presAssocID="{73C90A56-ED2C-4354-9B0A-7219C100A10C}" presName="txTwo" presStyleLbl="node2" presStyleIdx="1" presStyleCnt="2" custLinFactNeighborX="1708">
        <dgm:presLayoutVars>
          <dgm:chPref val="3"/>
        </dgm:presLayoutVars>
      </dgm:prSet>
      <dgm:spPr/>
    </dgm:pt>
    <dgm:pt modelId="{D9AFE44B-4D9A-4E0C-ABCC-A172CDFCF7F1}" type="pres">
      <dgm:prSet presAssocID="{73C90A56-ED2C-4354-9B0A-7219C100A10C}" presName="parTransTwo" presStyleCnt="0"/>
      <dgm:spPr/>
    </dgm:pt>
    <dgm:pt modelId="{36162480-031F-4004-802B-1EADEDD0E25C}" type="pres">
      <dgm:prSet presAssocID="{73C90A56-ED2C-4354-9B0A-7219C100A10C}" presName="horzTwo" presStyleCnt="0"/>
      <dgm:spPr/>
    </dgm:pt>
    <dgm:pt modelId="{0A30A33A-EA61-4D8F-B36A-DBFC9E74EFCD}" type="pres">
      <dgm:prSet presAssocID="{7568E82B-F8AA-40C1-8850-89EEADC9754D}" presName="vertThree" presStyleCnt="0"/>
      <dgm:spPr/>
    </dgm:pt>
    <dgm:pt modelId="{9B0B1CAB-DD46-447C-B75E-58DD1B3F5D9F}" type="pres">
      <dgm:prSet presAssocID="{7568E82B-F8AA-40C1-8850-89EEADC9754D}" presName="txThree" presStyleLbl="node3" presStyleIdx="1" presStyleCnt="2">
        <dgm:presLayoutVars>
          <dgm:chPref val="3"/>
        </dgm:presLayoutVars>
      </dgm:prSet>
      <dgm:spPr/>
    </dgm:pt>
    <dgm:pt modelId="{8C747893-AACB-432E-BBAF-37E3016D8767}" type="pres">
      <dgm:prSet presAssocID="{7568E82B-F8AA-40C1-8850-89EEADC9754D}" presName="horzThree" presStyleCnt="0"/>
      <dgm:spPr/>
    </dgm:pt>
  </dgm:ptLst>
  <dgm:cxnLst>
    <dgm:cxn modelId="{2E798104-A85E-4B53-9A7A-25536FBF92CE}" srcId="{73C90A56-ED2C-4354-9B0A-7219C100A10C}" destId="{7568E82B-F8AA-40C1-8850-89EEADC9754D}" srcOrd="0" destOrd="0" parTransId="{06EB4D84-84B9-495F-8B05-3187E1BC4BAB}" sibTransId="{B7AE3EC1-0F11-44C6-B3E4-D064375451FF}"/>
    <dgm:cxn modelId="{A8FCBB25-109F-4C79-956B-895FCC6E44C5}" srcId="{73DC1DE8-DB3E-4F2D-821A-06655164FD15}" destId="{73C90A56-ED2C-4354-9B0A-7219C100A10C}" srcOrd="1" destOrd="0" parTransId="{F07478FF-095D-41FA-993E-FD81DB118E92}" sibTransId="{52B38609-8CC3-4773-AAE3-F1648805E9C0}"/>
    <dgm:cxn modelId="{740E5B43-F21E-4F30-97FB-A6E0499CDA8F}" srcId="{81809C03-0AC5-4BBA-8BBA-A1EFD07F71FD}" destId="{1FA03F4C-7D45-4BDA-BB61-8AAE1417F3FC}" srcOrd="0" destOrd="0" parTransId="{1E097A81-C719-4BAB-8BDA-4957C9AA528C}" sibTransId="{C6FF4A6E-D8A1-4E38-A04A-B4F55B8581FF}"/>
    <dgm:cxn modelId="{794F7257-1479-41C5-B320-69260C07D7E3}" srcId="{73DC1DE8-DB3E-4F2D-821A-06655164FD15}" destId="{81809C03-0AC5-4BBA-8BBA-A1EFD07F71FD}" srcOrd="0" destOrd="0" parTransId="{D92A4F81-1231-43ED-AD01-8458A055C183}" sibTransId="{10C30AA5-43B2-4F9B-9D03-BF77FEEE5A2C}"/>
    <dgm:cxn modelId="{CBAA415E-E1CB-1A42-8808-1299FB02F0C7}" type="presOf" srcId="{1FA03F4C-7D45-4BDA-BB61-8AAE1417F3FC}" destId="{72950E77-9B09-41DC-BBAF-4F42C3DB2B03}" srcOrd="0" destOrd="0" presId="urn:microsoft.com/office/officeart/2005/8/layout/hierarchy4"/>
    <dgm:cxn modelId="{7C764868-EFDD-BC48-B44D-614088FC7360}" type="presOf" srcId="{81809C03-0AC5-4BBA-8BBA-A1EFD07F71FD}" destId="{199949B8-7DD7-44D7-909F-0408B8D3BD00}" srcOrd="0" destOrd="0" presId="urn:microsoft.com/office/officeart/2005/8/layout/hierarchy4"/>
    <dgm:cxn modelId="{9FA7F770-E816-E648-A013-DD541DAE6EB2}" type="presOf" srcId="{73C90A56-ED2C-4354-9B0A-7219C100A10C}" destId="{05A987F1-AAA5-4FD8-A035-13601B673804}" srcOrd="0" destOrd="0" presId="urn:microsoft.com/office/officeart/2005/8/layout/hierarchy4"/>
    <dgm:cxn modelId="{BB23FF76-9F68-0349-B12B-305FC4ACD552}" type="presOf" srcId="{7568E82B-F8AA-40C1-8850-89EEADC9754D}" destId="{9B0B1CAB-DD46-447C-B75E-58DD1B3F5D9F}" srcOrd="0" destOrd="0" presId="urn:microsoft.com/office/officeart/2005/8/layout/hierarchy4"/>
    <dgm:cxn modelId="{95910598-911F-4743-A38D-84D292446FE5}" srcId="{059DE367-0B92-4143-8342-457A0BCE316A}" destId="{73DC1DE8-DB3E-4F2D-821A-06655164FD15}" srcOrd="0" destOrd="0" parTransId="{A01C3CF4-CCA8-4E16-833B-1C1B0AAEA9FF}" sibTransId="{4A63D83C-03BF-4399-88BA-4CFF48FEEF9D}"/>
    <dgm:cxn modelId="{26C886A0-636F-234D-8393-8346196200AB}" type="presOf" srcId="{73DC1DE8-DB3E-4F2D-821A-06655164FD15}" destId="{E9139821-0134-45F2-8579-2D560FF52B28}" srcOrd="0" destOrd="0" presId="urn:microsoft.com/office/officeart/2005/8/layout/hierarchy4"/>
    <dgm:cxn modelId="{E1949FD9-9E7C-A64C-8E56-65F963AC1DC3}" type="presOf" srcId="{059DE367-0B92-4143-8342-457A0BCE316A}" destId="{4088D1DA-4278-418F-AB2D-AB199870F217}" srcOrd="0" destOrd="0" presId="urn:microsoft.com/office/officeart/2005/8/layout/hierarchy4"/>
    <dgm:cxn modelId="{1BDD081C-842C-0149-9582-414D8B06E021}" type="presParOf" srcId="{4088D1DA-4278-418F-AB2D-AB199870F217}" destId="{4FEE1440-B7C8-495D-8479-5E83217DE7D1}" srcOrd="0" destOrd="0" presId="urn:microsoft.com/office/officeart/2005/8/layout/hierarchy4"/>
    <dgm:cxn modelId="{74AEF51D-49D9-9749-AB1E-9A6246953237}" type="presParOf" srcId="{4FEE1440-B7C8-495D-8479-5E83217DE7D1}" destId="{E9139821-0134-45F2-8579-2D560FF52B28}" srcOrd="0" destOrd="0" presId="urn:microsoft.com/office/officeart/2005/8/layout/hierarchy4"/>
    <dgm:cxn modelId="{4C9EF8B4-5841-C844-B5B5-EEDB650ADE52}" type="presParOf" srcId="{4FEE1440-B7C8-495D-8479-5E83217DE7D1}" destId="{FDDC6530-C989-4706-9AB8-A648F25AE92D}" srcOrd="1" destOrd="0" presId="urn:microsoft.com/office/officeart/2005/8/layout/hierarchy4"/>
    <dgm:cxn modelId="{5D069D38-18D9-8C44-989B-008880135033}" type="presParOf" srcId="{4FEE1440-B7C8-495D-8479-5E83217DE7D1}" destId="{84E68E09-D263-442B-B5E0-490A1E964ACA}" srcOrd="2" destOrd="0" presId="urn:microsoft.com/office/officeart/2005/8/layout/hierarchy4"/>
    <dgm:cxn modelId="{FFFEA059-D95A-1E4E-B23F-C36A222969C6}" type="presParOf" srcId="{84E68E09-D263-442B-B5E0-490A1E964ACA}" destId="{CC56F4C1-2A2E-425A-A48B-44145C96A46D}" srcOrd="0" destOrd="0" presId="urn:microsoft.com/office/officeart/2005/8/layout/hierarchy4"/>
    <dgm:cxn modelId="{52289ED5-7747-4C4B-B30D-922B85EC8CAE}" type="presParOf" srcId="{CC56F4C1-2A2E-425A-A48B-44145C96A46D}" destId="{199949B8-7DD7-44D7-909F-0408B8D3BD00}" srcOrd="0" destOrd="0" presId="urn:microsoft.com/office/officeart/2005/8/layout/hierarchy4"/>
    <dgm:cxn modelId="{C81B0E96-03D5-0E49-9AED-AD002D740F1C}" type="presParOf" srcId="{CC56F4C1-2A2E-425A-A48B-44145C96A46D}" destId="{41B318D2-CBEF-4F02-8A5B-291F8B9294F1}" srcOrd="1" destOrd="0" presId="urn:microsoft.com/office/officeart/2005/8/layout/hierarchy4"/>
    <dgm:cxn modelId="{1B98AC2A-BEBD-D341-8302-E4A0ABDE5084}" type="presParOf" srcId="{CC56F4C1-2A2E-425A-A48B-44145C96A46D}" destId="{43CA1810-5C2F-40A4-B0CC-E928F36B48A7}" srcOrd="2" destOrd="0" presId="urn:microsoft.com/office/officeart/2005/8/layout/hierarchy4"/>
    <dgm:cxn modelId="{6FD753E3-436C-5C48-B8CD-F258B2F76C1F}" type="presParOf" srcId="{43CA1810-5C2F-40A4-B0CC-E928F36B48A7}" destId="{9B1DE068-7375-46DE-B718-5D08FF2CF1AA}" srcOrd="0" destOrd="0" presId="urn:microsoft.com/office/officeart/2005/8/layout/hierarchy4"/>
    <dgm:cxn modelId="{B47A0721-22EB-B648-A565-3337A308ED9E}" type="presParOf" srcId="{9B1DE068-7375-46DE-B718-5D08FF2CF1AA}" destId="{72950E77-9B09-41DC-BBAF-4F42C3DB2B03}" srcOrd="0" destOrd="0" presId="urn:microsoft.com/office/officeart/2005/8/layout/hierarchy4"/>
    <dgm:cxn modelId="{652CBF5E-E869-A947-9FA3-D44D615A53FB}" type="presParOf" srcId="{9B1DE068-7375-46DE-B718-5D08FF2CF1AA}" destId="{5A9155EE-5425-4787-930A-C698D07EA498}" srcOrd="1" destOrd="0" presId="urn:microsoft.com/office/officeart/2005/8/layout/hierarchy4"/>
    <dgm:cxn modelId="{DBDEDF6D-55F2-F844-B75B-376E983C7A42}" type="presParOf" srcId="{84E68E09-D263-442B-B5E0-490A1E964ACA}" destId="{5F9C0209-BA51-433A-9828-1698506507BB}" srcOrd="1" destOrd="0" presId="urn:microsoft.com/office/officeart/2005/8/layout/hierarchy4"/>
    <dgm:cxn modelId="{D8620C02-9718-CC48-A20C-F5157044DCC1}" type="presParOf" srcId="{84E68E09-D263-442B-B5E0-490A1E964ACA}" destId="{44612643-40E8-4C70-9F54-5FFFAB720FBC}" srcOrd="2" destOrd="0" presId="urn:microsoft.com/office/officeart/2005/8/layout/hierarchy4"/>
    <dgm:cxn modelId="{705F800A-AD91-264A-A6EC-062B81AECB49}" type="presParOf" srcId="{44612643-40E8-4C70-9F54-5FFFAB720FBC}" destId="{05A987F1-AAA5-4FD8-A035-13601B673804}" srcOrd="0" destOrd="0" presId="urn:microsoft.com/office/officeart/2005/8/layout/hierarchy4"/>
    <dgm:cxn modelId="{C6D007D9-3E37-2E47-9420-EA29E31DC350}" type="presParOf" srcId="{44612643-40E8-4C70-9F54-5FFFAB720FBC}" destId="{D9AFE44B-4D9A-4E0C-ABCC-A172CDFCF7F1}" srcOrd="1" destOrd="0" presId="urn:microsoft.com/office/officeart/2005/8/layout/hierarchy4"/>
    <dgm:cxn modelId="{BD27C46F-8D96-4F44-A5B3-02FA6646A281}" type="presParOf" srcId="{44612643-40E8-4C70-9F54-5FFFAB720FBC}" destId="{36162480-031F-4004-802B-1EADEDD0E25C}" srcOrd="2" destOrd="0" presId="urn:microsoft.com/office/officeart/2005/8/layout/hierarchy4"/>
    <dgm:cxn modelId="{CC4BAE65-1618-F846-BE09-734283436070}" type="presParOf" srcId="{36162480-031F-4004-802B-1EADEDD0E25C}" destId="{0A30A33A-EA61-4D8F-B36A-DBFC9E74EFCD}" srcOrd="0" destOrd="0" presId="urn:microsoft.com/office/officeart/2005/8/layout/hierarchy4"/>
    <dgm:cxn modelId="{71088AF7-4D79-3540-9AAD-6006F8D31FF4}" type="presParOf" srcId="{0A30A33A-EA61-4D8F-B36A-DBFC9E74EFCD}" destId="{9B0B1CAB-DD46-447C-B75E-58DD1B3F5D9F}" srcOrd="0" destOrd="0" presId="urn:microsoft.com/office/officeart/2005/8/layout/hierarchy4"/>
    <dgm:cxn modelId="{8B83FE15-2A7F-F54F-A7B5-B88FC9C0B0DF}" type="presParOf" srcId="{0A30A33A-EA61-4D8F-B36A-DBFC9E74EFCD}" destId="{8C747893-AACB-432E-BBAF-37E3016D8767}" srcOrd="1" destOrd="0" presId="urn:microsoft.com/office/officeart/2005/8/layout/hierarchy4"/>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5BD84-3342-4885-8596-0A224F497C50}">
      <dsp:nvSpPr>
        <dsp:cNvPr id="0" name=""/>
        <dsp:cNvSpPr/>
      </dsp:nvSpPr>
      <dsp:spPr>
        <a:xfrm>
          <a:off x="0" y="0"/>
          <a:ext cx="4565602" cy="768381"/>
        </a:xfrm>
        <a:prstGeom prst="roundRect">
          <a:avLst>
            <a:gd name="adj" fmla="val 10000"/>
          </a:avLst>
        </a:prstGeom>
        <a:solidFill>
          <a:schemeClr val="accent2">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Identificar los actores y sus objetivos</a:t>
          </a:r>
          <a:endParaRPr lang="es-AR" sz="2000" kern="1200" dirty="0"/>
        </a:p>
      </dsp:txBody>
      <dsp:txXfrm>
        <a:off x="22505" y="22505"/>
        <a:ext cx="3646558" cy="723371"/>
      </dsp:txXfrm>
    </dsp:sp>
    <dsp:sp modelId="{B67DEDB9-497A-4DC8-A2B4-828C60304D39}">
      <dsp:nvSpPr>
        <dsp:cNvPr id="0" name=""/>
        <dsp:cNvSpPr/>
      </dsp:nvSpPr>
      <dsp:spPr>
        <a:xfrm>
          <a:off x="340937" y="875101"/>
          <a:ext cx="4565602" cy="768381"/>
        </a:xfrm>
        <a:prstGeom prst="roundRect">
          <a:avLst>
            <a:gd name="adj" fmla="val 10000"/>
          </a:avLst>
        </a:prstGeom>
        <a:solidFill>
          <a:schemeClr val="accent2">
            <a:shade val="80000"/>
            <a:hueOff val="-134937"/>
            <a:satOff val="-1590"/>
            <a:lumOff val="85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Para cada del caso del uso, escribir el caso simple</a:t>
          </a:r>
          <a:endParaRPr lang="es-AR" sz="2000" kern="1200" dirty="0"/>
        </a:p>
      </dsp:txBody>
      <dsp:txXfrm>
        <a:off x="363442" y="897606"/>
        <a:ext cx="3680206" cy="723371"/>
      </dsp:txXfrm>
    </dsp:sp>
    <dsp:sp modelId="{691482E9-C9ED-45D8-BCFF-86F8ECDD11AE}">
      <dsp:nvSpPr>
        <dsp:cNvPr id="0" name=""/>
        <dsp:cNvSpPr/>
      </dsp:nvSpPr>
      <dsp:spPr>
        <a:xfrm>
          <a:off x="681875" y="1750203"/>
          <a:ext cx="4565602" cy="768381"/>
        </a:xfrm>
        <a:prstGeom prst="roundRect">
          <a:avLst>
            <a:gd name="adj" fmla="val 10000"/>
          </a:avLst>
        </a:prstGeom>
        <a:solidFill>
          <a:schemeClr val="accent2">
            <a:shade val="80000"/>
            <a:hueOff val="-269874"/>
            <a:satOff val="-3181"/>
            <a:lumOff val="170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t>Identificar las condiciones de fallo</a:t>
          </a:r>
          <a:endParaRPr lang="es-AR" sz="2000" kern="1200" dirty="0"/>
        </a:p>
      </dsp:txBody>
      <dsp:txXfrm>
        <a:off x="704380" y="1772708"/>
        <a:ext cx="3680206" cy="723371"/>
      </dsp:txXfrm>
    </dsp:sp>
    <dsp:sp modelId="{68282EB9-1662-43C9-9DD4-7BEA4D418AFD}">
      <dsp:nvSpPr>
        <dsp:cNvPr id="0" name=""/>
        <dsp:cNvSpPr/>
      </dsp:nvSpPr>
      <dsp:spPr>
        <a:xfrm>
          <a:off x="1022813" y="2625304"/>
          <a:ext cx="4565602" cy="768381"/>
        </a:xfrm>
        <a:prstGeom prst="roundRect">
          <a:avLst>
            <a:gd name="adj" fmla="val 10000"/>
          </a:avLst>
        </a:prstGeom>
        <a:solidFill>
          <a:schemeClr val="accent2">
            <a:shade val="80000"/>
            <a:hueOff val="-404811"/>
            <a:satOff val="-4771"/>
            <a:lumOff val="2556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AR" sz="2000" kern="1200" dirty="0"/>
            <a:t>Describir cada condición de fallo</a:t>
          </a:r>
        </a:p>
      </dsp:txBody>
      <dsp:txXfrm>
        <a:off x="1045318" y="2647809"/>
        <a:ext cx="3680206" cy="723371"/>
      </dsp:txXfrm>
    </dsp:sp>
    <dsp:sp modelId="{EA429924-3405-4723-A773-149606144E7C}">
      <dsp:nvSpPr>
        <dsp:cNvPr id="0" name=""/>
        <dsp:cNvSpPr/>
      </dsp:nvSpPr>
      <dsp:spPr>
        <a:xfrm>
          <a:off x="1363751" y="3500406"/>
          <a:ext cx="4565602" cy="768381"/>
        </a:xfrm>
        <a:prstGeom prst="roundRect">
          <a:avLst>
            <a:gd name="adj" fmla="val 10000"/>
          </a:avLst>
        </a:prstGeom>
        <a:solidFill>
          <a:schemeClr val="accent2">
            <a:shade val="80000"/>
            <a:hueOff val="-539748"/>
            <a:satOff val="-6361"/>
            <a:lumOff val="3408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AR" sz="2000" kern="1200" dirty="0"/>
            <a:t>Incluir variaciones de datos</a:t>
          </a:r>
        </a:p>
      </dsp:txBody>
      <dsp:txXfrm>
        <a:off x="1386256" y="3522911"/>
        <a:ext cx="3680206" cy="723371"/>
      </dsp:txXfrm>
    </dsp:sp>
    <dsp:sp modelId="{6358F2CC-0C01-440F-A91C-2C616990F494}">
      <dsp:nvSpPr>
        <dsp:cNvPr id="0" name=""/>
        <dsp:cNvSpPr/>
      </dsp:nvSpPr>
      <dsp:spPr>
        <a:xfrm>
          <a:off x="4066154" y="561345"/>
          <a:ext cx="499448" cy="499448"/>
        </a:xfrm>
        <a:prstGeom prst="downArrow">
          <a:avLst>
            <a:gd name="adj1" fmla="val 55000"/>
            <a:gd name="adj2" fmla="val 45000"/>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AR" sz="2200" kern="1200"/>
        </a:p>
      </dsp:txBody>
      <dsp:txXfrm>
        <a:off x="4178530" y="561345"/>
        <a:ext cx="274696" cy="375835"/>
      </dsp:txXfrm>
    </dsp:sp>
    <dsp:sp modelId="{122454AD-FD62-4E0E-B081-84B34A5D4E49}">
      <dsp:nvSpPr>
        <dsp:cNvPr id="0" name=""/>
        <dsp:cNvSpPr/>
      </dsp:nvSpPr>
      <dsp:spPr>
        <a:xfrm>
          <a:off x="4407092" y="1436447"/>
          <a:ext cx="499448" cy="499448"/>
        </a:xfrm>
        <a:prstGeom prst="downArrow">
          <a:avLst>
            <a:gd name="adj1" fmla="val 55000"/>
            <a:gd name="adj2" fmla="val 45000"/>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AR" sz="2200" kern="1200"/>
        </a:p>
      </dsp:txBody>
      <dsp:txXfrm>
        <a:off x="4519468" y="1436447"/>
        <a:ext cx="274696" cy="375835"/>
      </dsp:txXfrm>
    </dsp:sp>
    <dsp:sp modelId="{755F277B-038A-47D1-9469-BD79DD7A2698}">
      <dsp:nvSpPr>
        <dsp:cNvPr id="0" name=""/>
        <dsp:cNvSpPr/>
      </dsp:nvSpPr>
      <dsp:spPr>
        <a:xfrm>
          <a:off x="4748030" y="2298742"/>
          <a:ext cx="499448" cy="499448"/>
        </a:xfrm>
        <a:prstGeom prst="downArrow">
          <a:avLst>
            <a:gd name="adj1" fmla="val 55000"/>
            <a:gd name="adj2" fmla="val 45000"/>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AR" sz="2200" kern="1200"/>
        </a:p>
      </dsp:txBody>
      <dsp:txXfrm>
        <a:off x="4860406" y="2298742"/>
        <a:ext cx="274696" cy="375835"/>
      </dsp:txXfrm>
    </dsp:sp>
    <dsp:sp modelId="{6E860067-2E84-4759-95E8-055EE1C483AD}">
      <dsp:nvSpPr>
        <dsp:cNvPr id="0" name=""/>
        <dsp:cNvSpPr/>
      </dsp:nvSpPr>
      <dsp:spPr>
        <a:xfrm>
          <a:off x="5088967" y="3182381"/>
          <a:ext cx="499448" cy="499448"/>
        </a:xfrm>
        <a:prstGeom prst="downArrow">
          <a:avLst>
            <a:gd name="adj1" fmla="val 55000"/>
            <a:gd name="adj2" fmla="val 45000"/>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AR" sz="2200" kern="1200"/>
        </a:p>
      </dsp:txBody>
      <dsp:txXfrm>
        <a:off x="5201343" y="3182381"/>
        <a:ext cx="274696" cy="375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39821-0134-45F2-8579-2D560FF52B28}">
      <dsp:nvSpPr>
        <dsp:cNvPr id="0" name=""/>
        <dsp:cNvSpPr/>
      </dsp:nvSpPr>
      <dsp:spPr>
        <a:xfrm>
          <a:off x="2250" y="1460"/>
          <a:ext cx="6091499" cy="1281906"/>
        </a:xfrm>
        <a:prstGeom prst="roundRect">
          <a:avLst>
            <a:gd name="adj" fmla="val 10000"/>
          </a:avLst>
        </a:prstGeom>
        <a:solidFill>
          <a:schemeClr val="tx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s-AR" sz="5500" kern="1200" dirty="0"/>
            <a:t>Extensiones</a:t>
          </a:r>
        </a:p>
      </dsp:txBody>
      <dsp:txXfrm>
        <a:off x="39796" y="39006"/>
        <a:ext cx="6016407" cy="1206814"/>
      </dsp:txXfrm>
    </dsp:sp>
    <dsp:sp modelId="{199949B8-7DD7-44D7-909F-0408B8D3BD00}">
      <dsp:nvSpPr>
        <dsp:cNvPr id="0" name=""/>
        <dsp:cNvSpPr/>
      </dsp:nvSpPr>
      <dsp:spPr>
        <a:xfrm>
          <a:off x="2250" y="1391046"/>
          <a:ext cx="2922984" cy="1281906"/>
        </a:xfrm>
        <a:prstGeom prst="roundRect">
          <a:avLst>
            <a:gd name="adj" fmla="val 10000"/>
          </a:avLst>
        </a:prstGeom>
        <a:solidFill>
          <a:schemeClr val="bg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ES" sz="3700" kern="1200" dirty="0"/>
            <a:t>Alternativas</a:t>
          </a:r>
          <a:endParaRPr lang="es-AR" sz="3700" kern="1200" dirty="0"/>
        </a:p>
      </dsp:txBody>
      <dsp:txXfrm>
        <a:off x="39796" y="1428592"/>
        <a:ext cx="2847892" cy="1206814"/>
      </dsp:txXfrm>
    </dsp:sp>
    <dsp:sp modelId="{72950E77-9B09-41DC-BBAF-4F42C3DB2B03}">
      <dsp:nvSpPr>
        <dsp:cNvPr id="0" name=""/>
        <dsp:cNvSpPr/>
      </dsp:nvSpPr>
      <dsp:spPr>
        <a:xfrm>
          <a:off x="2250" y="2780633"/>
          <a:ext cx="2922984" cy="1281906"/>
        </a:xfrm>
        <a:prstGeom prst="roundRect">
          <a:avLst>
            <a:gd name="adj" fmla="val 10000"/>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¿Hay otra manera significativa de lograr el objetivo a partir de este punto? </a:t>
          </a:r>
          <a:endParaRPr lang="es-AR" sz="1900" kern="1200" dirty="0"/>
        </a:p>
      </dsp:txBody>
      <dsp:txXfrm>
        <a:off x="39796" y="2818179"/>
        <a:ext cx="2847892" cy="1206814"/>
      </dsp:txXfrm>
    </dsp:sp>
    <dsp:sp modelId="{05A987F1-AAA5-4FD8-A035-13601B673804}">
      <dsp:nvSpPr>
        <dsp:cNvPr id="0" name=""/>
        <dsp:cNvSpPr/>
      </dsp:nvSpPr>
      <dsp:spPr>
        <a:xfrm>
          <a:off x="3173015" y="1391046"/>
          <a:ext cx="2922984" cy="1281906"/>
        </a:xfrm>
        <a:prstGeom prst="roundRect">
          <a:avLst>
            <a:gd name="adj" fmla="val 10000"/>
          </a:avLst>
        </a:prstGeom>
        <a:solidFill>
          <a:schemeClr val="bg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s-ES" sz="3700" kern="1200" dirty="0"/>
            <a:t>Excepciones</a:t>
          </a:r>
          <a:endParaRPr lang="es-AR" sz="3700" kern="1200" dirty="0"/>
        </a:p>
      </dsp:txBody>
      <dsp:txXfrm>
        <a:off x="3210561" y="1428592"/>
        <a:ext cx="2847892" cy="1206814"/>
      </dsp:txXfrm>
    </dsp:sp>
    <dsp:sp modelId="{9B0B1CAB-DD46-447C-B75E-58DD1B3F5D9F}">
      <dsp:nvSpPr>
        <dsp:cNvPr id="0" name=""/>
        <dsp:cNvSpPr/>
      </dsp:nvSpPr>
      <dsp:spPr>
        <a:xfrm>
          <a:off x="3170765" y="2780633"/>
          <a:ext cx="2922984" cy="1281906"/>
        </a:xfrm>
        <a:prstGeom prst="roundRect">
          <a:avLst>
            <a:gd name="adj" fmla="val 10000"/>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¿Hay algo que podría ir mal en este punto? </a:t>
          </a:r>
          <a:endParaRPr lang="es-AR" sz="1900" kern="1200" dirty="0"/>
        </a:p>
      </dsp:txBody>
      <dsp:txXfrm>
        <a:off x="3208311" y="2818179"/>
        <a:ext cx="2847892" cy="12068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13/4/19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4594D0D-3C0E-4FB0-93B5-FE3FA144BB7E}" type="slidenum">
              <a:rPr lang="es-AR" sz="1200">
                <a:latin typeface="Calibri" panose="020F0502020204030204" pitchFamily="34" charset="0"/>
              </a:rPr>
              <a:pPr eaLnBrk="1" hangingPunct="1"/>
              <a:t>2</a:t>
            </a:fld>
            <a:endParaRPr lang="es-AR" sz="1200">
              <a:latin typeface="Calibri" panose="020F0502020204030204" pitchFamily="34" charset="0"/>
            </a:endParaRPr>
          </a:p>
        </p:txBody>
      </p:sp>
    </p:spTree>
    <p:extLst>
      <p:ext uri="{BB962C8B-B14F-4D97-AF65-F5344CB8AC3E}">
        <p14:creationId xmlns:p14="http://schemas.microsoft.com/office/powerpoint/2010/main" val="5094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0658"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E1B5F1A-3164-41E3-B442-114E3E7A6B6F}" type="slidenum">
              <a:rPr lang="es-AR" sz="1200">
                <a:latin typeface="Calibri" panose="020F0502020204030204" pitchFamily="34" charset="0"/>
              </a:rPr>
              <a:pPr eaLnBrk="1" hangingPunct="1"/>
              <a:t>11</a:t>
            </a:fld>
            <a:endParaRPr lang="es-AR" sz="1200">
              <a:latin typeface="Calibri" panose="020F0502020204030204" pitchFamily="34" charset="0"/>
            </a:endParaRPr>
          </a:p>
        </p:txBody>
      </p:sp>
    </p:spTree>
    <p:extLst>
      <p:ext uri="{BB962C8B-B14F-4D97-AF65-F5344CB8AC3E}">
        <p14:creationId xmlns:p14="http://schemas.microsoft.com/office/powerpoint/2010/main" val="205837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4754"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7D7045D-CAF0-4D0A-9B47-F1A1D4B36D2A}" type="slidenum">
              <a:rPr lang="es-AR" sz="1200">
                <a:latin typeface="Calibri" panose="020F0502020204030204" pitchFamily="34" charset="0"/>
              </a:rPr>
              <a:pPr eaLnBrk="1" hangingPunct="1"/>
              <a:t>12</a:t>
            </a:fld>
            <a:endParaRPr lang="es-AR" sz="1200">
              <a:latin typeface="Calibri" panose="020F0502020204030204" pitchFamily="34" charset="0"/>
            </a:endParaRPr>
          </a:p>
        </p:txBody>
      </p:sp>
    </p:spTree>
    <p:extLst>
      <p:ext uri="{BB962C8B-B14F-4D97-AF65-F5344CB8AC3E}">
        <p14:creationId xmlns:p14="http://schemas.microsoft.com/office/powerpoint/2010/main" val="232777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6802"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D96CC2-C76A-4750-83BB-592602361089}" type="slidenum">
              <a:rPr lang="es-AR" sz="1200">
                <a:latin typeface="Calibri" panose="020F0502020204030204" pitchFamily="34" charset="0"/>
              </a:rPr>
              <a:pPr eaLnBrk="1" hangingPunct="1"/>
              <a:t>13</a:t>
            </a:fld>
            <a:endParaRPr lang="es-AR" sz="1200">
              <a:latin typeface="Calibri" panose="020F0502020204030204" pitchFamily="34" charset="0"/>
            </a:endParaRPr>
          </a:p>
        </p:txBody>
      </p:sp>
    </p:spTree>
    <p:extLst>
      <p:ext uri="{BB962C8B-B14F-4D97-AF65-F5344CB8AC3E}">
        <p14:creationId xmlns:p14="http://schemas.microsoft.com/office/powerpoint/2010/main" val="446164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8850"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FA0CBBD-8199-457A-BF9A-B406021233C9}" type="slidenum">
              <a:rPr lang="es-AR" sz="1200">
                <a:latin typeface="Calibri" panose="020F0502020204030204" pitchFamily="34" charset="0"/>
              </a:rPr>
              <a:pPr eaLnBrk="1" hangingPunct="1"/>
              <a:t>14</a:t>
            </a:fld>
            <a:endParaRPr lang="es-AR" sz="1200">
              <a:latin typeface="Calibri" panose="020F0502020204030204" pitchFamily="34" charset="0"/>
            </a:endParaRPr>
          </a:p>
        </p:txBody>
      </p:sp>
    </p:spTree>
    <p:extLst>
      <p:ext uri="{BB962C8B-B14F-4D97-AF65-F5344CB8AC3E}">
        <p14:creationId xmlns:p14="http://schemas.microsoft.com/office/powerpoint/2010/main" val="1420354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0898"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EB4AA39-AE02-448E-BBF5-0213B4010195}" type="slidenum">
              <a:rPr lang="es-AR" sz="1200">
                <a:latin typeface="Calibri" panose="020F0502020204030204" pitchFamily="34" charset="0"/>
              </a:rPr>
              <a:pPr eaLnBrk="1" hangingPunct="1"/>
              <a:t>15</a:t>
            </a:fld>
            <a:endParaRPr lang="es-AR" sz="1200">
              <a:latin typeface="Calibri" panose="020F0502020204030204" pitchFamily="34" charset="0"/>
            </a:endParaRPr>
          </a:p>
        </p:txBody>
      </p:sp>
    </p:spTree>
    <p:extLst>
      <p:ext uri="{BB962C8B-B14F-4D97-AF65-F5344CB8AC3E}">
        <p14:creationId xmlns:p14="http://schemas.microsoft.com/office/powerpoint/2010/main" val="1062231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0898"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EB4AA39-AE02-448E-BBF5-0213B4010195}" type="slidenum">
              <a:rPr lang="es-AR" sz="1200">
                <a:latin typeface="Calibri" panose="020F0502020204030204" pitchFamily="34" charset="0"/>
              </a:rPr>
              <a:pPr eaLnBrk="1" hangingPunct="1"/>
              <a:t>16</a:t>
            </a:fld>
            <a:endParaRPr lang="es-AR" sz="1200">
              <a:latin typeface="Calibri" panose="020F0502020204030204" pitchFamily="34" charset="0"/>
            </a:endParaRPr>
          </a:p>
        </p:txBody>
      </p:sp>
    </p:spTree>
    <p:extLst>
      <p:ext uri="{BB962C8B-B14F-4D97-AF65-F5344CB8AC3E}">
        <p14:creationId xmlns:p14="http://schemas.microsoft.com/office/powerpoint/2010/main" val="217416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2946"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C7005D3-B824-49DA-9581-265808C06D6E}" type="slidenum">
              <a:rPr lang="es-AR" sz="1200">
                <a:latin typeface="Calibri" panose="020F0502020204030204" pitchFamily="34" charset="0"/>
              </a:rPr>
              <a:pPr eaLnBrk="1" hangingPunct="1"/>
              <a:t>17</a:t>
            </a:fld>
            <a:endParaRPr lang="es-AR" sz="1200">
              <a:latin typeface="Calibri" panose="020F0502020204030204" pitchFamily="34" charset="0"/>
            </a:endParaRPr>
          </a:p>
        </p:txBody>
      </p:sp>
    </p:spTree>
    <p:extLst>
      <p:ext uri="{BB962C8B-B14F-4D97-AF65-F5344CB8AC3E}">
        <p14:creationId xmlns:p14="http://schemas.microsoft.com/office/powerpoint/2010/main" val="2458331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defRPr>
            </a:lvl1pPr>
            <a:lvl2pPr marL="730171" indent="-280835">
              <a:defRPr sz="1200">
                <a:solidFill>
                  <a:schemeClr val="tx1"/>
                </a:solidFill>
                <a:latin typeface="Arial" charset="0"/>
                <a:ea typeface="ＭＳ Ｐゴシック" charset="0"/>
              </a:defRPr>
            </a:lvl2pPr>
            <a:lvl3pPr marL="1123340" indent="-224668">
              <a:defRPr sz="1200">
                <a:solidFill>
                  <a:schemeClr val="tx1"/>
                </a:solidFill>
                <a:latin typeface="Arial" charset="0"/>
                <a:ea typeface="ＭＳ Ｐゴシック" charset="0"/>
              </a:defRPr>
            </a:lvl3pPr>
            <a:lvl4pPr marL="1572677" indent="-224668">
              <a:defRPr sz="1200">
                <a:solidFill>
                  <a:schemeClr val="tx1"/>
                </a:solidFill>
                <a:latin typeface="Arial" charset="0"/>
                <a:ea typeface="ＭＳ Ｐゴシック" charset="0"/>
              </a:defRPr>
            </a:lvl4pPr>
            <a:lvl5pPr marL="2022013" indent="-224668">
              <a:defRPr sz="1200">
                <a:solidFill>
                  <a:schemeClr val="tx1"/>
                </a:solidFill>
                <a:latin typeface="Arial" charset="0"/>
                <a:ea typeface="ＭＳ Ｐゴシック" charset="0"/>
              </a:defRPr>
            </a:lvl5pPr>
            <a:lvl6pPr marL="2471349" indent="-224668"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20685" indent="-224668"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370021" indent="-224668"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19357" indent="-224668"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fld id="{1BBD721D-905F-B241-878D-DF5820280EE5}" type="slidenum">
              <a:rPr lang="es-ES_tradnl">
                <a:latin typeface="Times New Roman" charset="0"/>
              </a:rPr>
              <a:pPr/>
              <a:t>20</a:t>
            </a:fld>
            <a:endParaRPr lang="es-ES_tradnl">
              <a:latin typeface="Times New Roman" charset="0"/>
            </a:endParaRPr>
          </a:p>
        </p:txBody>
      </p:sp>
      <p:sp>
        <p:nvSpPr>
          <p:cNvPr id="66563" name="Rectangle 2"/>
          <p:cNvSpPr>
            <a:spLocks noGrp="1" noRot="1" noChangeAspect="1" noChangeArrowheads="1" noTextEdit="1"/>
          </p:cNvSpPr>
          <p:nvPr>
            <p:ph type="sldImg"/>
          </p:nvPr>
        </p:nvSpPr>
        <p:spPr>
          <a:xfrm>
            <a:off x="384175" y="685800"/>
            <a:ext cx="6091238" cy="3427413"/>
          </a:xfrm>
          <a:ln/>
        </p:spPr>
      </p:sp>
      <p:sp>
        <p:nvSpPr>
          <p:cNvPr id="66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s-ES">
              <a:latin typeface="Times New Roman" charset="0"/>
            </a:endParaRPr>
          </a:p>
        </p:txBody>
      </p:sp>
    </p:spTree>
    <p:extLst>
      <p:ext uri="{BB962C8B-B14F-4D97-AF65-F5344CB8AC3E}">
        <p14:creationId xmlns:p14="http://schemas.microsoft.com/office/powerpoint/2010/main" val="4084834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4"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3B15B3A-72CD-4F4B-BF38-4A4CDE5F6469}" type="slidenum">
              <a:rPr lang="es-AR" sz="1200">
                <a:latin typeface="Calibri" panose="020F0502020204030204" pitchFamily="34" charset="0"/>
              </a:rPr>
              <a:pPr eaLnBrk="1" hangingPunct="1"/>
              <a:t>22</a:t>
            </a:fld>
            <a:endParaRPr lang="es-AR" sz="1200">
              <a:latin typeface="Calibri" panose="020F0502020204030204" pitchFamily="34" charset="0"/>
            </a:endParaRPr>
          </a:p>
        </p:txBody>
      </p:sp>
    </p:spTree>
    <p:extLst>
      <p:ext uri="{BB962C8B-B14F-4D97-AF65-F5344CB8AC3E}">
        <p14:creationId xmlns:p14="http://schemas.microsoft.com/office/powerpoint/2010/main" val="402596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4930"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0BFECB9-CCDE-4D9E-8B80-49640D72B0C8}" type="slidenum">
              <a:rPr lang="es-AR" sz="1200">
                <a:latin typeface="Calibri" panose="020F0502020204030204" pitchFamily="34" charset="0"/>
              </a:rPr>
              <a:pPr eaLnBrk="1" hangingPunct="1"/>
              <a:t>23</a:t>
            </a:fld>
            <a:endParaRPr lang="es-AR" sz="1200">
              <a:latin typeface="Calibri" panose="020F0502020204030204" pitchFamily="34" charset="0"/>
            </a:endParaRPr>
          </a:p>
        </p:txBody>
      </p:sp>
    </p:spTree>
    <p:extLst>
      <p:ext uri="{BB962C8B-B14F-4D97-AF65-F5344CB8AC3E}">
        <p14:creationId xmlns:p14="http://schemas.microsoft.com/office/powerpoint/2010/main" val="164051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6"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848C983-C74C-400A-8031-EACEBA2A4FC1}" type="slidenum">
              <a:rPr lang="es-AR" sz="1200">
                <a:latin typeface="Calibri" panose="020F0502020204030204" pitchFamily="34" charset="0"/>
              </a:rPr>
              <a:pPr eaLnBrk="1" hangingPunct="1"/>
              <a:t>3</a:t>
            </a:fld>
            <a:endParaRPr lang="es-AR" sz="1200">
              <a:latin typeface="Calibri" panose="020F0502020204030204" pitchFamily="34" charset="0"/>
            </a:endParaRPr>
          </a:p>
        </p:txBody>
      </p:sp>
    </p:spTree>
    <p:extLst>
      <p:ext uri="{BB962C8B-B14F-4D97-AF65-F5344CB8AC3E}">
        <p14:creationId xmlns:p14="http://schemas.microsoft.com/office/powerpoint/2010/main" val="3868483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6978"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A30FCC6-E173-43DC-B43C-305BB3870450}" type="slidenum">
              <a:rPr lang="es-AR" sz="1200">
                <a:latin typeface="Calibri" panose="020F0502020204030204" pitchFamily="34" charset="0"/>
              </a:rPr>
              <a:pPr eaLnBrk="1" hangingPunct="1"/>
              <a:t>24</a:t>
            </a:fld>
            <a:endParaRPr lang="es-AR" sz="1200">
              <a:latin typeface="Calibri" panose="020F0502020204030204" pitchFamily="34" charset="0"/>
            </a:endParaRPr>
          </a:p>
        </p:txBody>
      </p:sp>
    </p:spTree>
    <p:extLst>
      <p:ext uri="{BB962C8B-B14F-4D97-AF65-F5344CB8AC3E}">
        <p14:creationId xmlns:p14="http://schemas.microsoft.com/office/powerpoint/2010/main" val="1775090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9026"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922A0BA-DD67-4F95-A75F-93B90E1BF955}" type="slidenum">
              <a:rPr lang="es-AR" sz="1200">
                <a:latin typeface="Calibri" panose="020F0502020204030204" pitchFamily="34" charset="0"/>
              </a:rPr>
              <a:pPr eaLnBrk="1" hangingPunct="1"/>
              <a:t>25</a:t>
            </a:fld>
            <a:endParaRPr lang="es-AR" sz="1200">
              <a:latin typeface="Calibri" panose="020F0502020204030204" pitchFamily="34" charset="0"/>
            </a:endParaRPr>
          </a:p>
        </p:txBody>
      </p:sp>
    </p:spTree>
    <p:extLst>
      <p:ext uri="{BB962C8B-B14F-4D97-AF65-F5344CB8AC3E}">
        <p14:creationId xmlns:p14="http://schemas.microsoft.com/office/powerpoint/2010/main" val="3608802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22"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dirty="0"/>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A882693-456B-4708-9545-1FA688F6AF48}" type="slidenum">
              <a:rPr lang="es-AR" sz="1200">
                <a:latin typeface="Calibri" panose="020F0502020204030204" pitchFamily="34" charset="0"/>
              </a:rPr>
              <a:pPr eaLnBrk="1" hangingPunct="1"/>
              <a:t>26</a:t>
            </a:fld>
            <a:endParaRPr lang="es-AR" sz="1200">
              <a:latin typeface="Calibri" panose="020F0502020204030204" pitchFamily="34" charset="0"/>
            </a:endParaRPr>
          </a:p>
        </p:txBody>
      </p:sp>
    </p:spTree>
    <p:extLst>
      <p:ext uri="{BB962C8B-B14F-4D97-AF65-F5344CB8AC3E}">
        <p14:creationId xmlns:p14="http://schemas.microsoft.com/office/powerpoint/2010/main" val="2239329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5170"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8229A8E-70E0-439B-971C-3717A65D0F78}" type="slidenum">
              <a:rPr lang="es-AR" sz="1200">
                <a:latin typeface="Calibri" panose="020F0502020204030204" pitchFamily="34" charset="0"/>
              </a:rPr>
              <a:pPr eaLnBrk="1" hangingPunct="1"/>
              <a:t>27</a:t>
            </a:fld>
            <a:endParaRPr lang="es-AR" sz="1200">
              <a:latin typeface="Calibri" panose="020F0502020204030204" pitchFamily="34" charset="0"/>
            </a:endParaRPr>
          </a:p>
        </p:txBody>
      </p:sp>
    </p:spTree>
    <p:extLst>
      <p:ext uri="{BB962C8B-B14F-4D97-AF65-F5344CB8AC3E}">
        <p14:creationId xmlns:p14="http://schemas.microsoft.com/office/powerpoint/2010/main" val="2039712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1314"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1E07555-323E-4013-B292-DFDF11725718}" type="slidenum">
              <a:rPr lang="es-AR" sz="1200">
                <a:latin typeface="Calibri" panose="020F0502020204030204" pitchFamily="34" charset="0"/>
              </a:rPr>
              <a:pPr eaLnBrk="1" hangingPunct="1"/>
              <a:t>28</a:t>
            </a:fld>
            <a:endParaRPr lang="es-AR" sz="1200">
              <a:latin typeface="Calibri" panose="020F0502020204030204" pitchFamily="34" charset="0"/>
            </a:endParaRPr>
          </a:p>
        </p:txBody>
      </p:sp>
    </p:spTree>
    <p:extLst>
      <p:ext uri="{BB962C8B-B14F-4D97-AF65-F5344CB8AC3E}">
        <p14:creationId xmlns:p14="http://schemas.microsoft.com/office/powerpoint/2010/main" val="199476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0466"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F1EA3B8-471D-4C76-9BA9-E1B5BC35704C}" type="slidenum">
              <a:rPr lang="es-AR" sz="1200">
                <a:latin typeface="Calibri" panose="020F0502020204030204" pitchFamily="34" charset="0"/>
              </a:rPr>
              <a:pPr eaLnBrk="1" hangingPunct="1"/>
              <a:t>29</a:t>
            </a:fld>
            <a:endParaRPr lang="es-AR" sz="1200">
              <a:latin typeface="Calibri" panose="020F0502020204030204" pitchFamily="34" charset="0"/>
            </a:endParaRPr>
          </a:p>
        </p:txBody>
      </p:sp>
    </p:spTree>
    <p:extLst>
      <p:ext uri="{BB962C8B-B14F-4D97-AF65-F5344CB8AC3E}">
        <p14:creationId xmlns:p14="http://schemas.microsoft.com/office/powerpoint/2010/main" val="2442681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1 Marcador de imagen de diapositiva"/>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2 Marcador de notas"/>
          <p:cNvSpPr>
            <a:spLocks noGrp="1"/>
          </p:cNvSpPr>
          <p:nvPr>
            <p:ph type="body" idx="1"/>
          </p:nvPr>
        </p:nvSpPr>
        <p:spPr/>
        <p:txBody>
          <a:bodyPr/>
          <a:lstStyle/>
          <a:p>
            <a:pPr>
              <a:lnSpc>
                <a:spcPct val="80000"/>
              </a:lnSpc>
            </a:pPr>
            <a:endParaRPr lang="es-AR" sz="500" dirty="0"/>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3671F92-CA41-4172-B186-AC2957A6B38B}" type="slidenum">
              <a:rPr lang="es-AR" sz="1200">
                <a:latin typeface="Calibri" panose="020F0502020204030204" pitchFamily="34" charset="0"/>
              </a:rPr>
              <a:pPr eaLnBrk="1" hangingPunct="1"/>
              <a:t>46</a:t>
            </a:fld>
            <a:endParaRPr lang="es-AR" sz="1200">
              <a:latin typeface="Calibri" panose="020F0502020204030204" pitchFamily="34" charset="0"/>
            </a:endParaRPr>
          </a:p>
        </p:txBody>
      </p:sp>
    </p:spTree>
    <p:extLst>
      <p:ext uri="{BB962C8B-B14F-4D97-AF65-F5344CB8AC3E}">
        <p14:creationId xmlns:p14="http://schemas.microsoft.com/office/powerpoint/2010/main" val="4260191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1 Marcador de imagen de diapositiva"/>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2 Marcador de notas"/>
          <p:cNvSpPr>
            <a:spLocks noGrp="1"/>
          </p:cNvSpPr>
          <p:nvPr>
            <p:ph type="body" idx="1"/>
          </p:nvPr>
        </p:nvSpPr>
        <p:spPr/>
        <p:txBody>
          <a:bodyPr/>
          <a:lstStyle/>
          <a:p>
            <a:r>
              <a:rPr lang="es-ES"/>
              <a:t>Alternativas: otro camino distinto del principal que puede alcanzar la meta pero normalmente es menos frecuente que el principal. Se ejecuta según una condición.</a:t>
            </a:r>
          </a:p>
          <a:p>
            <a:endParaRPr lang="es-ES"/>
          </a:p>
          <a:p>
            <a:r>
              <a:rPr lang="es-ES"/>
              <a:t>Excepciones: son eventos asociados a una condición de fallo del sistema que puede ser recuperable o no.</a:t>
            </a:r>
          </a:p>
          <a:p>
            <a:r>
              <a:rPr lang="es-ES_tradnl"/>
              <a:t>Para cada paso significativo preguntar:</a:t>
            </a:r>
          </a:p>
          <a:p>
            <a:endParaRPr lang="es-ES_tradnl"/>
          </a:p>
          <a:p>
            <a:r>
              <a:rPr lang="es-ES"/>
              <a:t>¿Hay otra manera significativa de lograr el objetivo a partir de este punto? (Alternativa).</a:t>
            </a:r>
          </a:p>
          <a:p>
            <a:endParaRPr lang="es-ES"/>
          </a:p>
          <a:p>
            <a:r>
              <a:rPr lang="es-ES"/>
              <a:t>¿Hay algo que podría ir mal en este punto? (Excepción).</a:t>
            </a:r>
            <a:endParaRPr lang="es-AR"/>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8277749-B743-4E41-94D2-7336FEA62DC5}" type="slidenum">
              <a:rPr lang="es-AR" sz="1200">
                <a:latin typeface="Calibri" panose="020F0502020204030204" pitchFamily="34" charset="0"/>
              </a:rPr>
              <a:pPr eaLnBrk="1" hangingPunct="1"/>
              <a:t>47</a:t>
            </a:fld>
            <a:endParaRPr lang="es-AR" sz="1200">
              <a:latin typeface="Calibri" panose="020F0502020204030204" pitchFamily="34" charset="0"/>
            </a:endParaRPr>
          </a:p>
        </p:txBody>
      </p:sp>
    </p:spTree>
    <p:extLst>
      <p:ext uri="{BB962C8B-B14F-4D97-AF65-F5344CB8AC3E}">
        <p14:creationId xmlns:p14="http://schemas.microsoft.com/office/powerpoint/2010/main" val="2136739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1 Marcador de imagen de diapositiva"/>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02"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939DDE3-C3BD-4FB4-9766-961145832827}" type="slidenum">
              <a:rPr lang="es-AR" sz="1200">
                <a:latin typeface="Calibri" panose="020F0502020204030204" pitchFamily="34" charset="0"/>
              </a:rPr>
              <a:pPr eaLnBrk="1" hangingPunct="1"/>
              <a:t>48</a:t>
            </a:fld>
            <a:endParaRPr lang="es-AR" sz="1200">
              <a:latin typeface="Calibri" panose="020F0502020204030204" pitchFamily="34" charset="0"/>
            </a:endParaRPr>
          </a:p>
        </p:txBody>
      </p:sp>
    </p:spTree>
    <p:extLst>
      <p:ext uri="{BB962C8B-B14F-4D97-AF65-F5344CB8AC3E}">
        <p14:creationId xmlns:p14="http://schemas.microsoft.com/office/powerpoint/2010/main" val="852221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1 Marcador de imagen de diapositiva"/>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9250"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D87AFD7-EC02-417E-A50A-6BC2AF2EC409}" type="slidenum">
              <a:rPr lang="es-AR" sz="1200">
                <a:latin typeface="Calibri" panose="020F0502020204030204" pitchFamily="34" charset="0"/>
              </a:rPr>
              <a:pPr eaLnBrk="1" hangingPunct="1"/>
              <a:t>49</a:t>
            </a:fld>
            <a:endParaRPr lang="es-AR" sz="1200">
              <a:latin typeface="Calibri" panose="020F0502020204030204" pitchFamily="34" charset="0"/>
            </a:endParaRPr>
          </a:p>
        </p:txBody>
      </p:sp>
    </p:spTree>
    <p:extLst>
      <p:ext uri="{BB962C8B-B14F-4D97-AF65-F5344CB8AC3E}">
        <p14:creationId xmlns:p14="http://schemas.microsoft.com/office/powerpoint/2010/main" val="420532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8914"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F0F5230-4D2F-4436-921F-86F9893C3B67}" type="slidenum">
              <a:rPr lang="es-AR" sz="1200">
                <a:latin typeface="Calibri" panose="020F0502020204030204" pitchFamily="34" charset="0"/>
              </a:rPr>
              <a:pPr eaLnBrk="1" hangingPunct="1"/>
              <a:t>4</a:t>
            </a:fld>
            <a:endParaRPr lang="es-AR" sz="1200">
              <a:latin typeface="Calibri" panose="020F0502020204030204" pitchFamily="34" charset="0"/>
            </a:endParaRPr>
          </a:p>
        </p:txBody>
      </p:sp>
    </p:spTree>
    <p:extLst>
      <p:ext uri="{BB962C8B-B14F-4D97-AF65-F5344CB8AC3E}">
        <p14:creationId xmlns:p14="http://schemas.microsoft.com/office/powerpoint/2010/main" val="105904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2"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100A423-B4FD-4C08-B781-C62FB1EFC80B}" type="slidenum">
              <a:rPr lang="es-AR" sz="1200">
                <a:latin typeface="Calibri" panose="020F0502020204030204" pitchFamily="34" charset="0"/>
              </a:rPr>
              <a:pPr eaLnBrk="1" hangingPunct="1"/>
              <a:t>5</a:t>
            </a:fld>
            <a:endParaRPr lang="es-AR" sz="1200">
              <a:latin typeface="Calibri" panose="020F0502020204030204" pitchFamily="34" charset="0"/>
            </a:endParaRPr>
          </a:p>
        </p:txBody>
      </p:sp>
    </p:spTree>
    <p:extLst>
      <p:ext uri="{BB962C8B-B14F-4D97-AF65-F5344CB8AC3E}">
        <p14:creationId xmlns:p14="http://schemas.microsoft.com/office/powerpoint/2010/main" val="1868709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0"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09FC726-56DC-44B8-985C-FA998298F647}" type="slidenum">
              <a:rPr lang="es-AR" sz="1200">
                <a:latin typeface="Calibri" panose="020F0502020204030204" pitchFamily="34" charset="0"/>
              </a:rPr>
              <a:pPr eaLnBrk="1" hangingPunct="1"/>
              <a:t>6</a:t>
            </a:fld>
            <a:endParaRPr lang="es-AR" sz="1200">
              <a:latin typeface="Calibri" panose="020F0502020204030204" pitchFamily="34" charset="0"/>
            </a:endParaRPr>
          </a:p>
        </p:txBody>
      </p:sp>
    </p:spTree>
    <p:extLst>
      <p:ext uri="{BB962C8B-B14F-4D97-AF65-F5344CB8AC3E}">
        <p14:creationId xmlns:p14="http://schemas.microsoft.com/office/powerpoint/2010/main" val="272164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8"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29428A1-C593-4121-B288-F770CB1F102B}" type="slidenum">
              <a:rPr lang="es-AR" sz="1200">
                <a:latin typeface="Calibri" panose="020F0502020204030204" pitchFamily="34" charset="0"/>
              </a:rPr>
              <a:pPr eaLnBrk="1" hangingPunct="1"/>
              <a:t>7</a:t>
            </a:fld>
            <a:endParaRPr lang="es-AR" sz="1200">
              <a:latin typeface="Calibri" panose="020F0502020204030204" pitchFamily="34" charset="0"/>
            </a:endParaRPr>
          </a:p>
        </p:txBody>
      </p:sp>
    </p:spTree>
    <p:extLst>
      <p:ext uri="{BB962C8B-B14F-4D97-AF65-F5344CB8AC3E}">
        <p14:creationId xmlns:p14="http://schemas.microsoft.com/office/powerpoint/2010/main" val="149231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60CBE1B-EF91-4C11-9F30-2ADC1E32C88E}" type="slidenum">
              <a:rPr lang="es-ES_tradnl" sz="1200">
                <a:latin typeface="Calibri" panose="020F0502020204030204" pitchFamily="34" charset="0"/>
              </a:rPr>
              <a:pPr eaLnBrk="1" hangingPunct="1"/>
              <a:t>8</a:t>
            </a:fld>
            <a:endParaRPr lang="es-ES_tradnl" sz="1200">
              <a:latin typeface="Calibri" panose="020F0502020204030204" pitchFamily="34" charset="0"/>
            </a:endParaRPr>
          </a:p>
        </p:txBody>
      </p:sp>
      <p:sp>
        <p:nvSpPr>
          <p:cNvPr id="53250" name="Rectangle 2"/>
          <p:cNvSpPr>
            <a:spLocks noGrp="1" noRot="1" noChangeAspect="1" noChangeArrowheads="1" noTextEdit="1"/>
          </p:cNvSpPr>
          <p:nvPr>
            <p:ph type="sldImg"/>
          </p:nvPr>
        </p:nvSpPr>
        <p:spPr bwMode="auto">
          <a:xfrm>
            <a:off x="384175" y="685800"/>
            <a:ext cx="6091238" cy="3427413"/>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Tree>
    <p:extLst>
      <p:ext uri="{BB962C8B-B14F-4D97-AF65-F5344CB8AC3E}">
        <p14:creationId xmlns:p14="http://schemas.microsoft.com/office/powerpoint/2010/main" val="36867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8"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34BEBCF-4769-4DC6-88B2-EEEAE445CDCF}" type="slidenum">
              <a:rPr lang="es-AR" sz="1200">
                <a:latin typeface="Calibri" panose="020F0502020204030204" pitchFamily="34" charset="0"/>
              </a:rPr>
              <a:pPr eaLnBrk="1" hangingPunct="1"/>
              <a:t>9</a:t>
            </a:fld>
            <a:endParaRPr lang="es-AR" sz="1200">
              <a:latin typeface="Calibri" panose="020F0502020204030204" pitchFamily="34" charset="0"/>
            </a:endParaRPr>
          </a:p>
        </p:txBody>
      </p:sp>
    </p:spTree>
    <p:extLst>
      <p:ext uri="{BB962C8B-B14F-4D97-AF65-F5344CB8AC3E}">
        <p14:creationId xmlns:p14="http://schemas.microsoft.com/office/powerpoint/2010/main" val="382481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6" name="2 Marcador de notas"/>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s-ES"/>
          </a:p>
        </p:txBody>
      </p:sp>
      <p:sp>
        <p:nvSpPr>
          <p:cNvPr id="4" name="3 Marcador de número de diapositiva"/>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D31F6A3-5542-42E1-9368-43E54B6C392F}" type="slidenum">
              <a:rPr lang="es-AR" sz="1200">
                <a:latin typeface="Calibri" panose="020F0502020204030204" pitchFamily="34" charset="0"/>
              </a:rPr>
              <a:pPr eaLnBrk="1" hangingPunct="1"/>
              <a:t>10</a:t>
            </a:fld>
            <a:endParaRPr lang="es-AR" sz="1200">
              <a:latin typeface="Calibri" panose="020F0502020204030204" pitchFamily="34" charset="0"/>
            </a:endParaRPr>
          </a:p>
        </p:txBody>
      </p:sp>
    </p:spTree>
    <p:extLst>
      <p:ext uri="{BB962C8B-B14F-4D97-AF65-F5344CB8AC3E}">
        <p14:creationId xmlns:p14="http://schemas.microsoft.com/office/powerpoint/2010/main" val="385356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13/4/19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13/4/19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13/4/19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13/4/19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13/4/19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13/4/19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13/4/19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13/4/19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13/4/19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13/4/19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13/4/19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13/4/19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oleObject" Target="../embeddings/oleObject9.bin"/><Relationship Id="rId18" Type="http://schemas.openxmlformats.org/officeDocument/2006/relationships/image" Target="../media/image29.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6.png"/><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vmlDrawing" Target="../drawings/vmlDrawing4.vml"/><Relationship Id="rId6" Type="http://schemas.openxmlformats.org/officeDocument/2006/relationships/image" Target="../media/image23.png"/><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5.png"/><Relationship Id="rId19" Type="http://schemas.openxmlformats.org/officeDocument/2006/relationships/oleObject" Target="../embeddings/oleObject12.bin"/><Relationship Id="rId4" Type="http://schemas.openxmlformats.org/officeDocument/2006/relationships/image" Target="../media/image22.png"/><Relationship Id="rId9" Type="http://schemas.openxmlformats.org/officeDocument/2006/relationships/oleObject" Target="../embeddings/oleObject7.bin"/><Relationship Id="rId1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Título"/>
          <p:cNvSpPr>
            <a:spLocks noGrp="1"/>
          </p:cNvSpPr>
          <p:nvPr>
            <p:ph type="title"/>
          </p:nvPr>
        </p:nvSpPr>
        <p:spPr>
          <a:xfrm>
            <a:off x="297213" y="2802635"/>
            <a:ext cx="3050671" cy="1252728"/>
          </a:xfrm>
        </p:spPr>
        <p:txBody>
          <a:bodyPr/>
          <a:lstStyle/>
          <a:p>
            <a:pPr eaLnBrk="1" hangingPunct="1"/>
            <a:r>
              <a:rPr lang="es-AR" dirty="0"/>
              <a:t>¿Qué es un requerimiento?</a:t>
            </a:r>
          </a:p>
        </p:txBody>
      </p:sp>
      <p:sp>
        <p:nvSpPr>
          <p:cNvPr id="7" name="Rectangle 3"/>
          <p:cNvSpPr txBox="1">
            <a:spLocks noChangeArrowheads="1"/>
          </p:cNvSpPr>
          <p:nvPr/>
        </p:nvSpPr>
        <p:spPr bwMode="auto">
          <a:xfrm>
            <a:off x="3610984" y="1218753"/>
            <a:ext cx="8085584" cy="4420493"/>
          </a:xfrm>
          <a:prstGeom prst="rect">
            <a:avLst/>
          </a:prstGeom>
          <a:solidFill>
            <a:schemeClr val="accent2">
              <a:lumMod val="75000"/>
            </a:schemeClr>
          </a:solid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rgbClr val="F9F9F9"/>
              </a:buClr>
              <a:buSzPct val="65000"/>
              <a:buFont typeface="Wingdings" panose="05000000000000000000" pitchFamily="2" charset="2"/>
              <a:buAutoNum type="arabicPeriod"/>
            </a:pPr>
            <a:endParaRPr lang="es-ES_tradnl" sz="2000" dirty="0">
              <a:solidFill>
                <a:srgbClr val="FFFFFF"/>
              </a:solidFill>
              <a:latin typeface="Gill Sans MT" panose="020B0502020104020203" pitchFamily="34" charset="0"/>
            </a:endParaRPr>
          </a:p>
          <a:p>
            <a:pPr>
              <a:spcBef>
                <a:spcPct val="20000"/>
              </a:spcBef>
              <a:buClr>
                <a:srgbClr val="F9F9F9"/>
              </a:buClr>
              <a:buSzPct val="65000"/>
              <a:buFont typeface="Wingdings" panose="05000000000000000000" pitchFamily="2" charset="2"/>
              <a:buAutoNum type="arabicPeriod"/>
            </a:pPr>
            <a:r>
              <a:rPr lang="es-ES_tradnl" sz="2000" dirty="0">
                <a:solidFill>
                  <a:srgbClr val="FFFFFF"/>
                </a:solidFill>
                <a:latin typeface="Gill Sans MT" panose="020B0502020104020203" pitchFamily="34" charset="0"/>
              </a:rPr>
              <a:t>Una condición o capacidad necesaria para un usuario que resuelve un problema o alcanza un objetivo.</a:t>
            </a:r>
          </a:p>
          <a:p>
            <a:pPr>
              <a:spcBef>
                <a:spcPct val="20000"/>
              </a:spcBef>
              <a:buClr>
                <a:srgbClr val="F9F9F9"/>
              </a:buClr>
              <a:buSzPct val="65000"/>
              <a:buFont typeface="Wingdings" panose="05000000000000000000" pitchFamily="2" charset="2"/>
              <a:buAutoNum type="arabicPeriod"/>
            </a:pPr>
            <a:endParaRPr lang="es-ES_tradnl" sz="2000" dirty="0">
              <a:solidFill>
                <a:srgbClr val="FFFFFF"/>
              </a:solidFill>
              <a:latin typeface="Gill Sans MT" panose="020B0502020104020203" pitchFamily="34" charset="0"/>
            </a:endParaRPr>
          </a:p>
          <a:p>
            <a:pPr>
              <a:spcBef>
                <a:spcPct val="20000"/>
              </a:spcBef>
              <a:buClr>
                <a:srgbClr val="F9F9F9"/>
              </a:buClr>
              <a:buSzPct val="65000"/>
              <a:buFont typeface="Wingdings" panose="05000000000000000000" pitchFamily="2" charset="2"/>
              <a:buAutoNum type="arabicPeriod"/>
            </a:pPr>
            <a:r>
              <a:rPr lang="es-ES_tradnl" sz="2000" dirty="0">
                <a:solidFill>
                  <a:srgbClr val="FFFFFF"/>
                </a:solidFill>
                <a:latin typeface="Gill Sans MT" panose="020B0502020104020203" pitchFamily="34" charset="0"/>
              </a:rPr>
              <a:t>Una condición o capacidad que un sistema o un componente de sistema debe poseer para satisfacer un contrato, estándar, especificación u otro documento impuesto.</a:t>
            </a:r>
          </a:p>
          <a:p>
            <a:pPr>
              <a:spcBef>
                <a:spcPct val="20000"/>
              </a:spcBef>
              <a:buClr>
                <a:srgbClr val="F9F9F9"/>
              </a:buClr>
              <a:buSzPct val="65000"/>
              <a:buFont typeface="Wingdings" panose="05000000000000000000" pitchFamily="2" charset="2"/>
              <a:buAutoNum type="arabicPeriod"/>
            </a:pPr>
            <a:endParaRPr lang="es-ES_tradnl" sz="2000" dirty="0">
              <a:solidFill>
                <a:srgbClr val="FFFFFF"/>
              </a:solidFill>
              <a:latin typeface="Gill Sans MT" panose="020B0502020104020203" pitchFamily="34" charset="0"/>
            </a:endParaRPr>
          </a:p>
          <a:p>
            <a:pPr>
              <a:spcBef>
                <a:spcPct val="20000"/>
              </a:spcBef>
              <a:buClr>
                <a:srgbClr val="F9F9F9"/>
              </a:buClr>
              <a:buSzPct val="65000"/>
              <a:buFont typeface="Wingdings" panose="05000000000000000000" pitchFamily="2" charset="2"/>
              <a:buAutoNum type="arabicPeriod"/>
            </a:pPr>
            <a:r>
              <a:rPr lang="es-ES_tradnl" sz="2000" dirty="0">
                <a:solidFill>
                  <a:srgbClr val="FFFFFF"/>
                </a:solidFill>
                <a:latin typeface="Gill Sans MT" panose="020B0502020104020203" pitchFamily="34" charset="0"/>
              </a:rPr>
              <a:t>Una representación documentada de una condición o capacidad definida en 1 o 2.</a:t>
            </a:r>
          </a:p>
          <a:p>
            <a:pPr>
              <a:spcBef>
                <a:spcPct val="20000"/>
              </a:spcBef>
              <a:buClr>
                <a:srgbClr val="F9F9F9"/>
              </a:buClr>
              <a:buSzPct val="65000"/>
              <a:buFont typeface="Wingdings 2" panose="05020102010507070707" pitchFamily="18" charset="2"/>
              <a:buChar char=""/>
            </a:pPr>
            <a:endParaRPr lang="es-ES_tradnl" sz="2800" dirty="0">
              <a:solidFill>
                <a:srgbClr val="FFFFFF"/>
              </a:solidFill>
              <a:latin typeface="Gill Sans MT" panose="020B0502020104020203" pitchFamily="34" charset="0"/>
            </a:endParaRPr>
          </a:p>
          <a:p>
            <a:pPr algn="r">
              <a:spcBef>
                <a:spcPct val="20000"/>
              </a:spcBef>
              <a:buClr>
                <a:srgbClr val="F9F9F9"/>
              </a:buClr>
              <a:buSzPct val="65000"/>
              <a:buFont typeface="Wingdings" panose="05000000000000000000" pitchFamily="2" charset="2"/>
              <a:buNone/>
            </a:pPr>
            <a:r>
              <a:rPr lang="es-ES_tradnl" sz="1600" dirty="0">
                <a:solidFill>
                  <a:srgbClr val="FFFFFF"/>
                </a:solidFill>
                <a:latin typeface="Gill Sans MT" panose="020B0502020104020203" pitchFamily="34" charset="0"/>
              </a:rPr>
              <a:t>IEEE Standard </a:t>
            </a:r>
            <a:r>
              <a:rPr lang="es-ES_tradnl" sz="1600" dirty="0" err="1">
                <a:solidFill>
                  <a:srgbClr val="FFFFFF"/>
                </a:solidFill>
                <a:latin typeface="Gill Sans MT" panose="020B0502020104020203" pitchFamily="34" charset="0"/>
              </a:rPr>
              <a:t>Glossary</a:t>
            </a:r>
            <a:r>
              <a:rPr lang="es-ES_tradnl" sz="1600" dirty="0">
                <a:solidFill>
                  <a:srgbClr val="FFFFFF"/>
                </a:solidFill>
                <a:latin typeface="Gill Sans MT" panose="020B0502020104020203" pitchFamily="34" charset="0"/>
              </a:rPr>
              <a:t> of Software </a:t>
            </a:r>
            <a:r>
              <a:rPr lang="es-ES_tradnl" sz="1600" dirty="0" err="1">
                <a:solidFill>
                  <a:srgbClr val="FFFFFF"/>
                </a:solidFill>
                <a:latin typeface="Gill Sans MT" panose="020B0502020104020203" pitchFamily="34" charset="0"/>
              </a:rPr>
              <a:t>Engineering</a:t>
            </a:r>
            <a:r>
              <a:rPr lang="es-ES_tradnl" sz="1600" dirty="0">
                <a:solidFill>
                  <a:srgbClr val="FFFFFF"/>
                </a:solidFill>
                <a:latin typeface="Gill Sans MT" panose="020B0502020104020203" pitchFamily="34" charset="0"/>
              </a:rPr>
              <a:t> </a:t>
            </a:r>
            <a:r>
              <a:rPr lang="es-ES_tradnl" sz="1600" dirty="0" err="1">
                <a:solidFill>
                  <a:srgbClr val="FFFFFF"/>
                </a:solidFill>
                <a:latin typeface="Gill Sans MT" panose="020B0502020104020203" pitchFamily="34" charset="0"/>
              </a:rPr>
              <a:t>Terminology</a:t>
            </a:r>
            <a:endParaRPr lang="es-ES_tradnl" sz="1600" dirty="0">
              <a:solidFill>
                <a:srgbClr val="FFFFFF"/>
              </a:solidFill>
              <a:latin typeface="Gill Sans MT" panose="020B0502020104020203" pitchFamily="34" charset="0"/>
            </a:endParaRPr>
          </a:p>
        </p:txBody>
      </p:sp>
      <p:sp>
        <p:nvSpPr>
          <p:cNvPr id="11"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2"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3"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421646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081" y="1087973"/>
            <a:ext cx="6336704" cy="1645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ángulo 2"/>
          <p:cNvSpPr/>
          <p:nvPr/>
        </p:nvSpPr>
        <p:spPr>
          <a:xfrm>
            <a:off x="3654697" y="2790502"/>
            <a:ext cx="7993063" cy="936104"/>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1" name="Rectángulo 10"/>
          <p:cNvSpPr/>
          <p:nvPr/>
        </p:nvSpPr>
        <p:spPr>
          <a:xfrm>
            <a:off x="3654697" y="3726606"/>
            <a:ext cx="7993063" cy="936104"/>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4" name="Rectángulo 13"/>
          <p:cNvSpPr/>
          <p:nvPr/>
        </p:nvSpPr>
        <p:spPr>
          <a:xfrm>
            <a:off x="3654697" y="4662710"/>
            <a:ext cx="7993063" cy="93610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69643" name="1 Título"/>
          <p:cNvSpPr>
            <a:spLocks noGrp="1"/>
          </p:cNvSpPr>
          <p:nvPr>
            <p:ph type="title"/>
          </p:nvPr>
        </p:nvSpPr>
        <p:spPr/>
        <p:txBody>
          <a:bodyPr/>
          <a:lstStyle/>
          <a:p>
            <a:pPr eaLnBrk="1" hangingPunct="1"/>
            <a:r>
              <a:rPr lang="es-AR" dirty="0"/>
              <a:t>Un visión de los requerimientos</a:t>
            </a:r>
          </a:p>
        </p:txBody>
      </p:sp>
      <p:sp>
        <p:nvSpPr>
          <p:cNvPr id="69647" name="Oval 3"/>
          <p:cNvSpPr>
            <a:spLocks noChangeArrowheads="1"/>
          </p:cNvSpPr>
          <p:nvPr/>
        </p:nvSpPr>
        <p:spPr bwMode="auto">
          <a:xfrm>
            <a:off x="2640013" y="2845476"/>
            <a:ext cx="259766" cy="519351"/>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p>
        </p:txBody>
      </p:sp>
      <p:sp>
        <p:nvSpPr>
          <p:cNvPr id="69648" name="Text Box 5"/>
          <p:cNvSpPr txBox="1">
            <a:spLocks noChangeArrowheads="1"/>
          </p:cNvSpPr>
          <p:nvPr/>
        </p:nvSpPr>
        <p:spPr bwMode="auto">
          <a:xfrm>
            <a:off x="6299477" y="1738206"/>
            <a:ext cx="2159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AR" sz="1800" b="1" dirty="0">
                <a:solidFill>
                  <a:srgbClr val="000000"/>
                </a:solidFill>
              </a:rPr>
              <a:t>E - Especificación</a:t>
            </a:r>
            <a:endParaRPr lang="es-ES" sz="1800" b="1" dirty="0">
              <a:solidFill>
                <a:srgbClr val="000000"/>
              </a:solidFill>
            </a:endParaRPr>
          </a:p>
        </p:txBody>
      </p:sp>
      <p:sp>
        <p:nvSpPr>
          <p:cNvPr id="13" name="Rectangle 6"/>
          <p:cNvSpPr>
            <a:spLocks noChangeArrowheads="1"/>
          </p:cNvSpPr>
          <p:nvPr/>
        </p:nvSpPr>
        <p:spPr bwMode="auto">
          <a:xfrm>
            <a:off x="3783785" y="2845476"/>
            <a:ext cx="7993063" cy="3046412"/>
          </a:xfrm>
          <a:prstGeom prst="rect">
            <a:avLst/>
          </a:prstGeom>
          <a:noFill/>
          <a:ln w="9525">
            <a:noFill/>
            <a:miter lim="800000"/>
            <a:headEnd/>
            <a:tailEnd/>
          </a:ln>
        </p:spPr>
        <p:txBody>
          <a:bodyPr>
            <a:spAutoFit/>
          </a:bodyPr>
          <a:lstStyle>
            <a:lvl1pPr marL="457200" indent="-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600" b="1" dirty="0">
                <a:latin typeface="Gill Sans MT" panose="020B0502020104020203" pitchFamily="34" charset="0"/>
              </a:rPr>
              <a:t>Propiedades del Dominio:</a:t>
            </a:r>
          </a:p>
          <a:p>
            <a:pPr eaLnBrk="1" hangingPunct="1">
              <a:buFont typeface="Wingdings" panose="05000000000000000000" pitchFamily="2" charset="2"/>
              <a:buNone/>
            </a:pPr>
            <a:r>
              <a:rPr lang="es-AR" sz="1600" dirty="0">
                <a:latin typeface="Gill Sans MT" panose="020B0502020104020203" pitchFamily="34" charset="0"/>
              </a:rPr>
              <a:t>	Cosas que en el dominio de la aplicación son verdades sean o no construidas en el sistema propuesto.</a:t>
            </a:r>
          </a:p>
          <a:p>
            <a:pPr eaLnBrk="1" hangingPunct="1">
              <a:buFont typeface="Wingdings" panose="05000000000000000000" pitchFamily="2" charset="2"/>
              <a:buNone/>
            </a:pPr>
            <a:endParaRPr lang="es-ES" sz="1600" dirty="0">
              <a:latin typeface="Gill Sans MT" panose="020B0502020104020203" pitchFamily="34" charset="0"/>
            </a:endParaRPr>
          </a:p>
          <a:p>
            <a:pPr eaLnBrk="1" hangingPunct="1">
              <a:buFont typeface="Wingdings" panose="05000000000000000000" pitchFamily="2" charset="2"/>
              <a:buNone/>
            </a:pPr>
            <a:r>
              <a:rPr lang="es-AR" sz="1600" b="1" dirty="0">
                <a:latin typeface="Gill Sans MT" panose="020B0502020104020203" pitchFamily="34" charset="0"/>
              </a:rPr>
              <a:t>Requerimientos:</a:t>
            </a:r>
          </a:p>
          <a:p>
            <a:pPr eaLnBrk="1" hangingPunct="1">
              <a:buFont typeface="Wingdings" panose="05000000000000000000" pitchFamily="2" charset="2"/>
              <a:buNone/>
            </a:pPr>
            <a:r>
              <a:rPr lang="es-AR" sz="1600" dirty="0">
                <a:latin typeface="Gill Sans MT" panose="020B0502020104020203" pitchFamily="34" charset="0"/>
              </a:rPr>
              <a:t>	Cosas en el dominio de la aplicación que se desean que sean verdaderas entregando el sistema propuesto.</a:t>
            </a:r>
          </a:p>
          <a:p>
            <a:pPr eaLnBrk="1" hangingPunct="1">
              <a:buFont typeface="Wingdings" panose="05000000000000000000" pitchFamily="2" charset="2"/>
              <a:buNone/>
            </a:pPr>
            <a:endParaRPr lang="es-AR" sz="1600" dirty="0">
              <a:latin typeface="Gill Sans MT" panose="020B0502020104020203" pitchFamily="34" charset="0"/>
            </a:endParaRPr>
          </a:p>
          <a:p>
            <a:pPr eaLnBrk="1" hangingPunct="1">
              <a:buFont typeface="Wingdings" panose="05000000000000000000" pitchFamily="2" charset="2"/>
              <a:buNone/>
            </a:pPr>
            <a:r>
              <a:rPr lang="es-AR" sz="1600" b="1" dirty="0">
                <a:latin typeface="Gill Sans MT" panose="020B0502020104020203" pitchFamily="34" charset="0"/>
              </a:rPr>
              <a:t>Especificación:</a:t>
            </a:r>
          </a:p>
          <a:p>
            <a:pPr eaLnBrk="1" hangingPunct="1">
              <a:buFont typeface="Wingdings" panose="05000000000000000000" pitchFamily="2" charset="2"/>
              <a:buNone/>
            </a:pPr>
            <a:r>
              <a:rPr lang="es-AR" sz="1600" dirty="0">
                <a:latin typeface="Gill Sans MT" panose="020B0502020104020203" pitchFamily="34" charset="0"/>
              </a:rPr>
              <a:t>	Es una descripción de los comportamientos que el programa debe tener para alcanzar los requerimientos.</a:t>
            </a:r>
          </a:p>
          <a:p>
            <a:pPr eaLnBrk="1" hangingPunct="1">
              <a:buFont typeface="Wingdings" panose="05000000000000000000" pitchFamily="2" charset="2"/>
              <a:buNone/>
            </a:pPr>
            <a:endParaRPr lang="es-ES" sz="1600" dirty="0">
              <a:latin typeface="Gill Sans MT" panose="020B0502020104020203" pitchFamily="34" charset="0"/>
            </a:endParaRPr>
          </a:p>
        </p:txBody>
      </p:sp>
      <p:sp>
        <p:nvSpPr>
          <p:cNvPr id="18"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9"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20"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52688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1 Título"/>
          <p:cNvSpPr>
            <a:spLocks noGrp="1"/>
          </p:cNvSpPr>
          <p:nvPr>
            <p:ph type="title"/>
          </p:nvPr>
        </p:nvSpPr>
        <p:spPr>
          <a:xfrm>
            <a:off x="252919" y="1123837"/>
            <a:ext cx="3063918" cy="4601183"/>
          </a:xfrm>
        </p:spPr>
        <p:txBody>
          <a:bodyPr>
            <a:normAutofit/>
          </a:bodyPr>
          <a:lstStyle/>
          <a:p>
            <a:pPr eaLnBrk="1" hangingPunct="1"/>
            <a:r>
              <a:rPr lang="es-ES" sz="3200" dirty="0"/>
              <a:t>Niveles de Requerimientos  (1)</a:t>
            </a:r>
            <a:endParaRPr lang="es-AR" sz="3200" dirty="0"/>
          </a:p>
        </p:txBody>
      </p:sp>
      <p:sp>
        <p:nvSpPr>
          <p:cNvPr id="73733" name="Line 27"/>
          <p:cNvSpPr>
            <a:spLocks noChangeShapeType="1"/>
          </p:cNvSpPr>
          <p:nvPr/>
        </p:nvSpPr>
        <p:spPr bwMode="auto">
          <a:xfrm>
            <a:off x="3645670" y="2607714"/>
            <a:ext cx="7991475"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spAutoFit/>
          </a:bodyPr>
          <a:lstStyle/>
          <a:p>
            <a:endParaRPr lang="es-AR"/>
          </a:p>
        </p:txBody>
      </p:sp>
      <p:sp>
        <p:nvSpPr>
          <p:cNvPr id="73734" name="Line 28"/>
          <p:cNvSpPr>
            <a:spLocks noChangeShapeType="1"/>
          </p:cNvSpPr>
          <p:nvPr/>
        </p:nvSpPr>
        <p:spPr bwMode="auto">
          <a:xfrm>
            <a:off x="3645670" y="4047577"/>
            <a:ext cx="7991475"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spAutoFit/>
          </a:bodyPr>
          <a:lstStyle/>
          <a:p>
            <a:endParaRPr lang="es-AR"/>
          </a:p>
        </p:txBody>
      </p:sp>
      <p:sp>
        <p:nvSpPr>
          <p:cNvPr id="73735" name="Line 29"/>
          <p:cNvSpPr>
            <a:spLocks noChangeShapeType="1"/>
          </p:cNvSpPr>
          <p:nvPr/>
        </p:nvSpPr>
        <p:spPr bwMode="auto">
          <a:xfrm flipH="1" flipV="1">
            <a:off x="7097812" y="1224457"/>
            <a:ext cx="46038" cy="4500563"/>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spAutoFit/>
          </a:bodyPr>
          <a:lstStyle/>
          <a:p>
            <a:endParaRPr lang="es-AR"/>
          </a:p>
        </p:txBody>
      </p:sp>
      <p:sp>
        <p:nvSpPr>
          <p:cNvPr id="10" name="Oval 3"/>
          <p:cNvSpPr>
            <a:spLocks noChangeArrowheads="1"/>
          </p:cNvSpPr>
          <p:nvPr/>
        </p:nvSpPr>
        <p:spPr bwMode="auto">
          <a:xfrm>
            <a:off x="3845637" y="1599615"/>
            <a:ext cx="1997075" cy="647700"/>
          </a:xfrm>
          <a:prstGeom prst="ellipse">
            <a:avLst/>
          </a:prstGeom>
          <a:solidFill>
            <a:srgbClr val="FF8D3F"/>
          </a:solidFill>
          <a:ln>
            <a:headEnd/>
            <a:tailEnd/>
          </a:ln>
          <a:effectLst/>
          <a:scene3d>
            <a:camera prst="orthographicFront" fov="0">
              <a:rot lat="0" lon="0" rev="0"/>
            </a:camera>
            <a:lightRig rig="soft" dir="t">
              <a:rot lat="0" lon="0" rev="2700000"/>
            </a:lightRig>
          </a:scene3d>
          <a:sp3d prstMaterial="matte">
            <a:contourClr>
              <a:schemeClr val="accent2"/>
            </a:contourClr>
          </a:sp3d>
        </p:spPr>
        <p:style>
          <a:lnRef idx="0">
            <a:schemeClr val="accent2"/>
          </a:lnRef>
          <a:fillRef idx="3">
            <a:schemeClr val="accent2"/>
          </a:fillRef>
          <a:effectRef idx="3">
            <a:schemeClr val="accent2"/>
          </a:effectRef>
          <a:fontRef idx="minor">
            <a:schemeClr val="lt1"/>
          </a:fontRef>
        </p:style>
        <p:txBody>
          <a:bodyPr wrap="none" anchor="ctr">
            <a:spAutoFit/>
          </a:bodyPr>
          <a:lstStyle/>
          <a:p>
            <a:pPr algn="ctr">
              <a:buFont typeface="Wingdings" pitchFamily="2" charset="2"/>
              <a:buNone/>
              <a:defRPr/>
            </a:pPr>
            <a:r>
              <a:rPr lang="es-ES" sz="1200" b="1" dirty="0">
                <a:solidFill>
                  <a:schemeClr val="tx1"/>
                </a:solidFill>
                <a:latin typeface="Calibri" pitchFamily="34" charset="0"/>
              </a:rPr>
              <a:t>Requerimientos de</a:t>
            </a:r>
          </a:p>
          <a:p>
            <a:pPr algn="ctr">
              <a:buFont typeface="Wingdings" pitchFamily="2" charset="2"/>
              <a:buNone/>
              <a:defRPr/>
            </a:pPr>
            <a:r>
              <a:rPr lang="es-ES" sz="1200" b="1" dirty="0">
                <a:solidFill>
                  <a:schemeClr val="tx1"/>
                </a:solidFill>
                <a:latin typeface="Calibri" pitchFamily="34" charset="0"/>
              </a:rPr>
              <a:t>Negocio</a:t>
            </a:r>
          </a:p>
        </p:txBody>
      </p:sp>
      <p:sp>
        <p:nvSpPr>
          <p:cNvPr id="11" name="Oval 4"/>
          <p:cNvSpPr>
            <a:spLocks noChangeArrowheads="1"/>
          </p:cNvSpPr>
          <p:nvPr/>
        </p:nvSpPr>
        <p:spPr bwMode="auto">
          <a:xfrm>
            <a:off x="4025083" y="3034890"/>
            <a:ext cx="1997075" cy="647700"/>
          </a:xfrm>
          <a:prstGeom prst="ellipse">
            <a:avLst/>
          </a:prstGeom>
          <a:solidFill>
            <a:srgbClr val="FF8D3F"/>
          </a:solidFill>
          <a:ln>
            <a:headEnd/>
            <a:tailEnd/>
          </a:ln>
          <a:effectLst/>
          <a:scene3d>
            <a:camera prst="orthographicFront" fov="0">
              <a:rot lat="0" lon="0" rev="0"/>
            </a:camera>
            <a:lightRig rig="soft" dir="t">
              <a:rot lat="0" lon="0" rev="2700000"/>
            </a:lightRig>
          </a:scene3d>
          <a:sp3d prstMaterial="matte">
            <a:contourClr>
              <a:schemeClr val="accent2"/>
            </a:contourClr>
          </a:sp3d>
        </p:spPr>
        <p:style>
          <a:lnRef idx="0">
            <a:schemeClr val="accent2"/>
          </a:lnRef>
          <a:fillRef idx="3">
            <a:schemeClr val="accent2"/>
          </a:fillRef>
          <a:effectRef idx="3">
            <a:schemeClr val="accent2"/>
          </a:effectRef>
          <a:fontRef idx="minor">
            <a:schemeClr val="lt1"/>
          </a:fontRef>
        </p:style>
        <p:txBody>
          <a:bodyPr wrap="none" anchor="ctr">
            <a:spAutoFit/>
          </a:bodyPr>
          <a:lstStyle/>
          <a:p>
            <a:pPr algn="ctr">
              <a:buFont typeface="Wingdings" pitchFamily="2" charset="2"/>
              <a:buNone/>
              <a:defRPr/>
            </a:pPr>
            <a:r>
              <a:rPr lang="es-ES" sz="1200" b="1" dirty="0">
                <a:solidFill>
                  <a:schemeClr val="tx1"/>
                </a:solidFill>
                <a:latin typeface="Calibri" pitchFamily="34" charset="0"/>
              </a:rPr>
              <a:t>Requerimientos de</a:t>
            </a:r>
          </a:p>
          <a:p>
            <a:pPr algn="ctr">
              <a:buFont typeface="Wingdings" pitchFamily="2" charset="2"/>
              <a:buNone/>
              <a:defRPr/>
            </a:pPr>
            <a:r>
              <a:rPr lang="es-ES" sz="1200" b="1" dirty="0">
                <a:solidFill>
                  <a:schemeClr val="tx1"/>
                </a:solidFill>
                <a:latin typeface="Calibri" pitchFamily="34" charset="0"/>
              </a:rPr>
              <a:t>Usuario</a:t>
            </a:r>
          </a:p>
        </p:txBody>
      </p:sp>
      <p:sp>
        <p:nvSpPr>
          <p:cNvPr id="12" name="Oval 5"/>
          <p:cNvSpPr>
            <a:spLocks noChangeArrowheads="1"/>
          </p:cNvSpPr>
          <p:nvPr/>
        </p:nvSpPr>
        <p:spPr bwMode="auto">
          <a:xfrm>
            <a:off x="7351463" y="3215896"/>
            <a:ext cx="1423076" cy="649188"/>
          </a:xfrm>
          <a:prstGeom prst="ellipse">
            <a:avLst/>
          </a:prstGeom>
          <a:solidFill>
            <a:schemeClr val="tx2">
              <a:lumMod val="50000"/>
              <a:lumOff val="50000"/>
            </a:schemeClr>
          </a:solidFill>
          <a:ln>
            <a:headEnd/>
            <a:tailEnd/>
          </a:ln>
          <a:effectLst/>
          <a:scene3d>
            <a:camera prst="orthographicFront" fov="0">
              <a:rot lat="0" lon="0" rev="0"/>
            </a:camera>
            <a:lightRig rig="soft" dir="t">
              <a:rot lat="0" lon="0" rev="2700000"/>
            </a:lightRig>
          </a:scene3d>
          <a:sp3d prstMaterial="matte">
            <a:contourClr>
              <a:schemeClr val="accent4"/>
            </a:contourClr>
          </a:sp3d>
        </p:spPr>
        <p:style>
          <a:lnRef idx="0">
            <a:schemeClr val="accent4"/>
          </a:lnRef>
          <a:fillRef idx="3">
            <a:schemeClr val="accent4"/>
          </a:fillRef>
          <a:effectRef idx="3">
            <a:schemeClr val="accent4"/>
          </a:effectRef>
          <a:fontRef idx="minor">
            <a:schemeClr val="lt1"/>
          </a:fontRef>
        </p:style>
        <p:txBody>
          <a:bodyPr wrap="none" anchor="ctr">
            <a:spAutoFit/>
          </a:bodyPr>
          <a:lstStyle/>
          <a:p>
            <a:pPr algn="ctr">
              <a:buFont typeface="Wingdings" pitchFamily="2" charset="2"/>
              <a:buNone/>
              <a:defRPr/>
            </a:pPr>
            <a:r>
              <a:rPr lang="es-ES" sz="1200" b="1" dirty="0">
                <a:solidFill>
                  <a:schemeClr val="bg1">
                    <a:lumMod val="95000"/>
                    <a:lumOff val="5000"/>
                  </a:schemeClr>
                </a:solidFill>
                <a:latin typeface="Calibri" pitchFamily="34" charset="0"/>
              </a:rPr>
              <a:t>Atributos de </a:t>
            </a:r>
          </a:p>
          <a:p>
            <a:pPr algn="ctr">
              <a:buFont typeface="Wingdings" pitchFamily="2" charset="2"/>
              <a:buNone/>
              <a:defRPr/>
            </a:pPr>
            <a:r>
              <a:rPr lang="es-ES" sz="1200" b="1" dirty="0">
                <a:solidFill>
                  <a:schemeClr val="bg1">
                    <a:lumMod val="95000"/>
                    <a:lumOff val="5000"/>
                  </a:schemeClr>
                </a:solidFill>
                <a:latin typeface="Calibri" pitchFamily="34" charset="0"/>
              </a:rPr>
              <a:t>Calidad</a:t>
            </a:r>
          </a:p>
        </p:txBody>
      </p:sp>
      <p:sp>
        <p:nvSpPr>
          <p:cNvPr id="13" name="Oval 6"/>
          <p:cNvSpPr>
            <a:spLocks noChangeArrowheads="1"/>
          </p:cNvSpPr>
          <p:nvPr/>
        </p:nvSpPr>
        <p:spPr bwMode="auto">
          <a:xfrm>
            <a:off x="4225071" y="4500213"/>
            <a:ext cx="1688341" cy="649188"/>
          </a:xfrm>
          <a:prstGeom prst="ellipse">
            <a:avLst/>
          </a:prstGeom>
          <a:solidFill>
            <a:srgbClr val="FF8D3F"/>
          </a:solidFill>
          <a:ln>
            <a:headEnd/>
            <a:tailEnd/>
          </a:ln>
          <a:effectLst/>
          <a:scene3d>
            <a:camera prst="orthographicFront" fov="0">
              <a:rot lat="0" lon="0" rev="0"/>
            </a:camera>
            <a:lightRig rig="soft" dir="t">
              <a:rot lat="0" lon="0" rev="2700000"/>
            </a:lightRig>
          </a:scene3d>
          <a:sp3d prstMaterial="matte">
            <a:contourClr>
              <a:schemeClr val="accent2"/>
            </a:contourClr>
          </a:sp3d>
        </p:spPr>
        <p:style>
          <a:lnRef idx="0">
            <a:schemeClr val="accent2"/>
          </a:lnRef>
          <a:fillRef idx="3">
            <a:schemeClr val="accent2"/>
          </a:fillRef>
          <a:effectRef idx="3">
            <a:schemeClr val="accent2"/>
          </a:effectRef>
          <a:fontRef idx="minor">
            <a:schemeClr val="lt1"/>
          </a:fontRef>
        </p:style>
        <p:txBody>
          <a:bodyPr wrap="none" anchor="ctr">
            <a:spAutoFit/>
          </a:bodyPr>
          <a:lstStyle/>
          <a:p>
            <a:pPr algn="ctr">
              <a:buFont typeface="Wingdings" pitchFamily="2" charset="2"/>
              <a:buNone/>
              <a:defRPr/>
            </a:pPr>
            <a:r>
              <a:rPr lang="es-ES" sz="1200" b="1" dirty="0">
                <a:solidFill>
                  <a:schemeClr val="tx1"/>
                </a:solidFill>
                <a:latin typeface="Calibri" pitchFamily="34" charset="0"/>
              </a:rPr>
              <a:t>Requerimientos</a:t>
            </a:r>
          </a:p>
          <a:p>
            <a:pPr algn="ctr">
              <a:buFont typeface="Wingdings" pitchFamily="2" charset="2"/>
              <a:buNone/>
              <a:defRPr/>
            </a:pPr>
            <a:r>
              <a:rPr lang="es-ES" sz="1200" b="1" dirty="0">
                <a:solidFill>
                  <a:schemeClr val="tx1"/>
                </a:solidFill>
                <a:latin typeface="Calibri" pitchFamily="34" charset="0"/>
              </a:rPr>
              <a:t>Funcionales</a:t>
            </a:r>
          </a:p>
        </p:txBody>
      </p:sp>
      <p:sp>
        <p:nvSpPr>
          <p:cNvPr id="14" name="Oval 7"/>
          <p:cNvSpPr>
            <a:spLocks noChangeArrowheads="1"/>
          </p:cNvSpPr>
          <p:nvPr/>
        </p:nvSpPr>
        <p:spPr bwMode="auto">
          <a:xfrm>
            <a:off x="9868604" y="4199916"/>
            <a:ext cx="1697037" cy="647700"/>
          </a:xfrm>
          <a:prstGeom prst="ellipse">
            <a:avLst/>
          </a:prstGeom>
          <a:solidFill>
            <a:schemeClr val="tx2">
              <a:lumMod val="50000"/>
              <a:lumOff val="50000"/>
            </a:schemeClr>
          </a:solidFill>
          <a:ln>
            <a:headEnd/>
            <a:tailEnd/>
          </a:ln>
          <a:effectLst/>
          <a:scene3d>
            <a:camera prst="orthographicFront" fov="0">
              <a:rot lat="0" lon="0" rev="0"/>
            </a:camera>
            <a:lightRig rig="soft" dir="t">
              <a:rot lat="0" lon="0" rev="2700000"/>
            </a:lightRig>
          </a:scene3d>
          <a:sp3d prstMaterial="matte">
            <a:contourClr>
              <a:schemeClr val="accent4"/>
            </a:contourClr>
          </a:sp3d>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a:r>
              <a:rPr lang="es-ES" sz="1200" b="1" dirty="0">
                <a:solidFill>
                  <a:schemeClr val="bg1">
                    <a:lumMod val="95000"/>
                    <a:lumOff val="5000"/>
                  </a:schemeClr>
                </a:solidFill>
                <a:latin typeface="Calibri" pitchFamily="34" charset="0"/>
              </a:rPr>
              <a:t>Requerimientos</a:t>
            </a:r>
          </a:p>
          <a:p>
            <a:pPr algn="ctr"/>
            <a:r>
              <a:rPr lang="es-ES" sz="1200" b="1" dirty="0">
                <a:solidFill>
                  <a:schemeClr val="bg1">
                    <a:lumMod val="95000"/>
                    <a:lumOff val="5000"/>
                  </a:schemeClr>
                </a:solidFill>
                <a:latin typeface="Calibri" pitchFamily="34" charset="0"/>
              </a:rPr>
              <a:t>de Sistema</a:t>
            </a:r>
          </a:p>
        </p:txBody>
      </p:sp>
      <p:sp>
        <p:nvSpPr>
          <p:cNvPr id="15" name="Oval 8"/>
          <p:cNvSpPr>
            <a:spLocks noChangeArrowheads="1"/>
          </p:cNvSpPr>
          <p:nvPr/>
        </p:nvSpPr>
        <p:spPr bwMode="auto">
          <a:xfrm>
            <a:off x="7216876" y="2198782"/>
            <a:ext cx="1025176" cy="649188"/>
          </a:xfrm>
          <a:prstGeom prst="ellipse">
            <a:avLst/>
          </a:prstGeom>
          <a:solidFill>
            <a:schemeClr val="tx2">
              <a:lumMod val="50000"/>
              <a:lumOff val="50000"/>
            </a:schemeClr>
          </a:solidFill>
          <a:ln>
            <a:headEnd/>
            <a:tailEnd/>
          </a:ln>
          <a:effectLst/>
          <a:scene3d>
            <a:camera prst="orthographicFront" fov="0">
              <a:rot lat="0" lon="0" rev="0"/>
            </a:camera>
            <a:lightRig rig="soft" dir="t">
              <a:rot lat="0" lon="0" rev="2700000"/>
            </a:lightRig>
          </a:scene3d>
          <a:sp3d prstMaterial="matte">
            <a:contourClr>
              <a:schemeClr val="accent4"/>
            </a:contourClr>
          </a:sp3d>
        </p:spPr>
        <p:style>
          <a:lnRef idx="0">
            <a:schemeClr val="accent4"/>
          </a:lnRef>
          <a:fillRef idx="3">
            <a:schemeClr val="accent4"/>
          </a:fillRef>
          <a:effectRef idx="3">
            <a:schemeClr val="accent4"/>
          </a:effectRef>
          <a:fontRef idx="minor">
            <a:schemeClr val="lt1"/>
          </a:fontRef>
        </p:style>
        <p:txBody>
          <a:bodyPr wrap="none" anchor="ctr">
            <a:spAutoFit/>
          </a:bodyPr>
          <a:lstStyle/>
          <a:p>
            <a:pPr algn="ctr">
              <a:buFont typeface="Wingdings" pitchFamily="2" charset="2"/>
              <a:buNone/>
              <a:defRPr/>
            </a:pPr>
            <a:r>
              <a:rPr lang="es-ES" sz="1200" b="1" dirty="0">
                <a:solidFill>
                  <a:schemeClr val="bg1">
                    <a:lumMod val="95000"/>
                    <a:lumOff val="5000"/>
                  </a:schemeClr>
                </a:solidFill>
                <a:latin typeface="Calibri" pitchFamily="34" charset="0"/>
              </a:rPr>
              <a:t>Regla de</a:t>
            </a:r>
          </a:p>
          <a:p>
            <a:pPr algn="ctr">
              <a:buFont typeface="Wingdings" pitchFamily="2" charset="2"/>
              <a:buNone/>
              <a:defRPr/>
            </a:pPr>
            <a:r>
              <a:rPr lang="es-ES" sz="1200" b="1" dirty="0">
                <a:solidFill>
                  <a:schemeClr val="bg1">
                    <a:lumMod val="95000"/>
                    <a:lumOff val="5000"/>
                  </a:schemeClr>
                </a:solidFill>
                <a:latin typeface="Calibri" pitchFamily="34" charset="0"/>
              </a:rPr>
              <a:t>Negocio</a:t>
            </a:r>
          </a:p>
        </p:txBody>
      </p:sp>
      <p:sp>
        <p:nvSpPr>
          <p:cNvPr id="16" name="Oval 9"/>
          <p:cNvSpPr>
            <a:spLocks noChangeArrowheads="1"/>
          </p:cNvSpPr>
          <p:nvPr/>
        </p:nvSpPr>
        <p:spPr bwMode="auto">
          <a:xfrm>
            <a:off x="8123587" y="4064651"/>
            <a:ext cx="1443831" cy="649188"/>
          </a:xfrm>
          <a:prstGeom prst="ellipse">
            <a:avLst/>
          </a:prstGeom>
          <a:solidFill>
            <a:schemeClr val="tx2">
              <a:lumMod val="50000"/>
              <a:lumOff val="50000"/>
            </a:schemeClr>
          </a:solidFill>
          <a:ln>
            <a:headEnd/>
            <a:tailEnd/>
          </a:ln>
          <a:effectLst/>
          <a:scene3d>
            <a:camera prst="orthographicFront" fov="0">
              <a:rot lat="0" lon="0" rev="0"/>
            </a:camera>
            <a:lightRig rig="soft" dir="t">
              <a:rot lat="0" lon="0" rev="2700000"/>
            </a:lightRig>
          </a:scene3d>
          <a:sp3d prstMaterial="matte">
            <a:contourClr>
              <a:schemeClr val="accent4"/>
            </a:contourClr>
          </a:sp3d>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a:buFont typeface="Wingdings" pitchFamily="2" charset="2"/>
              <a:buNone/>
              <a:defRPr/>
            </a:pPr>
            <a:r>
              <a:rPr lang="es-ES" sz="1200" b="1" dirty="0" err="1">
                <a:solidFill>
                  <a:schemeClr val="bg1">
                    <a:lumMod val="95000"/>
                    <a:lumOff val="5000"/>
                  </a:schemeClr>
                </a:solidFill>
                <a:latin typeface="Calibri" pitchFamily="34" charset="0"/>
              </a:rPr>
              <a:t>Interfases</a:t>
            </a:r>
            <a:r>
              <a:rPr lang="es-ES" sz="1200" b="1" dirty="0">
                <a:solidFill>
                  <a:schemeClr val="bg1">
                    <a:lumMod val="95000"/>
                    <a:lumOff val="5000"/>
                  </a:schemeClr>
                </a:solidFill>
                <a:latin typeface="Calibri" pitchFamily="34" charset="0"/>
              </a:rPr>
              <a:t> Externas</a:t>
            </a:r>
          </a:p>
        </p:txBody>
      </p:sp>
      <p:sp>
        <p:nvSpPr>
          <p:cNvPr id="17" name="Oval 10"/>
          <p:cNvSpPr>
            <a:spLocks noChangeArrowheads="1"/>
          </p:cNvSpPr>
          <p:nvPr/>
        </p:nvSpPr>
        <p:spPr bwMode="auto">
          <a:xfrm>
            <a:off x="9868604" y="1922163"/>
            <a:ext cx="1448921" cy="389513"/>
          </a:xfrm>
          <a:prstGeom prst="ellipse">
            <a:avLst/>
          </a:prstGeom>
          <a:noFill/>
          <a:ln>
            <a:solidFill>
              <a:schemeClr val="accent1"/>
            </a:solidFill>
            <a:headEnd/>
            <a:tailEnd/>
          </a:ln>
          <a:effectLst/>
          <a:scene3d>
            <a:camera prst="orthographicFront" fov="0">
              <a:rot lat="0" lon="0" rev="0"/>
            </a:camera>
            <a:lightRig rig="soft" dir="t">
              <a:rot lat="0" lon="0" rev="2700000"/>
            </a:lightRig>
          </a:scene3d>
          <a:sp3d prstMaterial="matte">
            <a:contourClr>
              <a:schemeClr val="accent4"/>
            </a:contourClr>
          </a:sp3d>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a:buFont typeface="Wingdings" pitchFamily="2" charset="2"/>
              <a:buNone/>
              <a:defRPr/>
            </a:pPr>
            <a:r>
              <a:rPr lang="es-ES" sz="1200" b="1">
                <a:solidFill>
                  <a:schemeClr val="accent4">
                    <a:lumMod val="60000"/>
                    <a:lumOff val="40000"/>
                  </a:schemeClr>
                </a:solidFill>
                <a:latin typeface="Calibri" pitchFamily="34" charset="0"/>
              </a:rPr>
              <a:t>Restricciones</a:t>
            </a:r>
          </a:p>
        </p:txBody>
      </p:sp>
      <p:sp>
        <p:nvSpPr>
          <p:cNvPr id="18" name="Rectangle 11"/>
          <p:cNvSpPr>
            <a:spLocks noChangeArrowheads="1"/>
          </p:cNvSpPr>
          <p:nvPr/>
        </p:nvSpPr>
        <p:spPr bwMode="auto">
          <a:xfrm>
            <a:off x="3926680" y="2471713"/>
            <a:ext cx="2195513" cy="276225"/>
          </a:xfrm>
          <a:prstGeom prst="rect">
            <a:avLst/>
          </a:prstGeom>
          <a:solidFill>
            <a:srgbClr val="BE9F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200" b="1" dirty="0">
                <a:latin typeface="Calibri" panose="020F0502020204030204" pitchFamily="34" charset="0"/>
              </a:rPr>
              <a:t>Documento de Alcance y Visión</a:t>
            </a:r>
          </a:p>
        </p:txBody>
      </p:sp>
      <p:sp>
        <p:nvSpPr>
          <p:cNvPr id="19" name="Rectangle 12"/>
          <p:cNvSpPr>
            <a:spLocks noChangeArrowheads="1"/>
          </p:cNvSpPr>
          <p:nvPr/>
        </p:nvSpPr>
        <p:spPr bwMode="auto">
          <a:xfrm>
            <a:off x="4048107" y="3926539"/>
            <a:ext cx="2001837" cy="276225"/>
          </a:xfrm>
          <a:prstGeom prst="rect">
            <a:avLst/>
          </a:prstGeom>
          <a:solidFill>
            <a:srgbClr val="BE9F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 sz="1200" b="1" dirty="0">
                <a:latin typeface="Calibri" panose="020F0502020204030204" pitchFamily="34" charset="0"/>
              </a:rPr>
              <a:t>Documento de Casos de Uso</a:t>
            </a:r>
          </a:p>
        </p:txBody>
      </p:sp>
      <p:sp>
        <p:nvSpPr>
          <p:cNvPr id="20" name="Rectangle 13"/>
          <p:cNvSpPr>
            <a:spLocks noChangeArrowheads="1"/>
          </p:cNvSpPr>
          <p:nvPr/>
        </p:nvSpPr>
        <p:spPr bwMode="auto">
          <a:xfrm>
            <a:off x="6395220" y="5342978"/>
            <a:ext cx="3495675" cy="276225"/>
          </a:xfrm>
          <a:prstGeom prst="rect">
            <a:avLst/>
          </a:prstGeom>
          <a:solidFill>
            <a:srgbClr val="BE9F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 sz="1200" b="1">
                <a:latin typeface="Calibri" panose="020F0502020204030204" pitchFamily="34" charset="0"/>
              </a:rPr>
              <a:t>Especificación de Requerimientos de Software (ERS)</a:t>
            </a:r>
          </a:p>
        </p:txBody>
      </p:sp>
      <p:sp>
        <p:nvSpPr>
          <p:cNvPr id="21" name="Line 14"/>
          <p:cNvSpPr>
            <a:spLocks noChangeShapeType="1"/>
          </p:cNvSpPr>
          <p:nvPr/>
        </p:nvSpPr>
        <p:spPr bwMode="auto">
          <a:xfrm>
            <a:off x="4917257" y="2268513"/>
            <a:ext cx="0" cy="198977"/>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22" name="Line 15"/>
          <p:cNvSpPr>
            <a:spLocks noChangeShapeType="1"/>
          </p:cNvSpPr>
          <p:nvPr/>
        </p:nvSpPr>
        <p:spPr bwMode="auto">
          <a:xfrm>
            <a:off x="4917258" y="2763327"/>
            <a:ext cx="17220" cy="276225"/>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23" name="Line 16"/>
          <p:cNvSpPr>
            <a:spLocks noChangeShapeType="1"/>
          </p:cNvSpPr>
          <p:nvPr/>
        </p:nvSpPr>
        <p:spPr bwMode="auto">
          <a:xfrm>
            <a:off x="5017494" y="3682590"/>
            <a:ext cx="6944" cy="286949"/>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24" name="Line 17"/>
          <p:cNvSpPr>
            <a:spLocks noChangeShapeType="1"/>
          </p:cNvSpPr>
          <p:nvPr/>
        </p:nvSpPr>
        <p:spPr bwMode="auto">
          <a:xfrm flipH="1">
            <a:off x="5024436" y="4202765"/>
            <a:ext cx="2" cy="34805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25" name="Line 18"/>
          <p:cNvSpPr>
            <a:spLocks noChangeShapeType="1"/>
          </p:cNvSpPr>
          <p:nvPr/>
        </p:nvSpPr>
        <p:spPr bwMode="auto">
          <a:xfrm>
            <a:off x="5913411" y="4861191"/>
            <a:ext cx="1980409" cy="481786"/>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27" name="Line 21"/>
          <p:cNvSpPr>
            <a:spLocks noChangeShapeType="1"/>
          </p:cNvSpPr>
          <p:nvPr/>
        </p:nvSpPr>
        <p:spPr bwMode="auto">
          <a:xfrm flipH="1">
            <a:off x="5707205" y="2840558"/>
            <a:ext cx="1848253" cy="1794013"/>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28" name="Line 22"/>
          <p:cNvSpPr>
            <a:spLocks noChangeShapeType="1"/>
          </p:cNvSpPr>
          <p:nvPr/>
        </p:nvSpPr>
        <p:spPr bwMode="auto">
          <a:xfrm flipH="1">
            <a:off x="8063001" y="3835553"/>
            <a:ext cx="18156" cy="1531915"/>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29" name="Line 23"/>
          <p:cNvSpPr>
            <a:spLocks noChangeShapeType="1"/>
          </p:cNvSpPr>
          <p:nvPr/>
        </p:nvSpPr>
        <p:spPr bwMode="auto">
          <a:xfrm flipH="1">
            <a:off x="8845502" y="4730912"/>
            <a:ext cx="18156" cy="623167"/>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30" name="Line 24"/>
          <p:cNvSpPr>
            <a:spLocks noChangeShapeType="1"/>
          </p:cNvSpPr>
          <p:nvPr/>
        </p:nvSpPr>
        <p:spPr bwMode="auto">
          <a:xfrm flipH="1">
            <a:off x="9694044" y="4828602"/>
            <a:ext cx="569088" cy="514375"/>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31" name="Line 25"/>
          <p:cNvSpPr>
            <a:spLocks noChangeShapeType="1"/>
          </p:cNvSpPr>
          <p:nvPr/>
        </p:nvSpPr>
        <p:spPr bwMode="auto">
          <a:xfrm flipH="1">
            <a:off x="7927700" y="2833853"/>
            <a:ext cx="10489" cy="425085"/>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32" name="Line 26"/>
          <p:cNvSpPr>
            <a:spLocks noChangeShapeType="1"/>
          </p:cNvSpPr>
          <p:nvPr/>
        </p:nvSpPr>
        <p:spPr bwMode="auto">
          <a:xfrm flipH="1">
            <a:off x="5842712" y="2743717"/>
            <a:ext cx="1476375" cy="119804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73773" name="Rectangle 30"/>
          <p:cNvSpPr>
            <a:spLocks noChangeArrowheads="1"/>
          </p:cNvSpPr>
          <p:nvPr/>
        </p:nvSpPr>
        <p:spPr bwMode="auto">
          <a:xfrm>
            <a:off x="6032164" y="1293112"/>
            <a:ext cx="10919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dirty="0">
                <a:latin typeface="Calibri" panose="020F0502020204030204" pitchFamily="34" charset="0"/>
              </a:rPr>
              <a:t>Funcional</a:t>
            </a:r>
          </a:p>
        </p:txBody>
      </p:sp>
      <p:sp>
        <p:nvSpPr>
          <p:cNvPr id="73774" name="Rectangle 31"/>
          <p:cNvSpPr>
            <a:spLocks noChangeArrowheads="1"/>
          </p:cNvSpPr>
          <p:nvPr/>
        </p:nvSpPr>
        <p:spPr bwMode="auto">
          <a:xfrm>
            <a:off x="7176901" y="1289187"/>
            <a:ext cx="141577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dirty="0">
                <a:latin typeface="Calibri" panose="020F0502020204030204" pitchFamily="34" charset="0"/>
              </a:rPr>
              <a:t>No Funcional</a:t>
            </a:r>
          </a:p>
        </p:txBody>
      </p:sp>
      <p:sp>
        <p:nvSpPr>
          <p:cNvPr id="73775" name="Rectangle 32"/>
          <p:cNvSpPr>
            <a:spLocks noChangeArrowheads="1"/>
          </p:cNvSpPr>
          <p:nvPr/>
        </p:nvSpPr>
        <p:spPr bwMode="auto">
          <a:xfrm>
            <a:off x="3572644" y="1224457"/>
            <a:ext cx="8064500" cy="4500563"/>
          </a:xfrm>
          <a:prstGeom prst="rect">
            <a:avLst/>
          </a:prstGeom>
          <a:noFill/>
          <a:ln w="57150" cmpd="thinThick">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latin typeface="Calibri" panose="020F0502020204030204" pitchFamily="34" charset="0"/>
            </a:endParaRPr>
          </a:p>
        </p:txBody>
      </p:sp>
      <p:sp>
        <p:nvSpPr>
          <p:cNvPr id="38" name="Marcador de fecha 3"/>
          <p:cNvSpPr>
            <a:spLocks noGrp="1"/>
          </p:cNvSpPr>
          <p:nvPr>
            <p:ph type="dt" sz="half" idx="10"/>
          </p:nvPr>
        </p:nvSpPr>
        <p:spPr>
          <a:xfrm>
            <a:off x="6687672" y="6376244"/>
            <a:ext cx="3786690" cy="365125"/>
          </a:xfrm>
        </p:spPr>
        <p:txBody>
          <a:bodyPr/>
          <a:lstStyle/>
          <a:p>
            <a:fld id="{5FE0FEB5-C335-41F1-B6BD-088A7D45F1E1}" type="datetime1">
              <a:rPr lang="es-AR" smtClean="0"/>
              <a:t>13/4/19</a:t>
            </a:fld>
            <a:endParaRPr lang="es-AR"/>
          </a:p>
        </p:txBody>
      </p:sp>
      <p:sp>
        <p:nvSpPr>
          <p:cNvPr id="39" name="Marcador de pie de página 4"/>
          <p:cNvSpPr>
            <a:spLocks noGrp="1"/>
          </p:cNvSpPr>
          <p:nvPr>
            <p:ph type="ftr" sz="quarter" idx="11"/>
          </p:nvPr>
        </p:nvSpPr>
        <p:spPr>
          <a:xfrm>
            <a:off x="1717639" y="6376244"/>
            <a:ext cx="3786691" cy="365125"/>
          </a:xfrm>
        </p:spPr>
        <p:txBody>
          <a:bodyPr/>
          <a:lstStyle/>
          <a:p>
            <a:r>
              <a:rPr lang="es-AR"/>
              <a:t>Introducción a la Ingenería de Software en Productos Médicos</a:t>
            </a:r>
          </a:p>
        </p:txBody>
      </p:sp>
      <p:sp>
        <p:nvSpPr>
          <p:cNvPr id="40" name="Marcador de número de diapositiva 5"/>
          <p:cNvSpPr>
            <a:spLocks noGrp="1"/>
          </p:cNvSpPr>
          <p:nvPr>
            <p:ph type="sldNum" sz="quarter" idx="12"/>
          </p:nvPr>
        </p:nvSpPr>
        <p:spPr>
          <a:xfrm>
            <a:off x="5515088" y="6376243"/>
            <a:ext cx="1161826" cy="365125"/>
          </a:xfrm>
        </p:spPr>
        <p:txBody>
          <a:bodyPr/>
          <a:lstStyle/>
          <a:p>
            <a:fld id="{ADDD444B-9BA7-4839-9538-2E5C85273323}" type="slidenum">
              <a:rPr lang="es-AR" smtClean="0"/>
              <a:t>12</a:t>
            </a:fld>
            <a:endParaRPr lang="es-AR"/>
          </a:p>
        </p:txBody>
      </p:sp>
      <p:sp>
        <p:nvSpPr>
          <p:cNvPr id="2" name="CuadroTexto 1">
            <a:extLst>
              <a:ext uri="{FF2B5EF4-FFF2-40B4-BE49-F238E27FC236}">
                <a16:creationId xmlns:a16="http://schemas.microsoft.com/office/drawing/2014/main" id="{F41CD8A1-0E45-B24C-859F-AC4C6C1E283E}"/>
              </a:ext>
            </a:extLst>
          </p:cNvPr>
          <p:cNvSpPr txBox="1"/>
          <p:nvPr/>
        </p:nvSpPr>
        <p:spPr>
          <a:xfrm>
            <a:off x="3634631" y="1256793"/>
            <a:ext cx="1269899" cy="369332"/>
          </a:xfrm>
          <a:prstGeom prst="rect">
            <a:avLst/>
          </a:prstGeom>
          <a:noFill/>
        </p:spPr>
        <p:txBody>
          <a:bodyPr wrap="none" rtlCol="0">
            <a:spAutoFit/>
          </a:bodyPr>
          <a:lstStyle/>
          <a:p>
            <a:r>
              <a:rPr lang="es-AR" dirty="0"/>
              <a:t>Estratégico</a:t>
            </a:r>
          </a:p>
        </p:txBody>
      </p:sp>
      <p:sp>
        <p:nvSpPr>
          <p:cNvPr id="36" name="CuadroTexto 35">
            <a:extLst>
              <a:ext uri="{FF2B5EF4-FFF2-40B4-BE49-F238E27FC236}">
                <a16:creationId xmlns:a16="http://schemas.microsoft.com/office/drawing/2014/main" id="{F6FB04FC-1558-264A-B87A-F7F1A6F0383D}"/>
              </a:ext>
            </a:extLst>
          </p:cNvPr>
          <p:cNvSpPr txBox="1"/>
          <p:nvPr/>
        </p:nvSpPr>
        <p:spPr>
          <a:xfrm>
            <a:off x="3558311" y="2708701"/>
            <a:ext cx="920445" cy="369332"/>
          </a:xfrm>
          <a:prstGeom prst="rect">
            <a:avLst/>
          </a:prstGeom>
          <a:noFill/>
        </p:spPr>
        <p:txBody>
          <a:bodyPr wrap="none" rtlCol="0">
            <a:spAutoFit/>
          </a:bodyPr>
          <a:lstStyle/>
          <a:p>
            <a:r>
              <a:rPr lang="es-AR" dirty="0"/>
              <a:t>Usuario</a:t>
            </a:r>
          </a:p>
        </p:txBody>
      </p:sp>
      <p:sp>
        <p:nvSpPr>
          <p:cNvPr id="37" name="CuadroTexto 36">
            <a:extLst>
              <a:ext uri="{FF2B5EF4-FFF2-40B4-BE49-F238E27FC236}">
                <a16:creationId xmlns:a16="http://schemas.microsoft.com/office/drawing/2014/main" id="{ED4D5D97-135B-964F-8773-1B53BEAFC55B}"/>
              </a:ext>
            </a:extLst>
          </p:cNvPr>
          <p:cNvSpPr txBox="1"/>
          <p:nvPr/>
        </p:nvSpPr>
        <p:spPr>
          <a:xfrm>
            <a:off x="3556489" y="4270680"/>
            <a:ext cx="942887" cy="369332"/>
          </a:xfrm>
          <a:prstGeom prst="rect">
            <a:avLst/>
          </a:prstGeom>
          <a:noFill/>
        </p:spPr>
        <p:txBody>
          <a:bodyPr wrap="none" rtlCol="0">
            <a:spAutoFit/>
          </a:bodyPr>
          <a:lstStyle/>
          <a:p>
            <a:r>
              <a:rPr lang="es-AR" dirty="0"/>
              <a:t>Función</a:t>
            </a:r>
          </a:p>
        </p:txBody>
      </p:sp>
      <p:sp>
        <p:nvSpPr>
          <p:cNvPr id="41" name="Line 22">
            <a:extLst>
              <a:ext uri="{FF2B5EF4-FFF2-40B4-BE49-F238E27FC236}">
                <a16:creationId xmlns:a16="http://schemas.microsoft.com/office/drawing/2014/main" id="{2B49B5FE-AABA-394C-8C90-B484B24CD443}"/>
              </a:ext>
            </a:extLst>
          </p:cNvPr>
          <p:cNvSpPr>
            <a:spLocks noChangeShapeType="1"/>
          </p:cNvSpPr>
          <p:nvPr/>
        </p:nvSpPr>
        <p:spPr bwMode="auto">
          <a:xfrm>
            <a:off x="8783907" y="3607076"/>
            <a:ext cx="1885111" cy="610792"/>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
        <p:nvSpPr>
          <p:cNvPr id="42" name="Line 22">
            <a:extLst>
              <a:ext uri="{FF2B5EF4-FFF2-40B4-BE49-F238E27FC236}">
                <a16:creationId xmlns:a16="http://schemas.microsoft.com/office/drawing/2014/main" id="{4F0C8189-B1DA-6E49-8B86-42D88E406216}"/>
              </a:ext>
            </a:extLst>
          </p:cNvPr>
          <p:cNvSpPr>
            <a:spLocks noChangeShapeType="1"/>
          </p:cNvSpPr>
          <p:nvPr/>
        </p:nvSpPr>
        <p:spPr bwMode="auto">
          <a:xfrm>
            <a:off x="10604969" y="2311676"/>
            <a:ext cx="10490" cy="1865701"/>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s-AR"/>
          </a:p>
        </p:txBody>
      </p:sp>
    </p:spTree>
    <p:extLst>
      <p:ext uri="{BB962C8B-B14F-4D97-AF65-F5344CB8AC3E}">
        <p14:creationId xmlns:p14="http://schemas.microsoft.com/office/powerpoint/2010/main" val="129711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0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0"/>
                                        <p:tgtEl>
                                          <p:spTgt spid="23"/>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0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2000"/>
                                        <p:tgtEl>
                                          <p:spTgt spid="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2000"/>
                                        <p:tgtEl>
                                          <p:spTgt spid="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20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20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20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20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2000"/>
                                        <p:tgtEl>
                                          <p:spTgt spid="2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000"/>
                                        <p:tgtEl>
                                          <p:spTgt spid="30"/>
                                        </p:tgtEl>
                                      </p:cBhvr>
                                    </p:animEffect>
                                  </p:childTnLst>
                                </p:cTn>
                              </p:par>
                              <p:par>
                                <p:cTn id="80" presetID="10"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2000"/>
                                        <p:tgtEl>
                                          <p:spTgt spid="2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2000"/>
                                        <p:tgtEl>
                                          <p:spTgt spid="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3514145" y="2444264"/>
            <a:ext cx="8020515"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9" name="Rectángulo 8"/>
          <p:cNvSpPr/>
          <p:nvPr/>
        </p:nvSpPr>
        <p:spPr>
          <a:xfrm>
            <a:off x="3514145" y="3236352"/>
            <a:ext cx="8020515"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0" name="Rectángulo 9"/>
          <p:cNvSpPr/>
          <p:nvPr/>
        </p:nvSpPr>
        <p:spPr>
          <a:xfrm>
            <a:off x="3514145" y="4387685"/>
            <a:ext cx="8020515"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2" name="Rectángulo 1"/>
          <p:cNvSpPr/>
          <p:nvPr/>
        </p:nvSpPr>
        <p:spPr>
          <a:xfrm>
            <a:off x="3514145" y="1076112"/>
            <a:ext cx="8020515"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75789" name="1 Título"/>
          <p:cNvSpPr>
            <a:spLocks noGrp="1"/>
          </p:cNvSpPr>
          <p:nvPr>
            <p:ph type="title"/>
          </p:nvPr>
        </p:nvSpPr>
        <p:spPr/>
        <p:txBody>
          <a:bodyPr/>
          <a:lstStyle/>
          <a:p>
            <a:pPr eaLnBrk="1" hangingPunct="1"/>
            <a:r>
              <a:rPr lang="es-ES"/>
              <a:t>Niveles de Requerimientos (2)</a:t>
            </a:r>
            <a:endParaRPr lang="es-AR"/>
          </a:p>
        </p:txBody>
      </p:sp>
      <p:sp>
        <p:nvSpPr>
          <p:cNvPr id="7" name="Rectangle 3"/>
          <p:cNvSpPr txBox="1">
            <a:spLocks noChangeArrowheads="1"/>
          </p:cNvSpPr>
          <p:nvPr/>
        </p:nvSpPr>
        <p:spPr bwMode="auto">
          <a:xfrm>
            <a:off x="3442460" y="1123837"/>
            <a:ext cx="8020515" cy="4344764"/>
          </a:xfrm>
          <a:prstGeom prst="rect">
            <a:avLst/>
          </a:prstGeom>
          <a:no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33475"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spcBef>
                <a:spcPct val="20000"/>
              </a:spcBef>
              <a:buSzPct val="65000"/>
              <a:buFont typeface="Wingdings 2" panose="05020102010507070707" pitchFamily="18" charset="2"/>
              <a:buChar char=""/>
            </a:pPr>
            <a:r>
              <a:rPr lang="es-ES" sz="2000" dirty="0">
                <a:latin typeface="Gill Sans MT" panose="020B0502020104020203" pitchFamily="34" charset="0"/>
              </a:rPr>
              <a:t>Requerimientos de negocio: </a:t>
            </a:r>
          </a:p>
          <a:p>
            <a:pPr lvl="2">
              <a:lnSpc>
                <a:spcPct val="80000"/>
              </a:lnSpc>
              <a:spcBef>
                <a:spcPct val="20000"/>
              </a:spcBef>
              <a:buSzPct val="95000"/>
              <a:buFont typeface="Wingdings" panose="05000000000000000000" pitchFamily="2" charset="2"/>
              <a:buChar char=""/>
            </a:pPr>
            <a:r>
              <a:rPr lang="es-ES" sz="1600" dirty="0">
                <a:latin typeface="Gill Sans MT" panose="020B0502020104020203" pitchFamily="34" charset="0"/>
              </a:rPr>
              <a:t>objetivos de alto nivel de la organización o del cliente que solicita el sistema. </a:t>
            </a:r>
          </a:p>
          <a:p>
            <a:pPr lvl="2">
              <a:lnSpc>
                <a:spcPct val="80000"/>
              </a:lnSpc>
              <a:spcBef>
                <a:spcPct val="20000"/>
              </a:spcBef>
              <a:buSzPct val="95000"/>
              <a:buFont typeface="Wingdings" panose="05000000000000000000" pitchFamily="2" charset="2"/>
              <a:buChar char=""/>
            </a:pPr>
            <a:r>
              <a:rPr lang="es-ES" sz="1600" dirty="0">
                <a:latin typeface="Gill Sans MT" panose="020B0502020104020203" pitchFamily="34" charset="0"/>
              </a:rPr>
              <a:t>Describen por qué la los objetivos de la organización pueden ser alcanzados implementando el sistema.</a:t>
            </a:r>
          </a:p>
          <a:p>
            <a:pPr lvl="2">
              <a:lnSpc>
                <a:spcPct val="80000"/>
              </a:lnSpc>
              <a:spcBef>
                <a:spcPct val="20000"/>
              </a:spcBef>
              <a:buSzPct val="95000"/>
              <a:buFont typeface="Wingdings" panose="05000000000000000000" pitchFamily="2" charset="2"/>
              <a:buChar char=""/>
            </a:pPr>
            <a:endParaRPr lang="es-ES" dirty="0">
              <a:latin typeface="Gill Sans MT" panose="020B0502020104020203" pitchFamily="34" charset="0"/>
            </a:endParaRPr>
          </a:p>
          <a:p>
            <a:pPr>
              <a:lnSpc>
                <a:spcPct val="80000"/>
              </a:lnSpc>
              <a:spcBef>
                <a:spcPct val="20000"/>
              </a:spcBef>
              <a:buSzPct val="65000"/>
              <a:buFont typeface="Wingdings 2" panose="05020102010507070707" pitchFamily="18" charset="2"/>
              <a:buChar char=""/>
            </a:pPr>
            <a:r>
              <a:rPr lang="es-ES" sz="2000" dirty="0">
                <a:latin typeface="Gill Sans MT" panose="020B0502020104020203" pitchFamily="34" charset="0"/>
              </a:rPr>
              <a:t>Requerimientos de usuarios: </a:t>
            </a:r>
          </a:p>
          <a:p>
            <a:pPr lvl="2">
              <a:lnSpc>
                <a:spcPct val="80000"/>
              </a:lnSpc>
              <a:spcBef>
                <a:spcPct val="20000"/>
              </a:spcBef>
              <a:buSzPct val="95000"/>
              <a:buFont typeface="Wingdings" panose="05000000000000000000" pitchFamily="2" charset="2"/>
              <a:buChar char=""/>
            </a:pPr>
            <a:r>
              <a:rPr lang="es-ES" sz="1600" dirty="0">
                <a:latin typeface="Gill Sans MT" panose="020B0502020104020203" pitchFamily="34" charset="0"/>
              </a:rPr>
              <a:t>objetivos o tareas que los usuarios serán capaces de realizar con el producto.</a:t>
            </a:r>
          </a:p>
          <a:p>
            <a:pPr lvl="2">
              <a:lnSpc>
                <a:spcPct val="80000"/>
              </a:lnSpc>
              <a:spcBef>
                <a:spcPct val="20000"/>
              </a:spcBef>
              <a:buSzPct val="95000"/>
              <a:buFont typeface="Wingdings" panose="05000000000000000000" pitchFamily="2" charset="2"/>
              <a:buChar char=""/>
            </a:pPr>
            <a:endParaRPr lang="es-ES" sz="1600" dirty="0">
              <a:latin typeface="Gill Sans MT" panose="020B0502020104020203" pitchFamily="34" charset="0"/>
            </a:endParaRPr>
          </a:p>
          <a:p>
            <a:pPr>
              <a:lnSpc>
                <a:spcPct val="80000"/>
              </a:lnSpc>
              <a:spcBef>
                <a:spcPct val="20000"/>
              </a:spcBef>
              <a:buSzPct val="65000"/>
              <a:buFont typeface="Wingdings 2" panose="05020102010507070707" pitchFamily="18" charset="2"/>
              <a:buChar char=""/>
            </a:pPr>
            <a:r>
              <a:rPr lang="es-ES" sz="2000" dirty="0">
                <a:latin typeface="Gill Sans MT" panose="020B0502020104020203" pitchFamily="34" charset="0"/>
              </a:rPr>
              <a:t>Requerimientos Funcionales: </a:t>
            </a:r>
          </a:p>
          <a:p>
            <a:pPr lvl="2">
              <a:lnSpc>
                <a:spcPct val="80000"/>
              </a:lnSpc>
              <a:spcBef>
                <a:spcPct val="20000"/>
              </a:spcBef>
              <a:buSzPct val="95000"/>
              <a:buFont typeface="Wingdings" panose="05000000000000000000" pitchFamily="2" charset="2"/>
              <a:buChar char=""/>
            </a:pPr>
            <a:r>
              <a:rPr lang="es-ES" sz="1600" dirty="0">
                <a:latin typeface="Gill Sans MT" panose="020B0502020104020203" pitchFamily="34" charset="0"/>
              </a:rPr>
              <a:t>especifica la funcionalidad del software que se tiene que construir para posibilitar que los usuarios puedan realizar sus tareas, y así satisfacer las necesidades de negocio. </a:t>
            </a:r>
          </a:p>
          <a:p>
            <a:pPr lvl="2">
              <a:lnSpc>
                <a:spcPct val="80000"/>
              </a:lnSpc>
              <a:spcBef>
                <a:spcPct val="20000"/>
              </a:spcBef>
              <a:buSzPct val="95000"/>
              <a:buFont typeface="Wingdings" panose="05000000000000000000" pitchFamily="2" charset="2"/>
              <a:buChar char=""/>
            </a:pPr>
            <a:endParaRPr lang="es-ES" sz="1600" dirty="0">
              <a:latin typeface="Gill Sans MT" panose="020B0502020104020203" pitchFamily="34" charset="0"/>
            </a:endParaRPr>
          </a:p>
          <a:p>
            <a:pPr>
              <a:lnSpc>
                <a:spcPct val="80000"/>
              </a:lnSpc>
              <a:spcBef>
                <a:spcPct val="20000"/>
              </a:spcBef>
              <a:buSzPct val="65000"/>
              <a:buFont typeface="Wingdings 2" panose="05020102010507070707" pitchFamily="18" charset="2"/>
              <a:buChar char=""/>
            </a:pPr>
            <a:r>
              <a:rPr lang="es-ES" sz="2000" dirty="0">
                <a:latin typeface="Gill Sans MT" panose="020B0502020104020203" pitchFamily="34" charset="0"/>
              </a:rPr>
              <a:t>Requerimientos del sistema: </a:t>
            </a:r>
          </a:p>
          <a:p>
            <a:pPr lvl="2">
              <a:lnSpc>
                <a:spcPct val="80000"/>
              </a:lnSpc>
              <a:spcBef>
                <a:spcPct val="20000"/>
              </a:spcBef>
              <a:buSzPct val="95000"/>
              <a:buFont typeface="Wingdings" panose="05000000000000000000" pitchFamily="2" charset="2"/>
              <a:buChar char=""/>
            </a:pPr>
            <a:r>
              <a:rPr lang="es-ES" sz="1600" dirty="0">
                <a:latin typeface="Gill Sans MT" panose="020B0502020104020203" pitchFamily="34" charset="0"/>
              </a:rPr>
              <a:t>requerimientos de alto nivel para un producto que contiene múltiples subsistemas. </a:t>
            </a:r>
          </a:p>
          <a:p>
            <a:pPr lvl="2">
              <a:lnSpc>
                <a:spcPct val="80000"/>
              </a:lnSpc>
              <a:spcBef>
                <a:spcPct val="20000"/>
              </a:spcBef>
              <a:buSzPct val="95000"/>
              <a:buFont typeface="Wingdings" panose="05000000000000000000" pitchFamily="2" charset="2"/>
              <a:buChar char=""/>
            </a:pPr>
            <a:r>
              <a:rPr lang="es-ES" sz="1600" dirty="0">
                <a:latin typeface="Gill Sans MT" panose="020B0502020104020203" pitchFamily="34" charset="0"/>
              </a:rPr>
              <a:t>Un sistema puede ser todo software o podría incluir tanto un subsistema de software y hardware.</a:t>
            </a:r>
            <a:endParaRPr lang="es-ES" sz="1800" dirty="0">
              <a:latin typeface="Gill Sans MT" panose="020B0502020104020203" pitchFamily="34" charset="0"/>
            </a:endParaRPr>
          </a:p>
          <a:p>
            <a:pPr>
              <a:lnSpc>
                <a:spcPct val="80000"/>
              </a:lnSpc>
              <a:spcBef>
                <a:spcPct val="20000"/>
              </a:spcBef>
              <a:buClr>
                <a:srgbClr val="F9F9F9"/>
              </a:buClr>
              <a:buSzPct val="65000"/>
              <a:buFont typeface="Wingdings 2" panose="05020102010507070707" pitchFamily="18" charset="2"/>
              <a:buChar char=""/>
            </a:pPr>
            <a:endParaRPr lang="es-ES" sz="1800" dirty="0">
              <a:latin typeface="Gill Sans MT" panose="020B0502020104020203" pitchFamily="34" charset="0"/>
            </a:endParaRPr>
          </a:p>
        </p:txBody>
      </p:sp>
      <p:sp>
        <p:nvSpPr>
          <p:cNvPr id="14"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dirty="0"/>
          </a:p>
        </p:txBody>
      </p:sp>
      <p:sp>
        <p:nvSpPr>
          <p:cNvPr id="15"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13</a:t>
            </a:fld>
            <a:endParaRPr lang="es-AR"/>
          </a:p>
        </p:txBody>
      </p:sp>
    </p:spTree>
    <p:extLst>
      <p:ext uri="{BB962C8B-B14F-4D97-AF65-F5344CB8AC3E}">
        <p14:creationId xmlns:p14="http://schemas.microsoft.com/office/powerpoint/2010/main" val="3083389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ox(in)">
                                      <p:cBhvr>
                                        <p:cTn id="10" dur="500"/>
                                        <p:tgtEl>
                                          <p:spTgt spid="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box(in)">
                                      <p:cBhvr>
                                        <p:cTn id="15" dur="500"/>
                                        <p:tgtEl>
                                          <p:spTgt spid="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Effect transition="in" filter="box(in)">
                                      <p:cBhvr>
                                        <p:cTn id="20" dur="500"/>
                                        <p:tgtEl>
                                          <p:spTgt spid="7">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animEffect transition="in" filter="box(in)">
                                      <p:cBhvr>
                                        <p:cTn id="25" dur="500"/>
                                        <p:tgtEl>
                                          <p:spTgt spid="7">
                                            <p:txEl>
                                              <p:pRg st="11" end="11"/>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7">
                                            <p:txEl>
                                              <p:pRg st="12" end="12"/>
                                            </p:txEl>
                                          </p:spTgt>
                                        </p:tgtEl>
                                        <p:attrNameLst>
                                          <p:attrName>style.visibility</p:attrName>
                                        </p:attrNameLst>
                                      </p:cBhvr>
                                      <p:to>
                                        <p:strVal val="visible"/>
                                      </p:to>
                                    </p:set>
                                    <p:animEffect transition="in" filter="box(in)">
                                      <p:cBhvr>
                                        <p:cTn id="28"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3514146" y="1310904"/>
            <a:ext cx="7756110"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9" name="Rectángulo 8"/>
          <p:cNvSpPr/>
          <p:nvPr/>
        </p:nvSpPr>
        <p:spPr>
          <a:xfrm>
            <a:off x="3514145" y="2823072"/>
            <a:ext cx="7756111"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0" name="Rectángulo 9"/>
          <p:cNvSpPr/>
          <p:nvPr/>
        </p:nvSpPr>
        <p:spPr>
          <a:xfrm>
            <a:off x="3514145" y="4191224"/>
            <a:ext cx="7756111"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1" name="Rectángulo 10"/>
          <p:cNvSpPr/>
          <p:nvPr/>
        </p:nvSpPr>
        <p:spPr>
          <a:xfrm>
            <a:off x="3514145" y="5055320"/>
            <a:ext cx="7756111" cy="3600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77837" name="1 Título"/>
          <p:cNvSpPr>
            <a:spLocks noGrp="1"/>
          </p:cNvSpPr>
          <p:nvPr>
            <p:ph type="title"/>
          </p:nvPr>
        </p:nvSpPr>
        <p:spPr/>
        <p:txBody>
          <a:bodyPr/>
          <a:lstStyle/>
          <a:p>
            <a:pPr eaLnBrk="1" hangingPunct="1"/>
            <a:r>
              <a:rPr lang="es-ES"/>
              <a:t>Niveles de Requerimiento (3)</a:t>
            </a:r>
            <a:endParaRPr lang="es-AR"/>
          </a:p>
        </p:txBody>
      </p:sp>
      <p:sp>
        <p:nvSpPr>
          <p:cNvPr id="7" name="Rectangle 3"/>
          <p:cNvSpPr txBox="1">
            <a:spLocks noChangeArrowheads="1"/>
          </p:cNvSpPr>
          <p:nvPr/>
        </p:nvSpPr>
        <p:spPr bwMode="auto">
          <a:xfrm>
            <a:off x="3503801" y="1282900"/>
            <a:ext cx="7942724" cy="4708525"/>
          </a:xfrm>
          <a:prstGeom prst="rect">
            <a:avLst/>
          </a:prstGeom>
          <a:no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33475"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SzPct val="65000"/>
              <a:buFont typeface="Wingdings 2" panose="05020102010507070707" pitchFamily="18" charset="2"/>
              <a:buChar char=""/>
            </a:pPr>
            <a:r>
              <a:rPr lang="es-ES" sz="2000" dirty="0">
                <a:latin typeface="Gill Sans MT" panose="020B0502020104020203" pitchFamily="34" charset="0"/>
              </a:rPr>
              <a:t>Regla de negocios: </a:t>
            </a:r>
          </a:p>
          <a:p>
            <a:pPr lvl="2">
              <a:lnSpc>
                <a:spcPct val="90000"/>
              </a:lnSpc>
              <a:spcBef>
                <a:spcPct val="20000"/>
              </a:spcBef>
              <a:buSzPct val="95000"/>
              <a:buFont typeface="Wingdings" panose="05000000000000000000" pitchFamily="2" charset="2"/>
              <a:buChar char=""/>
            </a:pPr>
            <a:r>
              <a:rPr lang="es-ES" sz="1600" dirty="0">
                <a:latin typeface="Gill Sans MT" panose="020B0502020104020203" pitchFamily="34" charset="0"/>
              </a:rPr>
              <a:t>políticas de la corporación, regulaciones, estándares de la industria, prácticas contables y algoritmos computacionales. </a:t>
            </a:r>
          </a:p>
          <a:p>
            <a:pPr lvl="2">
              <a:lnSpc>
                <a:spcPct val="90000"/>
              </a:lnSpc>
              <a:spcBef>
                <a:spcPct val="20000"/>
              </a:spcBef>
              <a:buSzPct val="95000"/>
              <a:buFont typeface="Wingdings" panose="05000000000000000000" pitchFamily="2" charset="2"/>
              <a:buChar char=""/>
            </a:pPr>
            <a:r>
              <a:rPr lang="es-ES" sz="1600" dirty="0">
                <a:latin typeface="Gill Sans MT" panose="020B0502020104020203" pitchFamily="34" charset="0"/>
              </a:rPr>
              <a:t>Las reglas de negocio no son requerimientos funcionales por que existen independientemente del software específico.</a:t>
            </a:r>
          </a:p>
          <a:p>
            <a:pPr lvl="2">
              <a:lnSpc>
                <a:spcPct val="90000"/>
              </a:lnSpc>
              <a:spcBef>
                <a:spcPct val="20000"/>
              </a:spcBef>
              <a:buSzPct val="95000"/>
              <a:buFont typeface="Wingdings" panose="05000000000000000000" pitchFamily="2" charset="2"/>
              <a:buChar char=""/>
            </a:pPr>
            <a:endParaRPr lang="es-ES" sz="1600" dirty="0">
              <a:latin typeface="Gill Sans MT" panose="020B0502020104020203" pitchFamily="34" charset="0"/>
            </a:endParaRPr>
          </a:p>
          <a:p>
            <a:pPr>
              <a:lnSpc>
                <a:spcPct val="90000"/>
              </a:lnSpc>
              <a:spcBef>
                <a:spcPct val="20000"/>
              </a:spcBef>
              <a:buSzPct val="65000"/>
              <a:buFont typeface="Wingdings 2" panose="05020102010507070707" pitchFamily="18" charset="2"/>
              <a:buChar char=""/>
            </a:pPr>
            <a:r>
              <a:rPr lang="es-ES" sz="2000" dirty="0">
                <a:latin typeface="Gill Sans MT" panose="020B0502020104020203" pitchFamily="34" charset="0"/>
              </a:rPr>
              <a:t>Atributos de calidad: </a:t>
            </a:r>
          </a:p>
          <a:p>
            <a:pPr lvl="2">
              <a:lnSpc>
                <a:spcPct val="90000"/>
              </a:lnSpc>
              <a:spcBef>
                <a:spcPct val="20000"/>
              </a:spcBef>
              <a:buSzPct val="95000"/>
              <a:buFont typeface="Wingdings" panose="05000000000000000000" pitchFamily="2" charset="2"/>
              <a:buChar char=""/>
            </a:pPr>
            <a:r>
              <a:rPr lang="es-ES" sz="1600" dirty="0">
                <a:latin typeface="Gill Sans MT" panose="020B0502020104020203" pitchFamily="34" charset="0"/>
              </a:rPr>
              <a:t>requerimientos no funcionales que aumentan la descripción del producto mediante la descripción de características que son importantes para los usuario o desarrolladores.</a:t>
            </a:r>
          </a:p>
          <a:p>
            <a:pPr lvl="2">
              <a:lnSpc>
                <a:spcPct val="90000"/>
              </a:lnSpc>
              <a:spcBef>
                <a:spcPct val="20000"/>
              </a:spcBef>
              <a:buSzPct val="95000"/>
              <a:buFont typeface="Wingdings" panose="05000000000000000000" pitchFamily="2" charset="2"/>
              <a:buChar char=""/>
            </a:pPr>
            <a:endParaRPr lang="es-ES" sz="1600" dirty="0">
              <a:latin typeface="Gill Sans MT" panose="020B0502020104020203" pitchFamily="34" charset="0"/>
            </a:endParaRPr>
          </a:p>
          <a:p>
            <a:pPr>
              <a:lnSpc>
                <a:spcPct val="90000"/>
              </a:lnSpc>
              <a:spcBef>
                <a:spcPct val="20000"/>
              </a:spcBef>
              <a:buSzPct val="65000"/>
              <a:buFont typeface="Wingdings 2" panose="05020102010507070707" pitchFamily="18" charset="2"/>
              <a:buChar char=""/>
            </a:pPr>
            <a:r>
              <a:rPr lang="es-ES" sz="2000" dirty="0">
                <a:latin typeface="Gill Sans MT" panose="020B0502020104020203" pitchFamily="34" charset="0"/>
              </a:rPr>
              <a:t>Otros requerimientos no funcionales:</a:t>
            </a:r>
          </a:p>
          <a:p>
            <a:pPr lvl="2">
              <a:lnSpc>
                <a:spcPct val="90000"/>
              </a:lnSpc>
              <a:spcBef>
                <a:spcPct val="20000"/>
              </a:spcBef>
              <a:buSzPct val="95000"/>
              <a:buFont typeface="Wingdings" panose="05000000000000000000" pitchFamily="2" charset="2"/>
              <a:buChar char=""/>
            </a:pPr>
            <a:r>
              <a:rPr lang="es-ES" sz="1600" dirty="0" err="1">
                <a:latin typeface="Gill Sans MT" panose="020B0502020104020203" pitchFamily="34" charset="0"/>
              </a:rPr>
              <a:t>interfases</a:t>
            </a:r>
            <a:r>
              <a:rPr lang="es-ES" sz="1600" dirty="0">
                <a:latin typeface="Gill Sans MT" panose="020B0502020104020203" pitchFamily="34" charset="0"/>
              </a:rPr>
              <a:t> con el mundo externo y restricciones de diseño e implementación.</a:t>
            </a:r>
          </a:p>
          <a:p>
            <a:pPr lvl="2">
              <a:lnSpc>
                <a:spcPct val="90000"/>
              </a:lnSpc>
              <a:spcBef>
                <a:spcPct val="20000"/>
              </a:spcBef>
              <a:buSzPct val="95000"/>
              <a:buFont typeface="Wingdings" panose="05000000000000000000" pitchFamily="2" charset="2"/>
              <a:buChar char=""/>
            </a:pPr>
            <a:endParaRPr lang="es-ES" sz="1600" dirty="0">
              <a:latin typeface="Gill Sans MT" panose="020B0502020104020203" pitchFamily="34" charset="0"/>
            </a:endParaRPr>
          </a:p>
          <a:p>
            <a:pPr>
              <a:lnSpc>
                <a:spcPct val="90000"/>
              </a:lnSpc>
              <a:spcBef>
                <a:spcPct val="20000"/>
              </a:spcBef>
              <a:buSzPct val="65000"/>
              <a:buFont typeface="Wingdings 2" panose="05020102010507070707" pitchFamily="18" charset="2"/>
              <a:buChar char=""/>
            </a:pPr>
            <a:r>
              <a:rPr lang="es-ES" sz="2000" dirty="0">
                <a:latin typeface="Gill Sans MT" panose="020B0502020104020203" pitchFamily="34" charset="0"/>
              </a:rPr>
              <a:t>Restricciones: </a:t>
            </a:r>
          </a:p>
          <a:p>
            <a:pPr lvl="2">
              <a:lnSpc>
                <a:spcPct val="90000"/>
              </a:lnSpc>
              <a:spcBef>
                <a:spcPct val="20000"/>
              </a:spcBef>
              <a:buSzPct val="95000"/>
              <a:buFont typeface="Wingdings" panose="05000000000000000000" pitchFamily="2" charset="2"/>
              <a:buChar char=""/>
            </a:pPr>
            <a:r>
              <a:rPr lang="es-ES" sz="1600" dirty="0">
                <a:latin typeface="Gill Sans MT" panose="020B0502020104020203" pitchFamily="34" charset="0"/>
              </a:rPr>
              <a:t>aspectos que limitan las opciones disponibles en el diseño y construcción del producto</a:t>
            </a:r>
            <a:r>
              <a:rPr lang="es-ES" sz="1800" dirty="0">
                <a:latin typeface="Gill Sans MT" panose="020B0502020104020203" pitchFamily="34" charset="0"/>
              </a:rPr>
              <a:t>.</a:t>
            </a:r>
          </a:p>
          <a:p>
            <a:pPr>
              <a:lnSpc>
                <a:spcPct val="90000"/>
              </a:lnSpc>
              <a:spcBef>
                <a:spcPct val="20000"/>
              </a:spcBef>
              <a:buClr>
                <a:srgbClr val="F9F9F9"/>
              </a:buClr>
              <a:buSzPct val="65000"/>
              <a:buFont typeface="Wingdings 2" panose="05020102010507070707" pitchFamily="18" charset="2"/>
              <a:buChar char=""/>
            </a:pPr>
            <a:endParaRPr lang="es-ES" sz="2000" dirty="0">
              <a:latin typeface="Gill Sans MT" panose="020B0502020104020203" pitchFamily="34" charset="0"/>
            </a:endParaRPr>
          </a:p>
          <a:p>
            <a:pPr>
              <a:lnSpc>
                <a:spcPct val="90000"/>
              </a:lnSpc>
              <a:spcBef>
                <a:spcPct val="20000"/>
              </a:spcBef>
              <a:buClr>
                <a:srgbClr val="F9F9F9"/>
              </a:buClr>
              <a:buSzPct val="65000"/>
              <a:buFont typeface="Wingdings 2" panose="05020102010507070707" pitchFamily="18" charset="2"/>
              <a:buChar char=""/>
            </a:pPr>
            <a:endParaRPr lang="es-ES" sz="2000" dirty="0">
              <a:latin typeface="Gill Sans MT" panose="020B0502020104020203" pitchFamily="34" charset="0"/>
            </a:endParaRPr>
          </a:p>
        </p:txBody>
      </p:sp>
      <p:sp>
        <p:nvSpPr>
          <p:cNvPr id="15" name="Marcador de fecha 3"/>
          <p:cNvSpPr>
            <a:spLocks noGrp="1"/>
          </p:cNvSpPr>
          <p:nvPr>
            <p:ph type="dt" sz="half" idx="10"/>
          </p:nvPr>
        </p:nvSpPr>
        <p:spPr>
          <a:xfrm>
            <a:off x="6687672" y="6376244"/>
            <a:ext cx="3786690" cy="365125"/>
          </a:xfrm>
        </p:spPr>
        <p:txBody>
          <a:bodyPr/>
          <a:lstStyle/>
          <a:p>
            <a:fld id="{5FE0FEB5-C335-41F1-B6BD-088A7D45F1E1}" type="datetime1">
              <a:rPr lang="es-AR" smtClean="0"/>
              <a:t>13/4/19</a:t>
            </a:fld>
            <a:endParaRPr lang="es-AR"/>
          </a:p>
        </p:txBody>
      </p:sp>
      <p:sp>
        <p:nvSpPr>
          <p:cNvPr id="16" name="Marcador de pie de página 4"/>
          <p:cNvSpPr>
            <a:spLocks noGrp="1"/>
          </p:cNvSpPr>
          <p:nvPr>
            <p:ph type="ftr" sz="quarter" idx="11"/>
          </p:nvPr>
        </p:nvSpPr>
        <p:spPr>
          <a:xfrm>
            <a:off x="1717639" y="6376244"/>
            <a:ext cx="3786691" cy="365125"/>
          </a:xfrm>
        </p:spPr>
        <p:txBody>
          <a:bodyPr/>
          <a:lstStyle/>
          <a:p>
            <a:r>
              <a:rPr lang="es-AR"/>
              <a:t>Introducción a la Ingenería de Software en Productos Médicos</a:t>
            </a:r>
          </a:p>
        </p:txBody>
      </p:sp>
      <p:sp>
        <p:nvSpPr>
          <p:cNvPr id="17" name="Marcador de número de diapositiva 5"/>
          <p:cNvSpPr>
            <a:spLocks noGrp="1"/>
          </p:cNvSpPr>
          <p:nvPr>
            <p:ph type="sldNum" sz="quarter" idx="12"/>
          </p:nvPr>
        </p:nvSpPr>
        <p:spPr>
          <a:xfrm>
            <a:off x="5515088" y="6376243"/>
            <a:ext cx="1161826" cy="365125"/>
          </a:xfrm>
        </p:spPr>
        <p:txBody>
          <a:bodyPr/>
          <a:lstStyle/>
          <a:p>
            <a:fld id="{ADDD444B-9BA7-4839-9538-2E5C85273323}" type="slidenum">
              <a:rPr lang="es-AR" smtClean="0"/>
              <a:t>14</a:t>
            </a:fld>
            <a:endParaRPr lang="es-AR"/>
          </a:p>
        </p:txBody>
      </p:sp>
    </p:spTree>
    <p:extLst>
      <p:ext uri="{BB962C8B-B14F-4D97-AF65-F5344CB8AC3E}">
        <p14:creationId xmlns:p14="http://schemas.microsoft.com/office/powerpoint/2010/main" val="336911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ox(in)">
                                      <p:cBhvr>
                                        <p:cTn id="7" dur="500"/>
                                        <p:tgtEl>
                                          <p:spTgt spid="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ox(in)">
                                      <p:cBhvr>
                                        <p:cTn id="10" dur="500"/>
                                        <p:tgtEl>
                                          <p:spTgt spid="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box(in)">
                                      <p:cBhvr>
                                        <p:cTn id="15" dur="500"/>
                                        <p:tgtEl>
                                          <p:spTgt spid="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Effect transition="in" filter="box(in)">
                                      <p:cBhvr>
                                        <p:cTn id="20" dur="500"/>
                                        <p:tgtEl>
                                          <p:spTgt spid="7">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animEffect transition="in" filter="box(in)">
                                      <p:cBhvr>
                                        <p:cTn id="25"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1 Título"/>
          <p:cNvSpPr>
            <a:spLocks noGrp="1"/>
          </p:cNvSpPr>
          <p:nvPr>
            <p:ph type="title"/>
          </p:nvPr>
        </p:nvSpPr>
        <p:spPr/>
        <p:txBody>
          <a:bodyPr/>
          <a:lstStyle/>
          <a:p>
            <a:pPr eaLnBrk="1" hangingPunct="1"/>
            <a:r>
              <a:rPr lang="es-ES"/>
              <a:t>Las diferencias  (1) </a:t>
            </a:r>
            <a:endParaRPr lang="es-AR"/>
          </a:p>
        </p:txBody>
      </p:sp>
      <p:sp>
        <p:nvSpPr>
          <p:cNvPr id="7" name="Rectangle 5"/>
          <p:cNvSpPr txBox="1">
            <a:spLocks noChangeArrowheads="1"/>
          </p:cNvSpPr>
          <p:nvPr/>
        </p:nvSpPr>
        <p:spPr bwMode="auto">
          <a:xfrm>
            <a:off x="2133601" y="1955328"/>
            <a:ext cx="3457575" cy="2336800"/>
          </a:xfrm>
          <a:prstGeom prst="rect">
            <a:avLst/>
          </a:prstGeom>
          <a:solidFill>
            <a:schemeClr val="bg2">
              <a:lumMod val="90000"/>
            </a:schemeClr>
          </a:solidFill>
          <a:ln w="9525">
            <a:noFill/>
            <a:miter lim="800000"/>
            <a:headEnd/>
            <a:tailEnd/>
          </a:ln>
        </p:spPr>
        <p:txBody>
          <a:bodyPr/>
          <a:lstStyle/>
          <a:p>
            <a:pPr marL="136525" algn="ctr" eaLnBrk="0" hangingPunct="0">
              <a:spcBef>
                <a:spcPct val="20000"/>
              </a:spcBef>
              <a:buClr>
                <a:srgbClr val="F9F9F9"/>
              </a:buClr>
              <a:buSzPct val="65000"/>
              <a:defRPr/>
            </a:pPr>
            <a:r>
              <a:rPr lang="es-ES" dirty="0"/>
              <a:t>Funcionales</a:t>
            </a:r>
            <a:r>
              <a:rPr lang="es-ES" sz="2000" dirty="0"/>
              <a:t>	</a:t>
            </a:r>
          </a:p>
          <a:p>
            <a:pPr marL="136525" algn="ctr" eaLnBrk="0" hangingPunct="0">
              <a:spcBef>
                <a:spcPct val="20000"/>
              </a:spcBef>
              <a:buClr>
                <a:srgbClr val="F9F9F9"/>
              </a:buClr>
              <a:buSzPct val="65000"/>
              <a:defRPr/>
            </a:pPr>
            <a:endParaRPr lang="es-ES" sz="2000" dirty="0"/>
          </a:p>
          <a:p>
            <a:pPr marL="136525" algn="ctr" eaLnBrk="0" hangingPunct="0">
              <a:spcBef>
                <a:spcPct val="20000"/>
              </a:spcBef>
              <a:buClr>
                <a:srgbClr val="F9F9F9"/>
              </a:buClr>
              <a:buSzPct val="65000"/>
              <a:defRPr/>
            </a:pPr>
            <a:r>
              <a:rPr lang="es-ES" sz="2000" dirty="0"/>
              <a:t>Describen el comportamiento del producto de acuerdo a los objetivos del usuario, tareas o actividades</a:t>
            </a:r>
          </a:p>
        </p:txBody>
      </p:sp>
      <p:sp>
        <p:nvSpPr>
          <p:cNvPr id="8" name="Rectangle 6"/>
          <p:cNvSpPr txBox="1">
            <a:spLocks noChangeArrowheads="1"/>
          </p:cNvSpPr>
          <p:nvPr/>
        </p:nvSpPr>
        <p:spPr>
          <a:xfrm>
            <a:off x="6816725" y="1915642"/>
            <a:ext cx="3524250" cy="2193925"/>
          </a:xfrm>
          <a:prstGeom prst="rect">
            <a:avLst/>
          </a:prstGeom>
          <a:solidFill>
            <a:schemeClr val="accent3"/>
          </a:solidFill>
        </p:spPr>
        <p:txBody>
          <a:bodyPr/>
          <a:lstStyle/>
          <a:p>
            <a:pPr marL="136525" algn="ctr" eaLnBrk="0" hangingPunct="0">
              <a:spcBef>
                <a:spcPct val="20000"/>
              </a:spcBef>
              <a:buClr>
                <a:srgbClr val="F9F9F9"/>
              </a:buClr>
              <a:buSzPct val="65000"/>
              <a:defRPr/>
            </a:pPr>
            <a:r>
              <a:rPr lang="es-ES" dirty="0"/>
              <a:t>No funcionales:</a:t>
            </a:r>
          </a:p>
          <a:p>
            <a:pPr marL="136525" algn="ctr" eaLnBrk="0" hangingPunct="0">
              <a:spcBef>
                <a:spcPct val="20000"/>
              </a:spcBef>
              <a:buClr>
                <a:srgbClr val="F9F9F9"/>
              </a:buClr>
              <a:buSzPct val="65000"/>
              <a:defRPr/>
            </a:pPr>
            <a:endParaRPr lang="es-ES" sz="2000" dirty="0"/>
          </a:p>
          <a:p>
            <a:pPr marL="136525" algn="ctr" eaLnBrk="0" hangingPunct="0">
              <a:spcBef>
                <a:spcPct val="20000"/>
              </a:spcBef>
              <a:buClr>
                <a:srgbClr val="F9F9F9"/>
              </a:buClr>
              <a:buSzPct val="65000"/>
              <a:defRPr/>
            </a:pPr>
            <a:r>
              <a:rPr lang="es-ES" sz="2000" dirty="0"/>
              <a:t>Acotan las posibles soluciones mediante las restricciones y calidades.</a:t>
            </a:r>
          </a:p>
        </p:txBody>
      </p:sp>
      <p:sp>
        <p:nvSpPr>
          <p:cNvPr id="9" name="Rectangle 7"/>
          <p:cNvSpPr>
            <a:spLocks noChangeArrowheads="1"/>
          </p:cNvSpPr>
          <p:nvPr/>
        </p:nvSpPr>
        <p:spPr bwMode="auto">
          <a:xfrm>
            <a:off x="4452939" y="4457478"/>
            <a:ext cx="3786187" cy="1347787"/>
          </a:xfrm>
          <a:prstGeom prst="rect">
            <a:avLst/>
          </a:prstGeom>
          <a:noFill/>
          <a:ln w="9525">
            <a:no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
              </a:spcBef>
              <a:buClr>
                <a:srgbClr val="FD5825"/>
              </a:buClr>
              <a:buFont typeface="Wingdings" panose="05000000000000000000" pitchFamily="2" charset="2"/>
              <a:buNone/>
            </a:pPr>
            <a:r>
              <a:rPr kumimoji="1" lang="es-AR" sz="1600" dirty="0">
                <a:latin typeface="Gill Sans MT" panose="020B0502020104020203" pitchFamily="34" charset="0"/>
              </a:rPr>
              <a:t>Cuando se desagregan requerimientos funcionales, los sub-requerimientos pueden ser no funcionales y viceversa</a:t>
            </a:r>
          </a:p>
          <a:p>
            <a:pPr algn="ctr" eaLnBrk="1" hangingPunct="1">
              <a:spcBef>
                <a:spcPct val="5000"/>
              </a:spcBef>
              <a:buClr>
                <a:srgbClr val="FD5825"/>
              </a:buClr>
              <a:buFont typeface="Wingdings" panose="05000000000000000000" pitchFamily="2" charset="2"/>
              <a:buNone/>
            </a:pPr>
            <a:r>
              <a:rPr kumimoji="1" lang="es-AR" sz="1600" dirty="0">
                <a:latin typeface="Gill Sans MT" panose="020B0502020104020203" pitchFamily="34" charset="0"/>
              </a:rPr>
              <a:t>y</a:t>
            </a:r>
          </a:p>
          <a:p>
            <a:pPr algn="ctr" eaLnBrk="1" hangingPunct="1">
              <a:spcBef>
                <a:spcPct val="5000"/>
              </a:spcBef>
              <a:buClr>
                <a:srgbClr val="FD5825"/>
              </a:buClr>
              <a:buFont typeface="Wingdings" panose="05000000000000000000" pitchFamily="2" charset="2"/>
              <a:buNone/>
            </a:pPr>
            <a:r>
              <a:rPr kumimoji="1" lang="es-AR" sz="1600" dirty="0">
                <a:latin typeface="Gill Sans MT" panose="020B0502020104020203" pitchFamily="34" charset="0"/>
              </a:rPr>
              <a:t>El límite no siempre es claro.</a:t>
            </a:r>
            <a:endParaRPr kumimoji="1" lang="es-ES" sz="1600" dirty="0">
              <a:latin typeface="Gill Sans MT" panose="020B0502020104020203" pitchFamily="34" charset="0"/>
            </a:endParaRPr>
          </a:p>
        </p:txBody>
      </p:sp>
      <p:sp>
        <p:nvSpPr>
          <p:cNvPr id="10" name="AutoShape 8"/>
          <p:cNvSpPr>
            <a:spLocks noChangeArrowheads="1"/>
          </p:cNvSpPr>
          <p:nvPr/>
        </p:nvSpPr>
        <p:spPr bwMode="auto">
          <a:xfrm>
            <a:off x="5664201" y="2737054"/>
            <a:ext cx="306217" cy="733663"/>
          </a:xfrm>
          <a:prstGeom prst="leftRightArrow">
            <a:avLst>
              <a:gd name="adj1" fmla="val 50000"/>
              <a:gd name="adj2" fmla="val 40063"/>
            </a:avLst>
          </a:prstGeom>
          <a:solidFill>
            <a:srgbClr val="FFB367"/>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p>
        </p:txBody>
      </p:sp>
      <p:sp>
        <p:nvSpPr>
          <p:cNvPr id="11" name="AutoShape 9"/>
          <p:cNvSpPr>
            <a:spLocks noChangeArrowheads="1"/>
          </p:cNvSpPr>
          <p:nvPr/>
        </p:nvSpPr>
        <p:spPr bwMode="auto">
          <a:xfrm flipV="1">
            <a:off x="3143251" y="4245179"/>
            <a:ext cx="1223963" cy="12480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B36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s-AR"/>
          </a:p>
        </p:txBody>
      </p:sp>
      <p:sp>
        <p:nvSpPr>
          <p:cNvPr id="12" name="AutoShape 10"/>
          <p:cNvSpPr>
            <a:spLocks noChangeArrowheads="1"/>
          </p:cNvSpPr>
          <p:nvPr/>
        </p:nvSpPr>
        <p:spPr bwMode="auto">
          <a:xfrm flipH="1" flipV="1">
            <a:off x="8328026" y="4099923"/>
            <a:ext cx="1152525" cy="12480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B36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s-AR"/>
          </a:p>
        </p:txBody>
      </p:sp>
      <p:sp>
        <p:nvSpPr>
          <p:cNvPr id="16"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7"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15</a:t>
            </a:fld>
            <a:endParaRPr lang="es-AR"/>
          </a:p>
        </p:txBody>
      </p:sp>
    </p:spTree>
    <p:extLst>
      <p:ext uri="{BB962C8B-B14F-4D97-AF65-F5344CB8AC3E}">
        <p14:creationId xmlns:p14="http://schemas.microsoft.com/office/powerpoint/2010/main" val="956664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ox(in)">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ox(in)">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ox(in)">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ox(in)">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1 Título"/>
          <p:cNvSpPr>
            <a:spLocks noGrp="1"/>
          </p:cNvSpPr>
          <p:nvPr>
            <p:ph type="title"/>
          </p:nvPr>
        </p:nvSpPr>
        <p:spPr/>
        <p:txBody>
          <a:bodyPr/>
          <a:lstStyle/>
          <a:p>
            <a:pPr eaLnBrk="1" hangingPunct="1"/>
            <a:r>
              <a:rPr lang="es-ES"/>
              <a:t>Las diferencias  (1) </a:t>
            </a:r>
            <a:endParaRPr lang="es-AR"/>
          </a:p>
        </p:txBody>
      </p:sp>
      <p:sp>
        <p:nvSpPr>
          <p:cNvPr id="7" name="Rectangle 5"/>
          <p:cNvSpPr txBox="1">
            <a:spLocks noChangeArrowheads="1"/>
          </p:cNvSpPr>
          <p:nvPr/>
        </p:nvSpPr>
        <p:spPr bwMode="auto">
          <a:xfrm>
            <a:off x="3488676" y="1705980"/>
            <a:ext cx="3457575" cy="2336800"/>
          </a:xfrm>
          <a:prstGeom prst="rect">
            <a:avLst/>
          </a:prstGeom>
          <a:solidFill>
            <a:schemeClr val="bg2">
              <a:lumMod val="90000"/>
            </a:schemeClr>
          </a:solidFill>
          <a:ln w="9525">
            <a:noFill/>
            <a:miter lim="800000"/>
            <a:headEnd/>
            <a:tailEnd/>
          </a:ln>
        </p:spPr>
        <p:txBody>
          <a:bodyPr/>
          <a:lstStyle/>
          <a:p>
            <a:pPr marL="136525" algn="ctr" eaLnBrk="0" hangingPunct="0">
              <a:spcBef>
                <a:spcPct val="20000"/>
              </a:spcBef>
              <a:buClr>
                <a:srgbClr val="F9F9F9"/>
              </a:buClr>
              <a:buSzPct val="65000"/>
              <a:defRPr/>
            </a:pPr>
            <a:r>
              <a:rPr lang="es-ES" dirty="0"/>
              <a:t>Funcionales</a:t>
            </a:r>
            <a:r>
              <a:rPr lang="es-ES" sz="2000" dirty="0"/>
              <a:t>	</a:t>
            </a:r>
          </a:p>
          <a:p>
            <a:pPr marL="136525" algn="ctr" eaLnBrk="0" hangingPunct="0">
              <a:spcBef>
                <a:spcPct val="20000"/>
              </a:spcBef>
              <a:buClr>
                <a:srgbClr val="F9F9F9"/>
              </a:buClr>
              <a:buSzPct val="65000"/>
              <a:defRPr/>
            </a:pPr>
            <a:endParaRPr lang="es-ES" sz="2000" dirty="0"/>
          </a:p>
          <a:p>
            <a:pPr marL="136525" algn="ctr" eaLnBrk="0" hangingPunct="0">
              <a:spcBef>
                <a:spcPct val="20000"/>
              </a:spcBef>
              <a:buClr>
                <a:srgbClr val="F9F9F9"/>
              </a:buClr>
              <a:buSzPct val="65000"/>
              <a:defRPr/>
            </a:pPr>
            <a:r>
              <a:rPr lang="es-ES" sz="2000" dirty="0"/>
              <a:t>Describen el comportamiento del producto de acuerdo a los objetivos del usuario, tareas o actividades</a:t>
            </a:r>
          </a:p>
        </p:txBody>
      </p:sp>
      <p:sp>
        <p:nvSpPr>
          <p:cNvPr id="8" name="Rectangle 6"/>
          <p:cNvSpPr txBox="1">
            <a:spLocks noChangeArrowheads="1"/>
          </p:cNvSpPr>
          <p:nvPr/>
        </p:nvSpPr>
        <p:spPr>
          <a:xfrm>
            <a:off x="8171800" y="1666294"/>
            <a:ext cx="3524250" cy="2193925"/>
          </a:xfrm>
          <a:prstGeom prst="rect">
            <a:avLst/>
          </a:prstGeom>
          <a:solidFill>
            <a:schemeClr val="accent3"/>
          </a:solidFill>
        </p:spPr>
        <p:txBody>
          <a:bodyPr/>
          <a:lstStyle/>
          <a:p>
            <a:pPr marL="136525" algn="ctr" eaLnBrk="0" hangingPunct="0">
              <a:spcBef>
                <a:spcPct val="20000"/>
              </a:spcBef>
              <a:buClr>
                <a:srgbClr val="F9F9F9"/>
              </a:buClr>
              <a:buSzPct val="65000"/>
              <a:defRPr/>
            </a:pPr>
            <a:r>
              <a:rPr lang="es-ES" dirty="0"/>
              <a:t>No funcionales:</a:t>
            </a:r>
          </a:p>
          <a:p>
            <a:pPr marL="136525" algn="ctr" eaLnBrk="0" hangingPunct="0">
              <a:spcBef>
                <a:spcPct val="20000"/>
              </a:spcBef>
              <a:buClr>
                <a:srgbClr val="F9F9F9"/>
              </a:buClr>
              <a:buSzPct val="65000"/>
              <a:defRPr/>
            </a:pPr>
            <a:endParaRPr lang="es-ES" sz="2000" dirty="0"/>
          </a:p>
          <a:p>
            <a:pPr marL="136525" algn="ctr" eaLnBrk="0" hangingPunct="0">
              <a:spcBef>
                <a:spcPct val="20000"/>
              </a:spcBef>
              <a:buClr>
                <a:srgbClr val="F9F9F9"/>
              </a:buClr>
              <a:buSzPct val="65000"/>
              <a:defRPr/>
            </a:pPr>
            <a:r>
              <a:rPr lang="es-ES" sz="2000" dirty="0"/>
              <a:t>Acotan las posibles soluciones mediante las restricciones y calidades.</a:t>
            </a:r>
          </a:p>
        </p:txBody>
      </p:sp>
      <p:sp>
        <p:nvSpPr>
          <p:cNvPr id="9" name="Rectangle 7"/>
          <p:cNvSpPr>
            <a:spLocks noChangeArrowheads="1"/>
          </p:cNvSpPr>
          <p:nvPr/>
        </p:nvSpPr>
        <p:spPr bwMode="auto">
          <a:xfrm>
            <a:off x="5808014" y="4208130"/>
            <a:ext cx="3786187" cy="1347787"/>
          </a:xfrm>
          <a:prstGeom prst="rect">
            <a:avLst/>
          </a:prstGeom>
          <a:noFill/>
          <a:ln w="9525">
            <a:no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
              </a:spcBef>
              <a:buClr>
                <a:srgbClr val="FD5825"/>
              </a:buClr>
              <a:buFont typeface="Wingdings" panose="05000000000000000000" pitchFamily="2" charset="2"/>
              <a:buNone/>
            </a:pPr>
            <a:r>
              <a:rPr kumimoji="1" lang="es-AR" sz="1600" dirty="0">
                <a:latin typeface="Gill Sans MT" panose="020B0502020104020203" pitchFamily="34" charset="0"/>
              </a:rPr>
              <a:t>Cuando se desagregan requerimientos funcionales, los sub-requerimientos pueden ser no funcionales y viceversa</a:t>
            </a:r>
          </a:p>
          <a:p>
            <a:pPr algn="ctr" eaLnBrk="1" hangingPunct="1">
              <a:spcBef>
                <a:spcPct val="5000"/>
              </a:spcBef>
              <a:buClr>
                <a:srgbClr val="FD5825"/>
              </a:buClr>
              <a:buFont typeface="Wingdings" panose="05000000000000000000" pitchFamily="2" charset="2"/>
              <a:buNone/>
            </a:pPr>
            <a:r>
              <a:rPr kumimoji="1" lang="es-AR" sz="1600" dirty="0">
                <a:latin typeface="Gill Sans MT" panose="020B0502020104020203" pitchFamily="34" charset="0"/>
              </a:rPr>
              <a:t>y</a:t>
            </a:r>
          </a:p>
          <a:p>
            <a:pPr algn="ctr" eaLnBrk="1" hangingPunct="1">
              <a:spcBef>
                <a:spcPct val="5000"/>
              </a:spcBef>
              <a:buClr>
                <a:srgbClr val="FD5825"/>
              </a:buClr>
              <a:buFont typeface="Wingdings" panose="05000000000000000000" pitchFamily="2" charset="2"/>
              <a:buNone/>
            </a:pPr>
            <a:r>
              <a:rPr kumimoji="1" lang="es-AR" sz="1600" dirty="0">
                <a:latin typeface="Gill Sans MT" panose="020B0502020104020203" pitchFamily="34" charset="0"/>
              </a:rPr>
              <a:t>El límite no siempre es claro.</a:t>
            </a:r>
            <a:endParaRPr kumimoji="1" lang="es-ES" sz="1600" dirty="0">
              <a:latin typeface="Gill Sans MT" panose="020B0502020104020203" pitchFamily="34" charset="0"/>
            </a:endParaRPr>
          </a:p>
        </p:txBody>
      </p:sp>
      <p:sp>
        <p:nvSpPr>
          <p:cNvPr id="10" name="AutoShape 8"/>
          <p:cNvSpPr>
            <a:spLocks noChangeArrowheads="1"/>
          </p:cNvSpPr>
          <p:nvPr/>
        </p:nvSpPr>
        <p:spPr bwMode="auto">
          <a:xfrm>
            <a:off x="7019276" y="2487706"/>
            <a:ext cx="936625" cy="733663"/>
          </a:xfrm>
          <a:prstGeom prst="leftRightArrow">
            <a:avLst>
              <a:gd name="adj1" fmla="val 50000"/>
              <a:gd name="adj2" fmla="val 40063"/>
            </a:avLst>
          </a:prstGeom>
          <a:solidFill>
            <a:srgbClr val="FFB367"/>
          </a:solidFill>
          <a:ln>
            <a:noFill/>
          </a:ln>
          <a:extLst>
            <a:ext uri="{91240B29-F687-4f45-9708-019B960494DF}">
              <a14:hiddenLine xmlns="" xmlns:a14="http://schemas.microsoft.com/office/drawing/2010/main" w="6350">
                <a:solidFill>
                  <a:srgbClr val="000000"/>
                </a:solidFill>
                <a:miter lim="800000"/>
                <a:headEnd/>
                <a:tailEnd/>
              </a14:hiddenLine>
            </a:ext>
          </a:extLst>
        </p:spPr>
        <p:txBody>
          <a:bodyPr wrap="squar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p>
        </p:txBody>
      </p:sp>
      <p:sp>
        <p:nvSpPr>
          <p:cNvPr id="11" name="AutoShape 9"/>
          <p:cNvSpPr>
            <a:spLocks noChangeArrowheads="1"/>
          </p:cNvSpPr>
          <p:nvPr/>
        </p:nvSpPr>
        <p:spPr bwMode="auto">
          <a:xfrm flipV="1">
            <a:off x="4498326" y="3995831"/>
            <a:ext cx="1223963" cy="12480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B36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s-AR"/>
          </a:p>
        </p:txBody>
      </p:sp>
      <p:sp>
        <p:nvSpPr>
          <p:cNvPr id="12" name="AutoShape 10"/>
          <p:cNvSpPr>
            <a:spLocks noChangeArrowheads="1"/>
          </p:cNvSpPr>
          <p:nvPr/>
        </p:nvSpPr>
        <p:spPr bwMode="auto">
          <a:xfrm flipH="1" flipV="1">
            <a:off x="9683101" y="3850575"/>
            <a:ext cx="1152525" cy="12480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B36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s-AR"/>
          </a:p>
        </p:txBody>
      </p:sp>
      <p:sp>
        <p:nvSpPr>
          <p:cNvPr id="16"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7"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2114904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ox(in)">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ox(in)">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ox(in)">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ox(in)">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redondeado 25"/>
          <p:cNvSpPr/>
          <p:nvPr/>
        </p:nvSpPr>
        <p:spPr>
          <a:xfrm>
            <a:off x="9126573" y="2003520"/>
            <a:ext cx="2016224" cy="1008112"/>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atin typeface="+mj-lt"/>
            </a:endParaRPr>
          </a:p>
        </p:txBody>
      </p:sp>
      <p:sp>
        <p:nvSpPr>
          <p:cNvPr id="27" name="Rectángulo redondeado 26"/>
          <p:cNvSpPr/>
          <p:nvPr/>
        </p:nvSpPr>
        <p:spPr>
          <a:xfrm>
            <a:off x="9126573" y="3227656"/>
            <a:ext cx="2016224" cy="1008112"/>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atin typeface="+mj-lt"/>
            </a:endParaRPr>
          </a:p>
        </p:txBody>
      </p:sp>
      <p:sp>
        <p:nvSpPr>
          <p:cNvPr id="28" name="Rectángulo redondeado 27"/>
          <p:cNvSpPr/>
          <p:nvPr/>
        </p:nvSpPr>
        <p:spPr>
          <a:xfrm>
            <a:off x="9126573" y="4451792"/>
            <a:ext cx="2016224" cy="1008112"/>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dirty="0">
              <a:latin typeface="+mj-lt"/>
            </a:endParaRPr>
          </a:p>
        </p:txBody>
      </p:sp>
      <p:sp>
        <p:nvSpPr>
          <p:cNvPr id="23" name="Rectángulo redondeado 22"/>
          <p:cNvSpPr/>
          <p:nvPr/>
        </p:nvSpPr>
        <p:spPr>
          <a:xfrm>
            <a:off x="6390269" y="2003520"/>
            <a:ext cx="2016224" cy="1008112"/>
          </a:xfrm>
          <a:prstGeom prst="roundRect">
            <a:avLst/>
          </a:prstGeom>
          <a:solidFill>
            <a:srgbClr val="FDCD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atin typeface="+mj-lt"/>
            </a:endParaRPr>
          </a:p>
        </p:txBody>
      </p:sp>
      <p:sp>
        <p:nvSpPr>
          <p:cNvPr id="24" name="Rectángulo redondeado 23"/>
          <p:cNvSpPr/>
          <p:nvPr/>
        </p:nvSpPr>
        <p:spPr>
          <a:xfrm>
            <a:off x="6390269" y="3227656"/>
            <a:ext cx="2016224" cy="1008112"/>
          </a:xfrm>
          <a:prstGeom prst="roundRect">
            <a:avLst/>
          </a:prstGeom>
          <a:solidFill>
            <a:srgbClr val="FDCD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atin typeface="+mj-lt"/>
            </a:endParaRPr>
          </a:p>
        </p:txBody>
      </p:sp>
      <p:sp>
        <p:nvSpPr>
          <p:cNvPr id="25" name="Rectángulo redondeado 24"/>
          <p:cNvSpPr/>
          <p:nvPr/>
        </p:nvSpPr>
        <p:spPr>
          <a:xfrm>
            <a:off x="6390269" y="4451792"/>
            <a:ext cx="2016224" cy="1008112"/>
          </a:xfrm>
          <a:prstGeom prst="roundRect">
            <a:avLst/>
          </a:prstGeom>
          <a:solidFill>
            <a:srgbClr val="FDCD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dirty="0">
              <a:latin typeface="+mj-lt"/>
            </a:endParaRPr>
          </a:p>
        </p:txBody>
      </p:sp>
      <p:sp>
        <p:nvSpPr>
          <p:cNvPr id="2" name="Rectángulo redondeado 1"/>
          <p:cNvSpPr/>
          <p:nvPr/>
        </p:nvSpPr>
        <p:spPr>
          <a:xfrm>
            <a:off x="3725973" y="2003520"/>
            <a:ext cx="2016224" cy="100811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atin typeface="+mj-lt"/>
            </a:endParaRPr>
          </a:p>
        </p:txBody>
      </p:sp>
      <p:sp>
        <p:nvSpPr>
          <p:cNvPr id="21" name="Rectángulo redondeado 20"/>
          <p:cNvSpPr/>
          <p:nvPr/>
        </p:nvSpPr>
        <p:spPr>
          <a:xfrm>
            <a:off x="3725973" y="3227656"/>
            <a:ext cx="2016224" cy="100811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atin typeface="+mj-lt"/>
            </a:endParaRPr>
          </a:p>
        </p:txBody>
      </p:sp>
      <p:sp>
        <p:nvSpPr>
          <p:cNvPr id="22" name="Rectángulo redondeado 21"/>
          <p:cNvSpPr/>
          <p:nvPr/>
        </p:nvSpPr>
        <p:spPr>
          <a:xfrm>
            <a:off x="3725973" y="4451792"/>
            <a:ext cx="2016224" cy="1008112"/>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latin typeface="+mj-lt"/>
            </a:endParaRPr>
          </a:p>
        </p:txBody>
      </p:sp>
      <p:sp>
        <p:nvSpPr>
          <p:cNvPr id="81948" name="1 Título"/>
          <p:cNvSpPr>
            <a:spLocks noGrp="1"/>
          </p:cNvSpPr>
          <p:nvPr>
            <p:ph type="title"/>
          </p:nvPr>
        </p:nvSpPr>
        <p:spPr/>
        <p:txBody>
          <a:bodyPr/>
          <a:lstStyle/>
          <a:p>
            <a:pPr eaLnBrk="1" hangingPunct="1"/>
            <a:r>
              <a:rPr lang="es-ES_tradnl"/>
              <a:t>Las diferencias (2)</a:t>
            </a:r>
            <a:endParaRPr lang="es-AR"/>
          </a:p>
        </p:txBody>
      </p:sp>
      <p:sp>
        <p:nvSpPr>
          <p:cNvPr id="7" name="Text Box 3077"/>
          <p:cNvSpPr txBox="1">
            <a:spLocks noChangeArrowheads="1"/>
          </p:cNvSpPr>
          <p:nvPr/>
        </p:nvSpPr>
        <p:spPr bwMode="auto">
          <a:xfrm>
            <a:off x="4128256" y="3587448"/>
            <a:ext cx="1162499" cy="338554"/>
          </a:xfrm>
          <a:prstGeom prst="rect">
            <a:avLst/>
          </a:prstGeom>
          <a:noFill/>
          <a:ln w="9525">
            <a:noFill/>
            <a:miter lim="800000"/>
            <a:headEnd/>
            <a:tailEnd/>
          </a:ln>
        </p:spPr>
        <p:txBody>
          <a:bodyPr wrap="none">
            <a:spAutoFit/>
          </a:bodyPr>
          <a:lstStyle/>
          <a:p>
            <a:pPr algn="ctr">
              <a:buFont typeface="Wingdings" pitchFamily="2" charset="2"/>
              <a:buNone/>
              <a:defRPr/>
            </a:pPr>
            <a:r>
              <a:rPr lang="es-ES" sz="1600" dirty="0">
                <a:latin typeface="+mj-lt"/>
              </a:rPr>
              <a:t>Ejecutables</a:t>
            </a:r>
          </a:p>
        </p:txBody>
      </p:sp>
      <p:sp>
        <p:nvSpPr>
          <p:cNvPr id="8" name="Text Box 3078"/>
          <p:cNvSpPr txBox="1">
            <a:spLocks noChangeArrowheads="1"/>
          </p:cNvSpPr>
          <p:nvPr/>
        </p:nvSpPr>
        <p:spPr bwMode="auto">
          <a:xfrm>
            <a:off x="4111810" y="4739973"/>
            <a:ext cx="1079500" cy="338138"/>
          </a:xfrm>
          <a:prstGeom prst="rect">
            <a:avLst/>
          </a:prstGeom>
          <a:noFill/>
          <a:ln w="9525">
            <a:noFill/>
            <a:miter lim="800000"/>
            <a:headEnd/>
            <a:tailEnd/>
          </a:ln>
        </p:spPr>
        <p:txBody>
          <a:bodyPr wrap="none">
            <a:spAutoFit/>
          </a:bodyPr>
          <a:lstStyle/>
          <a:p>
            <a:pPr algn="ctr">
              <a:buFont typeface="Wingdings" pitchFamily="2" charset="2"/>
              <a:buNone/>
              <a:defRPr/>
            </a:pPr>
            <a:r>
              <a:rPr lang="es-ES" sz="1600">
                <a:latin typeface="+mj-lt"/>
              </a:rPr>
              <a:t>De trabajo</a:t>
            </a:r>
          </a:p>
        </p:txBody>
      </p:sp>
      <p:sp>
        <p:nvSpPr>
          <p:cNvPr id="9" name="Text Box 3079"/>
          <p:cNvSpPr txBox="1">
            <a:spLocks noChangeArrowheads="1"/>
          </p:cNvSpPr>
          <p:nvPr/>
        </p:nvSpPr>
        <p:spPr bwMode="auto">
          <a:xfrm>
            <a:off x="6566085" y="4540717"/>
            <a:ext cx="1681162" cy="830263"/>
          </a:xfrm>
          <a:prstGeom prst="rect">
            <a:avLst/>
          </a:prstGeom>
          <a:noFill/>
          <a:ln w="9525">
            <a:noFill/>
            <a:miter lim="800000"/>
            <a:headEnd/>
            <a:tailEnd/>
          </a:ln>
        </p:spPr>
        <p:txBody>
          <a:bodyPr>
            <a:spAutoFit/>
          </a:bodyPr>
          <a:lstStyle/>
          <a:p>
            <a:pPr algn="ctr">
              <a:buFont typeface="Wingdings" pitchFamily="2" charset="2"/>
              <a:buNone/>
              <a:defRPr/>
            </a:pPr>
            <a:r>
              <a:rPr lang="es-ES" sz="1600" dirty="0">
                <a:latin typeface="+mj-lt"/>
              </a:rPr>
              <a:t>Asociados al tiempo de desarrollo</a:t>
            </a:r>
          </a:p>
        </p:txBody>
      </p:sp>
      <p:sp>
        <p:nvSpPr>
          <p:cNvPr id="10" name="Text Box 3080"/>
          <p:cNvSpPr txBox="1">
            <a:spLocks noChangeArrowheads="1"/>
          </p:cNvSpPr>
          <p:nvPr/>
        </p:nvSpPr>
        <p:spPr bwMode="auto">
          <a:xfrm>
            <a:off x="6462897" y="3300111"/>
            <a:ext cx="1784350" cy="830262"/>
          </a:xfrm>
          <a:prstGeom prst="rect">
            <a:avLst/>
          </a:prstGeom>
          <a:noFill/>
          <a:ln w="9525">
            <a:no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buFont typeface="Wingdings" panose="05000000000000000000" pitchFamily="2" charset="2"/>
              <a:buNone/>
            </a:pPr>
            <a:r>
              <a:rPr lang="es-ES" sz="1600">
                <a:latin typeface="+mj-lt"/>
              </a:rPr>
              <a:t>Asociados al tiempo de ejecución</a:t>
            </a:r>
          </a:p>
        </p:txBody>
      </p:sp>
      <p:sp>
        <p:nvSpPr>
          <p:cNvPr id="11" name="Text Box 3081"/>
          <p:cNvSpPr txBox="1">
            <a:spLocks noChangeArrowheads="1"/>
          </p:cNvSpPr>
          <p:nvPr/>
        </p:nvSpPr>
        <p:spPr bwMode="auto">
          <a:xfrm>
            <a:off x="9271185" y="3230261"/>
            <a:ext cx="1727200" cy="1077912"/>
          </a:xfrm>
          <a:prstGeom prst="rect">
            <a:avLst/>
          </a:prstGeom>
          <a:noFill/>
          <a:ln w="9525">
            <a:no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buFont typeface="Wingdings" panose="05000000000000000000" pitchFamily="2" charset="2"/>
              <a:buNone/>
            </a:pPr>
            <a:r>
              <a:rPr lang="es-ES" sz="1600">
                <a:latin typeface="+mj-lt"/>
              </a:rPr>
              <a:t>Satisfacción y cumplimiento</a:t>
            </a:r>
          </a:p>
          <a:p>
            <a:pPr algn="ctr" eaLnBrk="1" hangingPunct="1">
              <a:buFont typeface="Wingdings" panose="05000000000000000000" pitchFamily="2" charset="2"/>
              <a:buNone/>
            </a:pPr>
            <a:r>
              <a:rPr lang="es-ES" sz="1600">
                <a:latin typeface="+mj-lt"/>
              </a:rPr>
              <a:t>con el usuario/cliente</a:t>
            </a:r>
          </a:p>
        </p:txBody>
      </p:sp>
      <p:sp>
        <p:nvSpPr>
          <p:cNvPr id="12" name="Text Box 3082"/>
          <p:cNvSpPr txBox="1">
            <a:spLocks noChangeArrowheads="1"/>
          </p:cNvSpPr>
          <p:nvPr/>
        </p:nvSpPr>
        <p:spPr bwMode="auto">
          <a:xfrm>
            <a:off x="9333992" y="4442293"/>
            <a:ext cx="1728788" cy="1077912"/>
          </a:xfrm>
          <a:prstGeom prst="rect">
            <a:avLst/>
          </a:prstGeom>
          <a:noFill/>
          <a:ln w="9525">
            <a:noFill/>
            <a:miter lim="800000"/>
            <a:headEnd/>
            <a:tailEnd/>
          </a:ln>
        </p:spPr>
        <p:txBody>
          <a:bodyPr>
            <a:spAutoFit/>
          </a:bodyPr>
          <a:lstStyle/>
          <a:p>
            <a:pPr algn="ctr">
              <a:buFont typeface="Wingdings" pitchFamily="2" charset="2"/>
              <a:buNone/>
              <a:defRPr/>
            </a:pPr>
            <a:r>
              <a:rPr lang="es-ES" sz="1600" dirty="0">
                <a:latin typeface="+mj-lt"/>
              </a:rPr>
              <a:t>Cumplimiento con objetivos</a:t>
            </a:r>
          </a:p>
          <a:p>
            <a:pPr algn="ctr">
              <a:buFont typeface="Wingdings" pitchFamily="2" charset="2"/>
              <a:buNone/>
              <a:defRPr/>
            </a:pPr>
            <a:r>
              <a:rPr lang="es-ES" sz="1600" dirty="0">
                <a:latin typeface="+mj-lt"/>
              </a:rPr>
              <a:t>del proveedor del producto</a:t>
            </a:r>
          </a:p>
        </p:txBody>
      </p:sp>
      <p:sp>
        <p:nvSpPr>
          <p:cNvPr id="13" name="Text Box 3083"/>
          <p:cNvSpPr txBox="1">
            <a:spLocks noChangeArrowheads="1"/>
          </p:cNvSpPr>
          <p:nvPr/>
        </p:nvSpPr>
        <p:spPr bwMode="auto">
          <a:xfrm>
            <a:off x="4059671" y="2219024"/>
            <a:ext cx="1393331" cy="584775"/>
          </a:xfrm>
          <a:prstGeom prst="rect">
            <a:avLst/>
          </a:prstGeom>
          <a:noFill/>
          <a:ln w="9525">
            <a:noFill/>
            <a:miter lim="800000"/>
            <a:headEnd/>
            <a:tailEnd/>
          </a:ln>
        </p:spPr>
        <p:txBody>
          <a:bodyPr wrap="none">
            <a:spAutoFit/>
          </a:bodyPr>
          <a:lstStyle/>
          <a:p>
            <a:pPr algn="ctr">
              <a:buFont typeface="Wingdings" pitchFamily="2" charset="2"/>
              <a:buNone/>
              <a:defRPr/>
            </a:pPr>
            <a:r>
              <a:rPr lang="es-ES" sz="1600" dirty="0">
                <a:latin typeface="+mj-lt"/>
              </a:rPr>
              <a:t>Productos del </a:t>
            </a:r>
          </a:p>
          <a:p>
            <a:pPr algn="ctr">
              <a:buFont typeface="Wingdings" pitchFamily="2" charset="2"/>
              <a:buNone/>
              <a:defRPr/>
            </a:pPr>
            <a:r>
              <a:rPr lang="es-ES" sz="1600" dirty="0">
                <a:latin typeface="+mj-lt"/>
              </a:rPr>
              <a:t>Desarrollo</a:t>
            </a:r>
          </a:p>
        </p:txBody>
      </p:sp>
      <p:sp>
        <p:nvSpPr>
          <p:cNvPr id="14" name="Text Box 3084"/>
          <p:cNvSpPr txBox="1">
            <a:spLocks noChangeArrowheads="1"/>
          </p:cNvSpPr>
          <p:nvPr/>
        </p:nvSpPr>
        <p:spPr bwMode="auto">
          <a:xfrm>
            <a:off x="6731991" y="2219024"/>
            <a:ext cx="1277914" cy="584775"/>
          </a:xfrm>
          <a:prstGeom prst="rect">
            <a:avLst/>
          </a:prstGeom>
          <a:noFill/>
          <a:ln w="9525">
            <a:noFill/>
            <a:miter lim="800000"/>
            <a:headEnd/>
            <a:tailEnd/>
          </a:ln>
        </p:spPr>
        <p:txBody>
          <a:bodyPr wrap="none">
            <a:spAutoFit/>
          </a:bodyPr>
          <a:lstStyle/>
          <a:p>
            <a:pPr algn="ctr">
              <a:buFont typeface="Wingdings" pitchFamily="2" charset="2"/>
              <a:buNone/>
              <a:defRPr/>
            </a:pPr>
            <a:r>
              <a:rPr lang="es-ES" sz="1600" dirty="0">
                <a:latin typeface="+mj-lt"/>
              </a:rPr>
              <a:t>Atributos de </a:t>
            </a:r>
          </a:p>
          <a:p>
            <a:pPr algn="ctr">
              <a:buFont typeface="Wingdings" pitchFamily="2" charset="2"/>
              <a:buNone/>
              <a:defRPr/>
            </a:pPr>
            <a:r>
              <a:rPr lang="es-ES" sz="1600" dirty="0">
                <a:latin typeface="+mj-lt"/>
              </a:rPr>
              <a:t>Calidad</a:t>
            </a:r>
          </a:p>
        </p:txBody>
      </p:sp>
      <p:sp>
        <p:nvSpPr>
          <p:cNvPr id="15" name="Text Box 3085"/>
          <p:cNvSpPr txBox="1">
            <a:spLocks noChangeArrowheads="1"/>
          </p:cNvSpPr>
          <p:nvPr/>
        </p:nvSpPr>
        <p:spPr bwMode="auto">
          <a:xfrm>
            <a:off x="9455335" y="2292048"/>
            <a:ext cx="1276350" cy="338138"/>
          </a:xfrm>
          <a:prstGeom prst="rect">
            <a:avLst/>
          </a:prstGeom>
          <a:noFill/>
          <a:ln w="9525">
            <a:noFill/>
            <a:miter lim="800000"/>
            <a:headEnd/>
            <a:tailEnd/>
          </a:ln>
        </p:spPr>
        <p:txBody>
          <a:bodyPr wrap="none">
            <a:spAutoFit/>
          </a:bodyPr>
          <a:lstStyle/>
          <a:p>
            <a:pPr algn="ctr">
              <a:buFont typeface="Wingdings" pitchFamily="2" charset="2"/>
              <a:buNone/>
              <a:defRPr/>
            </a:pPr>
            <a:r>
              <a:rPr lang="es-ES" sz="1600" dirty="0">
                <a:latin typeface="+mj-lt"/>
              </a:rPr>
              <a:t>Orientados a</a:t>
            </a:r>
          </a:p>
        </p:txBody>
      </p:sp>
      <p:sp>
        <p:nvSpPr>
          <p:cNvPr id="20" name="Rectangle 3086"/>
          <p:cNvSpPr>
            <a:spLocks noChangeArrowheads="1"/>
          </p:cNvSpPr>
          <p:nvPr/>
        </p:nvSpPr>
        <p:spPr bwMode="auto">
          <a:xfrm>
            <a:off x="4734085" y="1018000"/>
            <a:ext cx="4692650" cy="46037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buFont typeface="Wingdings" panose="05000000000000000000" pitchFamily="2" charset="2"/>
              <a:buNone/>
            </a:pPr>
            <a:r>
              <a:rPr kumimoji="1" lang="es-ES_tradnl" b="1" dirty="0">
                <a:effectLst>
                  <a:outerShdw blurRad="38100" dist="38100" dir="2700000" algn="tl">
                    <a:srgbClr val="C0C0C0"/>
                  </a:outerShdw>
                </a:effectLst>
                <a:latin typeface="Gill Sans MT" panose="020B0502020104020203" pitchFamily="34" charset="0"/>
              </a:rPr>
              <a:t>Requerimientos No funcionales</a:t>
            </a:r>
          </a:p>
        </p:txBody>
      </p:sp>
      <p:cxnSp>
        <p:nvCxnSpPr>
          <p:cNvPr id="4" name="Conector recto 3"/>
          <p:cNvCxnSpPr/>
          <p:nvPr/>
        </p:nvCxnSpPr>
        <p:spPr>
          <a:xfrm>
            <a:off x="3725973" y="3143941"/>
            <a:ext cx="7344816" cy="0"/>
          </a:xfrm>
          <a:prstGeom prst="line">
            <a:avLst/>
          </a:prstGeom>
          <a:ln w="38100" cmpd="dbl">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33"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34"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636107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4A4E4-D3E8-0942-AC99-EC93019B99F2}"/>
              </a:ext>
            </a:extLst>
          </p:cNvPr>
          <p:cNvSpPr>
            <a:spLocks noGrp="1"/>
          </p:cNvSpPr>
          <p:nvPr>
            <p:ph type="ctrTitle"/>
          </p:nvPr>
        </p:nvSpPr>
        <p:spPr/>
        <p:txBody>
          <a:bodyPr/>
          <a:lstStyle/>
          <a:p>
            <a:r>
              <a:rPr lang="es-AR" dirty="0"/>
              <a:t>Proceso de Requerimientos</a:t>
            </a:r>
          </a:p>
        </p:txBody>
      </p:sp>
      <p:sp>
        <p:nvSpPr>
          <p:cNvPr id="3" name="Subtítulo 2">
            <a:extLst>
              <a:ext uri="{FF2B5EF4-FFF2-40B4-BE49-F238E27FC236}">
                <a16:creationId xmlns:a16="http://schemas.microsoft.com/office/drawing/2014/main" id="{D5C26F48-680A-584B-ACA3-C00570A7EDF0}"/>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7DDACEA-EE8D-D943-A203-205592C19E17}"/>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36BF227A-D184-BE47-A51B-8D81F79D8EC6}"/>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2476535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Procesos de Ingeniería de Requerimientos</a:t>
            </a:r>
            <a:endParaRPr lang="es-AR" dirty="0"/>
          </a:p>
        </p:txBody>
      </p:sp>
      <p:sp>
        <p:nvSpPr>
          <p:cNvPr id="4" name="3 Rectángulo"/>
          <p:cNvSpPr/>
          <p:nvPr/>
        </p:nvSpPr>
        <p:spPr>
          <a:xfrm>
            <a:off x="4148763" y="1019358"/>
            <a:ext cx="3508585" cy="978235"/>
          </a:xfrm>
          <a:prstGeom prst="rect">
            <a:avLst/>
          </a:prstGeom>
          <a:ln>
            <a:noFill/>
          </a:ln>
          <a:effectLst/>
        </p:spPr>
        <p:style>
          <a:lnRef idx="3">
            <a:schemeClr val="lt1"/>
          </a:lnRef>
          <a:fillRef idx="1">
            <a:schemeClr val="dk1"/>
          </a:fillRef>
          <a:effectRef idx="1">
            <a:schemeClr val="dk1"/>
          </a:effectRef>
          <a:fontRef idx="minor">
            <a:schemeClr val="lt1"/>
          </a:fontRef>
        </p:style>
        <p:txBody>
          <a:bodyPr rtlCol="0" anchor="ctr"/>
          <a:lstStyle/>
          <a:p>
            <a:pPr algn="ctr"/>
            <a:r>
              <a:rPr lang="es-ES_tradnl" sz="2400" dirty="0"/>
              <a:t>Desarrollo de Requerimientos</a:t>
            </a:r>
          </a:p>
        </p:txBody>
      </p:sp>
      <p:sp>
        <p:nvSpPr>
          <p:cNvPr id="5" name="4 Rectángulo"/>
          <p:cNvSpPr/>
          <p:nvPr/>
        </p:nvSpPr>
        <p:spPr>
          <a:xfrm>
            <a:off x="8325227" y="1019357"/>
            <a:ext cx="2880320" cy="978235"/>
          </a:xfrm>
          <a:prstGeom prst="rect">
            <a:avLst/>
          </a:prstGeom>
          <a:ln>
            <a:noFill/>
          </a:ln>
          <a:effectLst/>
        </p:spPr>
        <p:style>
          <a:lnRef idx="3">
            <a:schemeClr val="lt1"/>
          </a:lnRef>
          <a:fillRef idx="1">
            <a:schemeClr val="dk1"/>
          </a:fillRef>
          <a:effectRef idx="1">
            <a:schemeClr val="dk1"/>
          </a:effectRef>
          <a:fontRef idx="minor">
            <a:schemeClr val="lt1"/>
          </a:fontRef>
        </p:style>
        <p:txBody>
          <a:bodyPr rtlCol="0" anchor="ctr"/>
          <a:lstStyle/>
          <a:p>
            <a:pPr algn="ctr"/>
            <a:r>
              <a:rPr lang="es-ES_tradnl" sz="2400" dirty="0"/>
              <a:t>Administración de Requerimientos</a:t>
            </a:r>
          </a:p>
        </p:txBody>
      </p:sp>
      <p:sp>
        <p:nvSpPr>
          <p:cNvPr id="6" name="5 Rectángulo"/>
          <p:cNvSpPr/>
          <p:nvPr/>
        </p:nvSpPr>
        <p:spPr>
          <a:xfrm>
            <a:off x="3721442" y="2461419"/>
            <a:ext cx="2093853" cy="344556"/>
          </a:xfrm>
          <a:prstGeom prst="rect">
            <a:avLst/>
          </a:prstGeom>
          <a:ln>
            <a:noFill/>
          </a:ln>
          <a:effectLst/>
        </p:spPr>
        <p:style>
          <a:lnRef idx="3">
            <a:schemeClr val="lt1"/>
          </a:lnRef>
          <a:fillRef idx="1">
            <a:schemeClr val="dk1"/>
          </a:fillRef>
          <a:effectRef idx="1">
            <a:schemeClr val="dk1"/>
          </a:effectRef>
          <a:fontRef idx="minor">
            <a:schemeClr val="lt1"/>
          </a:fontRef>
        </p:style>
        <p:txBody>
          <a:bodyPr rtlCol="0" anchor="ctr"/>
          <a:lstStyle/>
          <a:p>
            <a:pPr algn="ctr"/>
            <a:r>
              <a:rPr lang="es-ES_tradnl" sz="2000" dirty="0" err="1"/>
              <a:t>Elicitación</a:t>
            </a:r>
            <a:endParaRPr lang="es-ES_tradnl" sz="2000" dirty="0"/>
          </a:p>
        </p:txBody>
      </p:sp>
      <p:sp>
        <p:nvSpPr>
          <p:cNvPr id="7" name="6 Rectángulo"/>
          <p:cNvSpPr/>
          <p:nvPr/>
        </p:nvSpPr>
        <p:spPr>
          <a:xfrm>
            <a:off x="4423808" y="2938497"/>
            <a:ext cx="2093853" cy="344556"/>
          </a:xfrm>
          <a:prstGeom prst="rect">
            <a:avLst/>
          </a:prstGeom>
          <a:ln>
            <a:noFill/>
          </a:ln>
          <a:effectLst/>
        </p:spPr>
        <p:style>
          <a:lnRef idx="3">
            <a:schemeClr val="lt1"/>
          </a:lnRef>
          <a:fillRef idx="1">
            <a:schemeClr val="dk1"/>
          </a:fillRef>
          <a:effectRef idx="1">
            <a:schemeClr val="dk1"/>
          </a:effectRef>
          <a:fontRef idx="minor">
            <a:schemeClr val="lt1"/>
          </a:fontRef>
        </p:style>
        <p:txBody>
          <a:bodyPr rtlCol="0" anchor="ctr"/>
          <a:lstStyle/>
          <a:p>
            <a:pPr algn="ctr"/>
            <a:r>
              <a:rPr lang="es-ES_tradnl" sz="2000" dirty="0"/>
              <a:t>Análisis</a:t>
            </a:r>
          </a:p>
        </p:txBody>
      </p:sp>
      <p:sp>
        <p:nvSpPr>
          <p:cNvPr id="8" name="7 Rectángulo"/>
          <p:cNvSpPr/>
          <p:nvPr/>
        </p:nvSpPr>
        <p:spPr>
          <a:xfrm>
            <a:off x="4967147" y="3402323"/>
            <a:ext cx="2093853" cy="344556"/>
          </a:xfrm>
          <a:prstGeom prst="rect">
            <a:avLst/>
          </a:prstGeom>
          <a:ln>
            <a:noFill/>
          </a:ln>
          <a:effectLst/>
        </p:spPr>
        <p:style>
          <a:lnRef idx="3">
            <a:schemeClr val="lt1"/>
          </a:lnRef>
          <a:fillRef idx="1">
            <a:schemeClr val="dk1"/>
          </a:fillRef>
          <a:effectRef idx="1">
            <a:schemeClr val="dk1"/>
          </a:effectRef>
          <a:fontRef idx="minor">
            <a:schemeClr val="lt1"/>
          </a:fontRef>
        </p:style>
        <p:txBody>
          <a:bodyPr rtlCol="0" anchor="ctr"/>
          <a:lstStyle/>
          <a:p>
            <a:pPr algn="ctr"/>
            <a:r>
              <a:rPr lang="es-ES_tradnl" sz="2000" dirty="0"/>
              <a:t>Especificación</a:t>
            </a:r>
          </a:p>
        </p:txBody>
      </p:sp>
      <p:sp>
        <p:nvSpPr>
          <p:cNvPr id="9" name="8 Rectángulo"/>
          <p:cNvSpPr/>
          <p:nvPr/>
        </p:nvSpPr>
        <p:spPr>
          <a:xfrm>
            <a:off x="5563495" y="3866149"/>
            <a:ext cx="2093853" cy="344556"/>
          </a:xfrm>
          <a:prstGeom prst="rect">
            <a:avLst/>
          </a:prstGeom>
          <a:ln>
            <a:noFill/>
          </a:ln>
          <a:effectLst/>
        </p:spPr>
        <p:style>
          <a:lnRef idx="3">
            <a:schemeClr val="lt1"/>
          </a:lnRef>
          <a:fillRef idx="1">
            <a:schemeClr val="dk1"/>
          </a:fillRef>
          <a:effectRef idx="1">
            <a:schemeClr val="dk1"/>
          </a:effectRef>
          <a:fontRef idx="minor">
            <a:schemeClr val="lt1"/>
          </a:fontRef>
        </p:style>
        <p:txBody>
          <a:bodyPr rtlCol="0" anchor="ctr"/>
          <a:lstStyle/>
          <a:p>
            <a:pPr algn="ctr"/>
            <a:r>
              <a:rPr lang="es-ES_tradnl" sz="2000" dirty="0"/>
              <a:t>Validación</a:t>
            </a:r>
          </a:p>
        </p:txBody>
      </p:sp>
      <p:cxnSp>
        <p:nvCxnSpPr>
          <p:cNvPr id="10" name="9 Conector recto de flecha"/>
          <p:cNvCxnSpPr/>
          <p:nvPr/>
        </p:nvCxnSpPr>
        <p:spPr>
          <a:xfrm>
            <a:off x="7418808" y="1997593"/>
            <a:ext cx="0" cy="1868556"/>
          </a:xfrm>
          <a:prstGeom prst="straightConnector1">
            <a:avLst/>
          </a:prstGeom>
          <a:ln>
            <a:solidFill>
              <a:schemeClr val="tx1"/>
            </a:solidFill>
            <a:tailEnd type="arrow"/>
          </a:ln>
          <a:effectLst/>
        </p:spPr>
        <p:style>
          <a:lnRef idx="3">
            <a:schemeClr val="lt1"/>
          </a:lnRef>
          <a:fillRef idx="1">
            <a:schemeClr val="dk1"/>
          </a:fillRef>
          <a:effectRef idx="1">
            <a:schemeClr val="dk1"/>
          </a:effectRef>
          <a:fontRef idx="minor">
            <a:schemeClr val="lt1"/>
          </a:fontRef>
        </p:style>
      </p:cxnSp>
      <p:cxnSp>
        <p:nvCxnSpPr>
          <p:cNvPr id="11" name="10 Conector recto de flecha"/>
          <p:cNvCxnSpPr/>
          <p:nvPr/>
        </p:nvCxnSpPr>
        <p:spPr>
          <a:xfrm>
            <a:off x="6862216" y="1997593"/>
            <a:ext cx="0" cy="1404730"/>
          </a:xfrm>
          <a:prstGeom prst="straightConnector1">
            <a:avLst/>
          </a:prstGeom>
          <a:ln>
            <a:solidFill>
              <a:schemeClr val="tx1"/>
            </a:solidFill>
            <a:tailEnd type="arrow"/>
          </a:ln>
          <a:effectLst/>
        </p:spPr>
        <p:style>
          <a:lnRef idx="3">
            <a:schemeClr val="lt1"/>
          </a:lnRef>
          <a:fillRef idx="1">
            <a:schemeClr val="dk1"/>
          </a:fillRef>
          <a:effectRef idx="1">
            <a:schemeClr val="dk1"/>
          </a:effectRef>
          <a:fontRef idx="minor">
            <a:schemeClr val="lt1"/>
          </a:fontRef>
        </p:style>
      </p:cxnSp>
      <p:cxnSp>
        <p:nvCxnSpPr>
          <p:cNvPr id="12" name="11 Conector recto de flecha"/>
          <p:cNvCxnSpPr/>
          <p:nvPr/>
        </p:nvCxnSpPr>
        <p:spPr>
          <a:xfrm>
            <a:off x="6226112" y="1997593"/>
            <a:ext cx="0" cy="934278"/>
          </a:xfrm>
          <a:prstGeom prst="straightConnector1">
            <a:avLst/>
          </a:prstGeom>
          <a:ln>
            <a:solidFill>
              <a:schemeClr val="tx1"/>
            </a:solidFill>
            <a:tailEnd type="arrow"/>
          </a:ln>
          <a:effectLst/>
        </p:spPr>
        <p:style>
          <a:lnRef idx="3">
            <a:schemeClr val="lt1"/>
          </a:lnRef>
          <a:fillRef idx="1">
            <a:schemeClr val="dk1"/>
          </a:fillRef>
          <a:effectRef idx="1">
            <a:schemeClr val="dk1"/>
          </a:effectRef>
          <a:fontRef idx="minor">
            <a:schemeClr val="lt1"/>
          </a:fontRef>
        </p:style>
      </p:cxnSp>
      <p:cxnSp>
        <p:nvCxnSpPr>
          <p:cNvPr id="13" name="12 Conector recto de flecha"/>
          <p:cNvCxnSpPr/>
          <p:nvPr/>
        </p:nvCxnSpPr>
        <p:spPr>
          <a:xfrm>
            <a:off x="5470733" y="1997593"/>
            <a:ext cx="0" cy="463826"/>
          </a:xfrm>
          <a:prstGeom prst="straightConnector1">
            <a:avLst/>
          </a:prstGeom>
          <a:ln>
            <a:solidFill>
              <a:schemeClr val="tx1"/>
            </a:solidFill>
            <a:tailEnd type="arrow"/>
          </a:ln>
          <a:effectLst/>
        </p:spPr>
        <p:style>
          <a:lnRef idx="3">
            <a:schemeClr val="lt1"/>
          </a:lnRef>
          <a:fillRef idx="1">
            <a:schemeClr val="dk1"/>
          </a:fillRef>
          <a:effectRef idx="1">
            <a:schemeClr val="dk1"/>
          </a:effectRef>
          <a:fontRef idx="minor">
            <a:schemeClr val="lt1"/>
          </a:fontRef>
        </p:style>
      </p:cxnSp>
      <p:sp>
        <p:nvSpPr>
          <p:cNvPr id="14" name="CuadroTexto 2"/>
          <p:cNvSpPr txBox="1"/>
          <p:nvPr/>
        </p:nvSpPr>
        <p:spPr>
          <a:xfrm>
            <a:off x="3610984" y="4562087"/>
            <a:ext cx="8287203" cy="923330"/>
          </a:xfrm>
          <a:prstGeom prst="rect">
            <a:avLst/>
          </a:prstGeom>
          <a:noFill/>
        </p:spPr>
        <p:txBody>
          <a:bodyPr wrap="square" rtlCol="0">
            <a:spAutoFit/>
          </a:bodyPr>
          <a:lstStyle/>
          <a:p>
            <a:r>
              <a:rPr lang="es-AR" dirty="0"/>
              <a:t>La Ingeniería de Requerimientos establece una base sólida para el Diseño y al Codificación. Sin ella, el software resultante tiene una alta probabilidad de no cumplir las necesidades del usuario.</a:t>
            </a:r>
          </a:p>
        </p:txBody>
      </p:sp>
      <p:sp>
        <p:nvSpPr>
          <p:cNvPr id="18" name="Marcador de fecha 3"/>
          <p:cNvSpPr>
            <a:spLocks noGrp="1"/>
          </p:cNvSpPr>
          <p:nvPr>
            <p:ph type="dt" sz="half" idx="10"/>
          </p:nvPr>
        </p:nvSpPr>
        <p:spPr>
          <a:xfrm>
            <a:off x="6687672" y="6376244"/>
            <a:ext cx="3786690" cy="365125"/>
          </a:xfrm>
        </p:spPr>
        <p:txBody>
          <a:bodyPr/>
          <a:lstStyle/>
          <a:p>
            <a:fld id="{5FE0FEB5-C335-41F1-B6BD-088A7D45F1E1}" type="datetime1">
              <a:rPr lang="es-AR" smtClean="0"/>
              <a:t>13/4/19</a:t>
            </a:fld>
            <a:endParaRPr lang="es-AR"/>
          </a:p>
        </p:txBody>
      </p:sp>
      <p:sp>
        <p:nvSpPr>
          <p:cNvPr id="19" name="Marcador de pie de página 4"/>
          <p:cNvSpPr>
            <a:spLocks noGrp="1"/>
          </p:cNvSpPr>
          <p:nvPr>
            <p:ph type="ftr" sz="quarter" idx="11"/>
          </p:nvPr>
        </p:nvSpPr>
        <p:spPr>
          <a:xfrm>
            <a:off x="1717639" y="6376244"/>
            <a:ext cx="3786691" cy="365125"/>
          </a:xfrm>
        </p:spPr>
        <p:txBody>
          <a:bodyPr/>
          <a:lstStyle/>
          <a:p>
            <a:r>
              <a:rPr lang="es-AR"/>
              <a:t>Introducción a la Ingenería de Software en Productos Médicos</a:t>
            </a:r>
          </a:p>
        </p:txBody>
      </p:sp>
      <p:sp>
        <p:nvSpPr>
          <p:cNvPr id="20" name="Marcador de número de diapositiva 5"/>
          <p:cNvSpPr>
            <a:spLocks noGrp="1"/>
          </p:cNvSpPr>
          <p:nvPr>
            <p:ph type="sldNum" sz="quarter" idx="12"/>
          </p:nvPr>
        </p:nvSpPr>
        <p:spPr>
          <a:xfrm>
            <a:off x="5515088" y="6376243"/>
            <a:ext cx="1161826"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255289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700339" y="4479088"/>
            <a:ext cx="7920880" cy="7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2" name="1 Título"/>
          <p:cNvSpPr>
            <a:spLocks noGrp="1"/>
          </p:cNvSpPr>
          <p:nvPr>
            <p:ph type="title"/>
          </p:nvPr>
        </p:nvSpPr>
        <p:spPr/>
        <p:txBody>
          <a:bodyPr>
            <a:normAutofit/>
          </a:bodyPr>
          <a:lstStyle/>
          <a:p>
            <a:pPr>
              <a:defRPr/>
            </a:pPr>
            <a:r>
              <a:rPr lang="es-AR" dirty="0">
                <a:ea typeface="+mj-ea"/>
                <a:cs typeface="+mj-cs"/>
              </a:rPr>
              <a:t>Volvemos sobre los problemas de los proyectos</a:t>
            </a:r>
          </a:p>
        </p:txBody>
      </p:sp>
      <p:sp>
        <p:nvSpPr>
          <p:cNvPr id="7" name="Rectangle 1027"/>
          <p:cNvSpPr txBox="1">
            <a:spLocks noChangeArrowheads="1"/>
          </p:cNvSpPr>
          <p:nvPr/>
        </p:nvSpPr>
        <p:spPr bwMode="auto">
          <a:xfrm>
            <a:off x="3412306" y="1310736"/>
            <a:ext cx="8208913" cy="3168352"/>
          </a:xfrm>
          <a:prstGeom prst="rect">
            <a:avLst/>
          </a:prstGeom>
          <a:noFill/>
          <a:ln w="9525">
            <a:no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Requerimientos incompletos </a:t>
            </a:r>
            <a:r>
              <a:rPr lang="es-AR" sz="1400" dirty="0">
                <a:solidFill>
                  <a:srgbClr val="FF0000"/>
                </a:solidFill>
                <a:latin typeface="Gill Sans MT" panose="020B0502020104020203" pitchFamily="34" charset="0"/>
              </a:rPr>
              <a:t>13,1%.</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Poca involucramiento del usuario final </a:t>
            </a:r>
            <a:r>
              <a:rPr lang="es-AR" sz="1400" dirty="0">
                <a:solidFill>
                  <a:srgbClr val="FF0000"/>
                </a:solidFill>
                <a:latin typeface="Gill Sans MT" panose="020B0502020104020203" pitchFamily="34" charset="0"/>
              </a:rPr>
              <a:t>12,4%.</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Falta de recursos 10,6%.</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Expectativas no realistas </a:t>
            </a:r>
            <a:r>
              <a:rPr lang="es-AR" sz="1400" dirty="0">
                <a:solidFill>
                  <a:srgbClr val="FF0000"/>
                </a:solidFill>
                <a:latin typeface="Gill Sans MT" panose="020B0502020104020203" pitchFamily="34" charset="0"/>
              </a:rPr>
              <a:t>9,9%.</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Sin soporte del área gerencial 9,3%.</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Sin control de cambios en los requerimientos </a:t>
            </a:r>
            <a:r>
              <a:rPr lang="es-AR" sz="1400" dirty="0">
                <a:solidFill>
                  <a:srgbClr val="FF0000"/>
                </a:solidFill>
                <a:latin typeface="Gill Sans MT" panose="020B0502020104020203" pitchFamily="34" charset="0"/>
              </a:rPr>
              <a:t>8,7%.</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Falta de planificación 8,1%.</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El sistema quedó obsoleto 7,5%.</a:t>
            </a:r>
          </a:p>
          <a:p>
            <a:pPr lvl="2">
              <a:lnSpc>
                <a:spcPct val="140000"/>
              </a:lnSpc>
              <a:spcBef>
                <a:spcPct val="20000"/>
              </a:spcBef>
              <a:buClr>
                <a:schemeClr val="tx1"/>
              </a:buClr>
              <a:buSzPct val="95000"/>
              <a:buFont typeface="Wingdings" panose="05000000000000000000" pitchFamily="2" charset="2"/>
              <a:buChar char=""/>
            </a:pPr>
            <a:r>
              <a:rPr lang="es-AR" sz="1400" dirty="0">
                <a:latin typeface="Gill Sans MT" panose="020B0502020104020203" pitchFamily="34" charset="0"/>
              </a:rPr>
              <a:t>Otros 9,9%</a:t>
            </a:r>
          </a:p>
          <a:p>
            <a:pPr lvl="2">
              <a:lnSpc>
                <a:spcPct val="80000"/>
              </a:lnSpc>
              <a:spcBef>
                <a:spcPct val="20000"/>
              </a:spcBef>
              <a:buClr>
                <a:schemeClr val="tx1"/>
              </a:buClr>
              <a:buSzPct val="95000"/>
              <a:buFont typeface="Wingdings" panose="05000000000000000000" pitchFamily="2" charset="2"/>
              <a:buChar char=""/>
            </a:pPr>
            <a:endParaRPr lang="es-AR" sz="1400" dirty="0">
              <a:latin typeface="Gill Sans MT" panose="020B0502020104020203" pitchFamily="34" charset="0"/>
            </a:endParaRPr>
          </a:p>
          <a:p>
            <a:pPr algn="just">
              <a:lnSpc>
                <a:spcPct val="80000"/>
              </a:lnSpc>
              <a:spcBef>
                <a:spcPct val="20000"/>
              </a:spcBef>
              <a:buClr>
                <a:srgbClr val="F9F9F9"/>
              </a:buClr>
              <a:buSzPct val="65000"/>
              <a:buFont typeface="Wingdings 2" panose="05020102010507070707" pitchFamily="18" charset="2"/>
              <a:buChar char=""/>
            </a:pPr>
            <a:r>
              <a:rPr lang="es-AR" sz="1600" dirty="0">
                <a:latin typeface="Gill Sans MT" panose="020B0502020104020203" pitchFamily="34" charset="0"/>
              </a:rPr>
              <a:t>Es decir que el </a:t>
            </a:r>
            <a:r>
              <a:rPr lang="es-AR" sz="1600" dirty="0">
                <a:solidFill>
                  <a:srgbClr val="FF0000"/>
                </a:solidFill>
                <a:latin typeface="Gill Sans MT" panose="020B0502020104020203" pitchFamily="34" charset="0"/>
              </a:rPr>
              <a:t>44,1% </a:t>
            </a:r>
            <a:r>
              <a:rPr lang="es-AR" sz="1600" dirty="0">
                <a:latin typeface="Gill Sans MT" panose="020B0502020104020203" pitchFamily="34" charset="0"/>
              </a:rPr>
              <a:t>de los sistemas fallaron por causas que directamente o indirectamente están motivadas por malos procesos de ingeniería de requerimientos.</a:t>
            </a:r>
            <a:endParaRPr lang="es-ES" sz="1600" dirty="0">
              <a:latin typeface="Gill Sans MT" panose="020B0502020104020203" pitchFamily="34" charset="0"/>
            </a:endParaRPr>
          </a:p>
        </p:txBody>
      </p:sp>
      <p:sp>
        <p:nvSpPr>
          <p:cNvPr id="8"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9"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a:t>
            </a:fld>
            <a:endParaRPr lang="es-AR"/>
          </a:p>
        </p:txBody>
      </p:sp>
      <p:sp>
        <p:nvSpPr>
          <p:cNvPr id="4" name="Rectángulo 3">
            <a:extLst>
              <a:ext uri="{FF2B5EF4-FFF2-40B4-BE49-F238E27FC236}">
                <a16:creationId xmlns:a16="http://schemas.microsoft.com/office/drawing/2014/main" id="{61A3E54C-3386-8346-AADA-8FF2223BB02E}"/>
              </a:ext>
            </a:extLst>
          </p:cNvPr>
          <p:cNvSpPr/>
          <p:nvPr/>
        </p:nvSpPr>
        <p:spPr>
          <a:xfrm>
            <a:off x="5044269" y="630433"/>
            <a:ext cx="5736802" cy="461665"/>
          </a:xfrm>
          <a:prstGeom prst="rect">
            <a:avLst/>
          </a:prstGeom>
        </p:spPr>
        <p:txBody>
          <a:bodyPr wrap="square">
            <a:spAutoFit/>
          </a:bodyPr>
          <a:lstStyle/>
          <a:p>
            <a:pPr algn="ctr"/>
            <a:r>
              <a:rPr lang="es-AR" sz="2400" dirty="0"/>
              <a:t>Causa de fallas en proyectos de sistemas</a:t>
            </a:r>
            <a:endParaRPr lang="es-AR" sz="5400" dirty="0"/>
          </a:p>
        </p:txBody>
      </p:sp>
    </p:spTree>
    <p:extLst>
      <p:ext uri="{BB962C8B-B14F-4D97-AF65-F5344CB8AC3E}">
        <p14:creationId xmlns:p14="http://schemas.microsoft.com/office/powerpoint/2010/main" val="2612916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Effect transition="in" filter="box(in)">
                                      <p:cBhvr>
                                        <p:cTn id="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3623634" y="2308000"/>
            <a:ext cx="7632848" cy="34694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3623634" y="3532136"/>
            <a:ext cx="7632848" cy="34694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p:nvSpPr>
        <p:spPr>
          <a:xfrm>
            <a:off x="3623634" y="4769365"/>
            <a:ext cx="7632848" cy="34694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p:cNvSpPr/>
          <p:nvPr/>
        </p:nvSpPr>
        <p:spPr>
          <a:xfrm>
            <a:off x="3623634" y="1312981"/>
            <a:ext cx="7632848" cy="346947"/>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3012" name="Rectangle 3"/>
          <p:cNvSpPr>
            <a:spLocks noGrp="1" noChangeArrowheads="1"/>
          </p:cNvSpPr>
          <p:nvPr>
            <p:ph idx="1"/>
          </p:nvPr>
        </p:nvSpPr>
        <p:spPr>
          <a:xfrm>
            <a:off x="3623634" y="1379228"/>
            <a:ext cx="7560840" cy="4608364"/>
          </a:xfrm>
        </p:spPr>
        <p:txBody>
          <a:bodyPr>
            <a:normAutofit fontScale="92500" lnSpcReduction="20000"/>
          </a:bodyPr>
          <a:lstStyle/>
          <a:p>
            <a:pPr marL="0" indent="0">
              <a:lnSpc>
                <a:spcPct val="80000"/>
              </a:lnSpc>
              <a:buNone/>
            </a:pPr>
            <a:r>
              <a:rPr lang="es-AR" dirty="0">
                <a:latin typeface="Calibri"/>
                <a:cs typeface="Calibri"/>
              </a:rPr>
              <a:t>Elicitación.</a:t>
            </a:r>
          </a:p>
          <a:p>
            <a:pPr marL="393192" lvl="1" indent="0">
              <a:lnSpc>
                <a:spcPct val="80000"/>
              </a:lnSpc>
              <a:buNone/>
            </a:pPr>
            <a:r>
              <a:rPr lang="es-AR" sz="1700" dirty="0">
                <a:latin typeface="Calibri"/>
                <a:cs typeface="Calibri"/>
              </a:rPr>
              <a:t>Es el descubrimiento de los requerimientos desde la expresión de deseos de los actores, documentos, sistemas involucrados, etc.</a:t>
            </a:r>
            <a:r>
              <a:rPr lang="es-AR" sz="2000" dirty="0">
                <a:latin typeface="Calibri"/>
                <a:cs typeface="Calibri"/>
              </a:rPr>
              <a:t>	</a:t>
            </a:r>
          </a:p>
          <a:p>
            <a:pPr marL="0" indent="0">
              <a:lnSpc>
                <a:spcPct val="80000"/>
              </a:lnSpc>
              <a:buNone/>
            </a:pPr>
            <a:endParaRPr lang="es-AR" dirty="0">
              <a:latin typeface="Calibri"/>
              <a:cs typeface="Calibri"/>
            </a:endParaRPr>
          </a:p>
          <a:p>
            <a:pPr marL="0" indent="0">
              <a:lnSpc>
                <a:spcPct val="80000"/>
              </a:lnSpc>
              <a:buNone/>
            </a:pPr>
            <a:r>
              <a:rPr lang="es-AR" dirty="0">
                <a:latin typeface="Calibri"/>
                <a:cs typeface="Calibri"/>
              </a:rPr>
              <a:t>Análisis y negociación.</a:t>
            </a:r>
          </a:p>
          <a:p>
            <a:pPr marL="393192" lvl="1" indent="0">
              <a:lnSpc>
                <a:spcPct val="80000"/>
              </a:lnSpc>
              <a:buNone/>
            </a:pPr>
            <a:r>
              <a:rPr lang="es-AR" sz="1700" dirty="0">
                <a:latin typeface="Calibri"/>
                <a:cs typeface="Calibri"/>
              </a:rPr>
              <a:t>Se determina un cuerpo coherente de requerimientos, se eliminan requerimientos incoherentes, no factibles etc. y se negocia entre los diversos involucrados los requerimientos contradictorios.</a:t>
            </a:r>
            <a:endParaRPr lang="es-ES" sz="1700" dirty="0">
              <a:latin typeface="Calibri"/>
              <a:cs typeface="Calibri"/>
            </a:endParaRPr>
          </a:p>
          <a:p>
            <a:pPr marL="0" indent="0">
              <a:lnSpc>
                <a:spcPct val="80000"/>
              </a:lnSpc>
              <a:buNone/>
            </a:pPr>
            <a:endParaRPr lang="es-AR" sz="1800" dirty="0">
              <a:latin typeface="Calibri"/>
              <a:cs typeface="Calibri"/>
            </a:endParaRPr>
          </a:p>
          <a:p>
            <a:pPr marL="0" indent="0">
              <a:buNone/>
            </a:pPr>
            <a:r>
              <a:rPr lang="es-AR" dirty="0">
                <a:latin typeface="Calibri"/>
                <a:cs typeface="Calibri"/>
              </a:rPr>
              <a:t>Especificación.</a:t>
            </a:r>
          </a:p>
          <a:p>
            <a:pPr marL="393192" lvl="1" indent="0">
              <a:lnSpc>
                <a:spcPct val="80000"/>
              </a:lnSpc>
              <a:buNone/>
            </a:pPr>
            <a:r>
              <a:rPr lang="es-AR" sz="1700" dirty="0">
                <a:latin typeface="Calibri"/>
                <a:cs typeface="Calibri"/>
              </a:rPr>
              <a:t>Se formaliza el cuerpo de requerimientos negociado y aceptado por los involucrados. Se cuida de mantener la documentación de acuerdo a un Standard determinado.</a:t>
            </a:r>
            <a:endParaRPr lang="es-ES" sz="1700" dirty="0">
              <a:latin typeface="Calibri"/>
              <a:cs typeface="Calibri"/>
            </a:endParaRPr>
          </a:p>
          <a:p>
            <a:pPr marL="0" indent="0">
              <a:lnSpc>
                <a:spcPct val="80000"/>
              </a:lnSpc>
              <a:buNone/>
            </a:pPr>
            <a:endParaRPr lang="es-AR" dirty="0">
              <a:latin typeface="Calibri"/>
              <a:cs typeface="Calibri"/>
            </a:endParaRPr>
          </a:p>
          <a:p>
            <a:pPr marL="0" indent="0">
              <a:lnSpc>
                <a:spcPct val="80000"/>
              </a:lnSpc>
              <a:buNone/>
            </a:pPr>
            <a:r>
              <a:rPr lang="es-AR" dirty="0">
                <a:latin typeface="Calibri"/>
                <a:cs typeface="Calibri"/>
              </a:rPr>
              <a:t>Validación.</a:t>
            </a:r>
          </a:p>
          <a:p>
            <a:pPr marL="393192" lvl="1" indent="0">
              <a:lnSpc>
                <a:spcPct val="80000"/>
              </a:lnSpc>
              <a:buNone/>
            </a:pPr>
            <a:r>
              <a:rPr lang="es-AR" sz="1700" dirty="0">
                <a:latin typeface="Calibri"/>
                <a:cs typeface="Calibri"/>
              </a:rPr>
              <a:t>Se genera un grupo de calidad que chequee la consistencia de los requerimientos así como la madurez de los mismos en el grupo de desarrollo a fin de evitar futuras complicaciones.</a:t>
            </a:r>
          </a:p>
          <a:p>
            <a:pPr marL="0" indent="0">
              <a:lnSpc>
                <a:spcPct val="80000"/>
              </a:lnSpc>
              <a:buNone/>
            </a:pPr>
            <a:endParaRPr lang="es-ES" dirty="0">
              <a:latin typeface="Calibri"/>
              <a:cs typeface="Calibri"/>
            </a:endParaRPr>
          </a:p>
        </p:txBody>
      </p:sp>
      <p:sp>
        <p:nvSpPr>
          <p:cNvPr id="1005570" name="Rectangle 2"/>
          <p:cNvSpPr>
            <a:spLocks noGrp="1" noChangeArrowheads="1"/>
          </p:cNvSpPr>
          <p:nvPr>
            <p:ph type="title"/>
          </p:nvPr>
        </p:nvSpPr>
        <p:spPr>
          <a:effectLst/>
        </p:spPr>
        <p:txBody>
          <a:bodyPr/>
          <a:lstStyle/>
          <a:p>
            <a:r>
              <a:rPr lang="es-AR" dirty="0">
                <a:effectLst>
                  <a:outerShdw blurRad="38100" dist="38100" dir="2700000" algn="tl">
                    <a:srgbClr val="DDDDDD"/>
                  </a:outerShdw>
                </a:effectLst>
                <a:cs typeface="Times New Roman" charset="0"/>
              </a:rPr>
              <a:t>Procesos de requerimientos</a:t>
            </a:r>
          </a:p>
        </p:txBody>
      </p:sp>
      <p:sp>
        <p:nvSpPr>
          <p:cNvPr id="17"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8"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1679364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21</a:t>
            </a:fld>
            <a:endParaRPr lang="es-AR"/>
          </a:p>
        </p:txBody>
      </p:sp>
      <p:sp>
        <p:nvSpPr>
          <p:cNvPr id="2" name="Título 1"/>
          <p:cNvSpPr>
            <a:spLocks noGrp="1"/>
          </p:cNvSpPr>
          <p:nvPr>
            <p:ph type="title"/>
          </p:nvPr>
        </p:nvSpPr>
        <p:spPr/>
        <p:txBody>
          <a:bodyPr>
            <a:normAutofit/>
          </a:bodyPr>
          <a:lstStyle/>
          <a:p>
            <a:r>
              <a:rPr lang="es-ES" dirty="0"/>
              <a:t>Buenas Prácticas en Requerimientos</a:t>
            </a:r>
          </a:p>
        </p:txBody>
      </p:sp>
      <p:graphicFrame>
        <p:nvGraphicFramePr>
          <p:cNvPr id="7" name="Group 119"/>
          <p:cNvGraphicFramePr>
            <a:graphicFrameLocks/>
          </p:cNvGraphicFramePr>
          <p:nvPr>
            <p:extLst>
              <p:ext uri="{D42A27DB-BD31-4B8C-83A1-F6EECF244321}">
                <p14:modId xmlns:p14="http://schemas.microsoft.com/office/powerpoint/2010/main" val="3714707882"/>
              </p:ext>
            </p:extLst>
          </p:nvPr>
        </p:nvGraphicFramePr>
        <p:xfrm>
          <a:off x="3516981" y="1006745"/>
          <a:ext cx="8229600" cy="4529846"/>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22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err="1">
                          <a:ln>
                            <a:noFill/>
                          </a:ln>
                          <a:solidFill>
                            <a:schemeClr val="tx1"/>
                          </a:solidFill>
                          <a:effectLst/>
                          <a:latin typeface="Arial" charset="0"/>
                          <a:ea typeface="ＭＳ Ｐゴシック" charset="0"/>
                        </a:rPr>
                        <a:t>Elicitación</a:t>
                      </a:r>
                      <a:r>
                        <a:rPr kumimoji="0" lang="es-ES" sz="1100" b="1" i="0" u="none" strike="noStrike" cap="none" normalizeH="0" baseline="0" dirty="0">
                          <a:ln>
                            <a:noFill/>
                          </a:ln>
                          <a:solidFill>
                            <a:schemeClr val="tx1"/>
                          </a:solidFill>
                          <a:effectLst/>
                          <a:latin typeface="Arial" charset="0"/>
                          <a:ea typeface="ＭＳ Ｐゴシック"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charset="0"/>
                          <a:ea typeface="ＭＳ Ｐゴシック" charset="0"/>
                        </a:rPr>
                        <a:t>Análisis</a:t>
                      </a:r>
                      <a:endParaRPr kumimoji="0" lang="es-ES" sz="1100" b="1" i="0" u="none" strike="noStrike" cap="none" normalizeH="0" baseline="0" dirty="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charset="0"/>
                          <a:ea typeface="ＭＳ Ｐゴシック" charset="0"/>
                        </a:rPr>
                        <a:t>Especificación</a:t>
                      </a:r>
                      <a:endParaRPr kumimoji="0" lang="es-ES" sz="1100" b="1" i="0" u="none" strike="noStrike" cap="none" normalizeH="0" baseline="0" dirty="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dirty="0">
                          <a:ln>
                            <a:noFill/>
                          </a:ln>
                          <a:solidFill>
                            <a:schemeClr val="tx1"/>
                          </a:solidFill>
                          <a:effectLst/>
                          <a:latin typeface="Arial" charset="0"/>
                          <a:ea typeface="ＭＳ Ｐゴシック" charset="0"/>
                        </a:rPr>
                        <a:t>Validación</a:t>
                      </a:r>
                      <a:endParaRPr kumimoji="0" lang="es-ES" sz="1100" b="1" i="0" u="none" strike="noStrike" cap="none" normalizeH="0" baseline="0" dirty="0">
                        <a:ln>
                          <a:noFill/>
                        </a:ln>
                        <a:solidFill>
                          <a:schemeClr val="tx1"/>
                        </a:solidFill>
                        <a:effectLst/>
                        <a:latin typeface="Arial" charset="0"/>
                        <a:ea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766">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pPr>
                      <a:r>
                        <a:rPr kumimoji="0" lang="es-AR" sz="1000" b="0" i="0" u="none" strike="noStrike" cap="none" normalizeH="0" baseline="0" dirty="0">
                          <a:ln>
                            <a:noFill/>
                          </a:ln>
                          <a:solidFill>
                            <a:schemeClr val="tx1"/>
                          </a:solidFill>
                          <a:effectLst/>
                          <a:latin typeface="Arial" charset="0"/>
                          <a:ea typeface="ＭＳ Ｐゴシック" charset="0"/>
                        </a:rPr>
                        <a:t>Definir requerimientos</a:t>
                      </a: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1" fontAlgn="base" latinLnBrk="0" hangingPunct="1">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Definir visión y alcance </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Identificar a las clases de usuarios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Seleccionar los referentes del producto (Champions)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Identificar los casos de uso.</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Identificar los eventos del sistema y las respuestas. </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Facilitar la </a:t>
                      </a:r>
                      <a:r>
                        <a:rPr kumimoji="0" lang="es-ES" sz="1000" b="0" i="0" u="none" strike="noStrike" cap="none" normalizeH="0" baseline="0" dirty="0" err="1">
                          <a:ln>
                            <a:noFill/>
                          </a:ln>
                          <a:solidFill>
                            <a:schemeClr val="tx1"/>
                          </a:solidFill>
                          <a:effectLst/>
                          <a:latin typeface="Arial" charset="0"/>
                          <a:ea typeface="ＭＳ Ｐゴシック" charset="0"/>
                        </a:rPr>
                        <a:t>elicitación</a:t>
                      </a:r>
                      <a:r>
                        <a:rPr kumimoji="0" lang="es-ES" sz="1000" b="0" i="0" u="none" strike="noStrike" cap="none" normalizeH="0" baseline="0" dirty="0">
                          <a:ln>
                            <a:noFill/>
                          </a:ln>
                          <a:solidFill>
                            <a:schemeClr val="tx1"/>
                          </a:solidFill>
                          <a:effectLst/>
                          <a:latin typeface="Arial" charset="0"/>
                          <a:ea typeface="ＭＳ Ｐゴシック" charset="0"/>
                        </a:rPr>
                        <a:t> de los </a:t>
                      </a:r>
                      <a:r>
                        <a:rPr kumimoji="0" lang="es-ES" sz="1000" b="0" i="0" u="none" strike="noStrike" cap="none" normalizeH="0" baseline="0" dirty="0" err="1">
                          <a:ln>
                            <a:noFill/>
                          </a:ln>
                          <a:solidFill>
                            <a:schemeClr val="tx1"/>
                          </a:solidFill>
                          <a:effectLst/>
                          <a:latin typeface="Arial" charset="0"/>
                          <a:ea typeface="ＭＳ Ｐゴシック" charset="0"/>
                        </a:rPr>
                        <a:t>workshops</a:t>
                      </a: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Observar a los usuarios hacer su trabajo</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Examinar los reportes de problemas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Reusar Requerimientos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Dibujar el diagrama de contexto</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Crear Prototipos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Analizar la factibilidad</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Priorizar Requerimientos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Modelar los Requerimientos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Crear un Diccionario de Datos (Glosario)</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Asignar Requerimientos de subsistemas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Aplicar </a:t>
                      </a:r>
                      <a:r>
                        <a:rPr kumimoji="0" lang="es-ES" sz="1000" b="0" i="0" u="none" strike="noStrike" cap="none" normalizeH="0" baseline="0" dirty="0" err="1">
                          <a:ln>
                            <a:noFill/>
                          </a:ln>
                          <a:solidFill>
                            <a:schemeClr val="tx1"/>
                          </a:solidFill>
                          <a:effectLst/>
                          <a:latin typeface="Arial" charset="0"/>
                          <a:ea typeface="ＭＳ Ｐゴシック" charset="0"/>
                        </a:rPr>
                        <a:t>Quality</a:t>
                      </a:r>
                      <a:r>
                        <a:rPr kumimoji="0" lang="es-ES" sz="1000" b="0" i="0" u="none" strike="noStrike" cap="none" normalizeH="0" baseline="0" dirty="0">
                          <a:ln>
                            <a:noFill/>
                          </a:ln>
                          <a:solidFill>
                            <a:schemeClr val="tx1"/>
                          </a:solidFill>
                          <a:effectLst/>
                          <a:latin typeface="Arial" charset="0"/>
                          <a:ea typeface="ＭＳ Ｐゴシック" charset="0"/>
                        </a:rPr>
                        <a:t> </a:t>
                      </a:r>
                      <a:r>
                        <a:rPr kumimoji="0" lang="es-ES" sz="1000" b="0" i="0" u="none" strike="noStrike" cap="none" normalizeH="0" baseline="0" dirty="0" err="1">
                          <a:ln>
                            <a:noFill/>
                          </a:ln>
                          <a:solidFill>
                            <a:schemeClr val="tx1"/>
                          </a:solidFill>
                          <a:effectLst/>
                          <a:latin typeface="Arial" charset="0"/>
                          <a:ea typeface="ＭＳ Ｐゴシック" charset="0"/>
                        </a:rPr>
                        <a:t>Function</a:t>
                      </a:r>
                      <a:r>
                        <a:rPr kumimoji="0" lang="es-ES" sz="1000" b="0" i="0" u="none" strike="noStrike" cap="none" normalizeH="0" baseline="0" dirty="0">
                          <a:ln>
                            <a:noFill/>
                          </a:ln>
                          <a:solidFill>
                            <a:schemeClr val="tx1"/>
                          </a:solidFill>
                          <a:effectLst/>
                          <a:latin typeface="Arial" charset="0"/>
                          <a:ea typeface="ＭＳ Ｐゴシック" charset="0"/>
                        </a:rPr>
                        <a:t> </a:t>
                      </a:r>
                      <a:r>
                        <a:rPr kumimoji="0" lang="es-ES" sz="1000" b="0" i="0" u="none" strike="noStrike" cap="none" normalizeH="0" baseline="0" dirty="0" err="1">
                          <a:ln>
                            <a:noFill/>
                          </a:ln>
                          <a:solidFill>
                            <a:schemeClr val="tx1"/>
                          </a:solidFill>
                          <a:effectLst/>
                          <a:latin typeface="Arial" charset="0"/>
                          <a:ea typeface="ＭＳ Ｐゴシック" charset="0"/>
                        </a:rPr>
                        <a:t>Deployment</a:t>
                      </a:r>
                      <a:endParaRPr kumimoji="0" lang="es-ES" sz="1000" b="0" i="0" u="none" strike="noStrike" cap="none" normalizeH="0" baseline="0" dirty="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Definir una plantilla para requerimientos</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Identificar las fuentes de requerimientos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Rotular los requerimientos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Registrar las reglas del negocio a Dominio</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Especificar los atributos de calidad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Inspeccionar los requerimientos</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Probar los Requerimientos</a:t>
                      </a:r>
                    </a:p>
                    <a:p>
                      <a:pPr marL="342900" marR="0" lvl="0" indent="-342900" algn="l" defTabSz="914400" rtl="0" eaLnBrk="0" fontAlgn="base" latinLnBrk="0" hangingPunct="0">
                        <a:lnSpc>
                          <a:spcPct val="100000"/>
                        </a:lnSpc>
                        <a:spcBef>
                          <a:spcPct val="0"/>
                        </a:spcBef>
                        <a:spcAft>
                          <a:spcPct val="0"/>
                        </a:spcAft>
                        <a:buClrTx/>
                        <a:buSzTx/>
                        <a:buFontTx/>
                        <a:buChar char="•"/>
                        <a:tabLst/>
                      </a:pPr>
                      <a:endParaRPr kumimoji="0" lang="es-ES" sz="1000" b="0" i="0" u="none" strike="noStrike" cap="none" normalizeH="0" baseline="0" dirty="0">
                        <a:ln>
                          <a:noFill/>
                        </a:ln>
                        <a:solidFill>
                          <a:schemeClr val="tx1"/>
                        </a:solidFill>
                        <a:effectLst/>
                        <a:latin typeface="Arial" charset="0"/>
                        <a:ea typeface="ＭＳ Ｐゴシック"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ES" sz="1000" b="0" i="0" u="none" strike="noStrike" cap="none" normalizeH="0" baseline="0" dirty="0">
                          <a:ln>
                            <a:noFill/>
                          </a:ln>
                          <a:solidFill>
                            <a:schemeClr val="tx1"/>
                          </a:solidFill>
                          <a:effectLst/>
                          <a:latin typeface="Arial" charset="0"/>
                          <a:ea typeface="ＭＳ Ｐゴシック" charset="0"/>
                        </a:rPr>
                        <a:t>Definir los criterios de aceptación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690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1 Título"/>
          <p:cNvSpPr>
            <a:spLocks noGrp="1"/>
          </p:cNvSpPr>
          <p:nvPr>
            <p:ph type="title"/>
          </p:nvPr>
        </p:nvSpPr>
        <p:spPr/>
        <p:txBody>
          <a:bodyPr/>
          <a:lstStyle/>
          <a:p>
            <a:pPr eaLnBrk="1" hangingPunct="1"/>
            <a:r>
              <a:rPr lang="es-ES" dirty="0" err="1"/>
              <a:t>Elicitación</a:t>
            </a:r>
            <a:r>
              <a:rPr lang="es-ES" dirty="0"/>
              <a:t> de requerimientos</a:t>
            </a:r>
            <a:endParaRPr lang="es-AR" dirty="0"/>
          </a:p>
        </p:txBody>
      </p:sp>
      <p:sp>
        <p:nvSpPr>
          <p:cNvPr id="109570" name="3 Marcador de fecha"/>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07F24B-0A70-2B4F-B67F-B9BD7FB55638}" type="datetime1">
              <a:rPr lang="es-AR" sz="1400">
                <a:solidFill>
                  <a:schemeClr val="tx2"/>
                </a:solidFill>
              </a:rPr>
              <a:t>13/4/19</a:t>
            </a:fld>
            <a:endParaRPr lang="es-AR" sz="1400">
              <a:solidFill>
                <a:schemeClr val="tx2"/>
              </a:solidFill>
            </a:endParaRPr>
          </a:p>
        </p:txBody>
      </p:sp>
      <p:sp>
        <p:nvSpPr>
          <p:cNvPr id="109571" name="4 Marcador de pie de página"/>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AR" sz="1400">
                <a:solidFill>
                  <a:schemeClr val="tx2"/>
                </a:solidFill>
              </a:rPr>
              <a:t>Ingeniería de Software</a:t>
            </a:r>
          </a:p>
        </p:txBody>
      </p:sp>
      <p:sp>
        <p:nvSpPr>
          <p:cNvPr id="109572" name="5 Marcador de número de diapositiva"/>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8A2E67A-4FF4-4C08-B6E8-FC5CEA057CE3}" type="slidenum">
              <a:rPr lang="es-AR" sz="1400">
                <a:solidFill>
                  <a:schemeClr val="tx2"/>
                </a:solidFill>
              </a:rPr>
              <a:pPr eaLnBrk="1" hangingPunct="1"/>
              <a:t>22</a:t>
            </a:fld>
            <a:endParaRPr lang="es-AR" sz="1400">
              <a:solidFill>
                <a:schemeClr val="tx2"/>
              </a:solidFill>
            </a:endParaRPr>
          </a:p>
        </p:txBody>
      </p:sp>
      <p:sp>
        <p:nvSpPr>
          <p:cNvPr id="7" name="Rectangle 3"/>
          <p:cNvSpPr txBox="1">
            <a:spLocks noChangeArrowheads="1"/>
          </p:cNvSpPr>
          <p:nvPr/>
        </p:nvSpPr>
        <p:spPr bwMode="auto">
          <a:xfrm>
            <a:off x="3423205" y="1050049"/>
            <a:ext cx="6172200" cy="3516313"/>
          </a:xfrm>
          <a:prstGeom prst="rect">
            <a:avLst/>
          </a:prstGeom>
          <a:no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638CAE"/>
              </a:buClr>
              <a:buSzPct val="65000"/>
              <a:buFont typeface="Wingdings 2" panose="05020102010507070707" pitchFamily="18" charset="2"/>
              <a:buChar char=""/>
            </a:pPr>
            <a:r>
              <a:rPr lang="es-ES" sz="1400" dirty="0">
                <a:latin typeface="Gill Sans MT" panose="020B0502020104020203" pitchFamily="34" charset="0"/>
              </a:rPr>
              <a:t>Es el punto de entrada del proyecto.</a:t>
            </a:r>
          </a:p>
          <a:p>
            <a:pPr>
              <a:lnSpc>
                <a:spcPct val="90000"/>
              </a:lnSpc>
              <a:spcBef>
                <a:spcPct val="20000"/>
              </a:spcBef>
              <a:buClr>
                <a:srgbClr val="638CAE"/>
              </a:buClr>
              <a:buSzPct val="65000"/>
              <a:buFont typeface="Wingdings 2" panose="05020102010507070707" pitchFamily="18" charset="2"/>
              <a:buChar char=""/>
            </a:pPr>
            <a:endParaRPr lang="es-ES" sz="1400" dirty="0">
              <a:latin typeface="Gill Sans MT" panose="020B0502020104020203" pitchFamily="34" charset="0"/>
            </a:endParaRPr>
          </a:p>
          <a:p>
            <a:pPr>
              <a:lnSpc>
                <a:spcPct val="90000"/>
              </a:lnSpc>
              <a:spcBef>
                <a:spcPct val="20000"/>
              </a:spcBef>
              <a:buClr>
                <a:srgbClr val="638CAE"/>
              </a:buClr>
              <a:buSzPct val="65000"/>
              <a:buFont typeface="Wingdings 2" panose="05020102010507070707" pitchFamily="18" charset="2"/>
              <a:buChar char=""/>
            </a:pPr>
            <a:r>
              <a:rPr lang="es-ES" sz="1400" dirty="0">
                <a:latin typeface="Gill Sans MT" panose="020B0502020104020203" pitchFamily="34" charset="0"/>
              </a:rPr>
              <a:t>Primera etapa en el entendimiento del problema.</a:t>
            </a:r>
          </a:p>
          <a:p>
            <a:pPr>
              <a:lnSpc>
                <a:spcPct val="90000"/>
              </a:lnSpc>
              <a:spcBef>
                <a:spcPct val="20000"/>
              </a:spcBef>
              <a:buClr>
                <a:srgbClr val="638CAE"/>
              </a:buClr>
              <a:buSzPct val="65000"/>
              <a:buFont typeface="Wingdings 2" panose="05020102010507070707" pitchFamily="18" charset="2"/>
              <a:buChar char=""/>
            </a:pPr>
            <a:endParaRPr lang="es-ES" sz="1400" dirty="0">
              <a:latin typeface="Gill Sans MT" panose="020B0502020104020203" pitchFamily="34" charset="0"/>
            </a:endParaRPr>
          </a:p>
          <a:p>
            <a:pPr>
              <a:lnSpc>
                <a:spcPct val="90000"/>
              </a:lnSpc>
              <a:spcBef>
                <a:spcPct val="20000"/>
              </a:spcBef>
              <a:buClr>
                <a:srgbClr val="638CAE"/>
              </a:buClr>
              <a:buSzPct val="65000"/>
              <a:buFont typeface="Wingdings 2" panose="05020102010507070707" pitchFamily="18" charset="2"/>
              <a:buChar char=""/>
            </a:pPr>
            <a:r>
              <a:rPr lang="es-ES" sz="1400" dirty="0">
                <a:latin typeface="Gill Sans MT" panose="020B0502020104020203" pitchFamily="34" charset="0"/>
              </a:rPr>
              <a:t>Una actividad principalmente humana.</a:t>
            </a:r>
          </a:p>
          <a:p>
            <a:pPr>
              <a:lnSpc>
                <a:spcPct val="90000"/>
              </a:lnSpc>
              <a:spcBef>
                <a:spcPct val="20000"/>
              </a:spcBef>
              <a:buClr>
                <a:srgbClr val="638CAE"/>
              </a:buClr>
              <a:buSzPct val="65000"/>
              <a:buFont typeface="Wingdings 2" panose="05020102010507070707" pitchFamily="18" charset="2"/>
              <a:buChar char=""/>
            </a:pPr>
            <a:endParaRPr lang="es-ES" sz="1400" dirty="0">
              <a:latin typeface="Gill Sans MT" panose="020B0502020104020203" pitchFamily="34" charset="0"/>
            </a:endParaRPr>
          </a:p>
          <a:p>
            <a:pPr>
              <a:lnSpc>
                <a:spcPct val="90000"/>
              </a:lnSpc>
              <a:spcBef>
                <a:spcPct val="20000"/>
              </a:spcBef>
              <a:buClr>
                <a:srgbClr val="638CAE"/>
              </a:buClr>
              <a:buSzPct val="65000"/>
              <a:buFont typeface="Wingdings 2" panose="05020102010507070707" pitchFamily="18" charset="2"/>
              <a:buChar char=""/>
            </a:pPr>
            <a:r>
              <a:rPr lang="es-ES" sz="1400" dirty="0">
                <a:latin typeface="Gill Sans MT" panose="020B0502020104020203" pitchFamily="34" charset="0"/>
              </a:rPr>
              <a:t>Es el proceso de entender problemas del mundo real y las necesidades del usuario.</a:t>
            </a:r>
          </a:p>
          <a:p>
            <a:pPr>
              <a:lnSpc>
                <a:spcPct val="90000"/>
              </a:lnSpc>
              <a:spcBef>
                <a:spcPct val="20000"/>
              </a:spcBef>
              <a:buClr>
                <a:srgbClr val="638CAE"/>
              </a:buClr>
              <a:buSzPct val="65000"/>
              <a:buFont typeface="Wingdings 2" panose="05020102010507070707" pitchFamily="18" charset="2"/>
              <a:buChar char=""/>
            </a:pPr>
            <a:endParaRPr lang="es-ES" sz="1400" dirty="0">
              <a:latin typeface="Gill Sans MT" panose="020B0502020104020203" pitchFamily="34" charset="0"/>
            </a:endParaRPr>
          </a:p>
          <a:p>
            <a:pPr>
              <a:lnSpc>
                <a:spcPct val="90000"/>
              </a:lnSpc>
              <a:spcBef>
                <a:spcPct val="20000"/>
              </a:spcBef>
              <a:buClr>
                <a:srgbClr val="638CAE"/>
              </a:buClr>
              <a:buSzPct val="65000"/>
              <a:buFont typeface="Wingdings 2" panose="05020102010507070707" pitchFamily="18" charset="2"/>
              <a:buChar char=""/>
            </a:pPr>
            <a:r>
              <a:rPr lang="es-ES" sz="1400" dirty="0">
                <a:latin typeface="Gill Sans MT" panose="020B0502020104020203" pitchFamily="34" charset="0"/>
              </a:rPr>
              <a:t>Es conseguir una comprensión mejor del problema a solucionar.</a:t>
            </a:r>
          </a:p>
          <a:p>
            <a:pPr>
              <a:lnSpc>
                <a:spcPct val="90000"/>
              </a:lnSpc>
              <a:spcBef>
                <a:spcPct val="20000"/>
              </a:spcBef>
              <a:buClr>
                <a:srgbClr val="638CAE"/>
              </a:buClr>
              <a:buSzPct val="65000"/>
              <a:buFont typeface="Wingdings 2" panose="05020102010507070707" pitchFamily="18" charset="2"/>
              <a:buChar char=""/>
            </a:pPr>
            <a:endParaRPr lang="es-ES" sz="1400" dirty="0">
              <a:latin typeface="Gill Sans MT" panose="020B0502020104020203" pitchFamily="34" charset="0"/>
            </a:endParaRPr>
          </a:p>
          <a:p>
            <a:pPr>
              <a:lnSpc>
                <a:spcPct val="90000"/>
              </a:lnSpc>
              <a:spcBef>
                <a:spcPct val="20000"/>
              </a:spcBef>
              <a:buClr>
                <a:srgbClr val="638CAE"/>
              </a:buClr>
              <a:buSzPct val="65000"/>
              <a:buFont typeface="Wingdings 2" panose="05020102010507070707" pitchFamily="18" charset="2"/>
              <a:buChar char=""/>
            </a:pPr>
            <a:r>
              <a:rPr lang="es-ES" sz="1400" dirty="0">
                <a:latin typeface="Gill Sans MT" panose="020B0502020104020203" pitchFamily="34" charset="0"/>
              </a:rPr>
              <a:t>Para identificar la causa inicial, o el problema detrás del problema, preguntar a gente implicada directamente.</a:t>
            </a:r>
          </a:p>
          <a:p>
            <a:pPr>
              <a:lnSpc>
                <a:spcPct val="90000"/>
              </a:lnSpc>
              <a:spcBef>
                <a:spcPct val="20000"/>
              </a:spcBef>
              <a:buClr>
                <a:srgbClr val="638CAE"/>
              </a:buClr>
              <a:buSzPct val="65000"/>
              <a:buFont typeface="Wingdings 2" panose="05020102010507070707" pitchFamily="18" charset="2"/>
              <a:buChar char=""/>
            </a:pPr>
            <a:endParaRPr lang="es-ES" sz="1400" dirty="0">
              <a:latin typeface="Gill Sans MT" panose="020B0502020104020203" pitchFamily="34" charset="0"/>
            </a:endParaRPr>
          </a:p>
          <a:p>
            <a:pPr>
              <a:lnSpc>
                <a:spcPct val="90000"/>
              </a:lnSpc>
              <a:spcBef>
                <a:spcPct val="20000"/>
              </a:spcBef>
              <a:buClr>
                <a:srgbClr val="638CAE"/>
              </a:buClr>
              <a:buSzPct val="65000"/>
              <a:buFont typeface="Wingdings 2" panose="05020102010507070707" pitchFamily="18" charset="2"/>
              <a:buChar char=""/>
            </a:pPr>
            <a:r>
              <a:rPr lang="es-ES" sz="1400" dirty="0">
                <a:latin typeface="Gill Sans MT" panose="020B0502020104020203" pitchFamily="34" charset="0"/>
              </a:rPr>
              <a:t>La identificación de los actores en el sistema es el paso clave de este proceso. </a:t>
            </a:r>
          </a:p>
          <a:p>
            <a:pPr>
              <a:lnSpc>
                <a:spcPct val="90000"/>
              </a:lnSpc>
              <a:spcBef>
                <a:spcPct val="20000"/>
              </a:spcBef>
              <a:buClr>
                <a:srgbClr val="F9F9F9"/>
              </a:buClr>
              <a:buSzPct val="65000"/>
              <a:buFont typeface="Wingdings 2" panose="05020102010507070707" pitchFamily="18" charset="2"/>
              <a:buChar char=""/>
            </a:pPr>
            <a:endParaRPr lang="es-ES" sz="1400" dirty="0">
              <a:latin typeface="Gill Sans MT" panose="020B0502020104020203" pitchFamily="34" charset="0"/>
            </a:endParaRPr>
          </a:p>
          <a:p>
            <a:pPr>
              <a:lnSpc>
                <a:spcPct val="90000"/>
              </a:lnSpc>
              <a:spcBef>
                <a:spcPct val="20000"/>
              </a:spcBef>
              <a:buClr>
                <a:srgbClr val="F9F9F9"/>
              </a:buClr>
              <a:buSzPct val="65000"/>
              <a:buFont typeface="Wingdings 2" panose="05020102010507070707" pitchFamily="18" charset="2"/>
              <a:buChar char=""/>
            </a:pPr>
            <a:endParaRPr lang="es-ES" sz="1400" dirty="0">
              <a:latin typeface="Gill Sans MT" panose="020B0502020104020203" pitchFamily="34" charset="0"/>
            </a:endParaRPr>
          </a:p>
        </p:txBody>
      </p:sp>
      <p:pic>
        <p:nvPicPr>
          <p:cNvPr id="109574" name="Picture 2" descr="http://www.capiro.co.uk/images/questions-and-answers-signpo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0912" y="852678"/>
            <a:ext cx="2503487" cy="2571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5 Rectángulo"/>
          <p:cNvSpPr>
            <a:spLocks noChangeArrowheads="1"/>
          </p:cNvSpPr>
          <p:nvPr/>
        </p:nvSpPr>
        <p:spPr bwMode="auto">
          <a:xfrm>
            <a:off x="3538901" y="4968164"/>
            <a:ext cx="6572250" cy="839787"/>
          </a:xfrm>
          <a:prstGeom prst="rect">
            <a:avLst/>
          </a:prstGeom>
          <a:solidFill>
            <a:schemeClr val="accent2">
              <a:lumMod val="75000"/>
            </a:schemeClr>
          </a:solidFill>
          <a:ln w="9525">
            <a:noFill/>
            <a:miter lim="800000"/>
            <a:headEnd/>
            <a:tailEnd/>
          </a:ln>
          <a:effec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buFont typeface="Wingdings" panose="05000000000000000000" pitchFamily="2" charset="2"/>
              <a:buNone/>
            </a:pPr>
            <a:r>
              <a:rPr lang="es-AR" sz="1800" dirty="0">
                <a:solidFill>
                  <a:schemeClr val="bg1"/>
                </a:solidFill>
                <a:latin typeface="Calibri" panose="020F0502020204030204" pitchFamily="34" charset="0"/>
              </a:rPr>
              <a:t>Proceso a través del cual los clientes, compradores o usuarios de un sistema descubren, revelan, articulan y comprenden sus requerimientos.</a:t>
            </a:r>
          </a:p>
        </p:txBody>
      </p:sp>
    </p:spTree>
    <p:extLst>
      <p:ext uri="{BB962C8B-B14F-4D97-AF65-F5344CB8AC3E}">
        <p14:creationId xmlns:p14="http://schemas.microsoft.com/office/powerpoint/2010/main" val="334551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9" name="Marcador de pie de página 4"/>
          <p:cNvSpPr>
            <a:spLocks noGrp="1"/>
          </p:cNvSpPr>
          <p:nvPr>
            <p:ph type="ftr" sz="quarter" idx="11"/>
          </p:nvPr>
        </p:nvSpPr>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p:txBody>
          <a:bodyPr/>
          <a:lstStyle/>
          <a:p>
            <a:fld id="{ADDD444B-9BA7-4839-9538-2E5C85273323}" type="slidenum">
              <a:rPr lang="es-AR" smtClean="0"/>
              <a:t>23</a:t>
            </a:fld>
            <a:endParaRPr lang="es-AR"/>
          </a:p>
        </p:txBody>
      </p:sp>
      <p:sp>
        <p:nvSpPr>
          <p:cNvPr id="123905" name="1 Título"/>
          <p:cNvSpPr>
            <a:spLocks noGrp="1"/>
          </p:cNvSpPr>
          <p:nvPr>
            <p:ph type="title"/>
          </p:nvPr>
        </p:nvSpPr>
        <p:spPr/>
        <p:txBody>
          <a:bodyPr>
            <a:normAutofit/>
          </a:bodyPr>
          <a:lstStyle/>
          <a:p>
            <a:pPr eaLnBrk="1" hangingPunct="1"/>
            <a:r>
              <a:rPr lang="es-ES" dirty="0"/>
              <a:t>Inicio de las actividades de </a:t>
            </a:r>
            <a:r>
              <a:rPr lang="es-ES" dirty="0" err="1"/>
              <a:t>elicitación</a:t>
            </a:r>
            <a:endParaRPr lang="es-AR" dirty="0"/>
          </a:p>
        </p:txBody>
      </p:sp>
      <p:sp>
        <p:nvSpPr>
          <p:cNvPr id="7" name="Rectangle 3"/>
          <p:cNvSpPr txBox="1">
            <a:spLocks noChangeArrowheads="1"/>
          </p:cNvSpPr>
          <p:nvPr/>
        </p:nvSpPr>
        <p:spPr bwMode="auto">
          <a:xfrm>
            <a:off x="4060793" y="1123837"/>
            <a:ext cx="7210425" cy="4321175"/>
          </a:xfrm>
          <a:prstGeom prst="rect">
            <a:avLst/>
          </a:prstGeom>
          <a:solidFill>
            <a:schemeClr val="accent2">
              <a:lumMod val="60000"/>
              <a:lumOff val="40000"/>
            </a:schemeClr>
          </a:solidFill>
          <a:ln w="9525">
            <a:noFill/>
            <a:miter lim="800000"/>
            <a:headEnd/>
            <a:tailEnd/>
          </a:ln>
        </p:spPr>
        <p:txBody>
          <a:bodyPr/>
          <a:lstStyle>
            <a:lvl1pPr marL="593725" indent="-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rgbClr val="525B7E"/>
              </a:buClr>
              <a:buSzPct val="65000"/>
              <a:buFont typeface="Wingdings 2" panose="05020102010507070707" pitchFamily="18" charset="2"/>
              <a:buChar char="E"/>
            </a:pPr>
            <a:r>
              <a:rPr lang="es-ES" dirty="0">
                <a:latin typeface="Gill Sans MT" panose="020B0502020104020203" pitchFamily="34" charset="0"/>
              </a:rPr>
              <a:t>Acordar la definición de problema.</a:t>
            </a:r>
          </a:p>
          <a:p>
            <a:pPr>
              <a:spcBef>
                <a:spcPct val="20000"/>
              </a:spcBef>
              <a:buClr>
                <a:srgbClr val="525B7E"/>
              </a:buClr>
              <a:buSzPct val="65000"/>
              <a:buFont typeface="Wingdings 2" panose="05020102010507070707" pitchFamily="18" charset="2"/>
              <a:buChar char="E"/>
            </a:pPr>
            <a:endParaRPr lang="es-ES" dirty="0">
              <a:latin typeface="Gill Sans MT" panose="020B0502020104020203" pitchFamily="34" charset="0"/>
            </a:endParaRPr>
          </a:p>
          <a:p>
            <a:pPr>
              <a:spcBef>
                <a:spcPct val="20000"/>
              </a:spcBef>
              <a:buClr>
                <a:srgbClr val="525B7E"/>
              </a:buClr>
              <a:buSzPct val="65000"/>
              <a:buFont typeface="Wingdings 2" panose="05020102010507070707" pitchFamily="18" charset="2"/>
              <a:buChar char="E"/>
            </a:pPr>
            <a:r>
              <a:rPr lang="es-ES" dirty="0">
                <a:latin typeface="Gill Sans MT" panose="020B0502020104020203" pitchFamily="34" charset="0"/>
              </a:rPr>
              <a:t>Entender la causa principal detrás del problema.</a:t>
            </a:r>
          </a:p>
          <a:p>
            <a:pPr>
              <a:spcBef>
                <a:spcPct val="20000"/>
              </a:spcBef>
              <a:buClr>
                <a:srgbClr val="525B7E"/>
              </a:buClr>
              <a:buSzPct val="65000"/>
              <a:buFont typeface="Wingdings 2" panose="05020102010507070707" pitchFamily="18" charset="2"/>
              <a:buChar char="E"/>
            </a:pPr>
            <a:endParaRPr lang="es-ES" dirty="0">
              <a:latin typeface="Gill Sans MT" panose="020B0502020104020203" pitchFamily="34" charset="0"/>
            </a:endParaRPr>
          </a:p>
          <a:p>
            <a:pPr>
              <a:spcBef>
                <a:spcPct val="20000"/>
              </a:spcBef>
              <a:buClr>
                <a:srgbClr val="525B7E"/>
              </a:buClr>
              <a:buSzPct val="65000"/>
              <a:buFont typeface="Wingdings 2" panose="05020102010507070707" pitchFamily="18" charset="2"/>
              <a:buChar char="E"/>
            </a:pPr>
            <a:r>
              <a:rPr lang="es-ES" dirty="0">
                <a:latin typeface="Gill Sans MT" panose="020B0502020104020203" pitchFamily="34" charset="0"/>
              </a:rPr>
              <a:t>Identificar a los </a:t>
            </a:r>
            <a:r>
              <a:rPr lang="es-ES" dirty="0" err="1">
                <a:latin typeface="Gill Sans MT" panose="020B0502020104020203" pitchFamily="34" charset="0"/>
              </a:rPr>
              <a:t>stakeholders</a:t>
            </a:r>
            <a:r>
              <a:rPr lang="es-ES" dirty="0">
                <a:latin typeface="Gill Sans MT" panose="020B0502020104020203" pitchFamily="34" charset="0"/>
              </a:rPr>
              <a:t> y usuarios.</a:t>
            </a:r>
          </a:p>
          <a:p>
            <a:pPr>
              <a:spcBef>
                <a:spcPct val="20000"/>
              </a:spcBef>
              <a:buClr>
                <a:srgbClr val="525B7E"/>
              </a:buClr>
              <a:buSzPct val="65000"/>
              <a:buFont typeface="Wingdings 2" panose="05020102010507070707" pitchFamily="18" charset="2"/>
              <a:buChar char="E"/>
            </a:pPr>
            <a:endParaRPr lang="es-ES" dirty="0">
              <a:latin typeface="Gill Sans MT" panose="020B0502020104020203" pitchFamily="34" charset="0"/>
            </a:endParaRPr>
          </a:p>
          <a:p>
            <a:pPr>
              <a:spcBef>
                <a:spcPct val="20000"/>
              </a:spcBef>
              <a:buClr>
                <a:srgbClr val="525B7E"/>
              </a:buClr>
              <a:buSzPct val="65000"/>
              <a:buFont typeface="Wingdings 2" panose="05020102010507070707" pitchFamily="18" charset="2"/>
              <a:buChar char="E"/>
            </a:pPr>
            <a:r>
              <a:rPr lang="es-ES" dirty="0">
                <a:latin typeface="Gill Sans MT" panose="020B0502020104020203" pitchFamily="34" charset="0"/>
              </a:rPr>
              <a:t>Definir el límite de la solución del sistema.</a:t>
            </a:r>
          </a:p>
          <a:p>
            <a:pPr>
              <a:spcBef>
                <a:spcPct val="20000"/>
              </a:spcBef>
              <a:buClr>
                <a:srgbClr val="525B7E"/>
              </a:buClr>
              <a:buSzPct val="65000"/>
              <a:buFont typeface="Wingdings 2" panose="05020102010507070707" pitchFamily="18" charset="2"/>
              <a:buChar char="E"/>
            </a:pPr>
            <a:endParaRPr lang="es-ES" dirty="0">
              <a:latin typeface="Gill Sans MT" panose="020B0502020104020203" pitchFamily="34" charset="0"/>
            </a:endParaRPr>
          </a:p>
          <a:p>
            <a:pPr>
              <a:spcBef>
                <a:spcPct val="20000"/>
              </a:spcBef>
              <a:buClr>
                <a:srgbClr val="525B7E"/>
              </a:buClr>
              <a:buSzPct val="65000"/>
              <a:buFont typeface="Wingdings 2" panose="05020102010507070707" pitchFamily="18" charset="2"/>
              <a:buChar char="E"/>
            </a:pPr>
            <a:r>
              <a:rPr lang="es-ES" dirty="0">
                <a:latin typeface="Gill Sans MT" panose="020B0502020104020203" pitchFamily="34" charset="0"/>
              </a:rPr>
              <a:t>Identificar las restricciones de la solución.</a:t>
            </a:r>
          </a:p>
          <a:p>
            <a:pPr>
              <a:spcBef>
                <a:spcPct val="20000"/>
              </a:spcBef>
              <a:buClr>
                <a:srgbClr val="F9F9F9"/>
              </a:buClr>
              <a:buSzPct val="65000"/>
            </a:pPr>
            <a:endParaRPr lang="es-ES" dirty="0">
              <a:latin typeface="Gill Sans MT" panose="020B0502020104020203" pitchFamily="34" charset="0"/>
            </a:endParaRPr>
          </a:p>
        </p:txBody>
      </p:sp>
    </p:spTree>
    <p:extLst>
      <p:ext uri="{BB962C8B-B14F-4D97-AF65-F5344CB8AC3E}">
        <p14:creationId xmlns:p14="http://schemas.microsoft.com/office/powerpoint/2010/main" val="2529006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4"/>
          <p:cNvGraphicFramePr>
            <a:graphicFrameLocks noGrp="1"/>
          </p:cNvGraphicFramePr>
          <p:nvPr>
            <p:ph idx="1"/>
            <p:extLst>
              <p:ext uri="{D42A27DB-BD31-4B8C-83A1-F6EECF244321}">
                <p14:modId xmlns:p14="http://schemas.microsoft.com/office/powerpoint/2010/main" val="2396224854"/>
              </p:ext>
            </p:extLst>
          </p:nvPr>
        </p:nvGraphicFramePr>
        <p:xfrm>
          <a:off x="3779436" y="2367079"/>
          <a:ext cx="7704137" cy="2844801"/>
        </p:xfrm>
        <a:graphic>
          <a:graphicData uri="http://schemas.openxmlformats.org/drawingml/2006/table">
            <a:tbl>
              <a:tblPr/>
              <a:tblGrid>
                <a:gridCol w="3357562">
                  <a:extLst>
                    <a:ext uri="{9D8B030D-6E8A-4147-A177-3AD203B41FA5}">
                      <a16:colId xmlns:a16="http://schemas.microsoft.com/office/drawing/2014/main" val="20000"/>
                    </a:ext>
                  </a:extLst>
                </a:gridCol>
                <a:gridCol w="4346575">
                  <a:extLst>
                    <a:ext uri="{9D8B030D-6E8A-4147-A177-3AD203B41FA5}">
                      <a16:colId xmlns:a16="http://schemas.microsoft.com/office/drawing/2014/main" val="20001"/>
                    </a:ext>
                  </a:extLst>
                </a:gridCol>
              </a:tblGrid>
              <a:tr h="481013">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1" i="0" u="none" strike="noStrike" cap="none" normalizeH="0" baseline="0">
                          <a:ln>
                            <a:noFill/>
                          </a:ln>
                          <a:solidFill>
                            <a:srgbClr val="FFFFFF"/>
                          </a:solidFill>
                          <a:effectLst/>
                          <a:latin typeface="Gill Sans MT" panose="020B0502020104020203" pitchFamily="34" charset="0"/>
                          <a:ea typeface="MS PGothic" panose="020B0600070205080204" pitchFamily="34" charset="-128"/>
                        </a:rPr>
                        <a:t>Elemento</a:t>
                      </a:r>
                      <a:endParaRPr kumimoji="1" lang="es-ES" sz="2000" b="1"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1" i="0" u="none" strike="noStrike" cap="none" normalizeH="0" baseline="0">
                          <a:ln>
                            <a:noFill/>
                          </a:ln>
                          <a:solidFill>
                            <a:srgbClr val="FFFFFF"/>
                          </a:solidFill>
                          <a:effectLst/>
                          <a:latin typeface="Gill Sans MT" panose="020B0502020104020203" pitchFamily="34" charset="0"/>
                          <a:ea typeface="MS PGothic" panose="020B0600070205080204" pitchFamily="34" charset="-128"/>
                        </a:rPr>
                        <a:t>Descripción</a:t>
                      </a:r>
                      <a:endParaRPr kumimoji="1" lang="es-ES" sz="2000" b="1"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79425">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rPr>
                        <a:t>El problema de …</a:t>
                      </a:r>
                      <a:endPar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rPr>
                        <a:t>Describir el problema</a:t>
                      </a:r>
                      <a:endPar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extLst>
                  <a:ext uri="{0D108BD9-81ED-4DB2-BD59-A6C34878D82A}">
                    <a16:rowId xmlns:a16="http://schemas.microsoft.com/office/drawing/2014/main" val="10001"/>
                  </a:ext>
                </a:extLst>
              </a:tr>
              <a:tr h="481013">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rPr>
                        <a:t>Afecta….</a:t>
                      </a:r>
                      <a:endPar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rPr>
                        <a:t>Identificar a los stakeholders</a:t>
                      </a:r>
                      <a:endPar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extLst>
                  <a:ext uri="{0D108BD9-81ED-4DB2-BD59-A6C34878D82A}">
                    <a16:rowId xmlns:a16="http://schemas.microsoft.com/office/drawing/2014/main" val="10002"/>
                  </a:ext>
                </a:extLst>
              </a:tr>
              <a:tr h="701675">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rPr>
                        <a:t>Y da como resultado … </a:t>
                      </a:r>
                      <a:endPar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rPr>
                        <a:t>Impacto del problema sobre los stakeholders o negocio</a:t>
                      </a:r>
                      <a:endPar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extLst>
                  <a:ext uri="{0D108BD9-81ED-4DB2-BD59-A6C34878D82A}">
                    <a16:rowId xmlns:a16="http://schemas.microsoft.com/office/drawing/2014/main" val="10003"/>
                  </a:ext>
                </a:extLst>
              </a:tr>
              <a:tr h="701675">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rPr>
                        <a:t>Beneficio de una solución …</a:t>
                      </a:r>
                      <a:endParaRPr kumimoji="1" lang="es-ES" sz="2000" b="0" i="0" u="none" strike="noStrike" cap="none" normalizeH="0" baseline="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0" i="0" u="none" strike="noStrike" cap="none" normalizeH="0" baseline="0" dirty="0">
                          <a:ln>
                            <a:noFill/>
                          </a:ln>
                          <a:solidFill>
                            <a:schemeClr val="tx2"/>
                          </a:solidFill>
                          <a:effectLst/>
                          <a:latin typeface="Gill Sans MT" panose="020B0502020104020203" pitchFamily="34" charset="0"/>
                          <a:ea typeface="MS PGothic" panose="020B0600070205080204" pitchFamily="34" charset="-128"/>
                        </a:rPr>
                        <a:t>Indicar la solución propuesta y las lista de beneficios</a:t>
                      </a:r>
                      <a:endParaRPr kumimoji="1" lang="es-ES" sz="2000" b="0" i="0" u="none" strike="noStrike" cap="none" normalizeH="0" baseline="0" dirty="0">
                        <a:ln>
                          <a:noFill/>
                        </a:ln>
                        <a:solidFill>
                          <a:schemeClr val="tx2"/>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marT="45715" marB="45715"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D2DA7A"/>
                    </a:solidFill>
                  </a:tcPr>
                </a:tc>
                <a:extLst>
                  <a:ext uri="{0D108BD9-81ED-4DB2-BD59-A6C34878D82A}">
                    <a16:rowId xmlns:a16="http://schemas.microsoft.com/office/drawing/2014/main" val="10004"/>
                  </a:ext>
                </a:extLst>
              </a:tr>
            </a:tbl>
          </a:graphicData>
        </a:graphic>
      </p:graphicFrame>
      <p:sp>
        <p:nvSpPr>
          <p:cNvPr id="9"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0" name="Marcador de pie de página 4"/>
          <p:cNvSpPr>
            <a:spLocks noGrp="1"/>
          </p:cNvSpPr>
          <p:nvPr>
            <p:ph type="ftr" sz="quarter" idx="11"/>
          </p:nvPr>
        </p:nvSpPr>
        <p:spPr/>
        <p:txBody>
          <a:bodyPr/>
          <a:lstStyle/>
          <a:p>
            <a:r>
              <a:rPr lang="es-AR"/>
              <a:t>Introducción a la Ingenería de Software en Productos Médicos</a:t>
            </a:r>
          </a:p>
        </p:txBody>
      </p:sp>
      <p:sp>
        <p:nvSpPr>
          <p:cNvPr id="11" name="Marcador de número de diapositiva 5"/>
          <p:cNvSpPr>
            <a:spLocks noGrp="1"/>
          </p:cNvSpPr>
          <p:nvPr>
            <p:ph type="sldNum" sz="quarter" idx="12"/>
          </p:nvPr>
        </p:nvSpPr>
        <p:spPr/>
        <p:txBody>
          <a:bodyPr/>
          <a:lstStyle/>
          <a:p>
            <a:fld id="{ADDD444B-9BA7-4839-9538-2E5C85273323}" type="slidenum">
              <a:rPr lang="es-AR" smtClean="0"/>
              <a:t>24</a:t>
            </a:fld>
            <a:endParaRPr lang="es-AR"/>
          </a:p>
        </p:txBody>
      </p:sp>
      <p:sp>
        <p:nvSpPr>
          <p:cNvPr id="125953" name="1 Título"/>
          <p:cNvSpPr>
            <a:spLocks noGrp="1"/>
          </p:cNvSpPr>
          <p:nvPr>
            <p:ph type="title"/>
          </p:nvPr>
        </p:nvSpPr>
        <p:spPr/>
        <p:txBody>
          <a:bodyPr>
            <a:noAutofit/>
          </a:bodyPr>
          <a:lstStyle/>
          <a:p>
            <a:pPr eaLnBrk="1" hangingPunct="1"/>
            <a:r>
              <a:rPr lang="es-ES" sz="4000" dirty="0"/>
              <a:t>Paso 1 - Acordar la definición de problema</a:t>
            </a:r>
            <a:endParaRPr lang="es-AR" sz="4000" dirty="0"/>
          </a:p>
        </p:txBody>
      </p:sp>
      <p:sp>
        <p:nvSpPr>
          <p:cNvPr id="8" name="Rectangle 24"/>
          <p:cNvSpPr>
            <a:spLocks noChangeArrowheads="1"/>
          </p:cNvSpPr>
          <p:nvPr/>
        </p:nvSpPr>
        <p:spPr bwMode="auto">
          <a:xfrm>
            <a:off x="4247749" y="1350256"/>
            <a:ext cx="6767512" cy="392113"/>
          </a:xfrm>
          <a:prstGeom prst="rect">
            <a:avLst/>
          </a:prstGeom>
          <a:solidFill>
            <a:schemeClr val="accent3">
              <a:lumMod val="75000"/>
            </a:schemeClr>
          </a:solidFill>
          <a:ln w="9525">
            <a:noFill/>
            <a:miter lim="800000"/>
            <a:headEnd/>
            <a:tailEnd/>
          </a:ln>
        </p:spPr>
        <p:txBody>
          <a:bodyPr/>
          <a:lstStyle>
            <a:lvl1pPr marL="476250" indent="-4762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spcBef>
                <a:spcPct val="5000"/>
              </a:spcBef>
              <a:buClr>
                <a:srgbClr val="FD5825"/>
              </a:buClr>
              <a:buFont typeface="Wingdings" panose="05000000000000000000" pitchFamily="2" charset="2"/>
              <a:buNone/>
            </a:pPr>
            <a:r>
              <a:rPr kumimoji="1" lang="es-ES" sz="2000" b="1" dirty="0">
                <a:latin typeface="Gill Sans MT" panose="020B0502020104020203" pitchFamily="34" charset="0"/>
                <a:cs typeface="Times New Roman" panose="02020603050405020304" pitchFamily="18" charset="0"/>
              </a:rPr>
              <a:t>La declaración del problema</a:t>
            </a:r>
          </a:p>
          <a:p>
            <a:pPr algn="ctr" eaLnBrk="1" hangingPunct="1">
              <a:lnSpc>
                <a:spcPct val="90000"/>
              </a:lnSpc>
              <a:spcBef>
                <a:spcPct val="5000"/>
              </a:spcBef>
              <a:buClr>
                <a:srgbClr val="FD5825"/>
              </a:buClr>
              <a:buFont typeface="Wingdings" panose="05000000000000000000" pitchFamily="2" charset="2"/>
              <a:buChar char="þ"/>
            </a:pPr>
            <a:endParaRPr kumimoji="1" lang="es-ES" sz="2000" b="1" dirty="0">
              <a:latin typeface="Gill Sans MT" panose="020B0502020104020203" pitchFamily="34" charset="0"/>
              <a:cs typeface="Times New Roman" panose="02020603050405020304" pitchFamily="18" charset="0"/>
            </a:endParaRPr>
          </a:p>
          <a:p>
            <a:pPr eaLnBrk="1" hangingPunct="1">
              <a:lnSpc>
                <a:spcPct val="90000"/>
              </a:lnSpc>
              <a:spcBef>
                <a:spcPct val="5000"/>
              </a:spcBef>
              <a:buClr>
                <a:srgbClr val="FD5825"/>
              </a:buClr>
              <a:buFont typeface="Wingdings" panose="05000000000000000000" pitchFamily="2" charset="2"/>
              <a:buChar char="þ"/>
            </a:pPr>
            <a:endParaRPr kumimoji="1" lang="es-ES" sz="2000" b="1"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568841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23" name="Marcador de pie de página 4"/>
          <p:cNvSpPr>
            <a:spLocks noGrp="1"/>
          </p:cNvSpPr>
          <p:nvPr>
            <p:ph type="ftr" sz="quarter" idx="11"/>
          </p:nvPr>
        </p:nvSpPr>
        <p:spPr/>
        <p:txBody>
          <a:bodyPr/>
          <a:lstStyle/>
          <a:p>
            <a:r>
              <a:rPr lang="es-AR"/>
              <a:t>Introducción a la Ingenería de Software en Productos Médicos</a:t>
            </a:r>
          </a:p>
        </p:txBody>
      </p:sp>
      <p:sp>
        <p:nvSpPr>
          <p:cNvPr id="24" name="Marcador de número de diapositiva 5"/>
          <p:cNvSpPr>
            <a:spLocks noGrp="1"/>
          </p:cNvSpPr>
          <p:nvPr>
            <p:ph type="sldNum" sz="quarter" idx="12"/>
          </p:nvPr>
        </p:nvSpPr>
        <p:spPr/>
        <p:txBody>
          <a:bodyPr/>
          <a:lstStyle/>
          <a:p>
            <a:fld id="{ADDD444B-9BA7-4839-9538-2E5C85273323}" type="slidenum">
              <a:rPr lang="es-AR" smtClean="0"/>
              <a:t>25</a:t>
            </a:fld>
            <a:endParaRPr lang="es-AR"/>
          </a:p>
        </p:txBody>
      </p:sp>
      <p:sp>
        <p:nvSpPr>
          <p:cNvPr id="128001" name="1 Título"/>
          <p:cNvSpPr>
            <a:spLocks noGrp="1"/>
          </p:cNvSpPr>
          <p:nvPr>
            <p:ph type="title"/>
          </p:nvPr>
        </p:nvSpPr>
        <p:spPr/>
        <p:txBody>
          <a:bodyPr>
            <a:noAutofit/>
          </a:bodyPr>
          <a:lstStyle/>
          <a:p>
            <a:pPr eaLnBrk="1" hangingPunct="1"/>
            <a:r>
              <a:rPr lang="es-ES" sz="4000" dirty="0"/>
              <a:t>Paso 2 - Entender la causa principal detrás del problema</a:t>
            </a:r>
            <a:endParaRPr lang="es-AR" sz="4000" dirty="0"/>
          </a:p>
        </p:txBody>
      </p:sp>
      <p:sp>
        <p:nvSpPr>
          <p:cNvPr id="8" name="Rectangle 4"/>
          <p:cNvSpPr>
            <a:spLocks noChangeArrowheads="1"/>
          </p:cNvSpPr>
          <p:nvPr/>
        </p:nvSpPr>
        <p:spPr bwMode="auto">
          <a:xfrm>
            <a:off x="4364951" y="1147246"/>
            <a:ext cx="6767512" cy="392113"/>
          </a:xfrm>
          <a:prstGeom prst="rect">
            <a:avLst/>
          </a:prstGeom>
          <a:solidFill>
            <a:schemeClr val="accent3">
              <a:lumMod val="75000"/>
            </a:schemeClr>
          </a:solidFill>
          <a:ln w="9525">
            <a:noFill/>
            <a:miter lim="800000"/>
            <a:headEnd/>
            <a:tailEnd/>
          </a:ln>
        </p:spPr>
        <p:txBody>
          <a:bodyPr/>
          <a:lstStyle/>
          <a:p>
            <a:pPr marL="476250" indent="-476250" algn="ctr">
              <a:lnSpc>
                <a:spcPct val="90000"/>
              </a:lnSpc>
              <a:spcBef>
                <a:spcPct val="5000"/>
              </a:spcBef>
              <a:buClr>
                <a:srgbClr val="FD5825"/>
              </a:buClr>
              <a:defRPr/>
            </a:pPr>
            <a:r>
              <a:rPr kumimoji="1" lang="es-ES" sz="2000" b="1" dirty="0">
                <a:latin typeface="Calibri" panose="020F0502020204030204" pitchFamily="34" charset="0"/>
                <a:cs typeface="Times New Roman" pitchFamily="18" charset="0"/>
              </a:rPr>
              <a:t>Gráfico</a:t>
            </a:r>
            <a:r>
              <a:rPr kumimoji="1" lang="es-ES" sz="2000" b="1" dirty="0">
                <a:latin typeface="Calibri" panose="020F0502020204030204" pitchFamily="34" charset="0"/>
              </a:rPr>
              <a:t> Causa - Efecto</a:t>
            </a:r>
          </a:p>
          <a:p>
            <a:pPr marL="476250" indent="-476250" algn="ctr">
              <a:lnSpc>
                <a:spcPct val="90000"/>
              </a:lnSpc>
              <a:spcBef>
                <a:spcPct val="5000"/>
              </a:spcBef>
              <a:buClr>
                <a:srgbClr val="FD5825"/>
              </a:buClr>
              <a:buFont typeface="Wingdings" pitchFamily="2" charset="2"/>
              <a:buChar char="þ"/>
              <a:defRPr/>
            </a:pPr>
            <a:endParaRPr kumimoji="1" lang="es-ES" sz="2000" b="1" dirty="0">
              <a:latin typeface="Calibri" panose="020F0502020204030204" pitchFamily="34" charset="0"/>
            </a:endParaRPr>
          </a:p>
        </p:txBody>
      </p:sp>
      <p:sp>
        <p:nvSpPr>
          <p:cNvPr id="9" name="Line 5"/>
          <p:cNvSpPr>
            <a:spLocks noChangeShapeType="1"/>
          </p:cNvSpPr>
          <p:nvPr/>
        </p:nvSpPr>
        <p:spPr bwMode="auto">
          <a:xfrm>
            <a:off x="4552167" y="3794659"/>
            <a:ext cx="6553200" cy="0"/>
          </a:xfrm>
          <a:prstGeom prst="line">
            <a:avLst/>
          </a:prstGeom>
          <a:noFill/>
          <a:ln w="38100">
            <a:solidFill>
              <a:schemeClr val="tx1"/>
            </a:solidFill>
            <a:round/>
            <a:headEnd type="diamond" w="med" len="med"/>
            <a:tailEnd type="triangle" w="med" len="med"/>
          </a:ln>
          <a:effectLst/>
        </p:spPr>
        <p:txBody>
          <a:bodyPr>
            <a:spAutoFit/>
          </a:bodyPr>
          <a:lstStyle/>
          <a:p>
            <a:pPr>
              <a:defRPr/>
            </a:pPr>
            <a:endParaRPr lang="es-AR">
              <a:solidFill>
                <a:schemeClr val="accent6">
                  <a:lumMod val="50000"/>
                </a:schemeClr>
              </a:solidFill>
              <a:latin typeface="Arial" charset="0"/>
            </a:endParaRPr>
          </a:p>
        </p:txBody>
      </p:sp>
      <p:sp>
        <p:nvSpPr>
          <p:cNvPr id="10" name="Line 6"/>
          <p:cNvSpPr>
            <a:spLocks noChangeShapeType="1"/>
          </p:cNvSpPr>
          <p:nvPr/>
        </p:nvSpPr>
        <p:spPr bwMode="auto">
          <a:xfrm flipH="1" flipV="1">
            <a:off x="7865280" y="2570697"/>
            <a:ext cx="1223963" cy="1223962"/>
          </a:xfrm>
          <a:prstGeom prst="line">
            <a:avLst/>
          </a:prstGeom>
          <a:noFill/>
          <a:ln w="19050">
            <a:solidFill>
              <a:schemeClr val="tx1"/>
            </a:solidFill>
            <a:round/>
            <a:headEnd/>
            <a:tailEnd/>
          </a:ln>
          <a:effectLst/>
        </p:spPr>
        <p:txBody>
          <a:bodyPr>
            <a:spAutoFit/>
          </a:bodyPr>
          <a:lstStyle/>
          <a:p>
            <a:pPr>
              <a:defRPr/>
            </a:pPr>
            <a:endParaRPr lang="es-AR">
              <a:solidFill>
                <a:schemeClr val="accent6">
                  <a:lumMod val="50000"/>
                </a:schemeClr>
              </a:solidFill>
              <a:latin typeface="Arial" charset="0"/>
            </a:endParaRPr>
          </a:p>
        </p:txBody>
      </p:sp>
      <p:sp>
        <p:nvSpPr>
          <p:cNvPr id="11" name="Line 7"/>
          <p:cNvSpPr>
            <a:spLocks noChangeShapeType="1"/>
          </p:cNvSpPr>
          <p:nvPr/>
        </p:nvSpPr>
        <p:spPr bwMode="auto">
          <a:xfrm flipH="1" flipV="1">
            <a:off x="5776130" y="2570697"/>
            <a:ext cx="1223963" cy="1223962"/>
          </a:xfrm>
          <a:prstGeom prst="line">
            <a:avLst/>
          </a:prstGeom>
          <a:noFill/>
          <a:ln w="19050">
            <a:solidFill>
              <a:schemeClr val="tx1"/>
            </a:solidFill>
            <a:round/>
            <a:headEnd/>
            <a:tailEnd/>
          </a:ln>
          <a:effectLst/>
        </p:spPr>
        <p:txBody>
          <a:bodyPr>
            <a:spAutoFit/>
          </a:bodyPr>
          <a:lstStyle/>
          <a:p>
            <a:pPr>
              <a:defRPr/>
            </a:pPr>
            <a:endParaRPr lang="es-AR">
              <a:solidFill>
                <a:schemeClr val="accent6">
                  <a:lumMod val="50000"/>
                </a:schemeClr>
              </a:solidFill>
              <a:latin typeface="Arial" charset="0"/>
            </a:endParaRPr>
          </a:p>
        </p:txBody>
      </p:sp>
      <p:sp>
        <p:nvSpPr>
          <p:cNvPr id="12" name="Line 8"/>
          <p:cNvSpPr>
            <a:spLocks noChangeShapeType="1"/>
          </p:cNvSpPr>
          <p:nvPr/>
        </p:nvSpPr>
        <p:spPr bwMode="auto">
          <a:xfrm flipV="1">
            <a:off x="8728880" y="3794660"/>
            <a:ext cx="1439863" cy="1152525"/>
          </a:xfrm>
          <a:prstGeom prst="line">
            <a:avLst/>
          </a:prstGeom>
          <a:noFill/>
          <a:ln w="19050">
            <a:solidFill>
              <a:schemeClr val="tx1"/>
            </a:solidFill>
            <a:round/>
            <a:headEnd/>
            <a:tailEnd/>
          </a:ln>
          <a:effectLst/>
        </p:spPr>
        <p:txBody>
          <a:bodyPr>
            <a:spAutoFit/>
          </a:bodyPr>
          <a:lstStyle/>
          <a:p>
            <a:pPr>
              <a:defRPr/>
            </a:pPr>
            <a:endParaRPr lang="es-AR">
              <a:solidFill>
                <a:schemeClr val="accent6">
                  <a:lumMod val="50000"/>
                </a:schemeClr>
              </a:solidFill>
              <a:latin typeface="Arial" charset="0"/>
            </a:endParaRPr>
          </a:p>
        </p:txBody>
      </p:sp>
      <p:sp>
        <p:nvSpPr>
          <p:cNvPr id="13" name="Line 9"/>
          <p:cNvSpPr>
            <a:spLocks noChangeShapeType="1"/>
          </p:cNvSpPr>
          <p:nvPr/>
        </p:nvSpPr>
        <p:spPr bwMode="auto">
          <a:xfrm flipV="1">
            <a:off x="6423830" y="3794660"/>
            <a:ext cx="1439863" cy="1152525"/>
          </a:xfrm>
          <a:prstGeom prst="line">
            <a:avLst/>
          </a:prstGeom>
          <a:noFill/>
          <a:ln w="19050">
            <a:solidFill>
              <a:schemeClr val="tx1"/>
            </a:solidFill>
            <a:round/>
            <a:headEnd/>
            <a:tailEnd/>
          </a:ln>
          <a:effectLst/>
        </p:spPr>
        <p:txBody>
          <a:bodyPr>
            <a:spAutoFit/>
          </a:bodyPr>
          <a:lstStyle/>
          <a:p>
            <a:pPr>
              <a:defRPr/>
            </a:pPr>
            <a:endParaRPr lang="es-AR">
              <a:solidFill>
                <a:schemeClr val="accent6">
                  <a:lumMod val="50000"/>
                </a:schemeClr>
              </a:solidFill>
              <a:latin typeface="Arial" charset="0"/>
            </a:endParaRPr>
          </a:p>
        </p:txBody>
      </p:sp>
      <p:sp>
        <p:nvSpPr>
          <p:cNvPr id="14" name="Line 10"/>
          <p:cNvSpPr>
            <a:spLocks noChangeShapeType="1"/>
          </p:cNvSpPr>
          <p:nvPr/>
        </p:nvSpPr>
        <p:spPr bwMode="auto">
          <a:xfrm flipV="1">
            <a:off x="4768067" y="3794660"/>
            <a:ext cx="1439862" cy="1152525"/>
          </a:xfrm>
          <a:prstGeom prst="line">
            <a:avLst/>
          </a:prstGeom>
          <a:noFill/>
          <a:ln w="19050">
            <a:solidFill>
              <a:schemeClr val="tx1"/>
            </a:solidFill>
            <a:round/>
            <a:headEnd/>
            <a:tailEnd/>
          </a:ln>
          <a:effectLst/>
        </p:spPr>
        <p:txBody>
          <a:bodyPr>
            <a:spAutoFit/>
          </a:bodyPr>
          <a:lstStyle/>
          <a:p>
            <a:pPr>
              <a:defRPr/>
            </a:pPr>
            <a:endParaRPr lang="es-AR">
              <a:solidFill>
                <a:schemeClr val="accent6">
                  <a:lumMod val="50000"/>
                </a:schemeClr>
              </a:solidFill>
              <a:latin typeface="Arial" charset="0"/>
            </a:endParaRPr>
          </a:p>
        </p:txBody>
      </p:sp>
      <p:sp>
        <p:nvSpPr>
          <p:cNvPr id="15" name="Text Box 11"/>
          <p:cNvSpPr txBox="1">
            <a:spLocks noChangeArrowheads="1"/>
          </p:cNvSpPr>
          <p:nvPr/>
        </p:nvSpPr>
        <p:spPr bwMode="auto">
          <a:xfrm>
            <a:off x="7155667" y="2281773"/>
            <a:ext cx="2813050" cy="36988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a:solidFill>
                  <a:srgbClr val="473A35"/>
                </a:solidFill>
              </a:rPr>
              <a:t>Resolución de Problemas</a:t>
            </a:r>
          </a:p>
        </p:txBody>
      </p:sp>
      <p:sp>
        <p:nvSpPr>
          <p:cNvPr id="16" name="Text Box 12"/>
          <p:cNvSpPr txBox="1">
            <a:spLocks noChangeArrowheads="1"/>
          </p:cNvSpPr>
          <p:nvPr/>
        </p:nvSpPr>
        <p:spPr bwMode="auto">
          <a:xfrm>
            <a:off x="3975905" y="2281773"/>
            <a:ext cx="2595563" cy="36988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dirty="0">
                <a:solidFill>
                  <a:srgbClr val="473A35"/>
                </a:solidFill>
              </a:rPr>
              <a:t>Imitar alguna operación</a:t>
            </a:r>
          </a:p>
        </p:txBody>
      </p:sp>
      <p:sp>
        <p:nvSpPr>
          <p:cNvPr id="17" name="Text Box 13"/>
          <p:cNvSpPr txBox="1">
            <a:spLocks noChangeArrowheads="1"/>
          </p:cNvSpPr>
          <p:nvPr/>
        </p:nvSpPr>
        <p:spPr bwMode="auto">
          <a:xfrm>
            <a:off x="6311118" y="4874159"/>
            <a:ext cx="2325687" cy="36988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a:solidFill>
                  <a:srgbClr val="473A35"/>
                </a:solidFill>
              </a:rPr>
              <a:t>Intereses personales</a:t>
            </a:r>
          </a:p>
        </p:txBody>
      </p:sp>
      <p:sp>
        <p:nvSpPr>
          <p:cNvPr id="18" name="Text Box 14"/>
          <p:cNvSpPr txBox="1">
            <a:spLocks noChangeArrowheads="1"/>
          </p:cNvSpPr>
          <p:nvPr/>
        </p:nvSpPr>
        <p:spPr bwMode="auto">
          <a:xfrm>
            <a:off x="3688568" y="4874159"/>
            <a:ext cx="1684337" cy="36988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a:solidFill>
                  <a:srgbClr val="473A35"/>
                </a:solidFill>
              </a:rPr>
              <a:t>Obligatoriedad</a:t>
            </a:r>
          </a:p>
        </p:txBody>
      </p:sp>
      <p:sp>
        <p:nvSpPr>
          <p:cNvPr id="19" name="Text Box 15"/>
          <p:cNvSpPr txBox="1">
            <a:spLocks noChangeArrowheads="1"/>
          </p:cNvSpPr>
          <p:nvPr/>
        </p:nvSpPr>
        <p:spPr bwMode="auto">
          <a:xfrm>
            <a:off x="8728880" y="4874159"/>
            <a:ext cx="2466975" cy="36988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a:solidFill>
                  <a:srgbClr val="473A35"/>
                </a:solidFill>
              </a:rPr>
              <a:t>Mejorar algún aspecto</a:t>
            </a:r>
          </a:p>
        </p:txBody>
      </p:sp>
      <p:sp>
        <p:nvSpPr>
          <p:cNvPr id="20" name="Line 16"/>
          <p:cNvSpPr>
            <a:spLocks noChangeShapeType="1"/>
          </p:cNvSpPr>
          <p:nvPr/>
        </p:nvSpPr>
        <p:spPr bwMode="auto">
          <a:xfrm>
            <a:off x="8368517" y="3073934"/>
            <a:ext cx="1079500" cy="0"/>
          </a:xfrm>
          <a:prstGeom prst="line">
            <a:avLst/>
          </a:prstGeom>
          <a:noFill/>
          <a:ln w="12700">
            <a:solidFill>
              <a:schemeClr val="tx1"/>
            </a:solidFill>
            <a:round/>
            <a:headEnd/>
            <a:tailEnd/>
          </a:ln>
          <a:effectLst/>
        </p:spPr>
        <p:txBody>
          <a:bodyPr>
            <a:spAutoFit/>
          </a:bodyPr>
          <a:lstStyle/>
          <a:p>
            <a:pPr>
              <a:defRPr/>
            </a:pPr>
            <a:endParaRPr lang="es-AR">
              <a:solidFill>
                <a:schemeClr val="accent6">
                  <a:lumMod val="50000"/>
                </a:schemeClr>
              </a:solidFill>
              <a:latin typeface="Arial" charset="0"/>
            </a:endParaRPr>
          </a:p>
        </p:txBody>
      </p:sp>
      <p:sp>
        <p:nvSpPr>
          <p:cNvPr id="22" name="Text Box 18"/>
          <p:cNvSpPr txBox="1">
            <a:spLocks noChangeArrowheads="1"/>
          </p:cNvSpPr>
          <p:nvPr/>
        </p:nvSpPr>
        <p:spPr bwMode="auto">
          <a:xfrm>
            <a:off x="10005229" y="3302534"/>
            <a:ext cx="1517650" cy="36988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800">
                <a:solidFill>
                  <a:srgbClr val="473A35"/>
                </a:solidFill>
              </a:rPr>
              <a:t>Necesidades</a:t>
            </a:r>
          </a:p>
        </p:txBody>
      </p:sp>
    </p:spTree>
    <p:extLst>
      <p:ext uri="{BB962C8B-B14F-4D97-AF65-F5344CB8AC3E}">
        <p14:creationId xmlns:p14="http://schemas.microsoft.com/office/powerpoint/2010/main" val="2475236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ox(in)">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0" name="Marcador de pie de página 4"/>
          <p:cNvSpPr>
            <a:spLocks noGrp="1"/>
          </p:cNvSpPr>
          <p:nvPr>
            <p:ph type="ftr" sz="quarter" idx="11"/>
          </p:nvPr>
        </p:nvSpPr>
        <p:spPr/>
        <p:txBody>
          <a:bodyPr/>
          <a:lstStyle/>
          <a:p>
            <a:r>
              <a:rPr lang="es-AR"/>
              <a:t>Introducción a la Ingenería de Software en Productos Médicos</a:t>
            </a:r>
          </a:p>
        </p:txBody>
      </p:sp>
      <p:sp>
        <p:nvSpPr>
          <p:cNvPr id="11" name="Marcador de número de diapositiva 5"/>
          <p:cNvSpPr>
            <a:spLocks noGrp="1"/>
          </p:cNvSpPr>
          <p:nvPr>
            <p:ph type="sldNum" sz="quarter" idx="12"/>
          </p:nvPr>
        </p:nvSpPr>
        <p:spPr/>
        <p:txBody>
          <a:bodyPr/>
          <a:lstStyle/>
          <a:p>
            <a:fld id="{ADDD444B-9BA7-4839-9538-2E5C85273323}" type="slidenum">
              <a:rPr lang="es-AR" smtClean="0"/>
              <a:t>26</a:t>
            </a:fld>
            <a:endParaRPr lang="es-AR"/>
          </a:p>
        </p:txBody>
      </p:sp>
      <p:sp>
        <p:nvSpPr>
          <p:cNvPr id="132097" name="1 Título"/>
          <p:cNvSpPr>
            <a:spLocks noGrp="1"/>
          </p:cNvSpPr>
          <p:nvPr>
            <p:ph type="title"/>
          </p:nvPr>
        </p:nvSpPr>
        <p:spPr/>
        <p:txBody>
          <a:bodyPr>
            <a:noAutofit/>
          </a:bodyPr>
          <a:lstStyle/>
          <a:p>
            <a:pPr eaLnBrk="1" hangingPunct="1"/>
            <a:r>
              <a:rPr lang="es-ES" sz="4000" dirty="0"/>
              <a:t>Paso 3 - </a:t>
            </a:r>
            <a:r>
              <a:rPr kumimoji="1" lang="es-ES" sz="4000" dirty="0">
                <a:cs typeface="Times New Roman" panose="02020603050405020304" pitchFamily="18" charset="0"/>
              </a:rPr>
              <a:t>Identificar a los </a:t>
            </a:r>
            <a:r>
              <a:rPr kumimoji="1" lang="es-ES" sz="4000" dirty="0" err="1">
                <a:cs typeface="Times New Roman" panose="02020603050405020304" pitchFamily="18" charset="0"/>
              </a:rPr>
              <a:t>stakeholders</a:t>
            </a:r>
            <a:r>
              <a:rPr kumimoji="1" lang="es-ES" sz="4000" dirty="0">
                <a:cs typeface="Times New Roman" panose="02020603050405020304" pitchFamily="18" charset="0"/>
              </a:rPr>
              <a:t> y usuarios</a:t>
            </a:r>
            <a:endParaRPr lang="es-AR" sz="4000" dirty="0"/>
          </a:p>
        </p:txBody>
      </p:sp>
      <p:sp>
        <p:nvSpPr>
          <p:cNvPr id="7" name="Rectangle 3"/>
          <p:cNvSpPr txBox="1">
            <a:spLocks noChangeArrowheads="1"/>
          </p:cNvSpPr>
          <p:nvPr/>
        </p:nvSpPr>
        <p:spPr bwMode="auto">
          <a:xfrm>
            <a:off x="3583880" y="1128730"/>
            <a:ext cx="8136904" cy="1800200"/>
          </a:xfrm>
          <a:prstGeom prst="rect">
            <a:avLst/>
          </a:prstGeom>
          <a:solidFill>
            <a:schemeClr val="accent2">
              <a:lumMod val="20000"/>
              <a:lumOff val="80000"/>
            </a:schemeClr>
          </a:solid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36525" indent="0" algn="ctr">
              <a:lnSpc>
                <a:spcPct val="90000"/>
              </a:lnSpc>
              <a:spcBef>
                <a:spcPct val="20000"/>
              </a:spcBef>
              <a:buClr>
                <a:srgbClr val="F9F9F9"/>
              </a:buClr>
              <a:buSzPct val="65000"/>
            </a:pPr>
            <a:r>
              <a:rPr lang="es-AR" sz="1800" dirty="0">
                <a:latin typeface="Gill Sans MT" panose="020B0502020104020203" pitchFamily="34" charset="0"/>
              </a:rPr>
              <a:t>¿</a:t>
            </a:r>
            <a:r>
              <a:rPr lang="es-AR" sz="1600" dirty="0">
                <a:latin typeface="Gill Sans MT" panose="020B0502020104020203" pitchFamily="34" charset="0"/>
              </a:rPr>
              <a:t>Quiénes son los usuarios del sistema?</a:t>
            </a:r>
          </a:p>
          <a:p>
            <a:pPr marL="136525" indent="0" algn="ctr">
              <a:lnSpc>
                <a:spcPct val="90000"/>
              </a:lnSpc>
              <a:spcBef>
                <a:spcPct val="20000"/>
              </a:spcBef>
              <a:buClr>
                <a:srgbClr val="F9F9F9"/>
              </a:buClr>
              <a:buSzPct val="65000"/>
            </a:pPr>
            <a:r>
              <a:rPr lang="es-AR" sz="1600" dirty="0">
                <a:latin typeface="Gill Sans MT" panose="020B0502020104020203" pitchFamily="34" charset="0"/>
              </a:rPr>
              <a:t>¿Quién es el cliente (comprador) para el sistema?</a:t>
            </a:r>
          </a:p>
          <a:p>
            <a:pPr marL="136525" indent="0" algn="ctr">
              <a:lnSpc>
                <a:spcPct val="90000"/>
              </a:lnSpc>
              <a:spcBef>
                <a:spcPct val="20000"/>
              </a:spcBef>
              <a:buClr>
                <a:srgbClr val="F9F9F9"/>
              </a:buClr>
              <a:buSzPct val="65000"/>
            </a:pPr>
            <a:r>
              <a:rPr lang="es-AR" sz="1600" dirty="0">
                <a:latin typeface="Gill Sans MT" panose="020B0502020104020203" pitchFamily="34" charset="0"/>
              </a:rPr>
              <a:t>¿Quién será afectado por las salidas que el sistema produce?</a:t>
            </a:r>
          </a:p>
          <a:p>
            <a:pPr marL="136525" indent="0" algn="ctr">
              <a:lnSpc>
                <a:spcPct val="90000"/>
              </a:lnSpc>
              <a:spcBef>
                <a:spcPct val="20000"/>
              </a:spcBef>
              <a:buClr>
                <a:srgbClr val="F9F9F9"/>
              </a:buClr>
              <a:buSzPct val="65000"/>
            </a:pPr>
            <a:r>
              <a:rPr lang="es-AR" sz="1600" dirty="0">
                <a:latin typeface="Gill Sans MT" panose="020B0502020104020203" pitchFamily="34" charset="0"/>
              </a:rPr>
              <a:t>¿Quién evaluará y aprobará el sistema cuando se entrega y se despliega?</a:t>
            </a:r>
          </a:p>
          <a:p>
            <a:pPr marL="136525" indent="0" algn="ctr">
              <a:lnSpc>
                <a:spcPct val="90000"/>
              </a:lnSpc>
              <a:spcBef>
                <a:spcPct val="20000"/>
              </a:spcBef>
              <a:buClr>
                <a:srgbClr val="F9F9F9"/>
              </a:buClr>
              <a:buSzPct val="65000"/>
            </a:pPr>
            <a:r>
              <a:rPr lang="es-AR" sz="1600" dirty="0">
                <a:latin typeface="Gill Sans MT" panose="020B0502020104020203" pitchFamily="34" charset="0"/>
              </a:rPr>
              <a:t>¿Hay otros usuarios internos o externos del sistema cuyas necesidades deben ser tratadas?</a:t>
            </a:r>
          </a:p>
          <a:p>
            <a:pPr marL="136525" indent="0" algn="ctr">
              <a:lnSpc>
                <a:spcPct val="90000"/>
              </a:lnSpc>
              <a:spcBef>
                <a:spcPct val="20000"/>
              </a:spcBef>
              <a:buClr>
                <a:srgbClr val="F9F9F9"/>
              </a:buClr>
              <a:buSzPct val="65000"/>
            </a:pPr>
            <a:r>
              <a:rPr lang="es-AR" sz="1600" dirty="0">
                <a:latin typeface="Gill Sans MT" panose="020B0502020104020203" pitchFamily="34" charset="0"/>
              </a:rPr>
              <a:t>¿Quién mantendrá el nuevo sistema?</a:t>
            </a:r>
            <a:endParaRPr lang="es-ES" sz="1600" dirty="0">
              <a:latin typeface="Gill Sans MT" panose="020B0502020104020203" pitchFamily="34" charset="0"/>
            </a:endParaRPr>
          </a:p>
        </p:txBody>
      </p:sp>
      <p:graphicFrame>
        <p:nvGraphicFramePr>
          <p:cNvPr id="8" name="Group 4"/>
          <p:cNvGraphicFramePr>
            <a:graphicFrameLocks noGrp="1"/>
          </p:cNvGraphicFramePr>
          <p:nvPr>
            <p:extLst>
              <p:ext uri="{D42A27DB-BD31-4B8C-83A1-F6EECF244321}">
                <p14:modId xmlns:p14="http://schemas.microsoft.com/office/powerpoint/2010/main" val="4145963951"/>
              </p:ext>
            </p:extLst>
          </p:nvPr>
        </p:nvGraphicFramePr>
        <p:xfrm>
          <a:off x="3583880" y="3111108"/>
          <a:ext cx="8136904" cy="2593975"/>
        </p:xfrm>
        <a:graphic>
          <a:graphicData uri="http://schemas.openxmlformats.org/drawingml/2006/table">
            <a:tbl>
              <a:tblPr/>
              <a:tblGrid>
                <a:gridCol w="4068453">
                  <a:extLst>
                    <a:ext uri="{9D8B030D-6E8A-4147-A177-3AD203B41FA5}">
                      <a16:colId xmlns:a16="http://schemas.microsoft.com/office/drawing/2014/main" val="20000"/>
                    </a:ext>
                  </a:extLst>
                </a:gridCol>
                <a:gridCol w="4068451">
                  <a:extLst>
                    <a:ext uri="{9D8B030D-6E8A-4147-A177-3AD203B41FA5}">
                      <a16:colId xmlns:a16="http://schemas.microsoft.com/office/drawing/2014/main" val="20001"/>
                    </a:ext>
                  </a:extLst>
                </a:gridCol>
              </a:tblGrid>
              <a:tr h="434975">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1" i="0" u="none" strike="noStrike" cap="none" normalizeH="0" baseline="0" dirty="0">
                          <a:ln>
                            <a:noFill/>
                          </a:ln>
                          <a:solidFill>
                            <a:srgbClr val="FFFFFF"/>
                          </a:solidFill>
                          <a:effectLst/>
                          <a:latin typeface="Gill Sans MT" panose="020B0502020104020203" pitchFamily="34" charset="0"/>
                          <a:ea typeface="MS PGothic" panose="020B0600070205080204" pitchFamily="34" charset="-128"/>
                        </a:rPr>
                        <a:t>Usuarios</a:t>
                      </a:r>
                      <a:endParaRPr kumimoji="1" lang="es-ES" sz="2000" b="1"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2000" b="1" i="0" u="none" strike="noStrike" cap="none" normalizeH="0" baseline="0" dirty="0">
                          <a:ln>
                            <a:noFill/>
                          </a:ln>
                          <a:solidFill>
                            <a:srgbClr val="FFFFFF"/>
                          </a:solidFill>
                          <a:effectLst/>
                          <a:latin typeface="Gill Sans MT" panose="020B0502020104020203" pitchFamily="34" charset="0"/>
                          <a:ea typeface="MS PGothic" panose="020B0600070205080204" pitchFamily="34" charset="-128"/>
                        </a:rPr>
                        <a:t>Otros interesados</a:t>
                      </a:r>
                      <a:endParaRPr kumimoji="1" lang="es-ES" sz="2000" b="1"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3975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rPr>
                        <a:t>Paciente</a:t>
                      </a: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rPr>
                        <a:t>Obra Social</a:t>
                      </a: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53975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rPr>
                        <a:t>Enfermera</a:t>
                      </a: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rPr>
                        <a:t>Gerente Financiero</a:t>
                      </a: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53975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mn-cs"/>
                        </a:rPr>
                        <a:t>Medico Cabecera</a:t>
                      </a: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rPr>
                        <a:t>Gerente de Producción</a:t>
                      </a: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53975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rPr>
                        <a:t>Agente de Facturación</a:t>
                      </a: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endParaRPr kumimoji="1" lang="es-ES" sz="18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7721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1"/>
          <p:cNvSpPr>
            <a:spLocks noChangeArrowheads="1"/>
          </p:cNvSpPr>
          <p:nvPr/>
        </p:nvSpPr>
        <p:spPr bwMode="auto">
          <a:xfrm>
            <a:off x="6825026" y="3816000"/>
            <a:ext cx="1439863" cy="1439863"/>
          </a:xfrm>
          <a:prstGeom prst="ellipse">
            <a:avLst/>
          </a:prstGeom>
          <a:solidFill>
            <a:schemeClr val="accent1">
              <a:lumMod val="60000"/>
              <a:lumOff val="40000"/>
            </a:schemeClr>
          </a:solidFill>
          <a:ln w="9525">
            <a:solidFill>
              <a:schemeClr val="tx1"/>
            </a:solidFill>
            <a:round/>
            <a:headEnd/>
            <a:tailEnd/>
          </a:ln>
        </p:spPr>
        <p:txBody>
          <a:bodyPr wrap="none" anchor="ctr"/>
          <a:lstStyle/>
          <a:p>
            <a:pPr algn="ctr">
              <a:defRPr/>
            </a:pPr>
            <a:endParaRPr lang="es-AR"/>
          </a:p>
        </p:txBody>
      </p:sp>
      <p:sp>
        <p:nvSpPr>
          <p:cNvPr id="2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27" name="Marcador de pie de página 4"/>
          <p:cNvSpPr>
            <a:spLocks noGrp="1"/>
          </p:cNvSpPr>
          <p:nvPr>
            <p:ph type="ftr" sz="quarter" idx="11"/>
          </p:nvPr>
        </p:nvSpPr>
        <p:spPr/>
        <p:txBody>
          <a:bodyPr/>
          <a:lstStyle/>
          <a:p>
            <a:r>
              <a:rPr lang="es-AR"/>
              <a:t>Introducción a la Ingenería de Software en Productos Médicos</a:t>
            </a:r>
          </a:p>
        </p:txBody>
      </p:sp>
      <p:sp>
        <p:nvSpPr>
          <p:cNvPr id="28" name="Marcador de número de diapositiva 5"/>
          <p:cNvSpPr>
            <a:spLocks noGrp="1"/>
          </p:cNvSpPr>
          <p:nvPr>
            <p:ph type="sldNum" sz="quarter" idx="12"/>
          </p:nvPr>
        </p:nvSpPr>
        <p:spPr/>
        <p:txBody>
          <a:bodyPr/>
          <a:lstStyle/>
          <a:p>
            <a:fld id="{ADDD444B-9BA7-4839-9538-2E5C85273323}" type="slidenum">
              <a:rPr lang="es-AR" smtClean="0"/>
              <a:t>27</a:t>
            </a:fld>
            <a:endParaRPr lang="es-AR"/>
          </a:p>
        </p:txBody>
      </p:sp>
      <p:sp>
        <p:nvSpPr>
          <p:cNvPr id="134146" name="1 Título"/>
          <p:cNvSpPr>
            <a:spLocks noGrp="1"/>
          </p:cNvSpPr>
          <p:nvPr>
            <p:ph type="title"/>
          </p:nvPr>
        </p:nvSpPr>
        <p:spPr/>
        <p:txBody>
          <a:bodyPr>
            <a:noAutofit/>
          </a:bodyPr>
          <a:lstStyle/>
          <a:p>
            <a:pPr eaLnBrk="1" hangingPunct="1"/>
            <a:r>
              <a:rPr lang="es-ES" sz="4000" dirty="0"/>
              <a:t>Paso 4 - </a:t>
            </a:r>
            <a:r>
              <a:rPr kumimoji="1" lang="es-ES" sz="4000" dirty="0">
                <a:cs typeface="Times New Roman" panose="02020603050405020304" pitchFamily="18" charset="0"/>
              </a:rPr>
              <a:t>Definir el límite de la solución del sistema</a:t>
            </a:r>
            <a:endParaRPr lang="es-AR" sz="4000" dirty="0"/>
          </a:p>
        </p:txBody>
      </p:sp>
      <p:sp>
        <p:nvSpPr>
          <p:cNvPr id="7" name="Rectangle 3"/>
          <p:cNvSpPr txBox="1">
            <a:spLocks noChangeArrowheads="1"/>
          </p:cNvSpPr>
          <p:nvPr/>
        </p:nvSpPr>
        <p:spPr bwMode="auto">
          <a:xfrm>
            <a:off x="3781784" y="1144839"/>
            <a:ext cx="7778750" cy="1976437"/>
          </a:xfrm>
          <a:prstGeom prst="rect">
            <a:avLst/>
          </a:prstGeom>
          <a:solidFill>
            <a:schemeClr val="accent5">
              <a:lumMod val="20000"/>
              <a:lumOff val="80000"/>
            </a:schemeClr>
          </a:solid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36525" indent="0" algn="ctr">
              <a:spcBef>
                <a:spcPct val="20000"/>
              </a:spcBef>
              <a:buClr>
                <a:srgbClr val="F9F9F9"/>
              </a:buClr>
              <a:buSzPct val="65000"/>
            </a:pPr>
            <a:r>
              <a:rPr lang="es-ES" sz="1800" dirty="0">
                <a:latin typeface="Gill Sans MT" panose="020B0502020104020203" pitchFamily="34" charset="0"/>
              </a:rPr>
              <a:t>¿Quién proveerá, usará o quitará la información del sistema?</a:t>
            </a:r>
          </a:p>
          <a:p>
            <a:pPr marL="136525" indent="0" algn="ctr">
              <a:spcBef>
                <a:spcPct val="20000"/>
              </a:spcBef>
              <a:buClr>
                <a:srgbClr val="F9F9F9"/>
              </a:buClr>
              <a:buSzPct val="65000"/>
            </a:pPr>
            <a:r>
              <a:rPr lang="es-ES" sz="1800" dirty="0">
                <a:latin typeface="Gill Sans MT" panose="020B0502020104020203" pitchFamily="34" charset="0"/>
              </a:rPr>
              <a:t>¿Quién operará el sistema?</a:t>
            </a:r>
          </a:p>
          <a:p>
            <a:pPr marL="136525" indent="0" algn="ctr">
              <a:spcBef>
                <a:spcPct val="20000"/>
              </a:spcBef>
              <a:buClr>
                <a:srgbClr val="F9F9F9"/>
              </a:buClr>
              <a:buSzPct val="65000"/>
            </a:pPr>
            <a:r>
              <a:rPr lang="es-ES" sz="1800" dirty="0">
                <a:latin typeface="Gill Sans MT" panose="020B0502020104020203" pitchFamily="34" charset="0"/>
              </a:rPr>
              <a:t>¿Quién realizará el mantenimiento del sistema?</a:t>
            </a:r>
          </a:p>
          <a:p>
            <a:pPr marL="136525" indent="0" algn="ctr">
              <a:spcBef>
                <a:spcPct val="20000"/>
              </a:spcBef>
              <a:buClr>
                <a:srgbClr val="F9F9F9"/>
              </a:buClr>
              <a:buSzPct val="65000"/>
            </a:pPr>
            <a:r>
              <a:rPr lang="es-ES" sz="1800" dirty="0">
                <a:latin typeface="Gill Sans MT" panose="020B0502020104020203" pitchFamily="34" charset="0"/>
              </a:rPr>
              <a:t>¿Dónde será usado?</a:t>
            </a:r>
          </a:p>
          <a:p>
            <a:pPr marL="136525" indent="0" algn="ctr">
              <a:spcBef>
                <a:spcPct val="20000"/>
              </a:spcBef>
              <a:buClr>
                <a:srgbClr val="F9F9F9"/>
              </a:buClr>
              <a:buSzPct val="65000"/>
            </a:pPr>
            <a:r>
              <a:rPr lang="es-ES" sz="1800" dirty="0">
                <a:latin typeface="Gill Sans MT" panose="020B0502020104020203" pitchFamily="34" charset="0"/>
              </a:rPr>
              <a:t>¿Desde dónde el sistema consigue la información?</a:t>
            </a:r>
          </a:p>
          <a:p>
            <a:pPr marL="136525" indent="0" algn="ctr">
              <a:spcBef>
                <a:spcPct val="20000"/>
              </a:spcBef>
              <a:buClr>
                <a:srgbClr val="F9F9F9"/>
              </a:buClr>
              <a:buSzPct val="65000"/>
            </a:pPr>
            <a:r>
              <a:rPr lang="es-ES" sz="1800" dirty="0">
                <a:latin typeface="Gill Sans MT" panose="020B0502020104020203" pitchFamily="34" charset="0"/>
              </a:rPr>
              <a:t>¿Con qué otros sistema tendrán interacción?</a:t>
            </a:r>
            <a:endParaRPr lang="es-ES" sz="2800" dirty="0">
              <a:latin typeface="Gill Sans MT" panose="020B0502020104020203" pitchFamily="34" charset="0"/>
            </a:endParaRPr>
          </a:p>
        </p:txBody>
      </p:sp>
      <p:grpSp>
        <p:nvGrpSpPr>
          <p:cNvPr id="134151" name="Group 4"/>
          <p:cNvGrpSpPr>
            <a:grpSpLocks/>
          </p:cNvGrpSpPr>
          <p:nvPr/>
        </p:nvGrpSpPr>
        <p:grpSpPr bwMode="auto">
          <a:xfrm>
            <a:off x="5111850" y="4030313"/>
            <a:ext cx="384701" cy="852159"/>
            <a:chOff x="1066" y="2341"/>
            <a:chExt cx="363" cy="998"/>
          </a:xfrm>
        </p:grpSpPr>
        <p:sp>
          <p:nvSpPr>
            <p:cNvPr id="9" name="Oval 5"/>
            <p:cNvSpPr>
              <a:spLocks noChangeArrowheads="1"/>
            </p:cNvSpPr>
            <p:nvPr/>
          </p:nvSpPr>
          <p:spPr bwMode="auto">
            <a:xfrm>
              <a:off x="1156" y="2341"/>
              <a:ext cx="183" cy="180"/>
            </a:xfrm>
            <a:prstGeom prst="ellipse">
              <a:avLst/>
            </a:prstGeom>
            <a:noFill/>
            <a:ln w="9525">
              <a:solidFill>
                <a:schemeClr val="tx1"/>
              </a:solidFill>
              <a:round/>
              <a:headEnd/>
              <a:tailEnd/>
            </a:ln>
          </p:spPr>
          <p:txBody>
            <a:bodyPr anchor="ctr"/>
            <a:lstStyle/>
            <a:p>
              <a:pPr algn="ctr">
                <a:defRPr/>
              </a:pPr>
              <a:endParaRPr lang="es-AR"/>
            </a:p>
          </p:txBody>
        </p:sp>
        <p:sp>
          <p:nvSpPr>
            <p:cNvPr id="10" name="Line 6"/>
            <p:cNvSpPr>
              <a:spLocks noChangeShapeType="1"/>
            </p:cNvSpPr>
            <p:nvPr/>
          </p:nvSpPr>
          <p:spPr bwMode="auto">
            <a:xfrm>
              <a:off x="1246" y="2523"/>
              <a:ext cx="0" cy="499"/>
            </a:xfrm>
            <a:prstGeom prst="line">
              <a:avLst/>
            </a:prstGeom>
            <a:noFill/>
            <a:ln w="9525">
              <a:solidFill>
                <a:schemeClr val="tx1"/>
              </a:solidFill>
              <a:round/>
              <a:headEnd/>
              <a:tailEnd/>
            </a:ln>
          </p:spPr>
          <p:txBody>
            <a:bodyPr/>
            <a:lstStyle/>
            <a:p>
              <a:pPr algn="ctr">
                <a:defRPr/>
              </a:pPr>
              <a:endParaRPr lang="es-AR"/>
            </a:p>
          </p:txBody>
        </p:sp>
        <p:sp>
          <p:nvSpPr>
            <p:cNvPr id="11" name="Line 7"/>
            <p:cNvSpPr>
              <a:spLocks noChangeShapeType="1"/>
            </p:cNvSpPr>
            <p:nvPr/>
          </p:nvSpPr>
          <p:spPr bwMode="auto">
            <a:xfrm>
              <a:off x="1066" y="2660"/>
              <a:ext cx="363" cy="0"/>
            </a:xfrm>
            <a:prstGeom prst="line">
              <a:avLst/>
            </a:prstGeom>
            <a:noFill/>
            <a:ln w="9525">
              <a:solidFill>
                <a:schemeClr val="tx1"/>
              </a:solidFill>
              <a:round/>
              <a:headEnd/>
              <a:tailEnd/>
            </a:ln>
          </p:spPr>
          <p:txBody>
            <a:bodyPr/>
            <a:lstStyle/>
            <a:p>
              <a:pPr algn="ctr">
                <a:defRPr/>
              </a:pPr>
              <a:endParaRPr lang="es-AR"/>
            </a:p>
          </p:txBody>
        </p:sp>
        <p:sp>
          <p:nvSpPr>
            <p:cNvPr id="12" name="Line 8"/>
            <p:cNvSpPr>
              <a:spLocks noChangeShapeType="1"/>
            </p:cNvSpPr>
            <p:nvPr/>
          </p:nvSpPr>
          <p:spPr bwMode="auto">
            <a:xfrm>
              <a:off x="1246" y="3022"/>
              <a:ext cx="183" cy="317"/>
            </a:xfrm>
            <a:prstGeom prst="line">
              <a:avLst/>
            </a:prstGeom>
            <a:noFill/>
            <a:ln w="9525">
              <a:solidFill>
                <a:schemeClr val="tx1"/>
              </a:solidFill>
              <a:round/>
              <a:headEnd/>
              <a:tailEnd/>
            </a:ln>
          </p:spPr>
          <p:txBody>
            <a:bodyPr/>
            <a:lstStyle/>
            <a:p>
              <a:pPr algn="ctr">
                <a:defRPr/>
              </a:pPr>
              <a:endParaRPr lang="es-AR"/>
            </a:p>
          </p:txBody>
        </p:sp>
        <p:sp>
          <p:nvSpPr>
            <p:cNvPr id="13" name="Line 9"/>
            <p:cNvSpPr>
              <a:spLocks noChangeShapeType="1"/>
            </p:cNvSpPr>
            <p:nvPr/>
          </p:nvSpPr>
          <p:spPr bwMode="auto">
            <a:xfrm flipH="1">
              <a:off x="1066" y="3022"/>
              <a:ext cx="180" cy="317"/>
            </a:xfrm>
            <a:prstGeom prst="line">
              <a:avLst/>
            </a:prstGeom>
            <a:noFill/>
            <a:ln w="9525">
              <a:solidFill>
                <a:schemeClr val="tx1"/>
              </a:solidFill>
              <a:round/>
              <a:headEnd/>
              <a:tailEnd/>
            </a:ln>
          </p:spPr>
          <p:txBody>
            <a:bodyPr/>
            <a:lstStyle/>
            <a:p>
              <a:pPr algn="ctr">
                <a:defRPr/>
              </a:pPr>
              <a:endParaRPr lang="es-AR"/>
            </a:p>
          </p:txBody>
        </p:sp>
      </p:grpSp>
      <p:grpSp>
        <p:nvGrpSpPr>
          <p:cNvPr id="134152" name="Group 10"/>
          <p:cNvGrpSpPr>
            <a:grpSpLocks/>
          </p:cNvGrpSpPr>
          <p:nvPr/>
        </p:nvGrpSpPr>
        <p:grpSpPr bwMode="auto">
          <a:xfrm>
            <a:off x="9490438" y="4030313"/>
            <a:ext cx="397544" cy="852159"/>
            <a:chOff x="1066" y="2341"/>
            <a:chExt cx="363" cy="998"/>
          </a:xfrm>
        </p:grpSpPr>
        <p:sp>
          <p:nvSpPr>
            <p:cNvPr id="15" name="Oval 11"/>
            <p:cNvSpPr>
              <a:spLocks noChangeArrowheads="1"/>
            </p:cNvSpPr>
            <p:nvPr/>
          </p:nvSpPr>
          <p:spPr bwMode="auto">
            <a:xfrm>
              <a:off x="1156" y="2341"/>
              <a:ext cx="183" cy="180"/>
            </a:xfrm>
            <a:prstGeom prst="ellipse">
              <a:avLst/>
            </a:prstGeom>
            <a:noFill/>
            <a:ln w="9525">
              <a:solidFill>
                <a:schemeClr val="tx1"/>
              </a:solidFill>
              <a:round/>
              <a:headEnd/>
              <a:tailEnd/>
            </a:ln>
          </p:spPr>
          <p:txBody>
            <a:bodyPr anchor="ctr"/>
            <a:lstStyle/>
            <a:p>
              <a:pPr algn="ctr">
                <a:defRPr/>
              </a:pPr>
              <a:endParaRPr lang="es-AR"/>
            </a:p>
          </p:txBody>
        </p:sp>
        <p:sp>
          <p:nvSpPr>
            <p:cNvPr id="16" name="Line 12"/>
            <p:cNvSpPr>
              <a:spLocks noChangeShapeType="1"/>
            </p:cNvSpPr>
            <p:nvPr/>
          </p:nvSpPr>
          <p:spPr bwMode="auto">
            <a:xfrm>
              <a:off x="1246" y="2523"/>
              <a:ext cx="0" cy="499"/>
            </a:xfrm>
            <a:prstGeom prst="line">
              <a:avLst/>
            </a:prstGeom>
            <a:noFill/>
            <a:ln w="9525">
              <a:solidFill>
                <a:schemeClr val="tx1"/>
              </a:solidFill>
              <a:round/>
              <a:headEnd/>
              <a:tailEnd/>
            </a:ln>
          </p:spPr>
          <p:txBody>
            <a:bodyPr/>
            <a:lstStyle/>
            <a:p>
              <a:pPr algn="ctr">
                <a:defRPr/>
              </a:pPr>
              <a:endParaRPr lang="es-AR"/>
            </a:p>
          </p:txBody>
        </p:sp>
        <p:sp>
          <p:nvSpPr>
            <p:cNvPr id="17" name="Line 13"/>
            <p:cNvSpPr>
              <a:spLocks noChangeShapeType="1"/>
            </p:cNvSpPr>
            <p:nvPr/>
          </p:nvSpPr>
          <p:spPr bwMode="auto">
            <a:xfrm>
              <a:off x="1066" y="2660"/>
              <a:ext cx="363" cy="0"/>
            </a:xfrm>
            <a:prstGeom prst="line">
              <a:avLst/>
            </a:prstGeom>
            <a:noFill/>
            <a:ln w="9525">
              <a:solidFill>
                <a:schemeClr val="tx1"/>
              </a:solidFill>
              <a:round/>
              <a:headEnd/>
              <a:tailEnd/>
            </a:ln>
          </p:spPr>
          <p:txBody>
            <a:bodyPr/>
            <a:lstStyle/>
            <a:p>
              <a:pPr algn="ctr">
                <a:defRPr/>
              </a:pPr>
              <a:endParaRPr lang="es-AR"/>
            </a:p>
          </p:txBody>
        </p:sp>
        <p:sp>
          <p:nvSpPr>
            <p:cNvPr id="18" name="Line 14"/>
            <p:cNvSpPr>
              <a:spLocks noChangeShapeType="1"/>
            </p:cNvSpPr>
            <p:nvPr/>
          </p:nvSpPr>
          <p:spPr bwMode="auto">
            <a:xfrm>
              <a:off x="1246" y="3022"/>
              <a:ext cx="183" cy="317"/>
            </a:xfrm>
            <a:prstGeom prst="line">
              <a:avLst/>
            </a:prstGeom>
            <a:noFill/>
            <a:ln w="9525">
              <a:solidFill>
                <a:schemeClr val="tx1"/>
              </a:solidFill>
              <a:round/>
              <a:headEnd/>
              <a:tailEnd/>
            </a:ln>
          </p:spPr>
          <p:txBody>
            <a:bodyPr/>
            <a:lstStyle/>
            <a:p>
              <a:pPr algn="ctr">
                <a:defRPr/>
              </a:pPr>
              <a:endParaRPr lang="es-AR"/>
            </a:p>
          </p:txBody>
        </p:sp>
        <p:sp>
          <p:nvSpPr>
            <p:cNvPr id="19" name="Line 15"/>
            <p:cNvSpPr>
              <a:spLocks noChangeShapeType="1"/>
            </p:cNvSpPr>
            <p:nvPr/>
          </p:nvSpPr>
          <p:spPr bwMode="auto">
            <a:xfrm flipH="1">
              <a:off x="1066" y="3022"/>
              <a:ext cx="180" cy="317"/>
            </a:xfrm>
            <a:prstGeom prst="line">
              <a:avLst/>
            </a:prstGeom>
            <a:noFill/>
            <a:ln w="9525">
              <a:solidFill>
                <a:schemeClr val="tx1"/>
              </a:solidFill>
              <a:round/>
              <a:headEnd/>
              <a:tailEnd/>
            </a:ln>
          </p:spPr>
          <p:txBody>
            <a:bodyPr/>
            <a:lstStyle/>
            <a:p>
              <a:pPr algn="ctr">
                <a:defRPr/>
              </a:pPr>
              <a:endParaRPr lang="es-AR"/>
            </a:p>
          </p:txBody>
        </p:sp>
      </p:grpSp>
      <p:sp>
        <p:nvSpPr>
          <p:cNvPr id="20" name="Text Box 16"/>
          <p:cNvSpPr txBox="1">
            <a:spLocks noChangeArrowheads="1"/>
          </p:cNvSpPr>
          <p:nvPr/>
        </p:nvSpPr>
        <p:spPr bwMode="auto">
          <a:xfrm>
            <a:off x="5015989" y="5133439"/>
            <a:ext cx="696913" cy="285750"/>
          </a:xfrm>
          <a:prstGeom prst="rect">
            <a:avLst/>
          </a:prstGeom>
          <a:noFill/>
          <a:ln w="9525">
            <a:noFill/>
            <a:miter lim="800000"/>
            <a:headEnd/>
            <a:tailEnd/>
          </a:ln>
        </p:spPr>
        <p:txBody>
          <a:bodyPr wrap="none"/>
          <a:lstStyle/>
          <a:p>
            <a:pPr algn="ctr">
              <a:buFont typeface="Wingdings" pitchFamily="2" charset="2"/>
              <a:buNone/>
              <a:defRPr/>
            </a:pPr>
            <a:r>
              <a:rPr lang="es-ES" dirty="0">
                <a:cs typeface="Times New Roman" pitchFamily="18" charset="0"/>
              </a:rPr>
              <a:t>usuarios</a:t>
            </a:r>
          </a:p>
        </p:txBody>
      </p:sp>
      <p:sp>
        <p:nvSpPr>
          <p:cNvPr id="21" name="Text Box 17"/>
          <p:cNvSpPr txBox="1">
            <a:spLocks noChangeArrowheads="1"/>
          </p:cNvSpPr>
          <p:nvPr/>
        </p:nvSpPr>
        <p:spPr bwMode="auto">
          <a:xfrm>
            <a:off x="9049644" y="5065996"/>
            <a:ext cx="1087438" cy="285750"/>
          </a:xfrm>
          <a:prstGeom prst="rect">
            <a:avLst/>
          </a:prstGeom>
          <a:noFill/>
          <a:ln w="9525">
            <a:noFill/>
            <a:miter lim="800000"/>
            <a:headEnd/>
            <a:tailEnd/>
          </a:ln>
        </p:spPr>
        <p:txBody>
          <a:bodyPr wrap="none"/>
          <a:lstStyle/>
          <a:p>
            <a:pPr algn="ctr">
              <a:buFont typeface="Wingdings" pitchFamily="2" charset="2"/>
              <a:buNone/>
              <a:defRPr/>
            </a:pPr>
            <a:r>
              <a:rPr lang="es-ES" dirty="0">
                <a:cs typeface="Times New Roman" pitchFamily="18" charset="0"/>
              </a:rPr>
              <a:t>Otros sistemas</a:t>
            </a:r>
          </a:p>
        </p:txBody>
      </p:sp>
      <p:sp>
        <p:nvSpPr>
          <p:cNvPr id="22" name="Text Box 18"/>
          <p:cNvSpPr txBox="1">
            <a:spLocks noChangeArrowheads="1"/>
          </p:cNvSpPr>
          <p:nvPr/>
        </p:nvSpPr>
        <p:spPr bwMode="auto">
          <a:xfrm>
            <a:off x="6966034" y="4327633"/>
            <a:ext cx="1238250" cy="284162"/>
          </a:xfrm>
          <a:prstGeom prst="rect">
            <a:avLst/>
          </a:prstGeom>
          <a:noFill/>
          <a:ln w="9525">
            <a:noFill/>
            <a:miter lim="800000"/>
            <a:headEnd/>
            <a:tailEnd/>
          </a:ln>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buFont typeface="Wingdings" panose="05000000000000000000" pitchFamily="2" charset="2"/>
              <a:buNone/>
            </a:pPr>
            <a:r>
              <a:rPr lang="es-ES" sz="1800" dirty="0">
                <a:solidFill>
                  <a:schemeClr val="bg1"/>
                </a:solidFill>
                <a:latin typeface="Gill Sans MT" panose="020B0502020104020203" pitchFamily="34" charset="0"/>
                <a:cs typeface="Times New Roman" panose="02020603050405020304" pitchFamily="18" charset="0"/>
              </a:rPr>
              <a:t>La solución</a:t>
            </a:r>
          </a:p>
        </p:txBody>
      </p:sp>
      <p:sp>
        <p:nvSpPr>
          <p:cNvPr id="23" name="AutoShape 19"/>
          <p:cNvSpPr>
            <a:spLocks noChangeArrowheads="1"/>
          </p:cNvSpPr>
          <p:nvPr/>
        </p:nvSpPr>
        <p:spPr bwMode="auto">
          <a:xfrm>
            <a:off x="5780450" y="4411897"/>
            <a:ext cx="863600" cy="360362"/>
          </a:xfrm>
          <a:prstGeom prst="leftRightArrow">
            <a:avLst>
              <a:gd name="adj1" fmla="val 50000"/>
              <a:gd name="adj2" fmla="val 47929"/>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es-AR"/>
          </a:p>
        </p:txBody>
      </p:sp>
      <p:sp>
        <p:nvSpPr>
          <p:cNvPr id="24" name="AutoShape 20"/>
          <p:cNvSpPr>
            <a:spLocks noChangeArrowheads="1"/>
          </p:cNvSpPr>
          <p:nvPr/>
        </p:nvSpPr>
        <p:spPr bwMode="auto">
          <a:xfrm>
            <a:off x="8416511" y="4376545"/>
            <a:ext cx="863600" cy="360363"/>
          </a:xfrm>
          <a:prstGeom prst="leftRightArrow">
            <a:avLst>
              <a:gd name="adj1" fmla="val 50000"/>
              <a:gd name="adj2" fmla="val 47930"/>
            </a:avLst>
          </a:prstGeom>
          <a:solidFill>
            <a:schemeClr val="accent3">
              <a:lumMod val="60000"/>
              <a:lumOff val="40000"/>
            </a:schemeClr>
          </a:solidFill>
          <a:ln w="9525">
            <a:solidFill>
              <a:schemeClr val="tx1"/>
            </a:solidFill>
            <a:miter lim="800000"/>
            <a:headEnd/>
            <a:tailEnd/>
          </a:ln>
        </p:spPr>
        <p:txBody>
          <a:bodyPr wrap="none" anchor="ctr"/>
          <a:lstStyle/>
          <a:p>
            <a:pPr algn="ctr">
              <a:defRPr/>
            </a:pPr>
            <a:endParaRPr lang="es-AR"/>
          </a:p>
        </p:txBody>
      </p:sp>
    </p:spTree>
    <p:extLst>
      <p:ext uri="{BB962C8B-B14F-4D97-AF65-F5344CB8AC3E}">
        <p14:creationId xmlns:p14="http://schemas.microsoft.com/office/powerpoint/2010/main" val="1754627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5"/>
          <p:cNvGraphicFramePr>
            <a:graphicFrameLocks noGrp="1"/>
          </p:cNvGraphicFramePr>
          <p:nvPr>
            <p:ph idx="1"/>
            <p:extLst>
              <p:ext uri="{D42A27DB-BD31-4B8C-83A1-F6EECF244321}">
                <p14:modId xmlns:p14="http://schemas.microsoft.com/office/powerpoint/2010/main" val="641804470"/>
              </p:ext>
            </p:extLst>
          </p:nvPr>
        </p:nvGraphicFramePr>
        <p:xfrm>
          <a:off x="7728147" y="2484661"/>
          <a:ext cx="4105275" cy="3240359"/>
        </p:xfrm>
        <a:graphic>
          <a:graphicData uri="http://schemas.openxmlformats.org/drawingml/2006/table">
            <a:tbl>
              <a:tblPr/>
              <a:tblGrid>
                <a:gridCol w="1141413">
                  <a:extLst>
                    <a:ext uri="{9D8B030D-6E8A-4147-A177-3AD203B41FA5}">
                      <a16:colId xmlns:a16="http://schemas.microsoft.com/office/drawing/2014/main" val="20000"/>
                    </a:ext>
                  </a:extLst>
                </a:gridCol>
                <a:gridCol w="2963862">
                  <a:extLst>
                    <a:ext uri="{9D8B030D-6E8A-4147-A177-3AD203B41FA5}">
                      <a16:colId xmlns:a16="http://schemas.microsoft.com/office/drawing/2014/main" val="20001"/>
                    </a:ext>
                  </a:extLst>
                </a:gridCol>
              </a:tblGrid>
              <a:tr h="1220891">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Sistemas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¿La solución será construida sobre sistemas existentes?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¿Se debe mantener la compatibilidad con los sistemas existentes?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¿Qué sistemas operativos deben soportar la solución?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4595">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Ambiente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¿Existen restricciones regulatorias?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¿Existen restricciones legales?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¿Existen estándares de seguridad edilicia?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84873">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Cronograma y recursos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¿Hay un cronograma definido?</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¿Hay restricción de los recursos?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¿Se puede subcontratar el desarrollo?</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¿Se pueda ampliar el equipo? ¿Permanentemente o temporariamente?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1" name="Marcador de pie de página 4"/>
          <p:cNvSpPr>
            <a:spLocks noGrp="1"/>
          </p:cNvSpPr>
          <p:nvPr>
            <p:ph type="ftr" sz="quarter" idx="11"/>
          </p:nvPr>
        </p:nvSpPr>
        <p:spPr/>
        <p:txBody>
          <a:bodyPr/>
          <a:lstStyle/>
          <a:p>
            <a:r>
              <a:rPr lang="es-AR"/>
              <a:t>Introducción a la Ingenería de Software en Productos Médicos</a:t>
            </a:r>
          </a:p>
        </p:txBody>
      </p:sp>
      <p:sp>
        <p:nvSpPr>
          <p:cNvPr id="12" name="Marcador de número de diapositiva 5"/>
          <p:cNvSpPr>
            <a:spLocks noGrp="1"/>
          </p:cNvSpPr>
          <p:nvPr>
            <p:ph type="sldNum" sz="quarter" idx="12"/>
          </p:nvPr>
        </p:nvSpPr>
        <p:spPr/>
        <p:txBody>
          <a:bodyPr/>
          <a:lstStyle/>
          <a:p>
            <a:fld id="{ADDD444B-9BA7-4839-9538-2E5C85273323}" type="slidenum">
              <a:rPr lang="es-AR" smtClean="0"/>
              <a:t>28</a:t>
            </a:fld>
            <a:endParaRPr lang="es-AR"/>
          </a:p>
        </p:txBody>
      </p:sp>
      <p:sp>
        <p:nvSpPr>
          <p:cNvPr id="2" name="1 Título"/>
          <p:cNvSpPr>
            <a:spLocks noGrp="1"/>
          </p:cNvSpPr>
          <p:nvPr>
            <p:ph type="title"/>
          </p:nvPr>
        </p:nvSpPr>
        <p:spPr/>
        <p:txBody>
          <a:bodyPr>
            <a:noAutofit/>
          </a:bodyPr>
          <a:lstStyle/>
          <a:p>
            <a:pPr eaLnBrk="1" hangingPunct="1"/>
            <a:r>
              <a:rPr lang="es-ES" sz="4000" dirty="0">
                <a:latin typeface="Gill Sans MT" panose="020B0502020104020203" pitchFamily="34" charset="0"/>
              </a:rPr>
              <a:t>Paso 5 - </a:t>
            </a:r>
            <a:r>
              <a:rPr kumimoji="1" lang="es-ES" sz="4000" dirty="0">
                <a:latin typeface="Gill Sans MT" panose="020B0502020104020203" pitchFamily="34" charset="0"/>
                <a:cs typeface="Times New Roman" panose="02020603050405020304" pitchFamily="18" charset="0"/>
              </a:rPr>
              <a:t>Identificar las restricciones de la solución</a:t>
            </a:r>
            <a:endParaRPr lang="es-AR" sz="4000" dirty="0">
              <a:latin typeface="Gill Sans MT" panose="020B0502020104020203" pitchFamily="34" charset="0"/>
            </a:endParaRPr>
          </a:p>
        </p:txBody>
      </p:sp>
      <p:sp>
        <p:nvSpPr>
          <p:cNvPr id="7" name="Text Box 4"/>
          <p:cNvSpPr txBox="1">
            <a:spLocks noChangeArrowheads="1"/>
          </p:cNvSpPr>
          <p:nvPr/>
        </p:nvSpPr>
        <p:spPr bwMode="auto">
          <a:xfrm>
            <a:off x="5049240" y="1034565"/>
            <a:ext cx="5357813" cy="357187"/>
          </a:xfrm>
          <a:prstGeom prst="rect">
            <a:avLst/>
          </a:prstGeom>
          <a:solidFill>
            <a:schemeClr val="accent2">
              <a:lumMod val="60000"/>
              <a:lumOff val="40000"/>
            </a:schemeClr>
          </a:solidFill>
          <a:ln w="9525" algn="ctr">
            <a:noFill/>
            <a:miter lim="800000"/>
            <a:headEnd/>
            <a:tailEnd/>
          </a:ln>
        </p:spPr>
        <p:txBody>
          <a:bodyPr/>
          <a:lstStyle/>
          <a:p>
            <a:pPr marL="476250" indent="-476250" algn="ctr">
              <a:lnSpc>
                <a:spcPct val="90000"/>
              </a:lnSpc>
              <a:spcBef>
                <a:spcPct val="5000"/>
              </a:spcBef>
              <a:buClr>
                <a:srgbClr val="FD5825"/>
              </a:buClr>
              <a:defRPr/>
            </a:pPr>
            <a:r>
              <a:rPr kumimoji="1" lang="es-ES" sz="2000" dirty="0">
                <a:cs typeface="Times New Roman" pitchFamily="18" charset="0"/>
              </a:rPr>
              <a:t>Posibles Fuentes de restricciones</a:t>
            </a:r>
          </a:p>
        </p:txBody>
      </p:sp>
      <p:graphicFrame>
        <p:nvGraphicFramePr>
          <p:cNvPr id="9" name="Group 19"/>
          <p:cNvGraphicFramePr>
            <a:graphicFrameLocks noGrp="1"/>
          </p:cNvGraphicFramePr>
          <p:nvPr>
            <p:extLst>
              <p:ext uri="{D42A27DB-BD31-4B8C-83A1-F6EECF244321}">
                <p14:modId xmlns:p14="http://schemas.microsoft.com/office/powerpoint/2010/main" val="2153968327"/>
              </p:ext>
            </p:extLst>
          </p:nvPr>
        </p:nvGraphicFramePr>
        <p:xfrm>
          <a:off x="3551807" y="2484659"/>
          <a:ext cx="4105275" cy="3240360"/>
        </p:xfrm>
        <a:graphic>
          <a:graphicData uri="http://schemas.openxmlformats.org/drawingml/2006/table">
            <a:tbl>
              <a:tblPr/>
              <a:tblGrid>
                <a:gridCol w="1081087">
                  <a:extLst>
                    <a:ext uri="{9D8B030D-6E8A-4147-A177-3AD203B41FA5}">
                      <a16:colId xmlns:a16="http://schemas.microsoft.com/office/drawing/2014/main" val="20000"/>
                    </a:ext>
                  </a:extLst>
                </a:gridCol>
                <a:gridCol w="3024188">
                  <a:extLst>
                    <a:ext uri="{9D8B030D-6E8A-4147-A177-3AD203B41FA5}">
                      <a16:colId xmlns:a16="http://schemas.microsoft.com/office/drawing/2014/main" val="20001"/>
                    </a:ext>
                  </a:extLst>
                </a:gridCol>
              </a:tblGrid>
              <a:tr h="1296144">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Económicas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¿Qué restricciones financieras o presupuestarias surgen?</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¿Hay consideraciones sobre los costos de los bienes y sobre el precio de los productos?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¿Hay aspectos de licenciamiento que deben ser considerados?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409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Políticas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¿Existen problemas o inconvenientes entre departamentos  o áreas?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¿Hay aspectos políticos externos o internos que afecta a la probables soluciones?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012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Tecnología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¿Este restringida la selección de tecnologías?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¿El trabajo se limita a las plataformas existentes?</a:t>
                      </a:r>
                    </a:p>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200" b="0" i="0" u="none" strike="noStrike" cap="none" normalizeH="0" baseline="0" dirty="0">
                          <a:ln>
                            <a:noFill/>
                          </a:ln>
                          <a:solidFill>
                            <a:schemeClr val="tx1"/>
                          </a:solidFill>
                          <a:effectLst/>
                          <a:latin typeface="Gill Sans MT" panose="020B0502020104020203" pitchFamily="34" charset="0"/>
                          <a:ea typeface="MS PGothic" panose="020B0600070205080204" pitchFamily="34" charset="-128"/>
                          <a:cs typeface="Times New Roman" panose="02020603050405020304" pitchFamily="18" charset="0"/>
                        </a:rPr>
                        <a:t>¿Está prohibido la compra de tecnología nueva?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7721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9" name="Marcador de pie de página 4"/>
          <p:cNvSpPr>
            <a:spLocks noGrp="1"/>
          </p:cNvSpPr>
          <p:nvPr>
            <p:ph type="ftr" sz="quarter" idx="11"/>
          </p:nvPr>
        </p:nvSpPr>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p:txBody>
          <a:bodyPr/>
          <a:lstStyle/>
          <a:p>
            <a:fld id="{ADDD444B-9BA7-4839-9538-2E5C85273323}" type="slidenum">
              <a:rPr lang="es-AR" smtClean="0"/>
              <a:t>29</a:t>
            </a:fld>
            <a:endParaRPr lang="es-AR"/>
          </a:p>
        </p:txBody>
      </p:sp>
      <p:sp>
        <p:nvSpPr>
          <p:cNvPr id="189441" name="1 Título"/>
          <p:cNvSpPr>
            <a:spLocks noGrp="1"/>
          </p:cNvSpPr>
          <p:nvPr>
            <p:ph type="title"/>
          </p:nvPr>
        </p:nvSpPr>
        <p:spPr/>
        <p:txBody>
          <a:bodyPr>
            <a:normAutofit/>
          </a:bodyPr>
          <a:lstStyle/>
          <a:p>
            <a:pPr eaLnBrk="1" hangingPunct="1"/>
            <a:r>
              <a:rPr lang="es-AR" dirty="0"/>
              <a:t>Herramientas de Análisis Inicial – Diagrama de Contexto</a:t>
            </a:r>
          </a:p>
        </p:txBody>
      </p:sp>
      <p:sp>
        <p:nvSpPr>
          <p:cNvPr id="7" name="Rectangle 3"/>
          <p:cNvSpPr txBox="1">
            <a:spLocks noChangeArrowheads="1"/>
          </p:cNvSpPr>
          <p:nvPr/>
        </p:nvSpPr>
        <p:spPr bwMode="auto">
          <a:xfrm>
            <a:off x="3621814" y="1207441"/>
            <a:ext cx="8075240" cy="4175869"/>
          </a:xfrm>
          <a:prstGeom prst="rect">
            <a:avLst/>
          </a:prstGeom>
          <a:no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2">
                  <a:lumMod val="75000"/>
                </a:schemeClr>
              </a:buClr>
              <a:buSzPct val="65000"/>
              <a:buFont typeface="Lucida Grande"/>
              <a:buChar char="➤"/>
            </a:pPr>
            <a:r>
              <a:rPr lang="es-ES" sz="2000" dirty="0">
                <a:latin typeface="Gill Sans MT" panose="020B0502020104020203" pitchFamily="34" charset="0"/>
              </a:rPr>
              <a:t>Diagrama de Flujo de datos – DFD:</a:t>
            </a:r>
          </a:p>
          <a:p>
            <a:pPr>
              <a:spcBef>
                <a:spcPct val="20000"/>
              </a:spcBef>
              <a:buClr>
                <a:schemeClr val="accent2">
                  <a:lumMod val="75000"/>
                </a:schemeClr>
              </a:buClr>
              <a:buSzPct val="65000"/>
              <a:buFont typeface="Lucida Grande"/>
              <a:buChar char="➤"/>
            </a:pPr>
            <a:endParaRPr lang="es-ES" sz="2000" dirty="0">
              <a:latin typeface="Gill Sans MT" panose="020B0502020104020203" pitchFamily="34" charset="0"/>
            </a:endParaRPr>
          </a:p>
          <a:p>
            <a:pPr lvl="1">
              <a:spcBef>
                <a:spcPct val="20000"/>
              </a:spcBef>
              <a:buClr>
                <a:schemeClr val="accent2">
                  <a:lumMod val="75000"/>
                </a:schemeClr>
              </a:buClr>
              <a:buSzPct val="65000"/>
              <a:buFont typeface="Lucida Grande"/>
              <a:buChar char="➤"/>
            </a:pPr>
            <a:r>
              <a:rPr lang="es-ES" sz="1800" dirty="0">
                <a:latin typeface="Gill Sans MT" panose="020B0502020104020203" pitchFamily="34" charset="0"/>
              </a:rPr>
              <a:t>Identifica las transformaciones en los procesos de un sistema, las colecciones (almacenes) de los datos o del material que el sistema manipula, y los flujos de datos o del material entre los procesos, almacenes, y el mundo externo.</a:t>
            </a:r>
          </a:p>
          <a:p>
            <a:pPr lvl="1">
              <a:spcBef>
                <a:spcPct val="20000"/>
              </a:spcBef>
              <a:buClr>
                <a:schemeClr val="accent2">
                  <a:lumMod val="75000"/>
                </a:schemeClr>
              </a:buClr>
              <a:buSzPct val="65000"/>
              <a:buFont typeface="Lucida Grande"/>
              <a:buChar char="➤"/>
            </a:pPr>
            <a:endParaRPr lang="es-ES" sz="1800" dirty="0">
              <a:latin typeface="Gill Sans MT" panose="020B0502020104020203" pitchFamily="34" charset="0"/>
            </a:endParaRPr>
          </a:p>
          <a:p>
            <a:pPr lvl="1">
              <a:spcBef>
                <a:spcPct val="20000"/>
              </a:spcBef>
              <a:buClr>
                <a:schemeClr val="accent2">
                  <a:lumMod val="75000"/>
                </a:schemeClr>
              </a:buClr>
              <a:buSzPct val="65000"/>
              <a:buFont typeface="Lucida Grande"/>
              <a:buChar char="➤"/>
            </a:pPr>
            <a:r>
              <a:rPr lang="es-ES" sz="1800" dirty="0">
                <a:latin typeface="Gill Sans MT" panose="020B0502020104020203" pitchFamily="34" charset="0"/>
              </a:rPr>
              <a:t>Esta enfocado en la descomposición funcional, partiendo problemas complejos en niveles progresivos del detalle. </a:t>
            </a:r>
          </a:p>
          <a:p>
            <a:pPr lvl="1">
              <a:spcBef>
                <a:spcPct val="20000"/>
              </a:spcBef>
              <a:buClr>
                <a:schemeClr val="accent2">
                  <a:lumMod val="75000"/>
                </a:schemeClr>
              </a:buClr>
              <a:buSzPct val="65000"/>
              <a:buFont typeface="Lucida Grande"/>
              <a:buChar char="➤"/>
            </a:pPr>
            <a:endParaRPr lang="es-ES" sz="1800" dirty="0">
              <a:latin typeface="Gill Sans MT" panose="020B0502020104020203" pitchFamily="34" charset="0"/>
            </a:endParaRPr>
          </a:p>
          <a:p>
            <a:pPr lvl="1">
              <a:spcBef>
                <a:spcPct val="20000"/>
              </a:spcBef>
              <a:buClr>
                <a:schemeClr val="accent2">
                  <a:lumMod val="75000"/>
                </a:schemeClr>
              </a:buClr>
              <a:buSzPct val="65000"/>
              <a:buFont typeface="Lucida Grande"/>
              <a:buChar char="➤"/>
            </a:pPr>
            <a:r>
              <a:rPr lang="es-ES" sz="1800" dirty="0">
                <a:latin typeface="Gill Sans MT" panose="020B0502020104020203" pitchFamily="34" charset="0"/>
              </a:rPr>
              <a:t>Muestra quienes consumen, generar, transforman información.</a:t>
            </a:r>
          </a:p>
          <a:p>
            <a:pPr lvl="1">
              <a:spcBef>
                <a:spcPct val="20000"/>
              </a:spcBef>
              <a:buClr>
                <a:schemeClr val="accent2">
                  <a:lumMod val="75000"/>
                </a:schemeClr>
              </a:buClr>
              <a:buSzPct val="65000"/>
              <a:buFont typeface="Lucida Grande"/>
              <a:buChar char="➤"/>
            </a:pPr>
            <a:endParaRPr lang="es-ES" sz="1800" dirty="0">
              <a:latin typeface="Gill Sans MT" panose="020B0502020104020203" pitchFamily="34" charset="0"/>
            </a:endParaRPr>
          </a:p>
          <a:p>
            <a:pPr lvl="1">
              <a:spcBef>
                <a:spcPct val="20000"/>
              </a:spcBef>
              <a:buClr>
                <a:schemeClr val="accent2">
                  <a:lumMod val="75000"/>
                </a:schemeClr>
              </a:buClr>
              <a:buSzPct val="65000"/>
              <a:buFont typeface="Lucida Grande"/>
              <a:buChar char="➤"/>
            </a:pPr>
            <a:r>
              <a:rPr lang="es-ES" sz="1800" dirty="0">
                <a:latin typeface="Gill Sans MT" panose="020B0502020104020203" pitchFamily="34" charset="0"/>
              </a:rPr>
              <a:t>Sirve como modelado funcional de alto nivel, y una manera de identificar responsabilidades de módulo.</a:t>
            </a:r>
          </a:p>
          <a:p>
            <a:pPr marL="136525" indent="0">
              <a:spcBef>
                <a:spcPct val="20000"/>
              </a:spcBef>
              <a:buClr>
                <a:schemeClr val="accent2">
                  <a:lumMod val="75000"/>
                </a:schemeClr>
              </a:buClr>
              <a:buSzPct val="65000"/>
            </a:pPr>
            <a:endParaRPr lang="es-ES" sz="2000" dirty="0">
              <a:latin typeface="Gill Sans MT" panose="020B0502020104020203" pitchFamily="34" charset="0"/>
            </a:endParaRPr>
          </a:p>
        </p:txBody>
      </p:sp>
    </p:spTree>
    <p:extLst>
      <p:ext uri="{BB962C8B-B14F-4D97-AF65-F5344CB8AC3E}">
        <p14:creationId xmlns:p14="http://schemas.microsoft.com/office/powerpoint/2010/main" val="210149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230192" y="3140061"/>
            <a:ext cx="3312368" cy="1584176"/>
          </a:xfrm>
          <a:prstGeom prst="rect">
            <a:avLst/>
          </a:prstGeom>
          <a:solidFill>
            <a:srgbClr val="DDE9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aphicFrame>
        <p:nvGraphicFramePr>
          <p:cNvPr id="7" name="Group 52"/>
          <p:cNvGraphicFramePr>
            <a:graphicFrameLocks noGrp="1"/>
          </p:cNvGraphicFramePr>
          <p:nvPr>
            <p:ph idx="1"/>
            <p:extLst>
              <p:ext uri="{D42A27DB-BD31-4B8C-83A1-F6EECF244321}">
                <p14:modId xmlns:p14="http://schemas.microsoft.com/office/powerpoint/2010/main" val="1946752272"/>
              </p:ext>
            </p:extLst>
          </p:nvPr>
        </p:nvGraphicFramePr>
        <p:xfrm>
          <a:off x="3621680" y="1123837"/>
          <a:ext cx="4248224" cy="4107160"/>
        </p:xfrm>
        <a:graphic>
          <a:graphicData uri="http://schemas.openxmlformats.org/drawingml/2006/table">
            <a:tbl>
              <a:tblPr>
                <a:tableStyleId>{35758FB7-9AC5-4552-8A53-C91805E547FA}</a:tableStyleId>
              </a:tblPr>
              <a:tblGrid>
                <a:gridCol w="3760169">
                  <a:extLst>
                    <a:ext uri="{9D8B030D-6E8A-4147-A177-3AD203B41FA5}">
                      <a16:colId xmlns:a16="http://schemas.microsoft.com/office/drawing/2014/main" val="20000"/>
                    </a:ext>
                  </a:extLst>
                </a:gridCol>
                <a:gridCol w="488055">
                  <a:extLst>
                    <a:ext uri="{9D8B030D-6E8A-4147-A177-3AD203B41FA5}">
                      <a16:colId xmlns:a16="http://schemas.microsoft.com/office/drawing/2014/main" val="20001"/>
                    </a:ext>
                  </a:extLst>
                </a:gridCol>
              </a:tblGrid>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dirty="0">
                          <a:ln>
                            <a:noFill/>
                          </a:ln>
                          <a:effectLst/>
                        </a:rPr>
                        <a:t>Soporte Ejecutivo</a:t>
                      </a:r>
                      <a:endParaRPr kumimoji="1" lang="es-ES" sz="1600" b="1" i="0" u="none" strike="noStrike" cap="none" normalizeH="0" baseline="0" dirty="0">
                        <a:ln>
                          <a:noFill/>
                        </a:ln>
                        <a:solidFill>
                          <a:schemeClr val="tx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18</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0"/>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dirty="0">
                          <a:ln>
                            <a:noFill/>
                          </a:ln>
                          <a:effectLst/>
                        </a:rPr>
                        <a:t>Involucramiento del Usuario</a:t>
                      </a:r>
                      <a:endParaRPr kumimoji="1" lang="es-ES" sz="1600" b="1" i="0" u="none" strike="noStrike" cap="none" normalizeH="0" baseline="0" dirty="0">
                        <a:ln>
                          <a:noFill/>
                        </a:ln>
                        <a:solidFill>
                          <a:schemeClr val="accent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dirty="0">
                          <a:ln>
                            <a:noFill/>
                          </a:ln>
                          <a:effectLst/>
                        </a:rPr>
                        <a:t>16</a:t>
                      </a:r>
                      <a:endParaRPr kumimoji="1" lang="es-ES" sz="1600" b="1" i="0" u="none" strike="noStrike" cap="none" normalizeH="0" baseline="0" dirty="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1"/>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Gerente de Proyecto con Experiencia</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14</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2"/>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Objetivos Claros de Negocios </a:t>
                      </a:r>
                      <a:endParaRPr kumimoji="1" lang="es-ES" sz="1600" b="1" i="0" u="none" strike="noStrike" cap="none" normalizeH="0" baseline="0">
                        <a:ln>
                          <a:noFill/>
                        </a:ln>
                        <a:solidFill>
                          <a:schemeClr val="accent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12</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3"/>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Alcance Minimizado</a:t>
                      </a:r>
                      <a:endParaRPr kumimoji="1" lang="es-ES" sz="1600" b="1" i="0" u="none" strike="noStrike" cap="none" normalizeH="0" baseline="0">
                        <a:ln>
                          <a:noFill/>
                        </a:ln>
                        <a:solidFill>
                          <a:schemeClr val="accent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10</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4"/>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Infraestructura de Software Estándar</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8</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5"/>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Requerimientos Básicos Sólidos</a:t>
                      </a:r>
                      <a:endParaRPr kumimoji="1" lang="es-ES" sz="1600" b="1" i="0" u="none" strike="noStrike" cap="none" normalizeH="0" baseline="0">
                        <a:ln>
                          <a:noFill/>
                        </a:ln>
                        <a:solidFill>
                          <a:schemeClr val="accent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6</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6"/>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Metodología Formal</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6</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7"/>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Estimaciones Confiables</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a:ln>
                            <a:noFill/>
                          </a:ln>
                          <a:effectLst/>
                        </a:rPr>
                        <a:t>5</a:t>
                      </a:r>
                      <a:endParaRPr kumimoji="1" lang="es-ES" sz="1600" b="1" i="0" u="none" strike="noStrike" cap="none" normalizeH="0" baseline="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8"/>
                  </a:ext>
                </a:extLst>
              </a:tr>
              <a:tr h="410716">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dirty="0">
                          <a:ln>
                            <a:noFill/>
                          </a:ln>
                          <a:effectLst/>
                        </a:rPr>
                        <a:t>Otros</a:t>
                      </a:r>
                      <a:endParaRPr kumimoji="1" lang="es-ES" sz="1600" b="1" i="0" u="none" strike="noStrike" cap="none" normalizeH="0" baseline="0" dirty="0">
                        <a:ln>
                          <a:noFill/>
                        </a:ln>
                        <a:solidFill>
                          <a:schemeClr val="tx1"/>
                        </a:solidFill>
                        <a:effectLst/>
                        <a:latin typeface="Slimbach Book/Bold" pitchFamily="18" charset="0"/>
                        <a:ea typeface="MS PGothic" panose="020B0600070205080204" pitchFamily="34" charset="-128"/>
                      </a:endParaRPr>
                    </a:p>
                  </a:txBody>
                  <a:tcPr horzOverflow="overflow"/>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MS PGothic" panose="020B0600070205080204" pitchFamily="34" charset="-128"/>
                        </a:defRPr>
                      </a:lvl1pPr>
                      <a:lvl2pPr marL="742950" indent="-285750"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MS PGothic" panose="020B0600070205080204" pitchFamily="34" charset="-128"/>
                        </a:defRPr>
                      </a:lvl2pPr>
                      <a:lvl3pPr marL="1143000" indent="-228600" eaLnBrk="0" hangingPunct="0">
                        <a:spcBef>
                          <a:spcPts val="500"/>
                        </a:spcBef>
                        <a:buClr>
                          <a:srgbClr val="BCBCBC"/>
                        </a:buClr>
                        <a:buSzPct val="76000"/>
                        <a:buFont typeface="Wingdings 3" panose="05040102010807070707" pitchFamily="18" charset="2"/>
                        <a:defRPr>
                          <a:solidFill>
                            <a:schemeClr val="tx1"/>
                          </a:solidFill>
                          <a:latin typeface="Gill Sans MT" panose="020B0502020104020203" pitchFamily="34" charset="0"/>
                          <a:ea typeface="MS PGothic" panose="020B0600070205080204" pitchFamily="34" charset="-128"/>
                        </a:defRPr>
                      </a:lvl3pPr>
                      <a:lvl4pPr marL="1600200" indent="-228600" eaLnBrk="0" hangingPunct="0">
                        <a:spcBef>
                          <a:spcPts val="400"/>
                        </a:spcBef>
                        <a:buClr>
                          <a:srgbClr val="8BA2B4"/>
                        </a:buClr>
                        <a:buSzPct val="70000"/>
                        <a:buFont typeface="Wingdings" panose="05000000000000000000" pitchFamily="2" charset="2"/>
                        <a:defRPr sz="1600">
                          <a:solidFill>
                            <a:schemeClr val="tx1"/>
                          </a:solidFill>
                          <a:latin typeface="Gill Sans MT" panose="020B0502020104020203" pitchFamily="34" charset="0"/>
                          <a:ea typeface="MS PGothic" panose="020B0600070205080204" pitchFamily="34" charset="-128"/>
                        </a:defRPr>
                      </a:lvl4pPr>
                      <a:lvl5pPr marL="2057400" indent="-228600" eaLnBrk="0" hangingPunct="0">
                        <a:spcBef>
                          <a:spcPts val="300"/>
                        </a:spcBef>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defRPr sz="1400">
                          <a:solidFill>
                            <a:schemeClr val="tx1"/>
                          </a:solidFill>
                          <a:latin typeface="Gill Sans MT" panose="020B0502020104020203"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anose="05000000000000000000" pitchFamily="2" charset="2"/>
                        <a:buNone/>
                        <a:tabLst/>
                      </a:pPr>
                      <a:r>
                        <a:rPr kumimoji="1" lang="es-ES" sz="1600" u="none" strike="noStrike" cap="none" normalizeH="0" baseline="0" dirty="0">
                          <a:ln>
                            <a:noFill/>
                          </a:ln>
                          <a:effectLst/>
                        </a:rPr>
                        <a:t>5</a:t>
                      </a:r>
                      <a:endParaRPr kumimoji="1" lang="es-ES" sz="1600" b="1" i="0" u="none" strike="noStrike" cap="none" normalizeH="0" baseline="0" dirty="0">
                        <a:ln>
                          <a:noFill/>
                        </a:ln>
                        <a:solidFill>
                          <a:schemeClr val="tx1"/>
                        </a:solidFill>
                        <a:effectLst/>
                        <a:latin typeface="Slimbach Book/Bold" pitchFamily="18" charset="0"/>
                        <a:ea typeface="MS PGothic" panose="020B0600070205080204" pitchFamily="34" charset="-128"/>
                      </a:endParaRPr>
                    </a:p>
                  </a:txBody>
                  <a:tcPr horzOverflow="overflow"/>
                </a:tc>
                <a:extLst>
                  <a:ext uri="{0D108BD9-81ED-4DB2-BD59-A6C34878D82A}">
                    <a16:rowId xmlns:a16="http://schemas.microsoft.com/office/drawing/2014/main" val="10009"/>
                  </a:ext>
                </a:extLst>
              </a:tr>
            </a:tbl>
          </a:graphicData>
        </a:graphic>
      </p:graphicFrame>
      <p:sp>
        <p:nvSpPr>
          <p:cNvPr id="35844" name="1 Título"/>
          <p:cNvSpPr>
            <a:spLocks noGrp="1"/>
          </p:cNvSpPr>
          <p:nvPr>
            <p:ph type="title"/>
          </p:nvPr>
        </p:nvSpPr>
        <p:spPr/>
        <p:txBody>
          <a:bodyPr/>
          <a:lstStyle/>
          <a:p>
            <a:pPr eaLnBrk="1" hangingPunct="1"/>
            <a:r>
              <a:rPr lang="es-ES"/>
              <a:t>Receta de proyectos exitosos</a:t>
            </a:r>
            <a:endParaRPr lang="es-AR"/>
          </a:p>
        </p:txBody>
      </p:sp>
      <p:sp>
        <p:nvSpPr>
          <p:cNvPr id="8" name="Text Box 53"/>
          <p:cNvSpPr txBox="1">
            <a:spLocks noChangeArrowheads="1"/>
          </p:cNvSpPr>
          <p:nvPr/>
        </p:nvSpPr>
        <p:spPr bwMode="auto">
          <a:xfrm>
            <a:off x="8230192" y="1267853"/>
            <a:ext cx="3168352" cy="1569660"/>
          </a:xfrm>
          <a:prstGeom prst="rect">
            <a:avLst/>
          </a:prstGeom>
          <a:noFill/>
          <a:ln w="9525">
            <a:noFill/>
            <a:miter lim="800000"/>
            <a:headEnd/>
            <a:tailEnd/>
          </a:ln>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dirty="0">
                <a:latin typeface="Gill Sans MT" panose="020B0502020104020203" pitchFamily="34" charset="0"/>
              </a:rPr>
              <a:t>Cada factor está ponderado según </a:t>
            </a:r>
          </a:p>
          <a:p>
            <a:pPr eaLnBrk="1" hangingPunct="1">
              <a:buFont typeface="Wingdings" panose="05000000000000000000" pitchFamily="2" charset="2"/>
              <a:buNone/>
            </a:pPr>
            <a:r>
              <a:rPr lang="es-ES" dirty="0">
                <a:latin typeface="Gill Sans MT" panose="020B0502020104020203" pitchFamily="34" charset="0"/>
              </a:rPr>
              <a:t>su influencia en el éxito de un proyecto.</a:t>
            </a:r>
          </a:p>
        </p:txBody>
      </p:sp>
      <p:sp>
        <p:nvSpPr>
          <p:cNvPr id="35884" name="Text Box 54"/>
          <p:cNvSpPr txBox="1">
            <a:spLocks noChangeArrowheads="1"/>
          </p:cNvSpPr>
          <p:nvPr/>
        </p:nvSpPr>
        <p:spPr bwMode="auto">
          <a:xfrm>
            <a:off x="8295355" y="5135748"/>
            <a:ext cx="3427413" cy="28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s-ES" sz="1200" dirty="0"/>
              <a:t>Reporte </a:t>
            </a:r>
            <a:r>
              <a:rPr lang="es-ES" sz="1200" dirty="0" err="1"/>
              <a:t>The</a:t>
            </a:r>
            <a:r>
              <a:rPr lang="es-ES" sz="1200" dirty="0"/>
              <a:t> </a:t>
            </a:r>
            <a:r>
              <a:rPr lang="es-ES" sz="1200" dirty="0" err="1"/>
              <a:t>Standish</a:t>
            </a:r>
            <a:r>
              <a:rPr lang="es-ES" sz="1200" dirty="0"/>
              <a:t> </a:t>
            </a:r>
            <a:r>
              <a:rPr lang="es-ES" sz="1200" dirty="0" err="1"/>
              <a:t>Group</a:t>
            </a:r>
            <a:r>
              <a:rPr lang="es-ES" sz="1200" dirty="0"/>
              <a:t> International, 2001</a:t>
            </a:r>
          </a:p>
        </p:txBody>
      </p:sp>
      <p:sp>
        <p:nvSpPr>
          <p:cNvPr id="10" name="Text Box 55"/>
          <p:cNvSpPr txBox="1">
            <a:spLocks noChangeArrowheads="1"/>
          </p:cNvSpPr>
          <p:nvPr/>
        </p:nvSpPr>
        <p:spPr bwMode="auto">
          <a:xfrm>
            <a:off x="8158184" y="3140062"/>
            <a:ext cx="3352800" cy="1200329"/>
          </a:xfrm>
          <a:prstGeom prst="rect">
            <a:avLst/>
          </a:prstGeom>
          <a:noFill/>
          <a:ln w="9525">
            <a:noFill/>
            <a:miter lim="800000"/>
            <a:headEnd/>
            <a:tailEnd/>
          </a:ln>
        </p:spPr>
        <p:txBody>
          <a:bodyPr>
            <a:spAutoFit/>
          </a:bodyPr>
          <a:lstStyle/>
          <a:p>
            <a:pPr>
              <a:buFont typeface="Wingdings" pitchFamily="2" charset="2"/>
              <a:buNone/>
              <a:defRPr/>
            </a:pPr>
            <a:r>
              <a:rPr lang="es-ES" dirty="0"/>
              <a:t>Los factores relacionados al proceso de </a:t>
            </a:r>
          </a:p>
          <a:p>
            <a:pPr>
              <a:buFont typeface="Wingdings" pitchFamily="2" charset="2"/>
              <a:buNone/>
              <a:defRPr/>
            </a:pPr>
            <a:r>
              <a:rPr lang="es-ES" dirty="0"/>
              <a:t>Requerimientos acumulan </a:t>
            </a:r>
            <a:r>
              <a:rPr lang="es-ES" dirty="0">
                <a:solidFill>
                  <a:srgbClr val="3366FF"/>
                </a:solidFill>
              </a:rPr>
              <a:t>44 puntos</a:t>
            </a:r>
            <a:r>
              <a:rPr lang="es-ES" dirty="0"/>
              <a:t>.</a:t>
            </a:r>
          </a:p>
        </p:txBody>
      </p:sp>
      <p:sp>
        <p:nvSpPr>
          <p:cNvPr id="3" name="Rectángulo 2"/>
          <p:cNvSpPr/>
          <p:nvPr/>
        </p:nvSpPr>
        <p:spPr>
          <a:xfrm>
            <a:off x="3621680" y="1555885"/>
            <a:ext cx="4248472" cy="360040"/>
          </a:xfrm>
          <a:prstGeom prst="rect">
            <a:avLst/>
          </a:prstGeom>
          <a:noFill/>
          <a:ln w="57150" cmpd="sng">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3621680" y="2347973"/>
            <a:ext cx="4248472" cy="360040"/>
          </a:xfrm>
          <a:prstGeom prst="rect">
            <a:avLst/>
          </a:prstGeom>
          <a:noFill/>
          <a:ln w="57150" cmpd="sng">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3621680" y="2780021"/>
            <a:ext cx="4248472" cy="360040"/>
          </a:xfrm>
          <a:prstGeom prst="rect">
            <a:avLst/>
          </a:prstGeom>
          <a:noFill/>
          <a:ln w="57150" cmpd="sng">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14"/>
          <p:cNvSpPr/>
          <p:nvPr/>
        </p:nvSpPr>
        <p:spPr>
          <a:xfrm>
            <a:off x="3621680" y="3572109"/>
            <a:ext cx="4248472" cy="360040"/>
          </a:xfrm>
          <a:prstGeom prst="rect">
            <a:avLst/>
          </a:prstGeom>
          <a:noFill/>
          <a:ln w="57150" cmpd="sng">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7"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a:t>
            </a:fld>
            <a:endParaRPr lang="es-AR"/>
          </a:p>
        </p:txBody>
      </p:sp>
    </p:spTree>
    <p:extLst>
      <p:ext uri="{BB962C8B-B14F-4D97-AF65-F5344CB8AC3E}">
        <p14:creationId xmlns:p14="http://schemas.microsoft.com/office/powerpoint/2010/main" val="778455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9" name="Marcador de pie de página 4"/>
          <p:cNvSpPr>
            <a:spLocks noGrp="1"/>
          </p:cNvSpPr>
          <p:nvPr>
            <p:ph type="ftr" sz="quarter" idx="11"/>
          </p:nvPr>
        </p:nvSpPr>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p:txBody>
          <a:bodyPr/>
          <a:lstStyle/>
          <a:p>
            <a:fld id="{ADDD444B-9BA7-4839-9538-2E5C85273323}" type="slidenum">
              <a:rPr lang="es-AR" smtClean="0"/>
              <a:t>30</a:t>
            </a:fld>
            <a:endParaRPr lang="es-AR"/>
          </a:p>
        </p:txBody>
      </p:sp>
      <p:sp>
        <p:nvSpPr>
          <p:cNvPr id="2" name="Título 1"/>
          <p:cNvSpPr>
            <a:spLocks noGrp="1"/>
          </p:cNvSpPr>
          <p:nvPr>
            <p:ph type="title"/>
          </p:nvPr>
        </p:nvSpPr>
        <p:spPr>
          <a:xfrm>
            <a:off x="432259" y="2852936"/>
            <a:ext cx="3181274" cy="1152128"/>
          </a:xfrm>
        </p:spPr>
        <p:txBody>
          <a:bodyPr/>
          <a:lstStyle/>
          <a:p>
            <a:r>
              <a:rPr lang="es-ES" dirty="0"/>
              <a:t>DFD - Elementos</a:t>
            </a:r>
          </a:p>
        </p:txBody>
      </p:sp>
      <p:pic>
        <p:nvPicPr>
          <p:cNvPr id="3" name="Imagen 2"/>
          <p:cNvPicPr>
            <a:picLocks noChangeAspect="1"/>
          </p:cNvPicPr>
          <p:nvPr/>
        </p:nvPicPr>
        <p:blipFill>
          <a:blip r:embed="rId2"/>
          <a:stretch>
            <a:fillRect/>
          </a:stretch>
        </p:blipFill>
        <p:spPr>
          <a:xfrm>
            <a:off x="6888088" y="836712"/>
            <a:ext cx="3024336" cy="5411400"/>
          </a:xfrm>
          <a:prstGeom prst="rect">
            <a:avLst/>
          </a:prstGeom>
        </p:spPr>
      </p:pic>
    </p:spTree>
    <p:extLst>
      <p:ext uri="{BB962C8B-B14F-4D97-AF65-F5344CB8AC3E}">
        <p14:creationId xmlns:p14="http://schemas.microsoft.com/office/powerpoint/2010/main" val="1619091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9" name="Marcador de pie de página 4"/>
          <p:cNvSpPr>
            <a:spLocks noGrp="1"/>
          </p:cNvSpPr>
          <p:nvPr>
            <p:ph type="ftr" sz="quarter" idx="11"/>
          </p:nvPr>
        </p:nvSpPr>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p:txBody>
          <a:bodyPr/>
          <a:lstStyle/>
          <a:p>
            <a:fld id="{ADDD444B-9BA7-4839-9538-2E5C85273323}" type="slidenum">
              <a:rPr lang="es-AR" smtClean="0"/>
              <a:t>31</a:t>
            </a:fld>
            <a:endParaRPr lang="es-AR"/>
          </a:p>
        </p:txBody>
      </p:sp>
      <p:sp>
        <p:nvSpPr>
          <p:cNvPr id="2" name="Título 1"/>
          <p:cNvSpPr>
            <a:spLocks noGrp="1"/>
          </p:cNvSpPr>
          <p:nvPr>
            <p:ph type="title"/>
          </p:nvPr>
        </p:nvSpPr>
        <p:spPr/>
        <p:txBody>
          <a:bodyPr/>
          <a:lstStyle/>
          <a:p>
            <a:endParaRPr lang="es-ES"/>
          </a:p>
        </p:txBody>
      </p:sp>
      <p:pic>
        <p:nvPicPr>
          <p:cNvPr id="7" name="Imagen 6"/>
          <p:cNvPicPr>
            <a:picLocks noChangeAspect="1"/>
          </p:cNvPicPr>
          <p:nvPr/>
        </p:nvPicPr>
        <p:blipFill>
          <a:blip r:embed="rId2"/>
          <a:stretch>
            <a:fillRect/>
          </a:stretch>
        </p:blipFill>
        <p:spPr>
          <a:xfrm>
            <a:off x="4691144" y="216582"/>
            <a:ext cx="5616624" cy="6031889"/>
          </a:xfrm>
          <a:prstGeom prst="rect">
            <a:avLst/>
          </a:prstGeom>
        </p:spPr>
      </p:pic>
      <p:pic>
        <p:nvPicPr>
          <p:cNvPr id="11" name="Imagen 10"/>
          <p:cNvPicPr>
            <a:picLocks noChangeAspect="1"/>
          </p:cNvPicPr>
          <p:nvPr/>
        </p:nvPicPr>
        <p:blipFill>
          <a:blip r:embed="rId3"/>
          <a:stretch>
            <a:fillRect/>
          </a:stretch>
        </p:blipFill>
        <p:spPr>
          <a:xfrm>
            <a:off x="4619137" y="216582"/>
            <a:ext cx="5688631" cy="6048672"/>
          </a:xfrm>
          <a:prstGeom prst="rect">
            <a:avLst/>
          </a:prstGeom>
        </p:spPr>
      </p:pic>
    </p:spTree>
    <p:extLst>
      <p:ext uri="{BB962C8B-B14F-4D97-AF65-F5344CB8AC3E}">
        <p14:creationId xmlns:p14="http://schemas.microsoft.com/office/powerpoint/2010/main" val="311635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1000"/>
                                        <p:tgtEl>
                                          <p:spTgt spid="11"/>
                                        </p:tgtEl>
                                      </p:cBhvr>
                                    </p:animEffect>
                                    <p:set>
                                      <p:cBhvr>
                                        <p:cTn id="7"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523561" y="1123837"/>
            <a:ext cx="8229600" cy="1853560"/>
          </a:xfrm>
        </p:spPr>
        <p:txBody>
          <a:bodyPr/>
          <a:lstStyle/>
          <a:p>
            <a:pPr marL="0" indent="0" algn="just">
              <a:buNone/>
            </a:pPr>
            <a:r>
              <a:rPr lang="es-ES" dirty="0"/>
              <a:t>Un modelo de dominio en la resolución de problemas e ingeniería de software, es un modelo conceptual de todos los temas relacionados con un problema específico. En él se describen las distintas entidades, sus atributos, responsabilidades y relaciones, además de las restricciones que rigen el dominio del problema.</a:t>
            </a:r>
          </a:p>
          <a:p>
            <a:pPr algn="just"/>
            <a:endParaRPr lang="es-ES" dirty="0"/>
          </a:p>
        </p:txBody>
      </p:sp>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32</a:t>
            </a:fld>
            <a:endParaRPr lang="es-AR"/>
          </a:p>
        </p:txBody>
      </p:sp>
      <p:sp>
        <p:nvSpPr>
          <p:cNvPr id="2" name="Título 1"/>
          <p:cNvSpPr>
            <a:spLocks noGrp="1"/>
          </p:cNvSpPr>
          <p:nvPr>
            <p:ph type="title"/>
          </p:nvPr>
        </p:nvSpPr>
        <p:spPr/>
        <p:txBody>
          <a:bodyPr/>
          <a:lstStyle/>
          <a:p>
            <a:r>
              <a:rPr lang="es-ES" dirty="0"/>
              <a:t>Modelo de Dominio</a:t>
            </a:r>
          </a:p>
        </p:txBody>
      </p:sp>
      <p:graphicFrame>
        <p:nvGraphicFramePr>
          <p:cNvPr id="8" name="Tabla 7"/>
          <p:cNvGraphicFramePr>
            <a:graphicFrameLocks noGrp="1"/>
          </p:cNvGraphicFramePr>
          <p:nvPr>
            <p:extLst>
              <p:ext uri="{D42A27DB-BD31-4B8C-83A1-F6EECF244321}">
                <p14:modId xmlns:p14="http://schemas.microsoft.com/office/powerpoint/2010/main" val="3042629469"/>
              </p:ext>
            </p:extLst>
          </p:nvPr>
        </p:nvGraphicFramePr>
        <p:xfrm>
          <a:off x="4272502" y="3015503"/>
          <a:ext cx="6096000" cy="18542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4079776">
                  <a:extLst>
                    <a:ext uri="{9D8B030D-6E8A-4147-A177-3AD203B41FA5}">
                      <a16:colId xmlns:a16="http://schemas.microsoft.com/office/drawing/2014/main" val="20001"/>
                    </a:ext>
                  </a:extLst>
                </a:gridCol>
              </a:tblGrid>
              <a:tr h="370840">
                <a:tc>
                  <a:txBody>
                    <a:bodyPr/>
                    <a:lstStyle/>
                    <a:p>
                      <a:endParaRPr lang="es-ES" dirty="0"/>
                    </a:p>
                  </a:txBody>
                  <a:tcPr/>
                </a:tc>
                <a:tc>
                  <a:txBody>
                    <a:bodyPr/>
                    <a:lstStyle/>
                    <a:p>
                      <a:endParaRPr lang="es-ES" dirty="0"/>
                    </a:p>
                  </a:txBody>
                  <a:tcPr/>
                </a:tc>
                <a:extLst>
                  <a:ext uri="{0D108BD9-81ED-4DB2-BD59-A6C34878D82A}">
                    <a16:rowId xmlns:a16="http://schemas.microsoft.com/office/drawing/2014/main" val="10000"/>
                  </a:ext>
                </a:extLst>
              </a:tr>
              <a:tr h="370840">
                <a:tc>
                  <a:txBody>
                    <a:bodyPr/>
                    <a:lstStyle/>
                    <a:p>
                      <a:r>
                        <a:rPr lang="es-ES" dirty="0"/>
                        <a:t>Entidad</a:t>
                      </a:r>
                    </a:p>
                  </a:txBody>
                  <a:tcPr/>
                </a:tc>
                <a:tc>
                  <a:txBody>
                    <a:bodyPr/>
                    <a:lstStyle/>
                    <a:p>
                      <a:r>
                        <a:rPr lang="es-ES" dirty="0"/>
                        <a:t>Concepto</a:t>
                      </a:r>
                    </a:p>
                  </a:txBody>
                  <a:tcPr/>
                </a:tc>
                <a:extLst>
                  <a:ext uri="{0D108BD9-81ED-4DB2-BD59-A6C34878D82A}">
                    <a16:rowId xmlns:a16="http://schemas.microsoft.com/office/drawing/2014/main" val="10001"/>
                  </a:ext>
                </a:extLst>
              </a:tr>
              <a:tr h="370840">
                <a:tc>
                  <a:txBody>
                    <a:bodyPr/>
                    <a:lstStyle/>
                    <a:p>
                      <a:r>
                        <a:rPr lang="es-ES" dirty="0"/>
                        <a:t>Atributo</a:t>
                      </a:r>
                    </a:p>
                  </a:txBody>
                  <a:tcPr/>
                </a:tc>
                <a:tc>
                  <a:txBody>
                    <a:bodyPr/>
                    <a:lstStyle/>
                    <a:p>
                      <a:r>
                        <a:rPr lang="es-ES" dirty="0"/>
                        <a:t>Característica del Concepto</a:t>
                      </a:r>
                    </a:p>
                  </a:txBody>
                  <a:tcPr/>
                </a:tc>
                <a:extLst>
                  <a:ext uri="{0D108BD9-81ED-4DB2-BD59-A6C34878D82A}">
                    <a16:rowId xmlns:a16="http://schemas.microsoft.com/office/drawing/2014/main" val="10002"/>
                  </a:ext>
                </a:extLst>
              </a:tr>
              <a:tr h="370840">
                <a:tc>
                  <a:txBody>
                    <a:bodyPr/>
                    <a:lstStyle/>
                    <a:p>
                      <a:r>
                        <a:rPr lang="es-ES" dirty="0"/>
                        <a:t>Responsabilidad</a:t>
                      </a:r>
                    </a:p>
                  </a:txBody>
                  <a:tcPr/>
                </a:tc>
                <a:tc>
                  <a:txBody>
                    <a:bodyPr/>
                    <a:lstStyle/>
                    <a:p>
                      <a:r>
                        <a:rPr lang="es-ES" dirty="0"/>
                        <a:t>Función atribuida</a:t>
                      </a:r>
                      <a:r>
                        <a:rPr lang="es-ES" baseline="0" dirty="0"/>
                        <a:t> al concepto</a:t>
                      </a:r>
                      <a:endParaRPr lang="es-ES" dirty="0"/>
                    </a:p>
                  </a:txBody>
                  <a:tcPr/>
                </a:tc>
                <a:extLst>
                  <a:ext uri="{0D108BD9-81ED-4DB2-BD59-A6C34878D82A}">
                    <a16:rowId xmlns:a16="http://schemas.microsoft.com/office/drawing/2014/main" val="10003"/>
                  </a:ext>
                </a:extLst>
              </a:tr>
              <a:tr h="370840">
                <a:tc>
                  <a:txBody>
                    <a:bodyPr/>
                    <a:lstStyle/>
                    <a:p>
                      <a:r>
                        <a:rPr lang="es-ES" dirty="0"/>
                        <a:t>Relación</a:t>
                      </a:r>
                    </a:p>
                  </a:txBody>
                  <a:tcPr/>
                </a:tc>
                <a:tc>
                  <a:txBody>
                    <a:bodyPr/>
                    <a:lstStyle/>
                    <a:p>
                      <a:r>
                        <a:rPr lang="es-ES" dirty="0"/>
                        <a:t>Vínculo</a:t>
                      </a:r>
                      <a:r>
                        <a:rPr lang="es-ES" baseline="0" dirty="0"/>
                        <a:t> entre conceptos</a:t>
                      </a:r>
                      <a:endParaRPr lang="es-E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7769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ES" dirty="0"/>
              <a:t>Puede ser representado por un Diagrama Entidad-Relación.</a:t>
            </a:r>
          </a:p>
          <a:p>
            <a:endParaRPr lang="es-ES" dirty="0"/>
          </a:p>
          <a:p>
            <a:r>
              <a:rPr lang="es-ES" dirty="0"/>
              <a:t>Puede ser representado por un modelo de clases (No Software).</a:t>
            </a:r>
          </a:p>
          <a:p>
            <a:endParaRPr lang="es-ES" dirty="0"/>
          </a:p>
          <a:p>
            <a:r>
              <a:rPr lang="es-ES" dirty="0"/>
              <a:t>Es modelado de alto nivel, no hay aspectos técnicos ni de formato de información.</a:t>
            </a:r>
          </a:p>
          <a:p>
            <a:endParaRPr lang="es-ES" dirty="0"/>
          </a:p>
          <a:p>
            <a:r>
              <a:rPr lang="es-ES" dirty="0"/>
              <a:t>Es una representación estática de la información que maneja el sistema.</a:t>
            </a:r>
          </a:p>
          <a:p>
            <a:endParaRPr lang="es-ES" dirty="0"/>
          </a:p>
          <a:p>
            <a:r>
              <a:rPr lang="es-ES" dirty="0"/>
              <a:t>Sirve de base para el diseño físico de datos.</a:t>
            </a:r>
          </a:p>
          <a:p>
            <a:endParaRPr lang="es-ES" dirty="0"/>
          </a:p>
          <a:p>
            <a:r>
              <a:rPr lang="es-ES" dirty="0"/>
              <a:t>Sirve como Diccionario de datos.</a:t>
            </a:r>
          </a:p>
        </p:txBody>
      </p:sp>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33</a:t>
            </a:fld>
            <a:endParaRPr lang="es-AR"/>
          </a:p>
        </p:txBody>
      </p:sp>
      <p:sp>
        <p:nvSpPr>
          <p:cNvPr id="2" name="Título 1"/>
          <p:cNvSpPr>
            <a:spLocks noGrp="1"/>
          </p:cNvSpPr>
          <p:nvPr>
            <p:ph type="title"/>
          </p:nvPr>
        </p:nvSpPr>
        <p:spPr/>
        <p:txBody>
          <a:bodyPr/>
          <a:lstStyle/>
          <a:p>
            <a:r>
              <a:rPr lang="es-ES" dirty="0"/>
              <a:t>Modelo del Dominio</a:t>
            </a:r>
          </a:p>
        </p:txBody>
      </p:sp>
    </p:spTree>
    <p:extLst>
      <p:ext uri="{BB962C8B-B14F-4D97-AF65-F5344CB8AC3E}">
        <p14:creationId xmlns:p14="http://schemas.microsoft.com/office/powerpoint/2010/main" val="2959323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34</a:t>
            </a:fld>
            <a:endParaRPr lang="es-AR"/>
          </a:p>
        </p:txBody>
      </p:sp>
      <p:sp>
        <p:nvSpPr>
          <p:cNvPr id="2" name="Título 1"/>
          <p:cNvSpPr>
            <a:spLocks noGrp="1"/>
          </p:cNvSpPr>
          <p:nvPr>
            <p:ph type="title"/>
          </p:nvPr>
        </p:nvSpPr>
        <p:spPr/>
        <p:txBody>
          <a:bodyPr/>
          <a:lstStyle/>
          <a:p>
            <a:r>
              <a:rPr lang="es-ES" dirty="0"/>
              <a:t>Ejemplos</a:t>
            </a:r>
          </a:p>
        </p:txBody>
      </p:sp>
      <p:pic>
        <p:nvPicPr>
          <p:cNvPr id="8" name="Imagen 7"/>
          <p:cNvPicPr>
            <a:picLocks noChangeAspect="1"/>
          </p:cNvPicPr>
          <p:nvPr/>
        </p:nvPicPr>
        <p:blipFill>
          <a:blip r:embed="rId2"/>
          <a:stretch>
            <a:fillRect/>
          </a:stretch>
        </p:blipFill>
        <p:spPr>
          <a:xfrm>
            <a:off x="3546161" y="1972713"/>
            <a:ext cx="8109686" cy="2434034"/>
          </a:xfrm>
          <a:prstGeom prst="rect">
            <a:avLst/>
          </a:prstGeom>
        </p:spPr>
      </p:pic>
    </p:spTree>
    <p:extLst>
      <p:ext uri="{BB962C8B-B14F-4D97-AF65-F5344CB8AC3E}">
        <p14:creationId xmlns:p14="http://schemas.microsoft.com/office/powerpoint/2010/main" val="2530814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Casos de Uso</a:t>
            </a:r>
            <a:endParaRPr lang="es-AR" dirty="0"/>
          </a:p>
        </p:txBody>
      </p:sp>
      <p:sp>
        <p:nvSpPr>
          <p:cNvPr id="3" name="2 Marcador de texto"/>
          <p:cNvSpPr>
            <a:spLocks noGrp="1"/>
          </p:cNvSpPr>
          <p:nvPr>
            <p:ph type="body" idx="1"/>
          </p:nvPr>
        </p:nvSpPr>
        <p:spPr/>
        <p:txBody>
          <a:bodyPr/>
          <a:lstStyle/>
          <a:p>
            <a:endParaRPr lang="es-AR"/>
          </a:p>
        </p:txBody>
      </p:sp>
    </p:spTree>
    <p:extLst>
      <p:ext uri="{BB962C8B-B14F-4D97-AF65-F5344CB8AC3E}">
        <p14:creationId xmlns:p14="http://schemas.microsoft.com/office/powerpoint/2010/main" val="1132592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1"/>
          <p:cNvSpPr/>
          <p:nvPr/>
        </p:nvSpPr>
        <p:spPr>
          <a:xfrm>
            <a:off x="4670550" y="3768130"/>
            <a:ext cx="5400600" cy="172819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s-ES"/>
          </a:p>
        </p:txBody>
      </p:sp>
      <p:sp>
        <p:nvSpPr>
          <p:cNvPr id="8" name="7 Rectángulo redondeado"/>
          <p:cNvSpPr/>
          <p:nvPr/>
        </p:nvSpPr>
        <p:spPr>
          <a:xfrm>
            <a:off x="6096000" y="2021773"/>
            <a:ext cx="2286016" cy="714380"/>
          </a:xfrm>
          <a:prstGeom prst="roundRect">
            <a:avLst/>
          </a:prstGeom>
          <a:solidFill>
            <a:srgbClr val="9FB8CD"/>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9" name="2 Marcador de contenido"/>
          <p:cNvSpPr txBox="1">
            <a:spLocks/>
          </p:cNvSpPr>
          <p:nvPr/>
        </p:nvSpPr>
        <p:spPr>
          <a:xfrm>
            <a:off x="3713213" y="1178719"/>
            <a:ext cx="6357937" cy="4500562"/>
          </a:xfrm>
          <a:prstGeom prst="rect">
            <a:avLst/>
          </a:prstGeom>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868363" indent="-282575"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BCABA5"/>
              </a:buClr>
              <a:buSzPct val="65000"/>
              <a:buFont typeface="Wingdings" panose="05000000000000000000" pitchFamily="2" charset="2"/>
              <a:buChar char=""/>
            </a:pPr>
            <a:r>
              <a:rPr lang="es-AR" sz="2800" dirty="0">
                <a:latin typeface="Gill Sans MT" panose="020B0502020104020203" pitchFamily="34" charset="0"/>
              </a:rPr>
              <a:t>Representan requerimientos:</a:t>
            </a:r>
          </a:p>
          <a:p>
            <a:pPr lvl="1" eaLnBrk="1" hangingPunct="1">
              <a:spcBef>
                <a:spcPct val="20000"/>
              </a:spcBef>
              <a:buClr>
                <a:schemeClr val="tx1"/>
              </a:buClr>
              <a:buSzPct val="80000"/>
              <a:buFont typeface="Wingdings 2" panose="05020102010507070707" pitchFamily="18" charset="2"/>
              <a:buChar char=""/>
            </a:pPr>
            <a:endParaRPr lang="es-AR" dirty="0">
              <a:latin typeface="Gill Sans MT" panose="020B0502020104020203" pitchFamily="34" charset="0"/>
            </a:endParaRPr>
          </a:p>
          <a:p>
            <a:pPr lvl="1" algn="ctr" eaLnBrk="1" hangingPunct="1">
              <a:spcBef>
                <a:spcPct val="20000"/>
              </a:spcBef>
              <a:buClr>
                <a:schemeClr val="tx1"/>
              </a:buClr>
              <a:buSzPct val="80000"/>
            </a:pPr>
            <a:r>
              <a:rPr lang="es-AR" sz="1800" b="1" dirty="0">
                <a:latin typeface="Gill Sans MT" panose="020B0502020104020203" pitchFamily="34" charset="0"/>
              </a:rPr>
              <a:t>Funcionales</a:t>
            </a:r>
          </a:p>
          <a:p>
            <a:pPr lvl="1" algn="ctr" eaLnBrk="1" hangingPunct="1">
              <a:spcBef>
                <a:spcPct val="20000"/>
              </a:spcBef>
              <a:buClr>
                <a:schemeClr val="tx1"/>
              </a:buClr>
              <a:buSzPct val="80000"/>
              <a:buFont typeface="Wingdings 2" panose="05020102010507070707" pitchFamily="18" charset="2"/>
              <a:buChar char=""/>
            </a:pPr>
            <a:endParaRPr lang="es-AR" sz="1800" b="1" dirty="0">
              <a:latin typeface="Gill Sans MT" panose="020B0502020104020203" pitchFamily="34" charset="0"/>
            </a:endParaRPr>
          </a:p>
          <a:p>
            <a:pPr lvl="1" algn="ctr" eaLnBrk="1" hangingPunct="1">
              <a:spcBef>
                <a:spcPct val="20000"/>
              </a:spcBef>
              <a:buClr>
                <a:schemeClr val="tx1"/>
              </a:buClr>
              <a:buSzPct val="80000"/>
            </a:pPr>
            <a:r>
              <a:rPr lang="es-AR" sz="1800" b="1" dirty="0">
                <a:latin typeface="Gill Sans MT" panose="020B0502020104020203" pitchFamily="34" charset="0"/>
              </a:rPr>
              <a:t>No Funcionales</a:t>
            </a:r>
          </a:p>
          <a:p>
            <a:pPr eaLnBrk="1" hangingPunct="1">
              <a:spcBef>
                <a:spcPct val="20000"/>
              </a:spcBef>
              <a:buClr>
                <a:srgbClr val="BCABA5"/>
              </a:buClr>
              <a:buSzPct val="65000"/>
              <a:buFont typeface="Wingdings" panose="05000000000000000000" pitchFamily="2" charset="2"/>
              <a:buChar char=""/>
            </a:pPr>
            <a:r>
              <a:rPr lang="es-AR" sz="2800" dirty="0">
                <a:latin typeface="Gill Sans MT" panose="020B0502020104020203" pitchFamily="34" charset="0"/>
              </a:rPr>
              <a:t>¿Porqué? </a:t>
            </a:r>
          </a:p>
          <a:p>
            <a:pPr lvl="1" algn="ctr" eaLnBrk="1" hangingPunct="1">
              <a:spcBef>
                <a:spcPct val="20000"/>
              </a:spcBef>
              <a:buClr>
                <a:schemeClr val="tx1"/>
              </a:buClr>
              <a:buSzPct val="80000"/>
              <a:buFont typeface="Wingdings 2" panose="05020102010507070707" pitchFamily="18" charset="2"/>
              <a:buChar char=""/>
            </a:pPr>
            <a:endParaRPr lang="es-AR" sz="1800" dirty="0">
              <a:latin typeface="Gill Sans MT" panose="020B0502020104020203" pitchFamily="34" charset="0"/>
            </a:endParaRPr>
          </a:p>
          <a:p>
            <a:pPr marL="585788" lvl="1" indent="0" algn="ctr" eaLnBrk="1" hangingPunct="1">
              <a:spcBef>
                <a:spcPct val="20000"/>
              </a:spcBef>
              <a:buClr>
                <a:schemeClr val="tx1"/>
              </a:buClr>
              <a:buSzPct val="80000"/>
            </a:pPr>
            <a:r>
              <a:rPr lang="es-AR" sz="1600" b="1" dirty="0">
                <a:solidFill>
                  <a:srgbClr val="008000"/>
                </a:solidFill>
                <a:latin typeface="Gill Sans MT" panose="020B0502020104020203" pitchFamily="34" charset="0"/>
              </a:rPr>
              <a:t>Describe la dinámica de un sistema y quien lo usa. </a:t>
            </a:r>
          </a:p>
          <a:p>
            <a:pPr marL="585788" lvl="1" indent="0" algn="ctr" eaLnBrk="1" hangingPunct="1">
              <a:spcBef>
                <a:spcPct val="20000"/>
              </a:spcBef>
              <a:buClr>
                <a:schemeClr val="tx1"/>
              </a:buClr>
              <a:buSzPct val="80000"/>
            </a:pPr>
            <a:endParaRPr lang="es-AR" sz="1600" b="1" dirty="0">
              <a:solidFill>
                <a:srgbClr val="008000"/>
              </a:solidFill>
              <a:latin typeface="Gill Sans MT" panose="020B0502020104020203" pitchFamily="34" charset="0"/>
            </a:endParaRPr>
          </a:p>
          <a:p>
            <a:pPr marL="585788" lvl="1" indent="0" algn="ctr" eaLnBrk="1" hangingPunct="1">
              <a:spcBef>
                <a:spcPct val="20000"/>
              </a:spcBef>
              <a:buClr>
                <a:schemeClr val="tx1"/>
              </a:buClr>
              <a:buSzPct val="80000"/>
            </a:pPr>
            <a:r>
              <a:rPr lang="es-AR" sz="1600" b="1" dirty="0">
                <a:solidFill>
                  <a:srgbClr val="008000"/>
                </a:solidFill>
                <a:latin typeface="Gill Sans MT" panose="020B0502020104020203" pitchFamily="34" charset="0"/>
              </a:rPr>
              <a:t>Comportamiento o funcionamiento.</a:t>
            </a:r>
          </a:p>
          <a:p>
            <a:pPr marL="585788" lvl="1" indent="0" algn="ctr" eaLnBrk="1" hangingPunct="1">
              <a:spcBef>
                <a:spcPct val="20000"/>
              </a:spcBef>
              <a:buClr>
                <a:schemeClr val="tx1"/>
              </a:buClr>
              <a:buSzPct val="80000"/>
            </a:pPr>
            <a:endParaRPr lang="es-AR" sz="1600" b="1" dirty="0">
              <a:solidFill>
                <a:srgbClr val="008000"/>
              </a:solidFill>
              <a:latin typeface="Gill Sans MT" panose="020B0502020104020203" pitchFamily="34" charset="0"/>
            </a:endParaRPr>
          </a:p>
          <a:p>
            <a:pPr marL="585788" lvl="1" indent="0" algn="ctr" eaLnBrk="1" hangingPunct="1">
              <a:spcBef>
                <a:spcPct val="20000"/>
              </a:spcBef>
              <a:buClr>
                <a:schemeClr val="tx1"/>
              </a:buClr>
              <a:buSzPct val="80000"/>
            </a:pPr>
            <a:r>
              <a:rPr lang="es-AR" sz="1600" b="1" dirty="0">
                <a:solidFill>
                  <a:srgbClr val="008000"/>
                </a:solidFill>
                <a:latin typeface="Gill Sans MT" panose="020B0502020104020203" pitchFamily="34" charset="0"/>
              </a:rPr>
              <a:t>Funcionalidad desde un punto de vista particular</a:t>
            </a:r>
            <a:endParaRPr lang="es-AR" dirty="0">
              <a:solidFill>
                <a:srgbClr val="008000"/>
              </a:solidFill>
              <a:latin typeface="Gill Sans MT" panose="020B0502020104020203" pitchFamily="34" charset="0"/>
            </a:endParaRPr>
          </a:p>
        </p:txBody>
      </p:sp>
      <p:sp>
        <p:nvSpPr>
          <p:cNvPr id="11"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2" name="Marcador de pie de página 4"/>
          <p:cNvSpPr>
            <a:spLocks noGrp="1"/>
          </p:cNvSpPr>
          <p:nvPr>
            <p:ph type="ftr" sz="quarter" idx="11"/>
          </p:nvPr>
        </p:nvSpPr>
        <p:spPr/>
        <p:txBody>
          <a:bodyPr/>
          <a:lstStyle/>
          <a:p>
            <a:r>
              <a:rPr lang="es-AR"/>
              <a:t>Introducción a la Ingenería de Software en Productos Médicos</a:t>
            </a:r>
          </a:p>
        </p:txBody>
      </p:sp>
      <p:sp>
        <p:nvSpPr>
          <p:cNvPr id="13" name="Marcador de número de diapositiva 5"/>
          <p:cNvSpPr>
            <a:spLocks noGrp="1"/>
          </p:cNvSpPr>
          <p:nvPr>
            <p:ph type="sldNum" sz="quarter" idx="12"/>
          </p:nvPr>
        </p:nvSpPr>
        <p:spPr/>
        <p:txBody>
          <a:bodyPr/>
          <a:lstStyle/>
          <a:p>
            <a:fld id="{ADDD444B-9BA7-4839-9538-2E5C85273323}" type="slidenum">
              <a:rPr lang="es-AR" smtClean="0"/>
              <a:t>36</a:t>
            </a:fld>
            <a:endParaRPr lang="es-AR"/>
          </a:p>
        </p:txBody>
      </p:sp>
      <p:sp>
        <p:nvSpPr>
          <p:cNvPr id="3" name="2 Título"/>
          <p:cNvSpPr>
            <a:spLocks noGrp="1"/>
          </p:cNvSpPr>
          <p:nvPr>
            <p:ph type="title"/>
          </p:nvPr>
        </p:nvSpPr>
        <p:spPr/>
        <p:txBody>
          <a:bodyPr/>
          <a:lstStyle/>
          <a:p>
            <a:r>
              <a:rPr lang="es-AR" dirty="0"/>
              <a:t>Requerimientos y Casos de Uso</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818" y="1523354"/>
            <a:ext cx="1898780" cy="1900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001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xEl>
                                              <p:pRg st="9" end="9"/>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8" name="Marcador de pie de página 4"/>
          <p:cNvSpPr>
            <a:spLocks noGrp="1"/>
          </p:cNvSpPr>
          <p:nvPr>
            <p:ph type="ftr" sz="quarter" idx="11"/>
          </p:nvPr>
        </p:nvSpPr>
        <p:spPr/>
        <p:txBody>
          <a:bodyPr/>
          <a:lstStyle/>
          <a:p>
            <a:r>
              <a:rPr lang="es-AR"/>
              <a:t>Introducción a la Ingenería de Software en Productos Médicos</a:t>
            </a:r>
          </a:p>
        </p:txBody>
      </p:sp>
      <p:sp>
        <p:nvSpPr>
          <p:cNvPr id="19" name="Marcador de número de diapositiva 5"/>
          <p:cNvSpPr>
            <a:spLocks noGrp="1"/>
          </p:cNvSpPr>
          <p:nvPr>
            <p:ph type="sldNum" sz="quarter" idx="12"/>
          </p:nvPr>
        </p:nvSpPr>
        <p:spPr/>
        <p:txBody>
          <a:bodyPr/>
          <a:lstStyle/>
          <a:p>
            <a:fld id="{ADDD444B-9BA7-4839-9538-2E5C85273323}" type="slidenum">
              <a:rPr lang="es-AR" smtClean="0"/>
              <a:t>37</a:t>
            </a:fld>
            <a:endParaRPr lang="es-AR"/>
          </a:p>
        </p:txBody>
      </p:sp>
      <p:sp>
        <p:nvSpPr>
          <p:cNvPr id="3" name="2 Título"/>
          <p:cNvSpPr>
            <a:spLocks noGrp="1"/>
          </p:cNvSpPr>
          <p:nvPr>
            <p:ph type="title"/>
          </p:nvPr>
        </p:nvSpPr>
        <p:spPr/>
        <p:txBody>
          <a:bodyPr/>
          <a:lstStyle/>
          <a:p>
            <a:r>
              <a:rPr lang="es-AR" dirty="0"/>
              <a:t>Perspectivas</a:t>
            </a:r>
          </a:p>
        </p:txBody>
      </p:sp>
      <p:sp>
        <p:nvSpPr>
          <p:cNvPr id="4" name="3 Elipse"/>
          <p:cNvSpPr/>
          <p:nvPr/>
        </p:nvSpPr>
        <p:spPr>
          <a:xfrm>
            <a:off x="3552826" y="2185989"/>
            <a:ext cx="7572375" cy="3286125"/>
          </a:xfrm>
          <a:prstGeom prst="ellipse">
            <a:avLst/>
          </a:prstGeom>
          <a:solidFill>
            <a:srgbClr val="E3D3A5"/>
          </a:solidFill>
          <a:ln>
            <a:solidFill>
              <a:srgbClr val="CFCA8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5" name="4 Elipse"/>
          <p:cNvSpPr/>
          <p:nvPr/>
        </p:nvSpPr>
        <p:spPr>
          <a:xfrm>
            <a:off x="6196014" y="3686175"/>
            <a:ext cx="2428875" cy="1785938"/>
          </a:xfrm>
          <a:prstGeom prst="ellipse">
            <a:avLst/>
          </a:prstGeom>
          <a:solidFill>
            <a:srgbClr val="D0B56A"/>
          </a:solidFill>
          <a:ln>
            <a:solidFill>
              <a:srgbClr val="CFCA8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263" y="3829051"/>
            <a:ext cx="1306512" cy="1306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514" y="2185989"/>
            <a:ext cx="1500187" cy="150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7763" y="3614738"/>
            <a:ext cx="1428750" cy="142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Group 7"/>
          <p:cNvGrpSpPr>
            <a:grpSpLocks/>
          </p:cNvGrpSpPr>
          <p:nvPr/>
        </p:nvGrpSpPr>
        <p:grpSpPr bwMode="auto">
          <a:xfrm>
            <a:off x="6553192" y="3829044"/>
            <a:ext cx="1676396" cy="1428760"/>
            <a:chOff x="1824" y="633"/>
            <a:chExt cx="2834" cy="2849"/>
          </a:xfrm>
          <a:effectLst>
            <a:outerShdw blurRad="50800" dist="38100" dir="2700000" algn="tl" rotWithShape="0">
              <a:prstClr val="black">
                <a:alpha val="40000"/>
              </a:prstClr>
            </a:outerShdw>
          </a:effectLst>
        </p:grpSpPr>
        <p:sp>
          <p:nvSpPr>
            <p:cNvPr id="10"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a:defRPr/>
              </a:pPr>
              <a:endParaRPr lang="es-AR"/>
            </a:p>
          </p:txBody>
        </p:sp>
        <p:sp>
          <p:nvSpPr>
            <p:cNvPr id="11"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a:defRPr/>
              </a:pPr>
              <a:endParaRPr lang="es-AR"/>
            </a:p>
          </p:txBody>
        </p:sp>
        <p:sp>
          <p:nvSpPr>
            <p:cNvPr id="12"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a:defRPr/>
              </a:pPr>
              <a:endParaRPr lang="es-AR"/>
            </a:p>
          </p:txBody>
        </p:sp>
        <p:sp>
          <p:nvSpPr>
            <p:cNvPr id="13"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a:effectLst>
              <a:outerShdw blurRad="50800" dist="38100" dir="2700000" algn="tl" rotWithShape="0">
                <a:prstClr val="black">
                  <a:alpha val="40000"/>
                </a:prstClr>
              </a:outerShdw>
            </a:effectLst>
          </p:spPr>
          <p:txBody>
            <a:bodyPr/>
            <a:lstStyle/>
            <a:p>
              <a:pPr>
                <a:defRPr/>
              </a:pPr>
              <a:endParaRPr lang="es-AR"/>
            </a:p>
          </p:txBody>
        </p:sp>
      </p:grpSp>
      <p:sp>
        <p:nvSpPr>
          <p:cNvPr id="14" name="13 Llamada rectangular"/>
          <p:cNvSpPr/>
          <p:nvPr/>
        </p:nvSpPr>
        <p:spPr>
          <a:xfrm>
            <a:off x="3767139" y="2614613"/>
            <a:ext cx="1857375" cy="857250"/>
          </a:xfrm>
          <a:prstGeom prst="wedgeRectCallout">
            <a:avLst>
              <a:gd name="adj1" fmla="val 34361"/>
              <a:gd name="adj2" fmla="val 116130"/>
            </a:avLst>
          </a:prstGeom>
          <a:ln>
            <a:solidFill>
              <a:srgbClr val="31B6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1400" dirty="0">
                <a:solidFill>
                  <a:schemeClr val="tx1"/>
                </a:solidFill>
              </a:rPr>
              <a:t>Todos estos errores en las transacciones </a:t>
            </a:r>
            <a:r>
              <a:rPr lang="es-AR" sz="1400" dirty="0" err="1">
                <a:solidFill>
                  <a:schemeClr val="tx1"/>
                </a:solidFill>
              </a:rPr>
              <a:t>batch</a:t>
            </a:r>
            <a:r>
              <a:rPr lang="es-AR" sz="1400" dirty="0">
                <a:solidFill>
                  <a:schemeClr val="tx1"/>
                </a:solidFill>
              </a:rPr>
              <a:t>!!</a:t>
            </a:r>
          </a:p>
        </p:txBody>
      </p:sp>
      <p:sp>
        <p:nvSpPr>
          <p:cNvPr id="15" name="14 Llamada rectangular"/>
          <p:cNvSpPr/>
          <p:nvPr/>
        </p:nvSpPr>
        <p:spPr>
          <a:xfrm>
            <a:off x="8339138" y="1471613"/>
            <a:ext cx="1643062" cy="1143000"/>
          </a:xfrm>
          <a:prstGeom prst="wedgeRectCallout">
            <a:avLst>
              <a:gd name="adj1" fmla="val -85391"/>
              <a:gd name="adj2" fmla="val 13319"/>
            </a:avLst>
          </a:prstGeom>
          <a:ln>
            <a:solidFill>
              <a:srgbClr val="31B6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s-AR" sz="1400">
                <a:latin typeface="Gill Sans MT" panose="020B0502020104020203" pitchFamily="34" charset="0"/>
              </a:rPr>
              <a:t>Tengo que revisar y aprobar los créditos!!!</a:t>
            </a:r>
          </a:p>
        </p:txBody>
      </p:sp>
      <p:sp>
        <p:nvSpPr>
          <p:cNvPr id="16" name="15 Llamada rectangular"/>
          <p:cNvSpPr/>
          <p:nvPr/>
        </p:nvSpPr>
        <p:spPr>
          <a:xfrm>
            <a:off x="10267951" y="2543175"/>
            <a:ext cx="1571625" cy="928688"/>
          </a:xfrm>
          <a:prstGeom prst="wedgeRectCallout">
            <a:avLst>
              <a:gd name="adj1" fmla="val 2274"/>
              <a:gd name="adj2" fmla="val 129508"/>
            </a:avLst>
          </a:prstGeom>
          <a:ln>
            <a:solidFill>
              <a:srgbClr val="31B6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s-AR" sz="1400">
                <a:latin typeface="Gill Sans MT" panose="020B0502020104020203" pitchFamily="34" charset="0"/>
              </a:rPr>
              <a:t>Tendremos más ventas que el año pasado?</a:t>
            </a:r>
          </a:p>
        </p:txBody>
      </p:sp>
    </p:spTree>
    <p:extLst>
      <p:ext uri="{BB962C8B-B14F-4D97-AF65-F5344CB8AC3E}">
        <p14:creationId xmlns:p14="http://schemas.microsoft.com/office/powerpoint/2010/main" val="16672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contenido"/>
          <p:cNvSpPr>
            <a:spLocks noGrp="1"/>
          </p:cNvSpPr>
          <p:nvPr>
            <p:ph idx="1"/>
          </p:nvPr>
        </p:nvSpPr>
        <p:spPr>
          <a:xfrm>
            <a:off x="3268665" y="1325710"/>
            <a:ext cx="8424863" cy="4500563"/>
          </a:xfrm>
        </p:spPr>
        <p:txBody>
          <a:bodyPr/>
          <a:lstStyle/>
          <a:p>
            <a:pPr algn="ctr" eaLnBrk="1" hangingPunct="1">
              <a:spcBef>
                <a:spcPct val="50000"/>
              </a:spcBef>
              <a:buFontTx/>
              <a:buNone/>
            </a:pPr>
            <a:r>
              <a:rPr lang="es-ES" sz="2800" dirty="0"/>
              <a:t>Un caso de uso es una descripción de las posibles secuencias de interacciones entre el sistema y sus actores externos, con el fin de alcanzar un objetivo particular.</a:t>
            </a:r>
          </a:p>
          <a:p>
            <a:pPr algn="ctr" eaLnBrk="1" hangingPunct="1">
              <a:spcBef>
                <a:spcPct val="50000"/>
              </a:spcBef>
              <a:buFontTx/>
              <a:buNone/>
            </a:pPr>
            <a:endParaRPr lang="es-ES" sz="2800" dirty="0"/>
          </a:p>
          <a:p>
            <a:pPr algn="ctr" eaLnBrk="1" hangingPunct="1">
              <a:spcBef>
                <a:spcPct val="50000"/>
              </a:spcBef>
              <a:buFontTx/>
              <a:buNone/>
            </a:pPr>
            <a:r>
              <a:rPr lang="es-ES_tradnl" sz="2800" dirty="0"/>
              <a:t>Un caso de uso representa un conjunto de situaciones (escenarios) típicos que ayudan a estructurar, relacionar y entender  los requerimientos esenciales.</a:t>
            </a:r>
          </a:p>
          <a:p>
            <a:pPr eaLnBrk="1" hangingPunct="1">
              <a:buFontTx/>
              <a:buNone/>
            </a:pPr>
            <a:endParaRPr lang="es-AR" sz="2800" dirty="0"/>
          </a:p>
        </p:txBody>
      </p:sp>
      <p:sp>
        <p:nvSpPr>
          <p:cNvPr id="2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26" name="Marcador de pie de página 4"/>
          <p:cNvSpPr>
            <a:spLocks noGrp="1"/>
          </p:cNvSpPr>
          <p:nvPr>
            <p:ph type="ftr" sz="quarter" idx="11"/>
          </p:nvPr>
        </p:nvSpPr>
        <p:spPr/>
        <p:txBody>
          <a:bodyPr/>
          <a:lstStyle/>
          <a:p>
            <a:r>
              <a:rPr lang="es-AR"/>
              <a:t>Introducción a la Ingenería de Software en Productos Médicos</a:t>
            </a:r>
          </a:p>
        </p:txBody>
      </p:sp>
      <p:sp>
        <p:nvSpPr>
          <p:cNvPr id="27" name="Marcador de número de diapositiva 5"/>
          <p:cNvSpPr>
            <a:spLocks noGrp="1"/>
          </p:cNvSpPr>
          <p:nvPr>
            <p:ph type="sldNum" sz="quarter" idx="12"/>
          </p:nvPr>
        </p:nvSpPr>
        <p:spPr/>
        <p:txBody>
          <a:bodyPr/>
          <a:lstStyle/>
          <a:p>
            <a:fld id="{ADDD444B-9BA7-4839-9538-2E5C85273323}" type="slidenum">
              <a:rPr lang="es-AR" smtClean="0"/>
              <a:t>38</a:t>
            </a:fld>
            <a:endParaRPr lang="es-AR"/>
          </a:p>
        </p:txBody>
      </p:sp>
      <p:sp>
        <p:nvSpPr>
          <p:cNvPr id="3" name="2 Título"/>
          <p:cNvSpPr>
            <a:spLocks noGrp="1"/>
          </p:cNvSpPr>
          <p:nvPr>
            <p:ph type="title"/>
          </p:nvPr>
        </p:nvSpPr>
        <p:spPr/>
        <p:txBody>
          <a:bodyPr/>
          <a:lstStyle/>
          <a:p>
            <a:r>
              <a:rPr lang="es-MX" dirty="0"/>
              <a:t>Concepto</a:t>
            </a:r>
            <a:endParaRPr lang="es-AR" dirty="0"/>
          </a:p>
        </p:txBody>
      </p:sp>
      <p:cxnSp>
        <p:nvCxnSpPr>
          <p:cNvPr id="15" name="14 Conector recto"/>
          <p:cNvCxnSpPr/>
          <p:nvPr/>
        </p:nvCxnSpPr>
        <p:spPr>
          <a:xfrm>
            <a:off x="3940536" y="2282053"/>
            <a:ext cx="164306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9182100" y="2291838"/>
            <a:ext cx="11430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6028556" y="2282053"/>
            <a:ext cx="1999531" cy="227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6909596" y="3048467"/>
            <a:ext cx="11430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3869268" y="2673186"/>
            <a:ext cx="11430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4002564" y="4240385"/>
            <a:ext cx="171450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4409778" y="4629929"/>
            <a:ext cx="1500187"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028556" y="4629929"/>
            <a:ext cx="1008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9182100" y="4628342"/>
            <a:ext cx="1357312"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5469733" y="5026173"/>
            <a:ext cx="14398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301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5" name="Marcador de pie de página 4"/>
          <p:cNvSpPr>
            <a:spLocks noGrp="1"/>
          </p:cNvSpPr>
          <p:nvPr>
            <p:ph type="ftr" sz="quarter" idx="11"/>
          </p:nvPr>
        </p:nvSpPr>
        <p:spPr/>
        <p:txBody>
          <a:bodyPr/>
          <a:lstStyle/>
          <a:p>
            <a:r>
              <a:rPr lang="es-AR"/>
              <a:t>Introducción a la Ingenería de Software en Productos Médicos</a:t>
            </a:r>
          </a:p>
        </p:txBody>
      </p:sp>
      <p:sp>
        <p:nvSpPr>
          <p:cNvPr id="16" name="Marcador de número de diapositiva 5"/>
          <p:cNvSpPr>
            <a:spLocks noGrp="1"/>
          </p:cNvSpPr>
          <p:nvPr>
            <p:ph type="sldNum" sz="quarter" idx="12"/>
          </p:nvPr>
        </p:nvSpPr>
        <p:spPr/>
        <p:txBody>
          <a:bodyPr/>
          <a:lstStyle/>
          <a:p>
            <a:fld id="{ADDD444B-9BA7-4839-9538-2E5C85273323}" type="slidenum">
              <a:rPr lang="es-AR" smtClean="0"/>
              <a:t>39</a:t>
            </a:fld>
            <a:endParaRPr lang="es-AR"/>
          </a:p>
        </p:txBody>
      </p:sp>
      <p:sp>
        <p:nvSpPr>
          <p:cNvPr id="3" name="2 Título"/>
          <p:cNvSpPr>
            <a:spLocks noGrp="1"/>
          </p:cNvSpPr>
          <p:nvPr>
            <p:ph type="title"/>
          </p:nvPr>
        </p:nvSpPr>
        <p:spPr/>
        <p:txBody>
          <a:bodyPr/>
          <a:lstStyle/>
          <a:p>
            <a:r>
              <a:rPr lang="es-AR" dirty="0"/>
              <a:t>Función y Forma</a:t>
            </a:r>
          </a:p>
        </p:txBody>
      </p:sp>
      <p:sp>
        <p:nvSpPr>
          <p:cNvPr id="4" name="3 Rectángulo redondeado"/>
          <p:cNvSpPr/>
          <p:nvPr/>
        </p:nvSpPr>
        <p:spPr>
          <a:xfrm>
            <a:off x="3952875" y="2125980"/>
            <a:ext cx="2143125" cy="928688"/>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s-AR" dirty="0"/>
              <a:t>Presentar un bosquejo</a:t>
            </a:r>
          </a:p>
        </p:txBody>
      </p:sp>
      <p:sp>
        <p:nvSpPr>
          <p:cNvPr id="5" name="4 Flecha abajo"/>
          <p:cNvSpPr/>
          <p:nvPr/>
        </p:nvSpPr>
        <p:spPr>
          <a:xfrm>
            <a:off x="4738687" y="3268981"/>
            <a:ext cx="500063" cy="1000125"/>
          </a:xfrm>
          <a:prstGeom prst="down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AR"/>
          </a:p>
        </p:txBody>
      </p:sp>
      <p:sp>
        <p:nvSpPr>
          <p:cNvPr id="6" name="5 Rectángulo redondeado"/>
          <p:cNvSpPr/>
          <p:nvPr/>
        </p:nvSpPr>
        <p:spPr>
          <a:xfrm>
            <a:off x="3952875" y="4411980"/>
            <a:ext cx="2143125" cy="928688"/>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s-AR" dirty="0"/>
              <a:t>Describir secuencia y agregar detalles</a:t>
            </a:r>
          </a:p>
        </p:txBody>
      </p:sp>
      <p:sp>
        <p:nvSpPr>
          <p:cNvPr id="7" name="6 Rectángulo"/>
          <p:cNvSpPr/>
          <p:nvPr/>
        </p:nvSpPr>
        <p:spPr>
          <a:xfrm>
            <a:off x="8381999" y="2197418"/>
            <a:ext cx="2000250" cy="857250"/>
          </a:xfrm>
          <a:prstGeom prst="rect">
            <a:avLst/>
          </a:prstGeom>
          <a:solidFill>
            <a:schemeClr val="bg2">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s-AR" sz="1800">
                <a:solidFill>
                  <a:srgbClr val="FFFFFF"/>
                </a:solidFill>
                <a:latin typeface="Gill Sans MT" panose="020B0502020104020203" pitchFamily="34" charset="0"/>
              </a:rPr>
              <a:t>Narración</a:t>
            </a:r>
          </a:p>
        </p:txBody>
      </p:sp>
      <p:sp>
        <p:nvSpPr>
          <p:cNvPr id="8" name="7 Rectángulo"/>
          <p:cNvSpPr/>
          <p:nvPr/>
        </p:nvSpPr>
        <p:spPr>
          <a:xfrm>
            <a:off x="7238999" y="4411980"/>
            <a:ext cx="2000250" cy="857250"/>
          </a:xfrm>
          <a:prstGeom prst="rect">
            <a:avLst/>
          </a:prstGeom>
          <a:solidFill>
            <a:schemeClr val="bg2">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a:defRPr/>
            </a:pPr>
            <a:r>
              <a:rPr lang="es-AR" dirty="0"/>
              <a:t>Escenario</a:t>
            </a:r>
          </a:p>
        </p:txBody>
      </p:sp>
      <p:sp>
        <p:nvSpPr>
          <p:cNvPr id="9" name="8 Rectángulo"/>
          <p:cNvSpPr/>
          <p:nvPr/>
        </p:nvSpPr>
        <p:spPr>
          <a:xfrm>
            <a:off x="9453561" y="4411980"/>
            <a:ext cx="2000250" cy="857250"/>
          </a:xfrm>
          <a:prstGeom prst="rect">
            <a:avLst/>
          </a:prstGeom>
          <a:solidFill>
            <a:schemeClr val="bg2">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s-AR" sz="1800">
                <a:solidFill>
                  <a:srgbClr val="FFFFFF"/>
                </a:solidFill>
                <a:latin typeface="Gill Sans MT" panose="020B0502020104020203" pitchFamily="34" charset="0"/>
              </a:rPr>
              <a:t>Conversación</a:t>
            </a:r>
          </a:p>
        </p:txBody>
      </p:sp>
      <p:sp>
        <p:nvSpPr>
          <p:cNvPr id="10" name="12 CuadroTexto"/>
          <p:cNvSpPr txBox="1">
            <a:spLocks noChangeArrowheads="1"/>
          </p:cNvSpPr>
          <p:nvPr/>
        </p:nvSpPr>
        <p:spPr bwMode="auto">
          <a:xfrm>
            <a:off x="4381499" y="1554480"/>
            <a:ext cx="13382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AR" sz="2000" b="1"/>
              <a:t>Actividad</a:t>
            </a:r>
          </a:p>
        </p:txBody>
      </p:sp>
      <p:sp>
        <p:nvSpPr>
          <p:cNvPr id="11" name="13 CuadroTexto"/>
          <p:cNvSpPr txBox="1">
            <a:spLocks noChangeArrowheads="1"/>
          </p:cNvSpPr>
          <p:nvPr/>
        </p:nvSpPr>
        <p:spPr bwMode="auto">
          <a:xfrm>
            <a:off x="8381999" y="1554480"/>
            <a:ext cx="20240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AR" sz="2000" b="1"/>
              <a:t>Formato en CU</a:t>
            </a:r>
          </a:p>
        </p:txBody>
      </p:sp>
      <p:sp>
        <p:nvSpPr>
          <p:cNvPr id="12" name="11 Flecha abajo"/>
          <p:cNvSpPr/>
          <p:nvPr/>
        </p:nvSpPr>
        <p:spPr>
          <a:xfrm rot="1670820">
            <a:off x="8515349" y="3256281"/>
            <a:ext cx="500062" cy="1000125"/>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3" name="12 Flecha abajo"/>
          <p:cNvSpPr/>
          <p:nvPr/>
        </p:nvSpPr>
        <p:spPr>
          <a:xfrm rot="19770919">
            <a:off x="9810749" y="3268981"/>
            <a:ext cx="500062" cy="1000125"/>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Tree>
    <p:extLst>
      <p:ext uri="{BB962C8B-B14F-4D97-AF65-F5344CB8AC3E}">
        <p14:creationId xmlns:p14="http://schemas.microsoft.com/office/powerpoint/2010/main" val="116756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610984" y="3861048"/>
            <a:ext cx="5472608" cy="1584176"/>
          </a:xfrm>
          <a:prstGeom prst="rect">
            <a:avLst/>
          </a:prstGeom>
          <a:solidFill>
            <a:srgbClr val="D4B5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37892" name="1 Título"/>
          <p:cNvSpPr>
            <a:spLocks noGrp="1"/>
          </p:cNvSpPr>
          <p:nvPr>
            <p:ph type="title"/>
          </p:nvPr>
        </p:nvSpPr>
        <p:spPr/>
        <p:txBody>
          <a:bodyPr>
            <a:normAutofit/>
          </a:bodyPr>
          <a:lstStyle/>
          <a:p>
            <a:pPr eaLnBrk="1" hangingPunct="1"/>
            <a:r>
              <a:rPr lang="es-ES" dirty="0"/>
              <a:t>¿Cómo se evidencia el problema?</a:t>
            </a:r>
            <a:endParaRPr lang="es-AR" dirty="0"/>
          </a:p>
        </p:txBody>
      </p:sp>
      <p:sp>
        <p:nvSpPr>
          <p:cNvPr id="7" name="Rectangle 3"/>
          <p:cNvSpPr txBox="1">
            <a:spLocks noChangeArrowheads="1"/>
          </p:cNvSpPr>
          <p:nvPr/>
        </p:nvSpPr>
        <p:spPr bwMode="auto">
          <a:xfrm>
            <a:off x="3610984" y="1053331"/>
            <a:ext cx="5699125" cy="4391893"/>
          </a:xfrm>
          <a:prstGeom prst="rect">
            <a:avLst/>
          </a:prstGeom>
          <a:no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868363" indent="-282575"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36525" indent="0">
              <a:spcBef>
                <a:spcPct val="20000"/>
              </a:spcBef>
              <a:buClr>
                <a:srgbClr val="F9F9F9"/>
              </a:buClr>
              <a:buSzPct val="65000"/>
            </a:pPr>
            <a:r>
              <a:rPr lang="es-ES" sz="2000" dirty="0">
                <a:latin typeface="Gill Sans MT" panose="020B0502020104020203" pitchFamily="34" charset="0"/>
              </a:rPr>
              <a:t>La principal consecuencia de los problemas asociados con los requerimientos es el </a:t>
            </a:r>
            <a:r>
              <a:rPr lang="es-ES" sz="2000" dirty="0">
                <a:solidFill>
                  <a:srgbClr val="FF6600"/>
                </a:solidFill>
                <a:latin typeface="Gill Sans MT" panose="020B0502020104020203" pitchFamily="34" charset="0"/>
              </a:rPr>
              <a:t>rehacer</a:t>
            </a:r>
            <a:r>
              <a:rPr lang="es-ES" sz="2000" dirty="0">
                <a:latin typeface="Gill Sans MT" panose="020B0502020104020203" pitchFamily="34" charset="0"/>
              </a:rPr>
              <a:t> algo que está hecho.</a:t>
            </a:r>
          </a:p>
          <a:p>
            <a:pPr marL="136525" indent="0">
              <a:spcBef>
                <a:spcPct val="20000"/>
              </a:spcBef>
              <a:buClr>
                <a:srgbClr val="F9F9F9"/>
              </a:buClr>
              <a:buSzPct val="65000"/>
            </a:pPr>
            <a:endParaRPr lang="es-ES" sz="2000" dirty="0">
              <a:latin typeface="Gill Sans MT" panose="020B0502020104020203" pitchFamily="34" charset="0"/>
            </a:endParaRPr>
          </a:p>
          <a:p>
            <a:pPr marL="136525" indent="0">
              <a:spcBef>
                <a:spcPct val="20000"/>
              </a:spcBef>
              <a:buClr>
                <a:srgbClr val="F9F9F9"/>
              </a:buClr>
              <a:buSzPct val="65000"/>
            </a:pPr>
            <a:r>
              <a:rPr lang="es-ES" sz="2000" dirty="0">
                <a:latin typeface="Gill Sans MT" panose="020B0502020104020203" pitchFamily="34" charset="0"/>
              </a:rPr>
              <a:t>El </a:t>
            </a:r>
            <a:r>
              <a:rPr lang="es-ES" sz="2000" dirty="0" err="1">
                <a:solidFill>
                  <a:srgbClr val="FF6600"/>
                </a:solidFill>
                <a:latin typeface="Gill Sans MT" panose="020B0502020104020203" pitchFamily="34" charset="0"/>
              </a:rPr>
              <a:t>retrabajo</a:t>
            </a:r>
            <a:r>
              <a:rPr lang="es-ES" sz="2000" dirty="0">
                <a:solidFill>
                  <a:srgbClr val="FF6600"/>
                </a:solidFill>
                <a:latin typeface="Gill Sans MT" panose="020B0502020104020203" pitchFamily="34" charset="0"/>
              </a:rPr>
              <a:t> </a:t>
            </a:r>
            <a:r>
              <a:rPr lang="es-ES" sz="2000" dirty="0">
                <a:latin typeface="Gill Sans MT" panose="020B0502020104020203" pitchFamily="34" charset="0"/>
              </a:rPr>
              <a:t>consume de 30% a 50% del costo de desarrollo total y los errores por requerimientos representan del 70% al 85% de este </a:t>
            </a:r>
            <a:r>
              <a:rPr lang="es-ES" sz="2000" dirty="0" err="1">
                <a:latin typeface="Gill Sans MT" panose="020B0502020104020203" pitchFamily="34" charset="0"/>
              </a:rPr>
              <a:t>retrabajo</a:t>
            </a:r>
            <a:endParaRPr lang="es-ES" sz="2000" dirty="0">
              <a:latin typeface="Gill Sans MT" panose="020B0502020104020203" pitchFamily="34" charset="0"/>
            </a:endParaRPr>
          </a:p>
          <a:p>
            <a:pPr marL="136525" indent="0">
              <a:spcBef>
                <a:spcPct val="20000"/>
              </a:spcBef>
              <a:buClr>
                <a:srgbClr val="F9F9F9"/>
              </a:buClr>
              <a:buSzPct val="65000"/>
            </a:pPr>
            <a:endParaRPr lang="es-ES" sz="2000" dirty="0">
              <a:latin typeface="Gill Sans MT" panose="020B0502020104020203" pitchFamily="34" charset="0"/>
            </a:endParaRPr>
          </a:p>
          <a:p>
            <a:pPr marL="136525" indent="0">
              <a:spcBef>
                <a:spcPct val="20000"/>
              </a:spcBef>
              <a:buClr>
                <a:srgbClr val="F9F9F9"/>
              </a:buClr>
              <a:buSzPct val="65000"/>
            </a:pPr>
            <a:endParaRPr lang="es-ES" sz="2000" dirty="0">
              <a:latin typeface="Gill Sans MT" panose="020B0502020104020203" pitchFamily="34" charset="0"/>
            </a:endParaRPr>
          </a:p>
          <a:p>
            <a:pPr algn="ctr">
              <a:spcBef>
                <a:spcPct val="20000"/>
              </a:spcBef>
              <a:buClr>
                <a:schemeClr val="tx1"/>
              </a:buClr>
              <a:buSzPct val="80000"/>
              <a:buFont typeface="Wingdings" panose="05000000000000000000" pitchFamily="2" charset="2"/>
              <a:buNone/>
            </a:pPr>
            <a:r>
              <a:rPr lang="es-ES" sz="2800" dirty="0">
                <a:solidFill>
                  <a:schemeClr val="bg1"/>
                </a:solidFill>
                <a:latin typeface="Gill Sans MT" panose="020B0502020104020203" pitchFamily="34" charset="0"/>
              </a:rPr>
              <a:t>25 % al 40 % del </a:t>
            </a:r>
          </a:p>
          <a:p>
            <a:pPr algn="ctr">
              <a:spcBef>
                <a:spcPct val="20000"/>
              </a:spcBef>
              <a:buClr>
                <a:schemeClr val="tx1"/>
              </a:buClr>
              <a:buSzPct val="80000"/>
              <a:buFont typeface="Wingdings" panose="05000000000000000000" pitchFamily="2" charset="2"/>
              <a:buNone/>
            </a:pPr>
            <a:r>
              <a:rPr lang="es-ES" sz="2800" dirty="0">
                <a:solidFill>
                  <a:schemeClr val="bg1"/>
                </a:solidFill>
                <a:latin typeface="Gill Sans MT" panose="020B0502020104020203" pitchFamily="34" charset="0"/>
              </a:rPr>
              <a:t>costo del proyecto</a:t>
            </a:r>
          </a:p>
        </p:txBody>
      </p:sp>
      <p:pic>
        <p:nvPicPr>
          <p:cNvPr id="37897" name="Picture 1" descr="C:\Documents and Settings\Victor\My Documents\My Pictures\Microsoft Clip Organizer\j028400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408608" y="759274"/>
            <a:ext cx="2312987" cy="221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3"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4"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4</a:t>
            </a:fld>
            <a:endParaRPr lang="es-AR"/>
          </a:p>
        </p:txBody>
      </p:sp>
    </p:spTree>
    <p:extLst>
      <p:ext uri="{BB962C8B-B14F-4D97-AF65-F5344CB8AC3E}">
        <p14:creationId xmlns:p14="http://schemas.microsoft.com/office/powerpoint/2010/main" val="1009167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box(in)">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ox(i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337986" y="1317624"/>
            <a:ext cx="5725839" cy="4500563"/>
          </a:xfrm>
        </p:spPr>
        <p:txBody>
          <a:bodyPr>
            <a:normAutofit/>
          </a:bodyPr>
          <a:lstStyle/>
          <a:p>
            <a:pPr eaLnBrk="1" hangingPunct="1">
              <a:buClr>
                <a:srgbClr val="000000"/>
              </a:buClr>
              <a:buFont typeface="Wingdings" panose="05000000000000000000" pitchFamily="2" charset="2"/>
              <a:buChar char="Ø"/>
            </a:pPr>
            <a:r>
              <a:rPr lang="es-AR" dirty="0"/>
              <a:t>Un rol está definido por un conjunto de características, necesidades, intereses, expectativas, comportamientos y responsabilidades.</a:t>
            </a:r>
            <a:endParaRPr lang="es-ES" dirty="0"/>
          </a:p>
          <a:p>
            <a:pPr eaLnBrk="1" hangingPunct="1">
              <a:buClr>
                <a:srgbClr val="000000"/>
              </a:buClr>
              <a:buFont typeface="Wingdings" panose="05000000000000000000" pitchFamily="2" charset="2"/>
              <a:buChar char="Ø"/>
            </a:pPr>
            <a:endParaRPr lang="es-ES" dirty="0"/>
          </a:p>
          <a:p>
            <a:pPr eaLnBrk="1" hangingPunct="1">
              <a:buClr>
                <a:srgbClr val="000000"/>
              </a:buClr>
              <a:buFont typeface="Wingdings" panose="05000000000000000000" pitchFamily="2" charset="2"/>
              <a:buChar char="Ø"/>
            </a:pPr>
            <a:r>
              <a:rPr lang="es-ES" dirty="0"/>
              <a:t>Un actor </a:t>
            </a:r>
            <a:r>
              <a:rPr lang="es-ES" b="1" dirty="0">
                <a:solidFill>
                  <a:srgbClr val="528693"/>
                </a:solidFill>
              </a:rPr>
              <a:t>identifica un rol </a:t>
            </a:r>
            <a:r>
              <a:rPr lang="es-ES" dirty="0"/>
              <a:t>que interactúa con el sistema y no una persona o sistema particular.</a:t>
            </a:r>
          </a:p>
          <a:p>
            <a:pPr eaLnBrk="1" hangingPunct="1">
              <a:buClr>
                <a:srgbClr val="000000"/>
              </a:buClr>
              <a:buFont typeface="Wingdings" panose="05000000000000000000" pitchFamily="2" charset="2"/>
              <a:buChar char="Ø"/>
            </a:pPr>
            <a:endParaRPr lang="es-ES" dirty="0"/>
          </a:p>
          <a:p>
            <a:pPr eaLnBrk="1" hangingPunct="1">
              <a:buClr>
                <a:srgbClr val="000000"/>
              </a:buClr>
              <a:buFont typeface="Wingdings" panose="05000000000000000000" pitchFamily="2" charset="2"/>
              <a:buChar char="Ø"/>
            </a:pPr>
            <a:r>
              <a:rPr lang="es-ES" dirty="0"/>
              <a:t>El sistema en estudio es un actor en si mismo, aunque uno muy particular: tenemos libertad para modificar su comportamiento.</a:t>
            </a:r>
          </a:p>
          <a:p>
            <a:pPr eaLnBrk="1" hangingPunct="1">
              <a:buClr>
                <a:srgbClr val="000000"/>
              </a:buClr>
            </a:pPr>
            <a:endParaRPr lang="es-AR" dirty="0"/>
          </a:p>
        </p:txBody>
      </p:sp>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7" name="Marcador de pie de página 4"/>
          <p:cNvSpPr>
            <a:spLocks noGrp="1"/>
          </p:cNvSpPr>
          <p:nvPr>
            <p:ph type="ftr" sz="quarter" idx="11"/>
          </p:nvPr>
        </p:nvSpPr>
        <p:spPr/>
        <p:txBody>
          <a:bodyPr/>
          <a:lstStyle/>
          <a:p>
            <a:r>
              <a:rPr lang="es-AR"/>
              <a:t>Introducción a la Ingenería de Software en Productos Médicos</a:t>
            </a:r>
          </a:p>
        </p:txBody>
      </p:sp>
      <p:sp>
        <p:nvSpPr>
          <p:cNvPr id="8" name="Marcador de número de diapositiva 5"/>
          <p:cNvSpPr>
            <a:spLocks noGrp="1"/>
          </p:cNvSpPr>
          <p:nvPr>
            <p:ph type="sldNum" sz="quarter" idx="12"/>
          </p:nvPr>
        </p:nvSpPr>
        <p:spPr/>
        <p:txBody>
          <a:bodyPr/>
          <a:lstStyle/>
          <a:p>
            <a:fld id="{ADDD444B-9BA7-4839-9538-2E5C85273323}" type="slidenum">
              <a:rPr lang="es-AR" smtClean="0"/>
              <a:t>40</a:t>
            </a:fld>
            <a:endParaRPr lang="es-AR"/>
          </a:p>
        </p:txBody>
      </p:sp>
      <p:sp>
        <p:nvSpPr>
          <p:cNvPr id="3" name="2 Título"/>
          <p:cNvSpPr>
            <a:spLocks noGrp="1"/>
          </p:cNvSpPr>
          <p:nvPr>
            <p:ph type="title"/>
          </p:nvPr>
        </p:nvSpPr>
        <p:spPr/>
        <p:txBody>
          <a:bodyPr/>
          <a:lstStyle/>
          <a:p>
            <a:r>
              <a:rPr lang="es-MX" dirty="0"/>
              <a:t>Actor</a:t>
            </a:r>
            <a:endParaRPr lang="es-AR" dirty="0"/>
          </a:p>
        </p:txBody>
      </p:sp>
      <p:pic>
        <p:nvPicPr>
          <p:cNvPr id="5" name="Picture 4" descr="Actores y Casos de U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5860" y="2246312"/>
            <a:ext cx="2876550" cy="2365375"/>
          </a:xfrm>
          <a:prstGeom prst="rect">
            <a:avLst/>
          </a:prstGeom>
          <a:noFill/>
          <a:ln w="3175">
            <a:solidFill>
              <a:schemeClr val="tx1"/>
            </a:solidFill>
            <a:miter lim="800000"/>
            <a:headEnd/>
            <a:tailEnd/>
          </a:ln>
          <a:effectLst>
            <a:outerShdw blurRad="50800" dist="38100" dir="2700000" algn="tl" rotWithShape="0">
              <a:srgbClr val="808080">
                <a:alpha val="39999"/>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1466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41</a:t>
            </a:fld>
            <a:endParaRPr lang="es-AR"/>
          </a:p>
        </p:txBody>
      </p:sp>
      <p:sp>
        <p:nvSpPr>
          <p:cNvPr id="3" name="2 Título"/>
          <p:cNvSpPr>
            <a:spLocks noGrp="1"/>
          </p:cNvSpPr>
          <p:nvPr>
            <p:ph type="title"/>
          </p:nvPr>
        </p:nvSpPr>
        <p:spPr/>
        <p:txBody>
          <a:bodyPr/>
          <a:lstStyle/>
          <a:p>
            <a:r>
              <a:rPr lang="es-MX" dirty="0"/>
              <a:t>¿Dónde están los actores?</a:t>
            </a:r>
            <a:endParaRPr lang="es-AR"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310" y="1275264"/>
            <a:ext cx="5625430" cy="4449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39913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9356409" y="2306004"/>
            <a:ext cx="2257425" cy="1785937"/>
          </a:xfrm>
        </p:spPr>
        <p:txBody>
          <a:bodyPr>
            <a:normAutofit/>
          </a:bodyPr>
          <a:lstStyle/>
          <a:p>
            <a:pPr eaLnBrk="1" hangingPunct="1">
              <a:lnSpc>
                <a:spcPct val="90000"/>
              </a:lnSpc>
              <a:buClr>
                <a:srgbClr val="FF6600"/>
              </a:buClr>
              <a:buFontTx/>
              <a:buNone/>
            </a:pPr>
            <a:r>
              <a:rPr lang="es-AR" dirty="0"/>
              <a:t>Otra información:</a:t>
            </a:r>
          </a:p>
          <a:p>
            <a:pPr eaLnBrk="1" hangingPunct="1">
              <a:lnSpc>
                <a:spcPct val="90000"/>
              </a:lnSpc>
              <a:buClr>
                <a:srgbClr val="FF6600"/>
              </a:buClr>
              <a:buFontTx/>
              <a:buChar char="•"/>
            </a:pPr>
            <a:endParaRPr lang="es-AR" dirty="0"/>
          </a:p>
          <a:p>
            <a:pPr lvl="1" eaLnBrk="1" hangingPunct="1">
              <a:lnSpc>
                <a:spcPct val="90000"/>
              </a:lnSpc>
              <a:buClr>
                <a:srgbClr val="FF6600"/>
              </a:buClr>
              <a:buFont typeface="Wingdings" panose="05000000000000000000" pitchFamily="2" charset="2"/>
              <a:buChar char="v"/>
            </a:pPr>
            <a:r>
              <a:rPr lang="es-ES" sz="1600" dirty="0"/>
              <a:t>Prioridad</a:t>
            </a:r>
          </a:p>
          <a:p>
            <a:pPr lvl="1" eaLnBrk="1" hangingPunct="1">
              <a:lnSpc>
                <a:spcPct val="90000"/>
              </a:lnSpc>
              <a:buClr>
                <a:srgbClr val="FF6600"/>
              </a:buClr>
              <a:buFont typeface="Wingdings" panose="05000000000000000000" pitchFamily="2" charset="2"/>
              <a:buChar char="v"/>
            </a:pPr>
            <a:r>
              <a:rPr lang="es-ES" sz="1600" dirty="0"/>
              <a:t>Complejidad</a:t>
            </a:r>
          </a:p>
          <a:p>
            <a:pPr lvl="1" eaLnBrk="1" hangingPunct="1">
              <a:lnSpc>
                <a:spcPct val="90000"/>
              </a:lnSpc>
              <a:buClr>
                <a:srgbClr val="FF6600"/>
              </a:buClr>
              <a:buFont typeface="Wingdings" panose="05000000000000000000" pitchFamily="2" charset="2"/>
              <a:buChar char="v"/>
            </a:pPr>
            <a:r>
              <a:rPr lang="es-ES" sz="1600" dirty="0"/>
              <a:t>Costo</a:t>
            </a:r>
            <a:endParaRPr lang="es-AR" sz="1100" dirty="0"/>
          </a:p>
        </p:txBody>
      </p:sp>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7" name="Marcador de pie de página 4"/>
          <p:cNvSpPr>
            <a:spLocks noGrp="1"/>
          </p:cNvSpPr>
          <p:nvPr>
            <p:ph type="ftr" sz="quarter" idx="11"/>
          </p:nvPr>
        </p:nvSpPr>
        <p:spPr/>
        <p:txBody>
          <a:bodyPr/>
          <a:lstStyle/>
          <a:p>
            <a:r>
              <a:rPr lang="es-AR"/>
              <a:t>Introducción a la Ingenería de Software en Productos Médicos</a:t>
            </a:r>
          </a:p>
        </p:txBody>
      </p:sp>
      <p:sp>
        <p:nvSpPr>
          <p:cNvPr id="8" name="Marcador de número de diapositiva 5"/>
          <p:cNvSpPr>
            <a:spLocks noGrp="1"/>
          </p:cNvSpPr>
          <p:nvPr>
            <p:ph type="sldNum" sz="quarter" idx="12"/>
          </p:nvPr>
        </p:nvSpPr>
        <p:spPr/>
        <p:txBody>
          <a:bodyPr/>
          <a:lstStyle/>
          <a:p>
            <a:fld id="{ADDD444B-9BA7-4839-9538-2E5C85273323}" type="slidenum">
              <a:rPr lang="es-AR" smtClean="0"/>
              <a:t>42</a:t>
            </a:fld>
            <a:endParaRPr lang="es-AR"/>
          </a:p>
        </p:txBody>
      </p:sp>
      <p:sp>
        <p:nvSpPr>
          <p:cNvPr id="3" name="2 Título"/>
          <p:cNvSpPr>
            <a:spLocks noGrp="1"/>
          </p:cNvSpPr>
          <p:nvPr>
            <p:ph type="title"/>
          </p:nvPr>
        </p:nvSpPr>
        <p:spPr/>
        <p:txBody>
          <a:bodyPr/>
          <a:lstStyle/>
          <a:p>
            <a:r>
              <a:rPr lang="es-AR" dirty="0"/>
              <a:t>Lista Actor-Objetivo</a:t>
            </a:r>
          </a:p>
        </p:txBody>
      </p:sp>
      <p:graphicFrame>
        <p:nvGraphicFramePr>
          <p:cNvPr id="5" name="4 Tabla"/>
          <p:cNvGraphicFramePr>
            <a:graphicFrameLocks noGrp="1"/>
          </p:cNvGraphicFramePr>
          <p:nvPr>
            <p:extLst>
              <p:ext uri="{D42A27DB-BD31-4B8C-83A1-F6EECF244321}">
                <p14:modId xmlns:p14="http://schemas.microsoft.com/office/powerpoint/2010/main" val="2320629593"/>
              </p:ext>
            </p:extLst>
          </p:nvPr>
        </p:nvGraphicFramePr>
        <p:xfrm>
          <a:off x="3569970" y="2377440"/>
          <a:ext cx="5572126" cy="1541464"/>
        </p:xfrm>
        <a:graphic>
          <a:graphicData uri="http://schemas.openxmlformats.org/drawingml/2006/table">
            <a:tbl>
              <a:tblPr firstRow="1" bandRow="1">
                <a:tableStyleId>{93296810-A885-4BE3-A3E7-6D5BEEA58F35}</a:tableStyleId>
              </a:tblPr>
              <a:tblGrid>
                <a:gridCol w="2786063">
                  <a:extLst>
                    <a:ext uri="{9D8B030D-6E8A-4147-A177-3AD203B41FA5}">
                      <a16:colId xmlns:a16="http://schemas.microsoft.com/office/drawing/2014/main" val="20000"/>
                    </a:ext>
                  </a:extLst>
                </a:gridCol>
                <a:gridCol w="2786063">
                  <a:extLst>
                    <a:ext uri="{9D8B030D-6E8A-4147-A177-3AD203B41FA5}">
                      <a16:colId xmlns:a16="http://schemas.microsoft.com/office/drawing/2014/main" val="20001"/>
                    </a:ext>
                  </a:extLst>
                </a:gridCol>
              </a:tblGrid>
              <a:tr h="428713">
                <a:tc>
                  <a:txBody>
                    <a:bodyPr/>
                    <a:lstStyle/>
                    <a:p>
                      <a:pPr algn="ctr"/>
                      <a:r>
                        <a:rPr lang="es-AR" sz="1800" dirty="0"/>
                        <a:t>Actor</a:t>
                      </a:r>
                    </a:p>
                  </a:txBody>
                  <a:tcPr marL="91439" marR="91439" marT="45729" marB="45729"/>
                </a:tc>
                <a:tc>
                  <a:txBody>
                    <a:bodyPr/>
                    <a:lstStyle/>
                    <a:p>
                      <a:pPr algn="ctr"/>
                      <a:r>
                        <a:rPr lang="es-AR" sz="1800" dirty="0"/>
                        <a:t>Objetivo</a:t>
                      </a:r>
                    </a:p>
                  </a:txBody>
                  <a:tcPr marL="91439" marR="91439" marT="45729" marB="45729"/>
                </a:tc>
                <a:extLst>
                  <a:ext uri="{0D108BD9-81ED-4DB2-BD59-A6C34878D82A}">
                    <a16:rowId xmlns:a16="http://schemas.microsoft.com/office/drawing/2014/main" val="10000"/>
                  </a:ext>
                </a:extLst>
              </a:tr>
              <a:tr h="370917">
                <a:tc>
                  <a:txBody>
                    <a:bodyPr/>
                    <a:lstStyle/>
                    <a:p>
                      <a:pPr algn="ctr"/>
                      <a:r>
                        <a:rPr lang="es-AR" sz="1800" dirty="0"/>
                        <a:t>Pasajero</a:t>
                      </a:r>
                    </a:p>
                  </a:txBody>
                  <a:tcPr marL="91439" marR="91439" marT="45729" marB="45729"/>
                </a:tc>
                <a:tc>
                  <a:txBody>
                    <a:bodyPr/>
                    <a:lstStyle/>
                    <a:p>
                      <a:pPr algn="ctr"/>
                      <a:r>
                        <a:rPr lang="es-AR" sz="1800" dirty="0"/>
                        <a:t>Comprar</a:t>
                      </a:r>
                      <a:r>
                        <a:rPr lang="es-AR" sz="1800" baseline="0" dirty="0"/>
                        <a:t> Boleto</a:t>
                      </a:r>
                      <a:endParaRPr lang="es-AR" sz="1800" dirty="0"/>
                    </a:p>
                  </a:txBody>
                  <a:tcPr marL="91439" marR="91439" marT="45729" marB="45729"/>
                </a:tc>
                <a:extLst>
                  <a:ext uri="{0D108BD9-81ED-4DB2-BD59-A6C34878D82A}">
                    <a16:rowId xmlns:a16="http://schemas.microsoft.com/office/drawing/2014/main" val="10001"/>
                  </a:ext>
                </a:extLst>
              </a:tr>
              <a:tr h="370917">
                <a:tc>
                  <a:txBody>
                    <a:bodyPr/>
                    <a:lstStyle/>
                    <a:p>
                      <a:pPr algn="ctr"/>
                      <a:r>
                        <a:rPr lang="es-AR" sz="1800" dirty="0"/>
                        <a:t>Conductor</a:t>
                      </a:r>
                    </a:p>
                  </a:txBody>
                  <a:tcPr marL="91439" marR="91439" marT="45729" marB="45729"/>
                </a:tc>
                <a:tc>
                  <a:txBody>
                    <a:bodyPr/>
                    <a:lstStyle/>
                    <a:p>
                      <a:pPr algn="ctr"/>
                      <a:r>
                        <a:rPr lang="es-AR" sz="1800" dirty="0"/>
                        <a:t>Iniciar</a:t>
                      </a:r>
                      <a:r>
                        <a:rPr lang="es-AR" sz="1800" baseline="0" dirty="0"/>
                        <a:t> Viaje</a:t>
                      </a:r>
                      <a:endParaRPr lang="es-AR" sz="1800" dirty="0"/>
                    </a:p>
                  </a:txBody>
                  <a:tcPr marL="91439" marR="91439" marT="45729" marB="45729"/>
                </a:tc>
                <a:extLst>
                  <a:ext uri="{0D108BD9-81ED-4DB2-BD59-A6C34878D82A}">
                    <a16:rowId xmlns:a16="http://schemas.microsoft.com/office/drawing/2014/main" val="10002"/>
                  </a:ext>
                </a:extLst>
              </a:tr>
              <a:tr h="370917">
                <a:tc>
                  <a:txBody>
                    <a:bodyPr/>
                    <a:lstStyle/>
                    <a:p>
                      <a:pPr algn="ctr"/>
                      <a:r>
                        <a:rPr lang="es-AR" sz="1800" dirty="0"/>
                        <a:t>Conductor</a:t>
                      </a:r>
                    </a:p>
                  </a:txBody>
                  <a:tcPr marL="91439" marR="91439" marT="45729" marB="45729"/>
                </a:tc>
                <a:tc>
                  <a:txBody>
                    <a:bodyPr/>
                    <a:lstStyle/>
                    <a:p>
                      <a:pPr algn="ctr"/>
                      <a:r>
                        <a:rPr lang="es-AR" sz="1800" dirty="0"/>
                        <a:t>Finalizar Viaje</a:t>
                      </a:r>
                    </a:p>
                  </a:txBody>
                  <a:tcPr marL="91439" marR="91439" marT="45729" marB="4572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8636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7" name="Marcador de pie de página 4"/>
          <p:cNvSpPr>
            <a:spLocks noGrp="1"/>
          </p:cNvSpPr>
          <p:nvPr>
            <p:ph type="ftr" sz="quarter" idx="11"/>
          </p:nvPr>
        </p:nvSpPr>
        <p:spPr/>
        <p:txBody>
          <a:bodyPr/>
          <a:lstStyle/>
          <a:p>
            <a:r>
              <a:rPr lang="es-AR"/>
              <a:t>Introducción a la Ingenería de Software en Productos Médicos</a:t>
            </a:r>
          </a:p>
        </p:txBody>
      </p:sp>
      <p:sp>
        <p:nvSpPr>
          <p:cNvPr id="8" name="Marcador de número de diapositiva 5"/>
          <p:cNvSpPr>
            <a:spLocks noGrp="1"/>
          </p:cNvSpPr>
          <p:nvPr>
            <p:ph type="sldNum" sz="quarter" idx="12"/>
          </p:nvPr>
        </p:nvSpPr>
        <p:spPr/>
        <p:txBody>
          <a:bodyPr/>
          <a:lstStyle/>
          <a:p>
            <a:fld id="{ADDD444B-9BA7-4839-9538-2E5C85273323}" type="slidenum">
              <a:rPr lang="es-AR" smtClean="0"/>
              <a:t>43</a:t>
            </a:fld>
            <a:endParaRPr lang="es-AR"/>
          </a:p>
        </p:txBody>
      </p:sp>
      <p:sp>
        <p:nvSpPr>
          <p:cNvPr id="3" name="2 Título"/>
          <p:cNvSpPr>
            <a:spLocks noGrp="1"/>
          </p:cNvSpPr>
          <p:nvPr>
            <p:ph type="title"/>
          </p:nvPr>
        </p:nvSpPr>
        <p:spPr/>
        <p:txBody>
          <a:bodyPr/>
          <a:lstStyle/>
          <a:p>
            <a:r>
              <a:rPr lang="es-AR" dirty="0"/>
              <a:t>Modelado de los Objetivos</a:t>
            </a:r>
          </a:p>
        </p:txBody>
      </p:sp>
      <p:sp>
        <p:nvSpPr>
          <p:cNvPr id="4" name="2 Marcador de contenido"/>
          <p:cNvSpPr txBox="1">
            <a:spLocks/>
          </p:cNvSpPr>
          <p:nvPr/>
        </p:nvSpPr>
        <p:spPr>
          <a:xfrm>
            <a:off x="3680906" y="1290034"/>
            <a:ext cx="8258175" cy="4268787"/>
          </a:xfrm>
          <a:prstGeom prst="rect">
            <a:avLst/>
          </a:prstGeom>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rgbClr val="C5D4E1"/>
              </a:buClr>
              <a:buFont typeface="Wingdings" panose="05000000000000000000" pitchFamily="2" charset="2"/>
              <a:buChar char="Ø"/>
            </a:pPr>
            <a:r>
              <a:rPr lang="es-AR" sz="1800" dirty="0">
                <a:latin typeface="Tahoma" panose="020B0604030504040204" pitchFamily="34" charset="0"/>
                <a:cs typeface="Tahoma" panose="020B0604030504040204" pitchFamily="34" charset="0"/>
              </a:rPr>
              <a:t>Un caso de uso representa el objetivo que un actor realiza  a través del sistema.</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180" y="2024557"/>
            <a:ext cx="3857625" cy="3700463"/>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420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700756" y="1354472"/>
            <a:ext cx="6000750" cy="4500562"/>
          </a:xfrm>
        </p:spPr>
        <p:txBody>
          <a:bodyPr>
            <a:normAutofit/>
          </a:bodyPr>
          <a:lstStyle/>
          <a:p>
            <a:pPr marL="476250" indent="-476250">
              <a:spcBef>
                <a:spcPct val="5000"/>
              </a:spcBef>
              <a:buClr>
                <a:schemeClr val="accent2">
                  <a:lumMod val="75000"/>
                </a:schemeClr>
              </a:buClr>
              <a:buFont typeface="Wingdings" panose="05000000000000000000" pitchFamily="2" charset="2"/>
              <a:buChar char="Ø"/>
            </a:pPr>
            <a:r>
              <a:rPr kumimoji="1" lang="es-ES" dirty="0"/>
              <a:t>Una </a:t>
            </a:r>
            <a:r>
              <a:rPr kumimoji="1" lang="es-ES" dirty="0">
                <a:solidFill>
                  <a:srgbClr val="528693"/>
                </a:solidFill>
              </a:rPr>
              <a:t>camino particular de un caso de uso </a:t>
            </a:r>
            <a:r>
              <a:rPr kumimoji="1" lang="es-ES" dirty="0"/>
              <a:t>escrito desde el punto de vista del actor.</a:t>
            </a:r>
          </a:p>
          <a:p>
            <a:pPr marL="476250" indent="-476250">
              <a:spcBef>
                <a:spcPct val="5000"/>
              </a:spcBef>
              <a:buClr>
                <a:schemeClr val="accent2">
                  <a:lumMod val="75000"/>
                </a:schemeClr>
              </a:buClr>
              <a:buFont typeface="Wingdings" panose="05000000000000000000" pitchFamily="2" charset="2"/>
              <a:buChar char="Ø"/>
            </a:pPr>
            <a:endParaRPr kumimoji="1" lang="es-ES" dirty="0"/>
          </a:p>
          <a:p>
            <a:pPr marL="476250" indent="-476250">
              <a:spcBef>
                <a:spcPct val="5000"/>
              </a:spcBef>
              <a:buClr>
                <a:schemeClr val="accent2">
                  <a:lumMod val="75000"/>
                </a:schemeClr>
              </a:buClr>
              <a:buFont typeface="Wingdings" panose="05000000000000000000" pitchFamily="2" charset="2"/>
              <a:buChar char="Ø"/>
            </a:pPr>
            <a:r>
              <a:rPr kumimoji="1" lang="es-ES" dirty="0"/>
              <a:t>Describe una </a:t>
            </a:r>
            <a:r>
              <a:rPr kumimoji="1" lang="es-ES" dirty="0">
                <a:solidFill>
                  <a:srgbClr val="528693"/>
                </a:solidFill>
              </a:rPr>
              <a:t>secuencia de eventos </a:t>
            </a:r>
            <a:r>
              <a:rPr kumimoji="1" lang="es-ES" dirty="0"/>
              <a:t>o lista de pasos para lograr el objetivo.	</a:t>
            </a:r>
          </a:p>
          <a:p>
            <a:pPr marL="476250" indent="-476250">
              <a:spcBef>
                <a:spcPct val="5000"/>
              </a:spcBef>
              <a:buClr>
                <a:schemeClr val="accent2">
                  <a:lumMod val="75000"/>
                </a:schemeClr>
              </a:buClr>
              <a:buFont typeface="Wingdings" panose="05000000000000000000" pitchFamily="2" charset="2"/>
              <a:buChar char="Ø"/>
            </a:pPr>
            <a:endParaRPr kumimoji="1" lang="es-ES" dirty="0"/>
          </a:p>
          <a:p>
            <a:pPr marL="476250" indent="-476250">
              <a:spcBef>
                <a:spcPct val="5000"/>
              </a:spcBef>
              <a:buClr>
                <a:schemeClr val="accent2">
                  <a:lumMod val="75000"/>
                </a:schemeClr>
              </a:buClr>
              <a:buFont typeface="Wingdings" panose="05000000000000000000" pitchFamily="2" charset="2"/>
              <a:buChar char="Ø"/>
            </a:pPr>
            <a:r>
              <a:rPr kumimoji="1" lang="es-ES" dirty="0"/>
              <a:t>Cada paso es una declaración simple sin ramificación.</a:t>
            </a:r>
          </a:p>
          <a:p>
            <a:pPr marL="476250" indent="-476250">
              <a:spcBef>
                <a:spcPct val="5000"/>
              </a:spcBef>
              <a:buClr>
                <a:schemeClr val="accent2">
                  <a:lumMod val="75000"/>
                </a:schemeClr>
              </a:buClr>
              <a:buFont typeface="Wingdings" panose="05000000000000000000" pitchFamily="2" charset="2"/>
              <a:buChar char="Ø"/>
            </a:pPr>
            <a:endParaRPr kumimoji="1" lang="es-ES_tradnl" dirty="0"/>
          </a:p>
          <a:p>
            <a:pPr marL="476250" indent="-476250">
              <a:spcBef>
                <a:spcPct val="5000"/>
              </a:spcBef>
              <a:buClr>
                <a:schemeClr val="accent2">
                  <a:lumMod val="75000"/>
                </a:schemeClr>
              </a:buClr>
              <a:buFont typeface="Wingdings" panose="05000000000000000000" pitchFamily="2" charset="2"/>
              <a:buChar char="Ø"/>
            </a:pPr>
            <a:r>
              <a:rPr kumimoji="1" lang="es-ES" dirty="0"/>
              <a:t>Puede describir: </a:t>
            </a:r>
          </a:p>
          <a:p>
            <a:pPr marL="476250" indent="-476250">
              <a:spcBef>
                <a:spcPct val="5000"/>
              </a:spcBef>
              <a:buClr>
                <a:schemeClr val="accent2">
                  <a:lumMod val="75000"/>
                </a:schemeClr>
              </a:buClr>
              <a:buFont typeface="Wingdings" panose="05000000000000000000" pitchFamily="2" charset="2"/>
              <a:buChar char="Ø"/>
            </a:pPr>
            <a:endParaRPr kumimoji="1" lang="es-ES" dirty="0"/>
          </a:p>
          <a:p>
            <a:pPr marL="952500" lvl="1">
              <a:spcBef>
                <a:spcPct val="5000"/>
              </a:spcBef>
              <a:buClr>
                <a:schemeClr val="accent2">
                  <a:lumMod val="75000"/>
                </a:schemeClr>
              </a:buClr>
              <a:buFont typeface="Wingdings" panose="05000000000000000000" pitchFamily="2" charset="2"/>
              <a:buChar char="§"/>
            </a:pPr>
            <a:r>
              <a:rPr kumimoji="1" lang="es-ES" dirty="0"/>
              <a:t>Actores y sus intenciones </a:t>
            </a:r>
          </a:p>
          <a:p>
            <a:pPr marL="952500" lvl="1">
              <a:spcBef>
                <a:spcPct val="5000"/>
              </a:spcBef>
              <a:buClr>
                <a:schemeClr val="accent2">
                  <a:lumMod val="75000"/>
                </a:schemeClr>
              </a:buClr>
              <a:buFont typeface="Wingdings" panose="05000000000000000000" pitchFamily="2" charset="2"/>
              <a:buChar char="§"/>
            </a:pPr>
            <a:r>
              <a:rPr kumimoji="1" lang="es-ES" dirty="0"/>
              <a:t>Responsabilidades y acciones del sistema.</a:t>
            </a:r>
            <a:endParaRPr lang="es-AR" dirty="0"/>
          </a:p>
          <a:p>
            <a:pPr marL="476250" indent="-476250"/>
            <a:endParaRPr lang="es-AR" dirty="0"/>
          </a:p>
        </p:txBody>
      </p:sp>
      <p:sp>
        <p:nvSpPr>
          <p:cNvPr id="13"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4" name="Marcador de pie de página 4"/>
          <p:cNvSpPr>
            <a:spLocks noGrp="1"/>
          </p:cNvSpPr>
          <p:nvPr>
            <p:ph type="ftr" sz="quarter" idx="11"/>
          </p:nvPr>
        </p:nvSpPr>
        <p:spPr/>
        <p:txBody>
          <a:bodyPr/>
          <a:lstStyle/>
          <a:p>
            <a:r>
              <a:rPr lang="es-AR"/>
              <a:t>Introducción a la Ingenería de Software en Productos Médicos</a:t>
            </a:r>
          </a:p>
        </p:txBody>
      </p:sp>
      <p:sp>
        <p:nvSpPr>
          <p:cNvPr id="15" name="Marcador de número de diapositiva 5"/>
          <p:cNvSpPr>
            <a:spLocks noGrp="1"/>
          </p:cNvSpPr>
          <p:nvPr>
            <p:ph type="sldNum" sz="quarter" idx="12"/>
          </p:nvPr>
        </p:nvSpPr>
        <p:spPr/>
        <p:txBody>
          <a:bodyPr/>
          <a:lstStyle/>
          <a:p>
            <a:fld id="{ADDD444B-9BA7-4839-9538-2E5C85273323}" type="slidenum">
              <a:rPr lang="es-AR" smtClean="0"/>
              <a:t>44</a:t>
            </a:fld>
            <a:endParaRPr lang="es-AR" dirty="0"/>
          </a:p>
        </p:txBody>
      </p:sp>
      <p:sp>
        <p:nvSpPr>
          <p:cNvPr id="3" name="2 Título"/>
          <p:cNvSpPr>
            <a:spLocks noGrp="1"/>
          </p:cNvSpPr>
          <p:nvPr>
            <p:ph type="title"/>
          </p:nvPr>
        </p:nvSpPr>
        <p:spPr/>
        <p:txBody>
          <a:bodyPr/>
          <a:lstStyle/>
          <a:p>
            <a:r>
              <a:rPr lang="es-MX" dirty="0"/>
              <a:t>Escenarios o Historias</a:t>
            </a:r>
            <a:endParaRPr lang="es-AR" dirty="0"/>
          </a:p>
        </p:txBody>
      </p:sp>
      <p:cxnSp>
        <p:nvCxnSpPr>
          <p:cNvPr id="5" name="4 Conector recto"/>
          <p:cNvCxnSpPr/>
          <p:nvPr/>
        </p:nvCxnSpPr>
        <p:spPr>
          <a:xfrm rot="5400000">
            <a:off x="9495829" y="2359468"/>
            <a:ext cx="571500" cy="1588"/>
          </a:xfrm>
          <a:prstGeom prst="line">
            <a:avLst/>
          </a:prstGeom>
          <a:effectLst/>
        </p:spPr>
        <p:style>
          <a:lnRef idx="3">
            <a:schemeClr val="accent4"/>
          </a:lnRef>
          <a:fillRef idx="0">
            <a:schemeClr val="accent4"/>
          </a:fillRef>
          <a:effectRef idx="2">
            <a:schemeClr val="accent4"/>
          </a:effectRef>
          <a:fontRef idx="minor">
            <a:schemeClr val="tx1"/>
          </a:fontRef>
        </p:style>
      </p:cxnSp>
      <p:cxnSp>
        <p:nvCxnSpPr>
          <p:cNvPr id="6" name="5 Conector recto"/>
          <p:cNvCxnSpPr/>
          <p:nvPr/>
        </p:nvCxnSpPr>
        <p:spPr>
          <a:xfrm flipV="1">
            <a:off x="9780786" y="2642018"/>
            <a:ext cx="785813" cy="0"/>
          </a:xfrm>
          <a:prstGeom prst="line">
            <a:avLst/>
          </a:prstGeom>
          <a:effectLst/>
        </p:spPr>
        <p:style>
          <a:lnRef idx="3">
            <a:schemeClr val="accent4"/>
          </a:lnRef>
          <a:fillRef idx="0">
            <a:schemeClr val="accent4"/>
          </a:fillRef>
          <a:effectRef idx="2">
            <a:schemeClr val="accent4"/>
          </a:effectRef>
          <a:fontRef idx="minor">
            <a:schemeClr val="tx1"/>
          </a:fontRef>
        </p:style>
      </p:cxnSp>
      <p:cxnSp>
        <p:nvCxnSpPr>
          <p:cNvPr id="7" name="6 Conector recto"/>
          <p:cNvCxnSpPr/>
          <p:nvPr/>
        </p:nvCxnSpPr>
        <p:spPr>
          <a:xfrm rot="5400000" flipH="1" flipV="1">
            <a:off x="10066536" y="2788887"/>
            <a:ext cx="642937" cy="357188"/>
          </a:xfrm>
          <a:prstGeom prst="line">
            <a:avLst/>
          </a:prstGeom>
          <a:effectLst/>
        </p:spPr>
        <p:style>
          <a:lnRef idx="3">
            <a:schemeClr val="accent4"/>
          </a:lnRef>
          <a:fillRef idx="0">
            <a:schemeClr val="accent4"/>
          </a:fillRef>
          <a:effectRef idx="2">
            <a:schemeClr val="accent4"/>
          </a:effectRef>
          <a:fontRef idx="minor">
            <a:schemeClr val="tx1"/>
          </a:fontRef>
        </p:style>
      </p:cxnSp>
      <p:cxnSp>
        <p:nvCxnSpPr>
          <p:cNvPr id="8" name="7 Conector recto"/>
          <p:cNvCxnSpPr/>
          <p:nvPr/>
        </p:nvCxnSpPr>
        <p:spPr>
          <a:xfrm rot="16200000" flipV="1">
            <a:off x="10173692" y="3324668"/>
            <a:ext cx="571500" cy="500063"/>
          </a:xfrm>
          <a:prstGeom prst="line">
            <a:avLst/>
          </a:prstGeom>
          <a:effectLst/>
        </p:spPr>
        <p:style>
          <a:lnRef idx="3">
            <a:schemeClr val="accent4"/>
          </a:lnRef>
          <a:fillRef idx="0">
            <a:schemeClr val="accent4"/>
          </a:fillRef>
          <a:effectRef idx="2">
            <a:schemeClr val="accent4"/>
          </a:effectRef>
          <a:fontRef idx="minor">
            <a:schemeClr val="tx1"/>
          </a:fontRef>
        </p:style>
      </p:cxnSp>
      <p:cxnSp>
        <p:nvCxnSpPr>
          <p:cNvPr id="9" name="8 Conector recto"/>
          <p:cNvCxnSpPr/>
          <p:nvPr/>
        </p:nvCxnSpPr>
        <p:spPr>
          <a:xfrm flipV="1">
            <a:off x="9637911" y="3860450"/>
            <a:ext cx="1071563" cy="214313"/>
          </a:xfrm>
          <a:prstGeom prst="line">
            <a:avLst/>
          </a:prstGeom>
          <a:effectLst/>
        </p:spPr>
        <p:style>
          <a:lnRef idx="3">
            <a:schemeClr val="accent4"/>
          </a:lnRef>
          <a:fillRef idx="0">
            <a:schemeClr val="accent4"/>
          </a:fillRef>
          <a:effectRef idx="2">
            <a:schemeClr val="accent4"/>
          </a:effectRef>
          <a:fontRef idx="minor">
            <a:schemeClr val="tx1"/>
          </a:fontRef>
        </p:style>
      </p:cxnSp>
      <p:cxnSp>
        <p:nvCxnSpPr>
          <p:cNvPr id="10" name="9 Conector recto"/>
          <p:cNvCxnSpPr/>
          <p:nvPr/>
        </p:nvCxnSpPr>
        <p:spPr>
          <a:xfrm rot="10800000">
            <a:off x="9637911" y="4074763"/>
            <a:ext cx="1357313" cy="1000125"/>
          </a:xfrm>
          <a:prstGeom prst="line">
            <a:avLst/>
          </a:prstGeom>
          <a:effectLst/>
        </p:spPr>
        <p:style>
          <a:lnRef idx="3">
            <a:schemeClr val="accent4"/>
          </a:lnRef>
          <a:fillRef idx="0">
            <a:schemeClr val="accent4"/>
          </a:fillRef>
          <a:effectRef idx="2">
            <a:schemeClr val="accent4"/>
          </a:effectRef>
          <a:fontRef idx="minor">
            <a:schemeClr val="tx1"/>
          </a:fontRef>
        </p:style>
      </p:cxnSp>
      <p:sp>
        <p:nvSpPr>
          <p:cNvPr id="11" name="10 Rectángulo redondeado"/>
          <p:cNvSpPr/>
          <p:nvPr/>
        </p:nvSpPr>
        <p:spPr>
          <a:xfrm>
            <a:off x="9352160" y="1717324"/>
            <a:ext cx="857250" cy="357188"/>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s-AR" dirty="0"/>
              <a:t>Inicio</a:t>
            </a:r>
          </a:p>
        </p:txBody>
      </p:sp>
      <p:sp>
        <p:nvSpPr>
          <p:cNvPr id="12" name="11 Rectángulo redondeado"/>
          <p:cNvSpPr/>
          <p:nvPr/>
        </p:nvSpPr>
        <p:spPr>
          <a:xfrm>
            <a:off x="10423744" y="5074900"/>
            <a:ext cx="1214446" cy="428628"/>
          </a:xfrm>
          <a:prstGeom prst="roundRect">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es-AR" sz="1600" dirty="0"/>
              <a:t>Objetivo</a:t>
            </a:r>
          </a:p>
        </p:txBody>
      </p:sp>
    </p:spTree>
    <p:extLst>
      <p:ext uri="{BB962C8B-B14F-4D97-AF65-F5344CB8AC3E}">
        <p14:creationId xmlns:p14="http://schemas.microsoft.com/office/powerpoint/2010/main" val="68973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30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300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9000"/>
                            </p:stCondLst>
                            <p:childTnLst>
                              <p:par>
                                <p:cTn id="17" presetID="1" presetClass="entr" presetSubtype="0" fill="hold" nodeType="afterEffect">
                                  <p:stCondLst>
                                    <p:cond delay="30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12000"/>
                            </p:stCondLst>
                            <p:childTnLst>
                              <p:par>
                                <p:cTn id="20" presetID="1" presetClass="entr" presetSubtype="0" fill="hold" nodeType="afterEffect">
                                  <p:stCondLst>
                                    <p:cond delay="300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46" name="Marcador de pie de página 4"/>
          <p:cNvSpPr>
            <a:spLocks noGrp="1"/>
          </p:cNvSpPr>
          <p:nvPr>
            <p:ph type="ftr" sz="quarter" idx="11"/>
          </p:nvPr>
        </p:nvSpPr>
        <p:spPr/>
        <p:txBody>
          <a:bodyPr/>
          <a:lstStyle/>
          <a:p>
            <a:r>
              <a:rPr lang="es-AR"/>
              <a:t>Introducción a la Ingenería de Software en Productos Médicos</a:t>
            </a:r>
          </a:p>
        </p:txBody>
      </p:sp>
      <p:sp>
        <p:nvSpPr>
          <p:cNvPr id="47" name="Marcador de número de diapositiva 5"/>
          <p:cNvSpPr>
            <a:spLocks noGrp="1"/>
          </p:cNvSpPr>
          <p:nvPr>
            <p:ph type="sldNum" sz="quarter" idx="12"/>
          </p:nvPr>
        </p:nvSpPr>
        <p:spPr>
          <a:xfrm>
            <a:off x="10531265" y="6356350"/>
            <a:ext cx="1530927" cy="365125"/>
          </a:xfrm>
        </p:spPr>
        <p:txBody>
          <a:bodyPr/>
          <a:lstStyle/>
          <a:p>
            <a:fld id="{ADDD444B-9BA7-4839-9538-2E5C85273323}" type="slidenum">
              <a:rPr lang="es-AR" smtClean="0"/>
              <a:t>45</a:t>
            </a:fld>
            <a:endParaRPr lang="es-AR"/>
          </a:p>
        </p:txBody>
      </p:sp>
      <p:sp>
        <p:nvSpPr>
          <p:cNvPr id="3" name="2 Título"/>
          <p:cNvSpPr>
            <a:spLocks noGrp="1"/>
          </p:cNvSpPr>
          <p:nvPr>
            <p:ph type="title"/>
          </p:nvPr>
        </p:nvSpPr>
        <p:spPr/>
        <p:txBody>
          <a:bodyPr/>
          <a:lstStyle/>
          <a:p>
            <a:r>
              <a:rPr lang="es-MX" dirty="0"/>
              <a:t>Varias Historias</a:t>
            </a:r>
            <a:endParaRPr lang="es-AR" dirty="0"/>
          </a:p>
        </p:txBody>
      </p:sp>
      <p:sp>
        <p:nvSpPr>
          <p:cNvPr id="4" name="Line 3"/>
          <p:cNvSpPr>
            <a:spLocks noChangeShapeType="1"/>
          </p:cNvSpPr>
          <p:nvPr/>
        </p:nvSpPr>
        <p:spPr bwMode="auto">
          <a:xfrm>
            <a:off x="9602788" y="3712528"/>
            <a:ext cx="93663" cy="4445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s-AR"/>
          </a:p>
        </p:txBody>
      </p:sp>
      <p:sp>
        <p:nvSpPr>
          <p:cNvPr id="5" name="AutoShape 4"/>
          <p:cNvSpPr>
            <a:spLocks noChangeArrowheads="1"/>
          </p:cNvSpPr>
          <p:nvPr/>
        </p:nvSpPr>
        <p:spPr bwMode="auto">
          <a:xfrm>
            <a:off x="5402263" y="1391603"/>
            <a:ext cx="6105525" cy="563562"/>
          </a:xfrm>
          <a:prstGeom prst="parallelogram">
            <a:avLst>
              <a:gd name="adj" fmla="val 25730"/>
            </a:avLst>
          </a:prstGeom>
          <a:gradFill rotWithShape="1">
            <a:gsLst>
              <a:gs pos="0">
                <a:srgbClr val="DACDCA"/>
              </a:gs>
              <a:gs pos="30000">
                <a:srgbClr val="CBB7B1"/>
              </a:gs>
              <a:gs pos="45000">
                <a:srgbClr val="C6AFA9"/>
              </a:gs>
              <a:gs pos="55000">
                <a:srgbClr val="C6AFA9"/>
              </a:gs>
              <a:gs pos="73000">
                <a:srgbClr val="CBB7B1"/>
              </a:gs>
              <a:gs pos="100000">
                <a:srgbClr val="DACDCA"/>
              </a:gs>
            </a:gsLst>
            <a:lin ang="900000" scaled="1"/>
          </a:gradFill>
          <a:ln w="9525">
            <a:solidFill>
              <a:srgbClr val="8E736A"/>
            </a:solidFill>
            <a:miter lim="800000"/>
            <a:headEnd/>
            <a:tailEnd/>
          </a:ln>
          <a:effectLst>
            <a:outerShdw blurRad="38100" dist="25400" dir="5400000" rotWithShape="0">
              <a:srgbClr val="808080">
                <a:alpha val="39999"/>
              </a:srgbClr>
            </a:outerShdw>
          </a:effectLst>
        </p:spPr>
        <p:txBody>
          <a:bodyPr wrap="none" anchor="ctr"/>
          <a:lstStyle/>
          <a:p>
            <a:pPr>
              <a:defRPr/>
            </a:pPr>
            <a:endParaRPr lang="es-AR"/>
          </a:p>
        </p:txBody>
      </p:sp>
      <p:sp>
        <p:nvSpPr>
          <p:cNvPr id="6" name="Rectangle 5"/>
          <p:cNvSpPr>
            <a:spLocks noChangeArrowheads="1"/>
          </p:cNvSpPr>
          <p:nvPr/>
        </p:nvSpPr>
        <p:spPr bwMode="auto">
          <a:xfrm>
            <a:off x="5772151" y="1426528"/>
            <a:ext cx="47148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Objetivo: </a:t>
            </a:r>
            <a:r>
              <a:rPr lang="es-ES_tradnl" altLang="es-ES" sz="1800"/>
              <a:t>“</a:t>
            </a:r>
            <a:r>
              <a:rPr lang="es-ES_tradnl" altLang="ja-JP" sz="1800" u="sng"/>
              <a:t>Hacer Pedido</a:t>
            </a:r>
            <a:r>
              <a:rPr lang="es-ES_tradnl" altLang="es-ES" sz="1800"/>
              <a:t>”</a:t>
            </a:r>
            <a:endParaRPr lang="es-ES_tradnl" sz="1800"/>
          </a:p>
        </p:txBody>
      </p:sp>
      <p:sp>
        <p:nvSpPr>
          <p:cNvPr id="7" name="AutoShape 6"/>
          <p:cNvSpPr>
            <a:spLocks noChangeArrowheads="1"/>
          </p:cNvSpPr>
          <p:nvPr/>
        </p:nvSpPr>
        <p:spPr bwMode="auto">
          <a:xfrm>
            <a:off x="4268788" y="1967865"/>
            <a:ext cx="4951413" cy="3011488"/>
          </a:xfrm>
          <a:prstGeom prst="parallelogram">
            <a:avLst>
              <a:gd name="adj" fmla="val 37938"/>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p>
        </p:txBody>
      </p:sp>
      <p:sp>
        <p:nvSpPr>
          <p:cNvPr id="8" name="Line 7"/>
          <p:cNvSpPr>
            <a:spLocks noChangeShapeType="1"/>
          </p:cNvSpPr>
          <p:nvPr/>
        </p:nvSpPr>
        <p:spPr bwMode="auto">
          <a:xfrm flipH="1">
            <a:off x="7243762" y="1967865"/>
            <a:ext cx="1150938" cy="301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s-AR"/>
          </a:p>
        </p:txBody>
      </p:sp>
      <p:sp>
        <p:nvSpPr>
          <p:cNvPr id="9" name="Line 8"/>
          <p:cNvSpPr>
            <a:spLocks noChangeShapeType="1"/>
          </p:cNvSpPr>
          <p:nvPr/>
        </p:nvSpPr>
        <p:spPr bwMode="auto">
          <a:xfrm flipH="1">
            <a:off x="6530975" y="1967865"/>
            <a:ext cx="1149350" cy="301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s-AR"/>
          </a:p>
        </p:txBody>
      </p:sp>
      <p:sp>
        <p:nvSpPr>
          <p:cNvPr id="10" name="Line 9"/>
          <p:cNvSpPr>
            <a:spLocks noChangeShapeType="1"/>
          </p:cNvSpPr>
          <p:nvPr/>
        </p:nvSpPr>
        <p:spPr bwMode="auto">
          <a:xfrm flipH="1">
            <a:off x="5821363" y="1967865"/>
            <a:ext cx="1006475" cy="301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s-AR"/>
          </a:p>
        </p:txBody>
      </p:sp>
      <p:sp>
        <p:nvSpPr>
          <p:cNvPr id="11" name="Line 10"/>
          <p:cNvSpPr>
            <a:spLocks noChangeShapeType="1"/>
          </p:cNvSpPr>
          <p:nvPr/>
        </p:nvSpPr>
        <p:spPr bwMode="auto">
          <a:xfrm flipH="1">
            <a:off x="4968875" y="1967865"/>
            <a:ext cx="1147762" cy="30114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s-AR"/>
          </a:p>
        </p:txBody>
      </p:sp>
      <p:grpSp>
        <p:nvGrpSpPr>
          <p:cNvPr id="12" name="Group 11"/>
          <p:cNvGrpSpPr>
            <a:grpSpLocks/>
          </p:cNvGrpSpPr>
          <p:nvPr/>
        </p:nvGrpSpPr>
        <p:grpSpPr bwMode="auto">
          <a:xfrm>
            <a:off x="9245601" y="1967865"/>
            <a:ext cx="2403475" cy="3011488"/>
            <a:chOff x="3756" y="1519"/>
            <a:chExt cx="1514" cy="1897"/>
          </a:xfrm>
        </p:grpSpPr>
        <p:sp>
          <p:nvSpPr>
            <p:cNvPr id="13" name="AutoShape 12"/>
            <p:cNvSpPr>
              <a:spLocks noChangeArrowheads="1"/>
            </p:cNvSpPr>
            <p:nvPr/>
          </p:nvSpPr>
          <p:spPr bwMode="auto">
            <a:xfrm flipH="1">
              <a:off x="3756" y="1519"/>
              <a:ext cx="1514" cy="1897"/>
            </a:xfrm>
            <a:prstGeom prst="parallelogram">
              <a:avLst>
                <a:gd name="adj" fmla="val 12741"/>
              </a:avLst>
            </a:prstGeom>
            <a:solidFill>
              <a:srgbClr val="FEFFE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p>
          </p:txBody>
        </p:sp>
        <p:sp>
          <p:nvSpPr>
            <p:cNvPr id="14" name="Line 13"/>
            <p:cNvSpPr>
              <a:spLocks noChangeShapeType="1"/>
            </p:cNvSpPr>
            <p:nvPr/>
          </p:nvSpPr>
          <p:spPr bwMode="auto">
            <a:xfrm>
              <a:off x="4561" y="1519"/>
              <a:ext cx="263" cy="189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s-AR"/>
            </a:p>
          </p:txBody>
        </p:sp>
        <p:sp>
          <p:nvSpPr>
            <p:cNvPr id="15" name="Line 14"/>
            <p:cNvSpPr>
              <a:spLocks noChangeShapeType="1"/>
            </p:cNvSpPr>
            <p:nvPr/>
          </p:nvSpPr>
          <p:spPr bwMode="auto">
            <a:xfrm>
              <a:off x="4117" y="1519"/>
              <a:ext cx="260" cy="189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s-AR"/>
            </a:p>
          </p:txBody>
        </p:sp>
      </p:grpSp>
      <p:sp>
        <p:nvSpPr>
          <p:cNvPr id="16" name="Rectangle 15"/>
          <p:cNvSpPr>
            <a:spLocks noChangeArrowheads="1"/>
          </p:cNvSpPr>
          <p:nvPr/>
        </p:nvSpPr>
        <p:spPr bwMode="auto">
          <a:xfrm>
            <a:off x="5305426" y="2010728"/>
            <a:ext cx="4397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e1</a:t>
            </a:r>
          </a:p>
        </p:txBody>
      </p:sp>
      <p:sp>
        <p:nvSpPr>
          <p:cNvPr id="17" name="Rectangle 16"/>
          <p:cNvSpPr>
            <a:spLocks noChangeArrowheads="1"/>
          </p:cNvSpPr>
          <p:nvPr/>
        </p:nvSpPr>
        <p:spPr bwMode="auto">
          <a:xfrm>
            <a:off x="6019801" y="2044066"/>
            <a:ext cx="4397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e2</a:t>
            </a:r>
          </a:p>
        </p:txBody>
      </p:sp>
      <p:sp>
        <p:nvSpPr>
          <p:cNvPr id="18" name="Rectangle 17"/>
          <p:cNvSpPr>
            <a:spLocks noChangeArrowheads="1"/>
          </p:cNvSpPr>
          <p:nvPr/>
        </p:nvSpPr>
        <p:spPr bwMode="auto">
          <a:xfrm>
            <a:off x="9290051" y="2044066"/>
            <a:ext cx="4397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e6</a:t>
            </a:r>
          </a:p>
        </p:txBody>
      </p:sp>
      <p:sp>
        <p:nvSpPr>
          <p:cNvPr id="19" name="Rectangle 18"/>
          <p:cNvSpPr>
            <a:spLocks noChangeArrowheads="1"/>
          </p:cNvSpPr>
          <p:nvPr/>
        </p:nvSpPr>
        <p:spPr bwMode="auto">
          <a:xfrm>
            <a:off x="10002837" y="2044066"/>
            <a:ext cx="4397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e7</a:t>
            </a:r>
          </a:p>
        </p:txBody>
      </p:sp>
      <p:sp>
        <p:nvSpPr>
          <p:cNvPr id="20" name="Rectangle 19"/>
          <p:cNvSpPr>
            <a:spLocks noChangeArrowheads="1"/>
          </p:cNvSpPr>
          <p:nvPr/>
        </p:nvSpPr>
        <p:spPr bwMode="auto">
          <a:xfrm>
            <a:off x="10715625" y="1958341"/>
            <a:ext cx="374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a:t>
            </a:r>
          </a:p>
        </p:txBody>
      </p:sp>
      <p:sp>
        <p:nvSpPr>
          <p:cNvPr id="21" name="Rectangle 20"/>
          <p:cNvSpPr>
            <a:spLocks noChangeArrowheads="1"/>
          </p:cNvSpPr>
          <p:nvPr/>
        </p:nvSpPr>
        <p:spPr bwMode="auto">
          <a:xfrm>
            <a:off x="5165725" y="2504441"/>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a:t>
            </a:r>
          </a:p>
        </p:txBody>
      </p:sp>
      <p:sp>
        <p:nvSpPr>
          <p:cNvPr id="22" name="Rectangle 21"/>
          <p:cNvSpPr>
            <a:spLocks noChangeArrowheads="1"/>
          </p:cNvSpPr>
          <p:nvPr/>
        </p:nvSpPr>
        <p:spPr bwMode="auto">
          <a:xfrm>
            <a:off x="6780212" y="2044066"/>
            <a:ext cx="4397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e3</a:t>
            </a:r>
          </a:p>
        </p:txBody>
      </p:sp>
      <p:sp>
        <p:nvSpPr>
          <p:cNvPr id="23" name="AutoShape 22"/>
          <p:cNvSpPr>
            <a:spLocks noChangeArrowheads="1"/>
          </p:cNvSpPr>
          <p:nvPr/>
        </p:nvSpPr>
        <p:spPr bwMode="auto">
          <a:xfrm>
            <a:off x="4102100" y="5001579"/>
            <a:ext cx="3967162" cy="333375"/>
          </a:xfrm>
          <a:prstGeom prst="parallelogram">
            <a:avLst>
              <a:gd name="adj" fmla="val 49528"/>
            </a:avLst>
          </a:prstGeom>
          <a:solidFill>
            <a:srgbClr val="99CCFF"/>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p>
        </p:txBody>
      </p:sp>
      <p:sp>
        <p:nvSpPr>
          <p:cNvPr id="24" name="AutoShape 23"/>
          <p:cNvSpPr>
            <a:spLocks noChangeArrowheads="1"/>
          </p:cNvSpPr>
          <p:nvPr/>
        </p:nvSpPr>
        <p:spPr bwMode="auto">
          <a:xfrm flipH="1">
            <a:off x="9558338" y="4992054"/>
            <a:ext cx="2176463" cy="333375"/>
          </a:xfrm>
          <a:prstGeom prst="parallelogram">
            <a:avLst>
              <a:gd name="adj" fmla="val 22910"/>
            </a:avLst>
          </a:prstGeom>
          <a:solidFill>
            <a:srgbClr val="FF9999"/>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s-ES" sz="1800"/>
          </a:p>
        </p:txBody>
      </p:sp>
      <p:sp>
        <p:nvSpPr>
          <p:cNvPr id="25" name="Rectangle 24"/>
          <p:cNvSpPr>
            <a:spLocks noChangeArrowheads="1"/>
          </p:cNvSpPr>
          <p:nvPr/>
        </p:nvSpPr>
        <p:spPr bwMode="auto">
          <a:xfrm>
            <a:off x="4414837" y="4988878"/>
            <a:ext cx="34559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(Escenarios Exitosos)</a:t>
            </a:r>
          </a:p>
        </p:txBody>
      </p:sp>
      <p:sp>
        <p:nvSpPr>
          <p:cNvPr id="26" name="Rectangle 25"/>
          <p:cNvSpPr>
            <a:spLocks noChangeArrowheads="1"/>
          </p:cNvSpPr>
          <p:nvPr/>
        </p:nvSpPr>
        <p:spPr bwMode="auto">
          <a:xfrm>
            <a:off x="9558337" y="4926966"/>
            <a:ext cx="1644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(Esc. Fallidos)</a:t>
            </a:r>
          </a:p>
        </p:txBody>
      </p:sp>
      <p:sp>
        <p:nvSpPr>
          <p:cNvPr id="27" name="Rectangle 26"/>
          <p:cNvSpPr>
            <a:spLocks noChangeArrowheads="1"/>
          </p:cNvSpPr>
          <p:nvPr/>
        </p:nvSpPr>
        <p:spPr bwMode="auto">
          <a:xfrm>
            <a:off x="4976812" y="3168016"/>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a:t>
            </a:r>
          </a:p>
        </p:txBody>
      </p:sp>
      <p:sp>
        <p:nvSpPr>
          <p:cNvPr id="28" name="Rectangle 27"/>
          <p:cNvSpPr>
            <a:spLocks noChangeArrowheads="1"/>
          </p:cNvSpPr>
          <p:nvPr/>
        </p:nvSpPr>
        <p:spPr bwMode="auto">
          <a:xfrm>
            <a:off x="5927725" y="2504441"/>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a:t>
            </a:r>
          </a:p>
        </p:txBody>
      </p:sp>
      <p:sp>
        <p:nvSpPr>
          <p:cNvPr id="29" name="Rectangle 28"/>
          <p:cNvSpPr>
            <a:spLocks noChangeArrowheads="1"/>
          </p:cNvSpPr>
          <p:nvPr/>
        </p:nvSpPr>
        <p:spPr bwMode="auto">
          <a:xfrm>
            <a:off x="5735637" y="3168016"/>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a:t>
            </a:r>
          </a:p>
        </p:txBody>
      </p:sp>
      <p:sp>
        <p:nvSpPr>
          <p:cNvPr id="30" name="Rectangle 29"/>
          <p:cNvSpPr>
            <a:spLocks noChangeArrowheads="1"/>
          </p:cNvSpPr>
          <p:nvPr/>
        </p:nvSpPr>
        <p:spPr bwMode="auto">
          <a:xfrm>
            <a:off x="5546725" y="3682366"/>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a:t>
            </a:r>
          </a:p>
        </p:txBody>
      </p:sp>
      <p:sp>
        <p:nvSpPr>
          <p:cNvPr id="31" name="Rectangle 30"/>
          <p:cNvSpPr>
            <a:spLocks noChangeArrowheads="1"/>
          </p:cNvSpPr>
          <p:nvPr/>
        </p:nvSpPr>
        <p:spPr bwMode="auto">
          <a:xfrm>
            <a:off x="6689725" y="2504441"/>
            <a:ext cx="323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F</a:t>
            </a:r>
          </a:p>
        </p:txBody>
      </p:sp>
      <p:sp>
        <p:nvSpPr>
          <p:cNvPr id="32" name="Rectangle 31"/>
          <p:cNvSpPr>
            <a:spLocks noChangeArrowheads="1"/>
          </p:cNvSpPr>
          <p:nvPr/>
        </p:nvSpPr>
        <p:spPr bwMode="auto">
          <a:xfrm>
            <a:off x="6497637" y="3168016"/>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a:t>
            </a:r>
          </a:p>
        </p:txBody>
      </p:sp>
      <p:sp>
        <p:nvSpPr>
          <p:cNvPr id="33" name="Rectangle 32"/>
          <p:cNvSpPr>
            <a:spLocks noChangeArrowheads="1"/>
          </p:cNvSpPr>
          <p:nvPr/>
        </p:nvSpPr>
        <p:spPr bwMode="auto">
          <a:xfrm flipH="1">
            <a:off x="9451975" y="2504441"/>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a:t>
            </a:r>
          </a:p>
        </p:txBody>
      </p:sp>
      <p:sp>
        <p:nvSpPr>
          <p:cNvPr id="34" name="Rectangle 33"/>
          <p:cNvSpPr>
            <a:spLocks noChangeArrowheads="1"/>
          </p:cNvSpPr>
          <p:nvPr/>
        </p:nvSpPr>
        <p:spPr bwMode="auto">
          <a:xfrm flipH="1">
            <a:off x="9547225" y="3168016"/>
            <a:ext cx="323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F</a:t>
            </a:r>
          </a:p>
        </p:txBody>
      </p:sp>
      <p:sp>
        <p:nvSpPr>
          <p:cNvPr id="35" name="Rectangle 34"/>
          <p:cNvSpPr>
            <a:spLocks noChangeArrowheads="1"/>
          </p:cNvSpPr>
          <p:nvPr/>
        </p:nvSpPr>
        <p:spPr bwMode="auto">
          <a:xfrm flipH="1">
            <a:off x="9640887" y="3682366"/>
            <a:ext cx="323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F</a:t>
            </a:r>
          </a:p>
        </p:txBody>
      </p:sp>
      <p:sp>
        <p:nvSpPr>
          <p:cNvPr id="36" name="Rectangle 35"/>
          <p:cNvSpPr>
            <a:spLocks noChangeArrowheads="1"/>
          </p:cNvSpPr>
          <p:nvPr/>
        </p:nvSpPr>
        <p:spPr bwMode="auto">
          <a:xfrm flipH="1">
            <a:off x="10117137" y="2504441"/>
            <a:ext cx="323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F</a:t>
            </a:r>
          </a:p>
        </p:txBody>
      </p:sp>
      <p:sp>
        <p:nvSpPr>
          <p:cNvPr id="37" name="Rectangle 36"/>
          <p:cNvSpPr>
            <a:spLocks noChangeArrowheads="1"/>
          </p:cNvSpPr>
          <p:nvPr/>
        </p:nvSpPr>
        <p:spPr bwMode="auto">
          <a:xfrm flipH="1">
            <a:off x="10210800" y="3168016"/>
            <a:ext cx="323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F</a:t>
            </a:r>
          </a:p>
        </p:txBody>
      </p:sp>
      <p:sp>
        <p:nvSpPr>
          <p:cNvPr id="38" name="Rectangle 37"/>
          <p:cNvSpPr>
            <a:spLocks noChangeArrowheads="1"/>
          </p:cNvSpPr>
          <p:nvPr/>
        </p:nvSpPr>
        <p:spPr bwMode="auto">
          <a:xfrm>
            <a:off x="3271838" y="2426654"/>
            <a:ext cx="2176463"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Establecer </a:t>
            </a:r>
          </a:p>
          <a:p>
            <a:pPr eaLnBrk="1" hangingPunct="1"/>
            <a:r>
              <a:rPr lang="es-ES_tradnl" sz="1800"/>
              <a:t>... crédito</a:t>
            </a:r>
          </a:p>
        </p:txBody>
      </p:sp>
      <p:sp>
        <p:nvSpPr>
          <p:cNvPr id="39" name="Rectangle 38"/>
          <p:cNvSpPr>
            <a:spLocks noChangeArrowheads="1"/>
          </p:cNvSpPr>
          <p:nvPr/>
        </p:nvSpPr>
        <p:spPr bwMode="auto">
          <a:xfrm>
            <a:off x="3309937" y="3129916"/>
            <a:ext cx="977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 stock</a:t>
            </a:r>
          </a:p>
        </p:txBody>
      </p:sp>
      <p:sp>
        <p:nvSpPr>
          <p:cNvPr id="40" name="Rectangle 39"/>
          <p:cNvSpPr>
            <a:spLocks noChangeArrowheads="1"/>
          </p:cNvSpPr>
          <p:nvPr/>
        </p:nvSpPr>
        <p:spPr bwMode="auto">
          <a:xfrm>
            <a:off x="7542212" y="2044066"/>
            <a:ext cx="4397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e4</a:t>
            </a:r>
          </a:p>
        </p:txBody>
      </p:sp>
      <p:sp>
        <p:nvSpPr>
          <p:cNvPr id="41" name="Rectangle 40"/>
          <p:cNvSpPr>
            <a:spLocks noChangeArrowheads="1"/>
          </p:cNvSpPr>
          <p:nvPr/>
        </p:nvSpPr>
        <p:spPr bwMode="auto">
          <a:xfrm>
            <a:off x="8304212" y="2044066"/>
            <a:ext cx="4397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e5</a:t>
            </a:r>
          </a:p>
        </p:txBody>
      </p:sp>
      <p:sp>
        <p:nvSpPr>
          <p:cNvPr id="42" name="Rectangle 41"/>
          <p:cNvSpPr>
            <a:spLocks noChangeArrowheads="1"/>
          </p:cNvSpPr>
          <p:nvPr/>
        </p:nvSpPr>
        <p:spPr bwMode="auto">
          <a:xfrm>
            <a:off x="3200401" y="1998028"/>
            <a:ext cx="2035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s-ES_tradnl" sz="1800"/>
              <a:t>Subobjetivo:</a:t>
            </a:r>
          </a:p>
        </p:txBody>
      </p:sp>
      <p:pic>
        <p:nvPicPr>
          <p:cNvPr id="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650" y="3926841"/>
            <a:ext cx="1143000"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3" y="3926841"/>
            <a:ext cx="1141413"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1464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5 Marcador de contenido"/>
          <p:cNvGraphicFramePr>
            <a:graphicFrameLocks noGrp="1"/>
          </p:cNvGraphicFramePr>
          <p:nvPr>
            <p:ph idx="1"/>
            <p:extLst>
              <p:ext uri="{D42A27DB-BD31-4B8C-83A1-F6EECF244321}">
                <p14:modId xmlns:p14="http://schemas.microsoft.com/office/powerpoint/2010/main" val="3009157736"/>
              </p:ext>
            </p:extLst>
          </p:nvPr>
        </p:nvGraphicFramePr>
        <p:xfrm>
          <a:off x="3429922" y="1456232"/>
          <a:ext cx="5929354" cy="4268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19" name="Marcador de pie de página 4"/>
          <p:cNvSpPr>
            <a:spLocks noGrp="1"/>
          </p:cNvSpPr>
          <p:nvPr>
            <p:ph type="ftr" sz="quarter" idx="11"/>
          </p:nvPr>
        </p:nvSpPr>
        <p:spPr/>
        <p:txBody>
          <a:bodyPr/>
          <a:lstStyle/>
          <a:p>
            <a:r>
              <a:rPr lang="es-AR"/>
              <a:t>Introducción a la Ingenería de Software en Productos Médicos</a:t>
            </a:r>
          </a:p>
        </p:txBody>
      </p:sp>
      <p:sp>
        <p:nvSpPr>
          <p:cNvPr id="20" name="Marcador de número de diapositiva 5"/>
          <p:cNvSpPr>
            <a:spLocks noGrp="1"/>
          </p:cNvSpPr>
          <p:nvPr>
            <p:ph type="sldNum" sz="quarter" idx="12"/>
          </p:nvPr>
        </p:nvSpPr>
        <p:spPr/>
        <p:txBody>
          <a:bodyPr/>
          <a:lstStyle/>
          <a:p>
            <a:fld id="{ADDD444B-9BA7-4839-9538-2E5C85273323}" type="slidenum">
              <a:rPr lang="es-AR" smtClean="0"/>
              <a:t>46</a:t>
            </a:fld>
            <a:endParaRPr lang="es-AR"/>
          </a:p>
        </p:txBody>
      </p:sp>
      <p:sp>
        <p:nvSpPr>
          <p:cNvPr id="300033" name="1 Título"/>
          <p:cNvSpPr>
            <a:spLocks noGrp="1"/>
          </p:cNvSpPr>
          <p:nvPr>
            <p:ph type="title"/>
          </p:nvPr>
        </p:nvSpPr>
        <p:spPr/>
        <p:txBody>
          <a:bodyPr>
            <a:normAutofit/>
          </a:bodyPr>
          <a:lstStyle/>
          <a:p>
            <a:pPr eaLnBrk="1" hangingPunct="1"/>
            <a:r>
              <a:rPr lang="es-AR"/>
              <a:t>¿Cómo se construyen los escenarios?</a:t>
            </a:r>
          </a:p>
        </p:txBody>
      </p:sp>
      <p:sp>
        <p:nvSpPr>
          <p:cNvPr id="8" name="7 Flecha derecha"/>
          <p:cNvSpPr/>
          <p:nvPr/>
        </p:nvSpPr>
        <p:spPr>
          <a:xfrm>
            <a:off x="9502140" y="4385170"/>
            <a:ext cx="642938" cy="285750"/>
          </a:xfrm>
          <a:prstGeom prst="rightArrow">
            <a:avLst/>
          </a:prstGeom>
          <a:solidFill>
            <a:srgbClr val="FF9999"/>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9" name="8 Rectángulo redondeado"/>
          <p:cNvSpPr>
            <a:spLocks noChangeArrowheads="1"/>
          </p:cNvSpPr>
          <p:nvPr/>
        </p:nvSpPr>
        <p:spPr bwMode="auto">
          <a:xfrm>
            <a:off x="10430828" y="1456233"/>
            <a:ext cx="1357312" cy="785813"/>
          </a:xfrm>
          <a:prstGeom prst="roundRect">
            <a:avLst>
              <a:gd name="adj" fmla="val 16667"/>
            </a:avLst>
          </a:prstGeom>
          <a:solidFill>
            <a:schemeClr val="accent6">
              <a:lumMod val="40000"/>
              <a:lumOff val="60000"/>
            </a:schemeClr>
          </a:solidFill>
          <a:ln w="9525">
            <a:noFill/>
            <a:round/>
            <a:headEnd/>
            <a:tailEnd/>
          </a:ln>
          <a:effectLst/>
        </p:spPr>
        <p:txBody>
          <a:bodyPr anchor="ctr"/>
          <a:lstStyle/>
          <a:p>
            <a:pPr algn="ctr">
              <a:defRPr/>
            </a:pPr>
            <a:r>
              <a:rPr lang="es-ES" sz="1200" dirty="0">
                <a:solidFill>
                  <a:schemeClr val="dk1"/>
                </a:solidFill>
              </a:rPr>
              <a:t>Lista de los casos del uso</a:t>
            </a:r>
            <a:endParaRPr lang="es-AR" sz="1200" dirty="0">
              <a:solidFill>
                <a:schemeClr val="dk1"/>
              </a:solidFill>
            </a:endParaRPr>
          </a:p>
        </p:txBody>
      </p:sp>
      <p:sp>
        <p:nvSpPr>
          <p:cNvPr id="10" name="9 Rectángulo redondeado"/>
          <p:cNvSpPr>
            <a:spLocks noChangeArrowheads="1"/>
          </p:cNvSpPr>
          <p:nvPr/>
        </p:nvSpPr>
        <p:spPr bwMode="auto">
          <a:xfrm>
            <a:off x="10430828" y="3170733"/>
            <a:ext cx="1357312" cy="785813"/>
          </a:xfrm>
          <a:prstGeom prst="roundRect">
            <a:avLst>
              <a:gd name="adj" fmla="val 16667"/>
            </a:avLst>
          </a:prstGeom>
          <a:solidFill>
            <a:schemeClr val="accent6">
              <a:lumMod val="40000"/>
              <a:lumOff val="60000"/>
            </a:schemeClr>
          </a:solidFill>
          <a:ln w="9525">
            <a:noFill/>
            <a:round/>
            <a:headEnd/>
            <a:tailEnd/>
          </a:ln>
          <a:effectLst/>
        </p:spPr>
        <p:txBody>
          <a:bodyPr anchor="ctr"/>
          <a:lstStyle/>
          <a:p>
            <a:pPr algn="ctr"/>
            <a:r>
              <a:rPr lang="es-ES" sz="1200" dirty="0">
                <a:solidFill>
                  <a:schemeClr val="dk1"/>
                </a:solidFill>
              </a:rPr>
              <a:t>Lista de escenarios alternativos</a:t>
            </a:r>
            <a:endParaRPr lang="es-AR" sz="1200" dirty="0">
              <a:solidFill>
                <a:schemeClr val="dk1"/>
              </a:solidFill>
            </a:endParaRPr>
          </a:p>
        </p:txBody>
      </p:sp>
      <p:sp>
        <p:nvSpPr>
          <p:cNvPr id="11" name="10 Rectángulo redondeado"/>
          <p:cNvSpPr>
            <a:spLocks noChangeArrowheads="1"/>
          </p:cNvSpPr>
          <p:nvPr/>
        </p:nvSpPr>
        <p:spPr bwMode="auto">
          <a:xfrm>
            <a:off x="10430828" y="2313483"/>
            <a:ext cx="1357312" cy="785813"/>
          </a:xfrm>
          <a:prstGeom prst="roundRect">
            <a:avLst>
              <a:gd name="adj" fmla="val 16667"/>
            </a:avLst>
          </a:prstGeom>
          <a:solidFill>
            <a:schemeClr val="accent6">
              <a:lumMod val="40000"/>
              <a:lumOff val="60000"/>
            </a:schemeClr>
          </a:solidFill>
          <a:ln w="9525">
            <a:noFill/>
            <a:round/>
            <a:headEnd/>
            <a:tailEnd/>
          </a:ln>
          <a:effectLst/>
        </p:spPr>
        <p:txBody>
          <a:bodyPr anchor="ctr"/>
          <a:lstStyle/>
          <a:p>
            <a:pPr algn="ctr"/>
            <a:r>
              <a:rPr lang="es-ES" sz="1200" dirty="0">
                <a:solidFill>
                  <a:schemeClr val="dk1"/>
                </a:solidFill>
              </a:rPr>
              <a:t>Descripción legible de la función del sistema</a:t>
            </a:r>
            <a:endParaRPr lang="es-AR" sz="1200" dirty="0">
              <a:solidFill>
                <a:schemeClr val="dk1"/>
              </a:solidFill>
            </a:endParaRPr>
          </a:p>
        </p:txBody>
      </p:sp>
      <p:sp>
        <p:nvSpPr>
          <p:cNvPr id="12" name="11 Rectángulo redondeado"/>
          <p:cNvSpPr>
            <a:spLocks noChangeArrowheads="1"/>
          </p:cNvSpPr>
          <p:nvPr/>
        </p:nvSpPr>
        <p:spPr bwMode="auto">
          <a:xfrm>
            <a:off x="10430828" y="4885233"/>
            <a:ext cx="1357312" cy="785813"/>
          </a:xfrm>
          <a:prstGeom prst="roundRect">
            <a:avLst>
              <a:gd name="adj" fmla="val 16667"/>
            </a:avLst>
          </a:prstGeom>
          <a:solidFill>
            <a:schemeClr val="accent6">
              <a:lumMod val="40000"/>
              <a:lumOff val="60000"/>
            </a:schemeClr>
          </a:solidFill>
          <a:ln w="9525">
            <a:noFill/>
            <a:round/>
            <a:headEnd/>
            <a:tailEnd/>
          </a:ln>
          <a:effectLst/>
        </p:spPr>
        <p:txBody>
          <a:bodyPr anchor="ctr"/>
          <a:lstStyle/>
          <a:p>
            <a:pPr algn="ctr"/>
            <a:r>
              <a:rPr lang="es-ES" sz="1200" dirty="0">
                <a:solidFill>
                  <a:schemeClr val="dk1"/>
                </a:solidFill>
              </a:rPr>
              <a:t>Información a definir</a:t>
            </a:r>
            <a:endParaRPr lang="es-AR" sz="1200" dirty="0">
              <a:solidFill>
                <a:schemeClr val="dk1"/>
              </a:solidFill>
            </a:endParaRPr>
          </a:p>
        </p:txBody>
      </p:sp>
      <p:sp>
        <p:nvSpPr>
          <p:cNvPr id="13" name="12 Rectángulo redondeado"/>
          <p:cNvSpPr>
            <a:spLocks noChangeArrowheads="1"/>
          </p:cNvSpPr>
          <p:nvPr/>
        </p:nvSpPr>
        <p:spPr bwMode="auto">
          <a:xfrm>
            <a:off x="10430828" y="4027983"/>
            <a:ext cx="1357312" cy="785813"/>
          </a:xfrm>
          <a:prstGeom prst="roundRect">
            <a:avLst>
              <a:gd name="adj" fmla="val 16667"/>
            </a:avLst>
          </a:prstGeom>
          <a:solidFill>
            <a:schemeClr val="accent6">
              <a:lumMod val="40000"/>
              <a:lumOff val="60000"/>
            </a:schemeClr>
          </a:solidFill>
          <a:ln w="9525">
            <a:noFill/>
            <a:round/>
            <a:headEnd/>
            <a:tailEnd/>
          </a:ln>
          <a:effectLst/>
        </p:spPr>
        <p:txBody>
          <a:bodyPr anchor="ctr"/>
          <a:lstStyle/>
          <a:p>
            <a:pPr algn="ctr"/>
            <a:r>
              <a:rPr lang="es-ES" sz="1200" dirty="0">
                <a:solidFill>
                  <a:schemeClr val="dk1"/>
                </a:solidFill>
              </a:rPr>
              <a:t>Caso del uso completo</a:t>
            </a:r>
            <a:endParaRPr lang="es-AR" sz="1200" dirty="0">
              <a:solidFill>
                <a:schemeClr val="dk1"/>
              </a:solidFill>
            </a:endParaRPr>
          </a:p>
        </p:txBody>
      </p:sp>
      <p:sp>
        <p:nvSpPr>
          <p:cNvPr id="14" name="13 Flecha derecha"/>
          <p:cNvSpPr/>
          <p:nvPr/>
        </p:nvSpPr>
        <p:spPr>
          <a:xfrm>
            <a:off x="9502140" y="3456482"/>
            <a:ext cx="642938" cy="285750"/>
          </a:xfrm>
          <a:prstGeom prst="rightArrow">
            <a:avLst/>
          </a:prstGeom>
          <a:solidFill>
            <a:srgbClr val="FF9999"/>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5" name="14 Flecha derecha"/>
          <p:cNvSpPr/>
          <p:nvPr/>
        </p:nvSpPr>
        <p:spPr>
          <a:xfrm>
            <a:off x="9502140" y="2599232"/>
            <a:ext cx="642938" cy="285750"/>
          </a:xfrm>
          <a:prstGeom prst="rightArrow">
            <a:avLst/>
          </a:prstGeom>
          <a:solidFill>
            <a:srgbClr val="FF9999"/>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6" name="15 Flecha derecha"/>
          <p:cNvSpPr/>
          <p:nvPr/>
        </p:nvSpPr>
        <p:spPr>
          <a:xfrm>
            <a:off x="9502140" y="1670545"/>
            <a:ext cx="642938" cy="285750"/>
          </a:xfrm>
          <a:prstGeom prst="rightArrow">
            <a:avLst/>
          </a:prstGeom>
          <a:solidFill>
            <a:srgbClr val="FF9999"/>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17" name="16 Flecha derecha"/>
          <p:cNvSpPr/>
          <p:nvPr/>
        </p:nvSpPr>
        <p:spPr>
          <a:xfrm>
            <a:off x="9502140" y="5242420"/>
            <a:ext cx="642938" cy="285750"/>
          </a:xfrm>
          <a:prstGeom prst="rightArrow">
            <a:avLst/>
          </a:prstGeom>
          <a:solidFill>
            <a:srgbClr val="FF9999"/>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Tree>
    <p:extLst>
      <p:ext uri="{BB962C8B-B14F-4D97-AF65-F5344CB8AC3E}">
        <p14:creationId xmlns:p14="http://schemas.microsoft.com/office/powerpoint/2010/main" val="16716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9" name="Marcador de pie de página 4"/>
          <p:cNvSpPr>
            <a:spLocks noGrp="1"/>
          </p:cNvSpPr>
          <p:nvPr>
            <p:ph type="ftr" sz="quarter" idx="11"/>
          </p:nvPr>
        </p:nvSpPr>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p:txBody>
          <a:bodyPr/>
          <a:lstStyle/>
          <a:p>
            <a:fld id="{ADDD444B-9BA7-4839-9538-2E5C85273323}" type="slidenum">
              <a:rPr lang="es-AR" smtClean="0"/>
              <a:t>47</a:t>
            </a:fld>
            <a:endParaRPr lang="es-AR"/>
          </a:p>
        </p:txBody>
      </p:sp>
      <p:sp>
        <p:nvSpPr>
          <p:cNvPr id="302081" name="1 Título"/>
          <p:cNvSpPr>
            <a:spLocks noGrp="1"/>
          </p:cNvSpPr>
          <p:nvPr>
            <p:ph type="title"/>
          </p:nvPr>
        </p:nvSpPr>
        <p:spPr/>
        <p:txBody>
          <a:bodyPr/>
          <a:lstStyle/>
          <a:p>
            <a:pPr eaLnBrk="1" hangingPunct="1"/>
            <a:r>
              <a:rPr lang="es-AR"/>
              <a:t>Extensiones</a:t>
            </a:r>
          </a:p>
        </p:txBody>
      </p:sp>
      <p:graphicFrame>
        <p:nvGraphicFramePr>
          <p:cNvPr id="7" name="6 Diagrama"/>
          <p:cNvGraphicFramePr/>
          <p:nvPr>
            <p:extLst>
              <p:ext uri="{D42A27DB-BD31-4B8C-83A1-F6EECF244321}">
                <p14:modId xmlns:p14="http://schemas.microsoft.com/office/powerpoint/2010/main" val="2505820763"/>
              </p:ext>
            </p:extLst>
          </p:nvPr>
        </p:nvGraphicFramePr>
        <p:xfrm>
          <a:off x="4352904" y="112383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E9139821-0134-45F2-8579-2D560FF52B2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199949B8-7DD7-44D7-909F-0408B8D3BD0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72950E77-9B09-41DC-BBAF-4F42C3DB2B0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05A987F1-AAA5-4FD8-A035-13601B67380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9B0B1CAB-DD46-447C-B75E-58DD1B3F5D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48</a:t>
            </a:fld>
            <a:endParaRPr lang="es-AR"/>
          </a:p>
        </p:txBody>
      </p:sp>
      <p:sp>
        <p:nvSpPr>
          <p:cNvPr id="2" name="1 Título"/>
          <p:cNvSpPr>
            <a:spLocks noGrp="1"/>
          </p:cNvSpPr>
          <p:nvPr>
            <p:ph type="title"/>
          </p:nvPr>
        </p:nvSpPr>
        <p:spPr/>
        <p:txBody>
          <a:bodyPr>
            <a:normAutofit/>
          </a:bodyPr>
          <a:lstStyle/>
          <a:p>
            <a:pPr>
              <a:defRPr/>
            </a:pPr>
            <a:r>
              <a:rPr lang="es-AR" dirty="0">
                <a:ea typeface="+mj-ea"/>
                <a:cs typeface="+mj-cs"/>
              </a:rPr>
              <a:t>Modelado de sub-objetivos y extensiones</a:t>
            </a:r>
          </a:p>
        </p:txBody>
      </p:sp>
      <p:pic>
        <p:nvPicPr>
          <p:cNvPr id="3061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578" y="2766901"/>
            <a:ext cx="5473700" cy="2339975"/>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2 Marcador de contenido"/>
          <p:cNvSpPr txBox="1">
            <a:spLocks/>
          </p:cNvSpPr>
          <p:nvPr/>
        </p:nvSpPr>
        <p:spPr>
          <a:xfrm>
            <a:off x="3387091" y="1123837"/>
            <a:ext cx="8043863" cy="4268788"/>
          </a:xfrm>
          <a:prstGeom prst="rect">
            <a:avLst/>
          </a:prstGeom>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rgbClr val="BCABA5"/>
              </a:buClr>
              <a:buFont typeface="Wingdings" panose="05000000000000000000" pitchFamily="2" charset="2"/>
              <a:buChar char="v"/>
            </a:pPr>
            <a:r>
              <a:rPr lang="es-AR" sz="2000">
                <a:latin typeface="Tahoma" panose="020B0604030504040204" pitchFamily="34" charset="0"/>
                <a:cs typeface="Tahoma" panose="020B0604030504040204" pitchFamily="34" charset="0"/>
              </a:rPr>
              <a:t>Extensión &lt;&lt;extends&gt;&gt;</a:t>
            </a:r>
          </a:p>
          <a:p>
            <a:pPr lvl="1">
              <a:spcBef>
                <a:spcPct val="20000"/>
              </a:spcBef>
              <a:buFontTx/>
              <a:buChar char="–"/>
            </a:pPr>
            <a:r>
              <a:rPr lang="es-AR" sz="2000">
                <a:latin typeface="Tahoma" panose="020B0604030504040204" pitchFamily="34" charset="0"/>
                <a:cs typeface="Tahoma" panose="020B0604030504040204" pitchFamily="34" charset="0"/>
              </a:rPr>
              <a:t>Un CU extiende a otro cuando logra el mismo objetivo utilizando un escenario diferente.</a:t>
            </a:r>
            <a:endParaRPr lang="es-AR">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34789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p:cNvSpPr>
            <a:spLocks noGrp="1"/>
          </p:cNvSpPr>
          <p:nvPr>
            <p:ph idx="1"/>
          </p:nvPr>
        </p:nvSpPr>
        <p:spPr>
          <a:xfrm>
            <a:off x="3359151" y="657225"/>
            <a:ext cx="8401050" cy="4268788"/>
          </a:xfrm>
        </p:spPr>
        <p:txBody>
          <a:bodyPr>
            <a:normAutofit/>
          </a:bodyPr>
          <a:lstStyle/>
          <a:p>
            <a:pPr eaLnBrk="1" hangingPunct="1">
              <a:buClr>
                <a:srgbClr val="BCABA5"/>
              </a:buClr>
              <a:buFont typeface="Wingdings" panose="05000000000000000000" pitchFamily="2" charset="2"/>
              <a:buChar char="v"/>
            </a:pPr>
            <a:r>
              <a:rPr lang="es-AR" dirty="0"/>
              <a:t>Reuso &lt;&lt;include&gt;&gt;</a:t>
            </a:r>
          </a:p>
          <a:p>
            <a:pPr lvl="1" eaLnBrk="1" hangingPunct="1"/>
            <a:r>
              <a:rPr lang="es-AR" sz="2000" dirty="0"/>
              <a:t>Un CU está incluido en otro cuando define un escenario común a otros. </a:t>
            </a:r>
          </a:p>
          <a:p>
            <a:pPr eaLnBrk="1" hangingPunct="1"/>
            <a:endParaRPr lang="es-AR" dirty="0"/>
          </a:p>
        </p:txBody>
      </p:sp>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8" name="Marcador de número de diapositiva 5"/>
          <p:cNvSpPr>
            <a:spLocks noGrp="1"/>
          </p:cNvSpPr>
          <p:nvPr>
            <p:ph type="sldNum" sz="quarter" idx="12"/>
          </p:nvPr>
        </p:nvSpPr>
        <p:spPr/>
        <p:txBody>
          <a:bodyPr/>
          <a:lstStyle/>
          <a:p>
            <a:fld id="{ADDD444B-9BA7-4839-9538-2E5C85273323}" type="slidenum">
              <a:rPr lang="es-AR" smtClean="0"/>
              <a:t>49</a:t>
            </a:fld>
            <a:endParaRPr lang="es-AR"/>
          </a:p>
        </p:txBody>
      </p:sp>
      <p:sp>
        <p:nvSpPr>
          <p:cNvPr id="2" name="1 Título"/>
          <p:cNvSpPr>
            <a:spLocks noGrp="1"/>
          </p:cNvSpPr>
          <p:nvPr>
            <p:ph type="title"/>
          </p:nvPr>
        </p:nvSpPr>
        <p:spPr/>
        <p:txBody>
          <a:bodyPr>
            <a:normAutofit/>
          </a:bodyPr>
          <a:lstStyle/>
          <a:p>
            <a:pPr>
              <a:defRPr/>
            </a:pPr>
            <a:r>
              <a:rPr lang="es-AR" dirty="0">
                <a:ea typeface="+mj-ea"/>
                <a:cs typeface="+mj-cs"/>
              </a:rPr>
              <a:t>Modelado de sub-objetivos y extensiones</a:t>
            </a:r>
          </a:p>
        </p:txBody>
      </p:sp>
      <p:pic>
        <p:nvPicPr>
          <p:cNvPr id="3082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763" y="3056433"/>
            <a:ext cx="5711825" cy="2668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1287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_tradnl" dirty="0">
                <a:ea typeface="+mj-ea"/>
                <a:cs typeface="+mj-cs"/>
              </a:rPr>
              <a:t>Consecuencias de requerimientos incorrectos</a:t>
            </a:r>
            <a:endParaRPr lang="es-AR" dirty="0">
              <a:ea typeface="+mj-ea"/>
              <a:cs typeface="+mj-cs"/>
            </a:endParaRPr>
          </a:p>
        </p:txBody>
      </p:sp>
      <p:graphicFrame>
        <p:nvGraphicFramePr>
          <p:cNvPr id="39941" name="Object 2"/>
          <p:cNvGraphicFramePr>
            <a:graphicFrameLocks noChangeAspect="1"/>
          </p:cNvGraphicFramePr>
          <p:nvPr>
            <p:extLst>
              <p:ext uri="{D42A27DB-BD31-4B8C-83A1-F6EECF244321}">
                <p14:modId xmlns:p14="http://schemas.microsoft.com/office/powerpoint/2010/main" val="624716085"/>
              </p:ext>
            </p:extLst>
          </p:nvPr>
        </p:nvGraphicFramePr>
        <p:xfrm>
          <a:off x="3610984" y="1340210"/>
          <a:ext cx="7783513" cy="3519487"/>
        </p:xfrm>
        <a:graphic>
          <a:graphicData uri="http://schemas.openxmlformats.org/presentationml/2006/ole">
            <mc:AlternateContent xmlns:mc="http://schemas.openxmlformats.org/markup-compatibility/2006">
              <mc:Choice xmlns:v="urn:schemas-microsoft-com:vml" Requires="v">
                <p:oleObj spid="_x0000_s1028" name="Hoja de cálculo" r:id="rId4" imgW="6277051" imgH="2838602" progId="Excel.Sheet.8">
                  <p:embed/>
                </p:oleObj>
              </mc:Choice>
              <mc:Fallback>
                <p:oleObj name="Hoja de cálculo" r:id="rId4" imgW="6277051" imgH="2838602" progId="Excel.Sheet.8">
                  <p:embed/>
                  <p:pic>
                    <p:nvPicPr>
                      <p:cNvPr id="3994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0984" y="1340210"/>
                        <a:ext cx="7783513" cy="3519487"/>
                      </a:xfrm>
                      <a:prstGeom prst="rect">
                        <a:avLst/>
                      </a:prstGeom>
                      <a:noFill/>
                      <a:ln>
                        <a:noFill/>
                      </a:ln>
                      <a:effectLst/>
                      <a:extLst>
                        <a:ext uri="{909E8E84-426E-40dd-AFC4-6F175D3DCCD1}">
                          <a14:hiddenFill xmlns="" xmlns:a14="http://schemas.microsoft.com/office/drawing/2010/main">
                            <a:solidFill>
                              <a:srgbClr val="FFDFB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a:t>
            </a:fld>
            <a:endParaRPr lang="es-AR"/>
          </a:p>
        </p:txBody>
      </p:sp>
    </p:spTree>
    <p:extLst>
      <p:ext uri="{BB962C8B-B14F-4D97-AF65-F5344CB8AC3E}">
        <p14:creationId xmlns:p14="http://schemas.microsoft.com/office/powerpoint/2010/main" val="2086105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12"/>
          <p:cNvGraphicFramePr>
            <a:graphicFrameLocks noGrp="1" noChangeAspect="1"/>
          </p:cNvGraphicFramePr>
          <p:nvPr>
            <p:ph idx="1"/>
          </p:nvPr>
        </p:nvGraphicFramePr>
        <p:xfrm>
          <a:off x="3648075" y="2924176"/>
          <a:ext cx="609600" cy="409575"/>
        </p:xfrm>
        <a:graphic>
          <a:graphicData uri="http://schemas.openxmlformats.org/presentationml/2006/ole">
            <mc:AlternateContent xmlns:mc="http://schemas.openxmlformats.org/markup-compatibility/2006">
              <mc:Choice xmlns:v="urn:schemas-microsoft-com:vml" Requires="v">
                <p:oleObj spid="_x0000_s4106" name="Imagen de mapa de bits" r:id="rId3" imgW="609524" imgH="409632" progId="Paint.Picture">
                  <p:embed/>
                </p:oleObj>
              </mc:Choice>
              <mc:Fallback>
                <p:oleObj name="Imagen de mapa de bits" r:id="rId3" imgW="609524" imgH="409632" progId="Paint.Picture">
                  <p:embed/>
                  <p:pic>
                    <p:nvPicPr>
                      <p:cNvPr id="1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2924176"/>
                        <a:ext cx="609600" cy="40957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50</a:t>
            </a:fld>
            <a:endParaRPr lang="es-AR"/>
          </a:p>
        </p:txBody>
      </p:sp>
      <p:sp>
        <p:nvSpPr>
          <p:cNvPr id="2" name="Título 1"/>
          <p:cNvSpPr>
            <a:spLocks noGrp="1"/>
          </p:cNvSpPr>
          <p:nvPr>
            <p:ph type="title"/>
          </p:nvPr>
        </p:nvSpPr>
        <p:spPr/>
        <p:txBody>
          <a:bodyPr>
            <a:normAutofit/>
          </a:bodyPr>
          <a:lstStyle/>
          <a:p>
            <a:r>
              <a:rPr lang="es-ES" dirty="0"/>
              <a:t>CU y Procesos de Requerimientos</a:t>
            </a:r>
          </a:p>
        </p:txBody>
      </p:sp>
      <p:sp>
        <p:nvSpPr>
          <p:cNvPr id="7" name="Rectangle 38"/>
          <p:cNvSpPr>
            <a:spLocks noChangeArrowheads="1"/>
          </p:cNvSpPr>
          <p:nvPr/>
        </p:nvSpPr>
        <p:spPr bwMode="auto">
          <a:xfrm>
            <a:off x="3071814" y="2092603"/>
            <a:ext cx="184731" cy="369332"/>
          </a:xfrm>
          <a:prstGeom prst="rect">
            <a:avLst/>
          </a:prstGeom>
          <a:solidFill>
            <a:srgbClr val="FFC489"/>
          </a:solidFill>
          <a:ln w="12700">
            <a:solidFill>
              <a:schemeClr val="tx1"/>
            </a:solidFill>
            <a:miter lim="800000"/>
            <a:headEnd/>
            <a:tailEnd/>
          </a:ln>
        </p:spPr>
        <p:txBody>
          <a:bodyPr wrap="none" anchor="ctr">
            <a:spAutoFit/>
          </a:bodyPr>
          <a:lstStyle/>
          <a:p>
            <a:endParaRPr lang="es-AR"/>
          </a:p>
        </p:txBody>
      </p:sp>
      <p:sp>
        <p:nvSpPr>
          <p:cNvPr id="8" name="Rectangle 39"/>
          <p:cNvSpPr>
            <a:spLocks noChangeArrowheads="1"/>
          </p:cNvSpPr>
          <p:nvPr/>
        </p:nvSpPr>
        <p:spPr bwMode="auto">
          <a:xfrm>
            <a:off x="6527801" y="2092603"/>
            <a:ext cx="184731" cy="369332"/>
          </a:xfrm>
          <a:prstGeom prst="rect">
            <a:avLst/>
          </a:prstGeom>
          <a:solidFill>
            <a:srgbClr val="FFC489"/>
          </a:solidFill>
          <a:ln w="12700">
            <a:solidFill>
              <a:schemeClr val="tx1"/>
            </a:solidFill>
            <a:miter lim="800000"/>
            <a:headEnd/>
            <a:tailEnd/>
          </a:ln>
        </p:spPr>
        <p:txBody>
          <a:bodyPr wrap="none" anchor="ctr">
            <a:spAutoFit/>
          </a:bodyPr>
          <a:lstStyle/>
          <a:p>
            <a:endParaRPr lang="es-AR"/>
          </a:p>
        </p:txBody>
      </p:sp>
      <p:sp>
        <p:nvSpPr>
          <p:cNvPr id="9" name="Rectangle 40"/>
          <p:cNvSpPr>
            <a:spLocks noChangeArrowheads="1"/>
          </p:cNvSpPr>
          <p:nvPr/>
        </p:nvSpPr>
        <p:spPr bwMode="auto">
          <a:xfrm>
            <a:off x="8256589" y="2092603"/>
            <a:ext cx="184731" cy="369332"/>
          </a:xfrm>
          <a:prstGeom prst="rect">
            <a:avLst/>
          </a:prstGeom>
          <a:solidFill>
            <a:srgbClr val="FFC489"/>
          </a:solidFill>
          <a:ln w="12700">
            <a:solidFill>
              <a:schemeClr val="tx1"/>
            </a:solidFill>
            <a:miter lim="800000"/>
            <a:headEnd/>
            <a:tailEnd/>
          </a:ln>
        </p:spPr>
        <p:txBody>
          <a:bodyPr wrap="none" anchor="ctr">
            <a:spAutoFit/>
          </a:bodyPr>
          <a:lstStyle/>
          <a:p>
            <a:endParaRPr lang="es-AR"/>
          </a:p>
        </p:txBody>
      </p:sp>
      <p:graphicFrame>
        <p:nvGraphicFramePr>
          <p:cNvPr id="11" name="Object 14"/>
          <p:cNvGraphicFramePr>
            <a:graphicFrameLocks noChangeAspect="1"/>
          </p:cNvGraphicFramePr>
          <p:nvPr/>
        </p:nvGraphicFramePr>
        <p:xfrm>
          <a:off x="3648076" y="4149726"/>
          <a:ext cx="619125" cy="447675"/>
        </p:xfrm>
        <a:graphic>
          <a:graphicData uri="http://schemas.openxmlformats.org/presentationml/2006/ole">
            <mc:AlternateContent xmlns:mc="http://schemas.openxmlformats.org/markup-compatibility/2006">
              <mc:Choice xmlns:v="urn:schemas-microsoft-com:vml" Requires="v">
                <p:oleObj spid="_x0000_s4107" name="Imagen de mapa de bits" r:id="rId5" imgW="619211" imgH="447856" progId="Paint.Picture">
                  <p:embed/>
                </p:oleObj>
              </mc:Choice>
              <mc:Fallback>
                <p:oleObj name="Imagen de mapa de bits" r:id="rId5" imgW="619211" imgH="447856" progId="Paint.Picture">
                  <p:embed/>
                  <p:pic>
                    <p:nvPicPr>
                      <p:cNvPr id="11"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76" y="4149726"/>
                        <a:ext cx="619125" cy="44767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graphicFrame>
        <p:nvGraphicFramePr>
          <p:cNvPr id="12" name="Object 16"/>
          <p:cNvGraphicFramePr>
            <a:graphicFrameLocks noChangeAspect="1"/>
          </p:cNvGraphicFramePr>
          <p:nvPr/>
        </p:nvGraphicFramePr>
        <p:xfrm>
          <a:off x="5303839" y="2781301"/>
          <a:ext cx="600075" cy="409575"/>
        </p:xfrm>
        <a:graphic>
          <a:graphicData uri="http://schemas.openxmlformats.org/presentationml/2006/ole">
            <mc:AlternateContent xmlns:mc="http://schemas.openxmlformats.org/markup-compatibility/2006">
              <mc:Choice xmlns:v="urn:schemas-microsoft-com:vml" Requires="v">
                <p:oleObj spid="_x0000_s4108" name="Imagen de mapa de bits" r:id="rId7" imgW="600159" imgH="409632" progId="Paint.Picture">
                  <p:embed/>
                </p:oleObj>
              </mc:Choice>
              <mc:Fallback>
                <p:oleObj name="Imagen de mapa de bits" r:id="rId7" imgW="600159" imgH="409632" progId="Paint.Picture">
                  <p:embed/>
                  <p:pic>
                    <p:nvPicPr>
                      <p:cNvPr id="12"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3839" y="2781301"/>
                        <a:ext cx="600075" cy="40957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13" name="Rectangle 5"/>
          <p:cNvSpPr>
            <a:spLocks noChangeArrowheads="1"/>
          </p:cNvSpPr>
          <p:nvPr/>
        </p:nvSpPr>
        <p:spPr bwMode="auto">
          <a:xfrm>
            <a:off x="3071814" y="3965059"/>
            <a:ext cx="1728787" cy="3693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s-AR"/>
          </a:p>
        </p:txBody>
      </p:sp>
      <p:sp>
        <p:nvSpPr>
          <p:cNvPr id="14" name="Rectangle 6"/>
          <p:cNvSpPr>
            <a:spLocks noChangeArrowheads="1"/>
          </p:cNvSpPr>
          <p:nvPr/>
        </p:nvSpPr>
        <p:spPr bwMode="auto">
          <a:xfrm>
            <a:off x="4800601" y="2092603"/>
            <a:ext cx="184731" cy="369332"/>
          </a:xfrm>
          <a:prstGeom prst="rect">
            <a:avLst/>
          </a:prstGeom>
          <a:solidFill>
            <a:srgbClr val="FFC489"/>
          </a:solidFill>
          <a:ln w="12700">
            <a:solidFill>
              <a:schemeClr val="tx1"/>
            </a:solidFill>
            <a:miter lim="800000"/>
            <a:headEnd/>
            <a:tailEnd/>
          </a:ln>
        </p:spPr>
        <p:txBody>
          <a:bodyPr wrap="none" anchor="ctr">
            <a:spAutoFit/>
          </a:bodyPr>
          <a:lstStyle/>
          <a:p>
            <a:endParaRPr lang="es-AR"/>
          </a:p>
        </p:txBody>
      </p:sp>
      <p:sp>
        <p:nvSpPr>
          <p:cNvPr id="15" name="Rectangle 7"/>
          <p:cNvSpPr>
            <a:spLocks noChangeArrowheads="1"/>
          </p:cNvSpPr>
          <p:nvPr/>
        </p:nvSpPr>
        <p:spPr bwMode="auto">
          <a:xfrm>
            <a:off x="4800600" y="3965059"/>
            <a:ext cx="1728788" cy="3693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s-AR"/>
          </a:p>
        </p:txBody>
      </p:sp>
      <p:sp>
        <p:nvSpPr>
          <p:cNvPr id="16" name="Rectangle 9"/>
          <p:cNvSpPr>
            <a:spLocks noChangeArrowheads="1"/>
          </p:cNvSpPr>
          <p:nvPr/>
        </p:nvSpPr>
        <p:spPr bwMode="auto">
          <a:xfrm>
            <a:off x="6527800" y="3965059"/>
            <a:ext cx="1728788" cy="3693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s-AR"/>
          </a:p>
        </p:txBody>
      </p:sp>
      <p:sp>
        <p:nvSpPr>
          <p:cNvPr id="17" name="Rectangle 11"/>
          <p:cNvSpPr>
            <a:spLocks noChangeArrowheads="1"/>
          </p:cNvSpPr>
          <p:nvPr/>
        </p:nvSpPr>
        <p:spPr bwMode="auto">
          <a:xfrm>
            <a:off x="8256589" y="3965059"/>
            <a:ext cx="1728787" cy="3693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s-AR"/>
          </a:p>
        </p:txBody>
      </p:sp>
      <p:graphicFrame>
        <p:nvGraphicFramePr>
          <p:cNvPr id="18" name="Object 18"/>
          <p:cNvGraphicFramePr>
            <a:graphicFrameLocks noChangeAspect="1"/>
          </p:cNvGraphicFramePr>
          <p:nvPr/>
        </p:nvGraphicFramePr>
        <p:xfrm>
          <a:off x="5303838" y="3860801"/>
          <a:ext cx="647700" cy="447675"/>
        </p:xfrm>
        <a:graphic>
          <a:graphicData uri="http://schemas.openxmlformats.org/presentationml/2006/ole">
            <mc:AlternateContent xmlns:mc="http://schemas.openxmlformats.org/markup-compatibility/2006">
              <mc:Choice xmlns:v="urn:schemas-microsoft-com:vml" Requires="v">
                <p:oleObj spid="_x0000_s4109" name="Imagen de mapa de bits" r:id="rId9" imgW="647619" imgH="447856" progId="Paint.Picture">
                  <p:embed/>
                </p:oleObj>
              </mc:Choice>
              <mc:Fallback>
                <p:oleObj name="Imagen de mapa de bits" r:id="rId9" imgW="647619" imgH="447856" progId="Paint.Picture">
                  <p:embed/>
                  <p:pic>
                    <p:nvPicPr>
                      <p:cNvPr id="18"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3838" y="3860801"/>
                        <a:ext cx="647700" cy="44767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graphicFrame>
        <p:nvGraphicFramePr>
          <p:cNvPr id="19" name="Object 20"/>
          <p:cNvGraphicFramePr>
            <a:graphicFrameLocks noChangeAspect="1"/>
          </p:cNvGraphicFramePr>
          <p:nvPr/>
        </p:nvGraphicFramePr>
        <p:xfrm>
          <a:off x="5303839" y="4797426"/>
          <a:ext cx="619125" cy="466725"/>
        </p:xfrm>
        <a:graphic>
          <a:graphicData uri="http://schemas.openxmlformats.org/presentationml/2006/ole">
            <mc:AlternateContent xmlns:mc="http://schemas.openxmlformats.org/markup-compatibility/2006">
              <mc:Choice xmlns:v="urn:schemas-microsoft-com:vml" Requires="v">
                <p:oleObj spid="_x0000_s4110" name="Imagen de mapa de bits" r:id="rId11" imgW="619211" imgH="466543" progId="Paint.Picture">
                  <p:embed/>
                </p:oleObj>
              </mc:Choice>
              <mc:Fallback>
                <p:oleObj name="Imagen de mapa de bits" r:id="rId11" imgW="619211" imgH="466543" progId="Paint.Picture">
                  <p:embed/>
                  <p:pic>
                    <p:nvPicPr>
                      <p:cNvPr id="19"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03839" y="4797426"/>
                        <a:ext cx="619125" cy="46672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 name="Object 21"/>
          <p:cNvGraphicFramePr>
            <a:graphicFrameLocks noChangeAspect="1"/>
          </p:cNvGraphicFramePr>
          <p:nvPr/>
        </p:nvGraphicFramePr>
        <p:xfrm>
          <a:off x="6959600" y="4221163"/>
          <a:ext cx="628650" cy="419100"/>
        </p:xfrm>
        <a:graphic>
          <a:graphicData uri="http://schemas.openxmlformats.org/presentationml/2006/ole">
            <mc:AlternateContent xmlns:mc="http://schemas.openxmlformats.org/markup-compatibility/2006">
              <mc:Choice xmlns:v="urn:schemas-microsoft-com:vml" Requires="v">
                <p:oleObj spid="_x0000_s4111" name="Imagen de mapa de bits" r:id="rId13" imgW="628571" imgH="419048" progId="Paint.Picture">
                  <p:embed/>
                </p:oleObj>
              </mc:Choice>
              <mc:Fallback>
                <p:oleObj name="Imagen de mapa de bits" r:id="rId13" imgW="628571" imgH="419048" progId="Paint.Picture">
                  <p:embed/>
                  <p:pic>
                    <p:nvPicPr>
                      <p:cNvPr id="2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59600" y="4221163"/>
                        <a:ext cx="628650" cy="419100"/>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1" name="Object 22"/>
          <p:cNvGraphicFramePr>
            <a:graphicFrameLocks noChangeAspect="1"/>
          </p:cNvGraphicFramePr>
          <p:nvPr/>
        </p:nvGraphicFramePr>
        <p:xfrm>
          <a:off x="6959600" y="2997201"/>
          <a:ext cx="647700" cy="447675"/>
        </p:xfrm>
        <a:graphic>
          <a:graphicData uri="http://schemas.openxmlformats.org/presentationml/2006/ole">
            <mc:AlternateContent xmlns:mc="http://schemas.openxmlformats.org/markup-compatibility/2006">
              <mc:Choice xmlns:v="urn:schemas-microsoft-com:vml" Requires="v">
                <p:oleObj spid="_x0000_s4112" name="Imagen de mapa de bits" r:id="rId15" imgW="647619" imgH="447856" progId="Paint.Picture">
                  <p:embed/>
                </p:oleObj>
              </mc:Choice>
              <mc:Fallback>
                <p:oleObj name="Imagen de mapa de bits" r:id="rId15" imgW="647619" imgH="447856" progId="Paint.Picture">
                  <p:embed/>
                  <p:pic>
                    <p:nvPicPr>
                      <p:cNvPr id="21"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59600" y="2997201"/>
                        <a:ext cx="647700" cy="44767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2" name="Object 23"/>
          <p:cNvGraphicFramePr>
            <a:graphicFrameLocks noChangeAspect="1"/>
          </p:cNvGraphicFramePr>
          <p:nvPr/>
        </p:nvGraphicFramePr>
        <p:xfrm>
          <a:off x="8759826" y="2924176"/>
          <a:ext cx="638175" cy="428625"/>
        </p:xfrm>
        <a:graphic>
          <a:graphicData uri="http://schemas.openxmlformats.org/presentationml/2006/ole">
            <mc:AlternateContent xmlns:mc="http://schemas.openxmlformats.org/markup-compatibility/2006">
              <mc:Choice xmlns:v="urn:schemas-microsoft-com:vml" Requires="v">
                <p:oleObj spid="_x0000_s4113" name="Imagen de mapa de bits" r:id="rId17" imgW="638264" imgH="428798" progId="Paint.Picture">
                  <p:embed/>
                </p:oleObj>
              </mc:Choice>
              <mc:Fallback>
                <p:oleObj name="Imagen de mapa de bits" r:id="rId17" imgW="638264" imgH="428798" progId="Paint.Picture">
                  <p:embed/>
                  <p:pic>
                    <p:nvPicPr>
                      <p:cNvPr id="22"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59826" y="2924176"/>
                        <a:ext cx="638175" cy="42862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3" name="Object 24"/>
          <p:cNvGraphicFramePr>
            <a:graphicFrameLocks noChangeAspect="1"/>
          </p:cNvGraphicFramePr>
          <p:nvPr/>
        </p:nvGraphicFramePr>
        <p:xfrm>
          <a:off x="8832851" y="4149726"/>
          <a:ext cx="638175" cy="428625"/>
        </p:xfrm>
        <a:graphic>
          <a:graphicData uri="http://schemas.openxmlformats.org/presentationml/2006/ole">
            <mc:AlternateContent xmlns:mc="http://schemas.openxmlformats.org/markup-compatibility/2006">
              <mc:Choice xmlns:v="urn:schemas-microsoft-com:vml" Requires="v">
                <p:oleObj spid="_x0000_s4114" name="Imagen de mapa de bits" r:id="rId19" imgW="638264" imgH="428798" progId="Paint.Picture">
                  <p:embed/>
                </p:oleObj>
              </mc:Choice>
              <mc:Fallback>
                <p:oleObj name="Imagen de mapa de bits" r:id="rId19" imgW="638264" imgH="428798" progId="Paint.Picture">
                  <p:embed/>
                  <p:pic>
                    <p:nvPicPr>
                      <p:cNvPr id="23"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32851" y="4149726"/>
                        <a:ext cx="638175" cy="428625"/>
                      </a:xfrm>
                      <a:prstGeom prst="rect">
                        <a:avLst/>
                      </a:prstGeom>
                      <a:noFill/>
                      <a:ln>
                        <a:noFill/>
                      </a:ln>
                      <a:effectLst/>
                      <a:extLst>
                        <a:ext uri="{909E8E84-426E-40dd-AFC4-6F175D3DCCD1}">
                          <a14:hiddenFill xmlns:a14="http://schemas.microsoft.com/office/drawing/2010/main" xmlns="">
                            <a:solidFill>
                              <a:srgbClr val="FFDFB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 name="Text Box 25"/>
          <p:cNvSpPr txBox="1">
            <a:spLocks noChangeArrowheads="1"/>
          </p:cNvSpPr>
          <p:nvPr/>
        </p:nvSpPr>
        <p:spPr bwMode="auto">
          <a:xfrm>
            <a:off x="3503613" y="3429000"/>
            <a:ext cx="9017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Estudiar el</a:t>
            </a:r>
          </a:p>
          <a:p>
            <a:pPr>
              <a:buFont typeface="Wingdings" charset="0"/>
              <a:buNone/>
            </a:pPr>
            <a:r>
              <a:rPr lang="es-ES"/>
              <a:t>Dominio</a:t>
            </a:r>
          </a:p>
        </p:txBody>
      </p:sp>
      <p:sp>
        <p:nvSpPr>
          <p:cNvPr id="25" name="Text Box 26"/>
          <p:cNvSpPr txBox="1">
            <a:spLocks noChangeArrowheads="1"/>
          </p:cNvSpPr>
          <p:nvPr/>
        </p:nvSpPr>
        <p:spPr bwMode="auto">
          <a:xfrm>
            <a:off x="3390900" y="4724400"/>
            <a:ext cx="113823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Construir</a:t>
            </a:r>
          </a:p>
          <a:p>
            <a:pPr>
              <a:buFont typeface="Wingdings" charset="0"/>
              <a:buNone/>
            </a:pPr>
            <a:r>
              <a:rPr lang="es-ES"/>
              <a:t>Casos de Uso</a:t>
            </a:r>
          </a:p>
        </p:txBody>
      </p:sp>
      <p:sp>
        <p:nvSpPr>
          <p:cNvPr id="26" name="Text Box 27"/>
          <p:cNvSpPr txBox="1">
            <a:spLocks noChangeArrowheads="1"/>
          </p:cNvSpPr>
          <p:nvPr/>
        </p:nvSpPr>
        <p:spPr bwMode="auto">
          <a:xfrm>
            <a:off x="5087939" y="3213100"/>
            <a:ext cx="1138237"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Analizar</a:t>
            </a:r>
          </a:p>
          <a:p>
            <a:pPr>
              <a:buFont typeface="Wingdings" charset="0"/>
              <a:buNone/>
            </a:pPr>
            <a:r>
              <a:rPr lang="es-ES"/>
              <a:t>Casos de Uso</a:t>
            </a:r>
          </a:p>
        </p:txBody>
      </p:sp>
      <p:sp>
        <p:nvSpPr>
          <p:cNvPr id="27" name="Text Box 28"/>
          <p:cNvSpPr txBox="1">
            <a:spLocks noChangeArrowheads="1"/>
          </p:cNvSpPr>
          <p:nvPr/>
        </p:nvSpPr>
        <p:spPr bwMode="auto">
          <a:xfrm>
            <a:off x="5195889" y="4292600"/>
            <a:ext cx="935037"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Modelo de </a:t>
            </a:r>
          </a:p>
          <a:p>
            <a:pPr>
              <a:buFont typeface="Wingdings" charset="0"/>
              <a:buNone/>
            </a:pPr>
            <a:r>
              <a:rPr lang="es-ES"/>
              <a:t>Dominio</a:t>
            </a:r>
          </a:p>
        </p:txBody>
      </p:sp>
      <p:sp>
        <p:nvSpPr>
          <p:cNvPr id="28" name="Text Box 29"/>
          <p:cNvSpPr txBox="1">
            <a:spLocks noChangeArrowheads="1"/>
          </p:cNvSpPr>
          <p:nvPr/>
        </p:nvSpPr>
        <p:spPr bwMode="auto">
          <a:xfrm>
            <a:off x="5059364" y="5229225"/>
            <a:ext cx="1138237"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Entender </a:t>
            </a:r>
          </a:p>
          <a:p>
            <a:pPr>
              <a:buFont typeface="Wingdings" charset="0"/>
              <a:buNone/>
            </a:pPr>
            <a:r>
              <a:rPr lang="es-ES"/>
              <a:t>Casos de Uso</a:t>
            </a:r>
          </a:p>
        </p:txBody>
      </p:sp>
      <p:sp>
        <p:nvSpPr>
          <p:cNvPr id="29" name="Text Box 30"/>
          <p:cNvSpPr txBox="1">
            <a:spLocks noChangeArrowheads="1"/>
          </p:cNvSpPr>
          <p:nvPr/>
        </p:nvSpPr>
        <p:spPr bwMode="auto">
          <a:xfrm>
            <a:off x="6816725" y="4797425"/>
            <a:ext cx="124618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Especificar </a:t>
            </a:r>
          </a:p>
          <a:p>
            <a:pPr>
              <a:buFont typeface="Wingdings" charset="0"/>
              <a:buNone/>
            </a:pPr>
            <a:r>
              <a:rPr lang="es-ES"/>
              <a:t>Requerimientos</a:t>
            </a:r>
          </a:p>
        </p:txBody>
      </p:sp>
      <p:sp>
        <p:nvSpPr>
          <p:cNvPr id="30" name="Text Box 31"/>
          <p:cNvSpPr txBox="1">
            <a:spLocks noChangeArrowheads="1"/>
          </p:cNvSpPr>
          <p:nvPr/>
        </p:nvSpPr>
        <p:spPr bwMode="auto">
          <a:xfrm>
            <a:off x="8543925" y="3500438"/>
            <a:ext cx="113823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Simular</a:t>
            </a:r>
          </a:p>
          <a:p>
            <a:pPr>
              <a:buFont typeface="Wingdings" charset="0"/>
              <a:buNone/>
            </a:pPr>
            <a:r>
              <a:rPr lang="es-ES"/>
              <a:t>Casos de Uso</a:t>
            </a:r>
          </a:p>
        </p:txBody>
      </p:sp>
      <p:sp>
        <p:nvSpPr>
          <p:cNvPr id="31" name="Text Box 32"/>
          <p:cNvSpPr txBox="1">
            <a:spLocks noChangeArrowheads="1"/>
          </p:cNvSpPr>
          <p:nvPr/>
        </p:nvSpPr>
        <p:spPr bwMode="auto">
          <a:xfrm>
            <a:off x="6743700" y="3500438"/>
            <a:ext cx="113823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Especificar </a:t>
            </a:r>
          </a:p>
          <a:p>
            <a:pPr>
              <a:buFont typeface="Wingdings" charset="0"/>
              <a:buNone/>
            </a:pPr>
            <a:r>
              <a:rPr lang="es-ES"/>
              <a:t>Casos de Uso</a:t>
            </a:r>
          </a:p>
        </p:txBody>
      </p:sp>
      <p:sp>
        <p:nvSpPr>
          <p:cNvPr id="32" name="Text Box 33"/>
          <p:cNvSpPr txBox="1">
            <a:spLocks noChangeArrowheads="1"/>
          </p:cNvSpPr>
          <p:nvPr/>
        </p:nvSpPr>
        <p:spPr bwMode="auto">
          <a:xfrm>
            <a:off x="8472488" y="4724400"/>
            <a:ext cx="1357312"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a:t>Construir</a:t>
            </a:r>
          </a:p>
          <a:p>
            <a:pPr>
              <a:buFont typeface="Wingdings" charset="0"/>
              <a:buNone/>
            </a:pPr>
            <a:r>
              <a:rPr lang="es-ES"/>
              <a:t>Casos de Prueba</a:t>
            </a:r>
          </a:p>
        </p:txBody>
      </p:sp>
      <p:sp>
        <p:nvSpPr>
          <p:cNvPr id="33" name="Text Box 34"/>
          <p:cNvSpPr txBox="1">
            <a:spLocks noChangeArrowheads="1"/>
          </p:cNvSpPr>
          <p:nvPr/>
        </p:nvSpPr>
        <p:spPr bwMode="auto">
          <a:xfrm>
            <a:off x="3403601" y="2082800"/>
            <a:ext cx="80031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sz="1600" dirty="0" err="1"/>
              <a:t>Elicitar</a:t>
            </a:r>
            <a:endParaRPr lang="es-ES" sz="1600" dirty="0"/>
          </a:p>
        </p:txBody>
      </p:sp>
      <p:sp>
        <p:nvSpPr>
          <p:cNvPr id="34" name="Text Box 35"/>
          <p:cNvSpPr txBox="1">
            <a:spLocks noChangeArrowheads="1"/>
          </p:cNvSpPr>
          <p:nvPr/>
        </p:nvSpPr>
        <p:spPr bwMode="auto">
          <a:xfrm>
            <a:off x="5165725" y="2082800"/>
            <a:ext cx="915988" cy="34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sz="1600" dirty="0"/>
              <a:t>Analizar</a:t>
            </a:r>
          </a:p>
        </p:txBody>
      </p:sp>
      <p:sp>
        <p:nvSpPr>
          <p:cNvPr id="35" name="Text Box 36"/>
          <p:cNvSpPr txBox="1">
            <a:spLocks noChangeArrowheads="1"/>
          </p:cNvSpPr>
          <p:nvPr/>
        </p:nvSpPr>
        <p:spPr bwMode="auto">
          <a:xfrm>
            <a:off x="6813550" y="2082800"/>
            <a:ext cx="1176338" cy="34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sz="1600"/>
              <a:t>Especificar</a:t>
            </a:r>
          </a:p>
        </p:txBody>
      </p:sp>
      <p:sp>
        <p:nvSpPr>
          <p:cNvPr id="36" name="Text Box 37"/>
          <p:cNvSpPr txBox="1">
            <a:spLocks noChangeArrowheads="1"/>
          </p:cNvSpPr>
          <p:nvPr/>
        </p:nvSpPr>
        <p:spPr bwMode="auto">
          <a:xfrm>
            <a:off x="8680450" y="2082800"/>
            <a:ext cx="814388" cy="34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6pPr>
            <a:lvl7pPr marL="29718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7pPr>
            <a:lvl8pPr marL="34290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8pPr>
            <a:lvl9pPr marL="3886200" indent="-228600" algn="ctr" eaLnBrk="0" fontAlgn="base" hangingPunct="0">
              <a:lnSpc>
                <a:spcPct val="105000"/>
              </a:lnSpc>
              <a:spcBef>
                <a:spcPct val="0"/>
              </a:spcBef>
              <a:spcAft>
                <a:spcPct val="0"/>
              </a:spcAft>
              <a:buClr>
                <a:schemeClr val="accent1"/>
              </a:buClr>
              <a:buFont typeface="Wingdings" charset="0"/>
              <a:buChar char="§"/>
              <a:defRPr sz="1200">
                <a:solidFill>
                  <a:schemeClr val="tx1"/>
                </a:solidFill>
                <a:latin typeface="Arial" charset="0"/>
                <a:ea typeface="ＭＳ Ｐゴシック" charset="0"/>
              </a:defRPr>
            </a:lvl9pPr>
          </a:lstStyle>
          <a:p>
            <a:pPr>
              <a:buFont typeface="Wingdings" charset="0"/>
              <a:buNone/>
            </a:pPr>
            <a:r>
              <a:rPr lang="es-ES" sz="1600"/>
              <a:t>Validar</a:t>
            </a:r>
          </a:p>
        </p:txBody>
      </p:sp>
      <p:sp>
        <p:nvSpPr>
          <p:cNvPr id="37" name="Line 42"/>
          <p:cNvSpPr>
            <a:spLocks noChangeShapeType="1"/>
          </p:cNvSpPr>
          <p:nvPr/>
        </p:nvSpPr>
        <p:spPr bwMode="auto">
          <a:xfrm>
            <a:off x="4008438" y="33575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38" name="Freeform 44"/>
          <p:cNvSpPr>
            <a:spLocks/>
          </p:cNvSpPr>
          <p:nvPr/>
        </p:nvSpPr>
        <p:spPr bwMode="auto">
          <a:xfrm>
            <a:off x="4206875" y="3068638"/>
            <a:ext cx="1112838" cy="369332"/>
          </a:xfrm>
          <a:custGeom>
            <a:avLst/>
            <a:gdLst>
              <a:gd name="T0" fmla="*/ 0 w 701"/>
              <a:gd name="T1" fmla="*/ 2147483647 h 811"/>
              <a:gd name="T2" fmla="*/ 2147483647 w 701"/>
              <a:gd name="T3" fmla="*/ 2147483647 h 811"/>
              <a:gd name="T4" fmla="*/ 2147483647 w 701"/>
              <a:gd name="T5" fmla="*/ 2147483647 h 811"/>
              <a:gd name="T6" fmla="*/ 2147483647 w 701"/>
              <a:gd name="T7" fmla="*/ 2147483647 h 811"/>
              <a:gd name="T8" fmla="*/ 2147483647 w 701"/>
              <a:gd name="T9" fmla="*/ 0 h 811"/>
              <a:gd name="T10" fmla="*/ 0 60000 65536"/>
              <a:gd name="T11" fmla="*/ 0 60000 65536"/>
              <a:gd name="T12" fmla="*/ 0 60000 65536"/>
              <a:gd name="T13" fmla="*/ 0 60000 65536"/>
              <a:gd name="T14" fmla="*/ 0 60000 65536"/>
              <a:gd name="T15" fmla="*/ 0 w 701"/>
              <a:gd name="T16" fmla="*/ 0 h 811"/>
              <a:gd name="T17" fmla="*/ 701 w 701"/>
              <a:gd name="T18" fmla="*/ 811 h 811"/>
            </a:gdLst>
            <a:ahLst/>
            <a:cxnLst>
              <a:cxn ang="T10">
                <a:pos x="T0" y="T1"/>
              </a:cxn>
              <a:cxn ang="T11">
                <a:pos x="T2" y="T3"/>
              </a:cxn>
              <a:cxn ang="T12">
                <a:pos x="T4" y="T5"/>
              </a:cxn>
              <a:cxn ang="T13">
                <a:pos x="T6" y="T7"/>
              </a:cxn>
              <a:cxn ang="T14">
                <a:pos x="T8" y="T9"/>
              </a:cxn>
            </a:cxnLst>
            <a:rect l="T15" t="T16" r="T17" b="T18"/>
            <a:pathLst>
              <a:path w="701" h="811">
                <a:moveTo>
                  <a:pt x="0" y="811"/>
                </a:moveTo>
                <a:lnTo>
                  <a:pt x="318" y="750"/>
                </a:lnTo>
                <a:lnTo>
                  <a:pt x="462" y="432"/>
                </a:lnTo>
                <a:lnTo>
                  <a:pt x="546" y="30"/>
                </a:lnTo>
                <a:lnTo>
                  <a:pt x="701" y="0"/>
                </a:ln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s-AR"/>
          </a:p>
        </p:txBody>
      </p:sp>
      <p:sp>
        <p:nvSpPr>
          <p:cNvPr id="39" name="Freeform 45"/>
          <p:cNvSpPr>
            <a:spLocks/>
          </p:cNvSpPr>
          <p:nvPr/>
        </p:nvSpPr>
        <p:spPr bwMode="auto">
          <a:xfrm>
            <a:off x="4224339" y="3271838"/>
            <a:ext cx="2809875" cy="369332"/>
          </a:xfrm>
          <a:custGeom>
            <a:avLst/>
            <a:gdLst>
              <a:gd name="T0" fmla="*/ 0 w 1770"/>
              <a:gd name="T1" fmla="*/ 2147483647 h 779"/>
              <a:gd name="T2" fmla="*/ 2147483647 w 1770"/>
              <a:gd name="T3" fmla="*/ 2147483647 h 779"/>
              <a:gd name="T4" fmla="*/ 2147483647 w 1770"/>
              <a:gd name="T5" fmla="*/ 2147483647 h 779"/>
              <a:gd name="T6" fmla="*/ 2147483647 w 1770"/>
              <a:gd name="T7" fmla="*/ 2147483647 h 779"/>
              <a:gd name="T8" fmla="*/ 2147483647 w 1770"/>
              <a:gd name="T9" fmla="*/ 2147483647 h 779"/>
              <a:gd name="T10" fmla="*/ 2147483647 w 1770"/>
              <a:gd name="T11" fmla="*/ 0 h 779"/>
              <a:gd name="T12" fmla="*/ 0 60000 65536"/>
              <a:gd name="T13" fmla="*/ 0 60000 65536"/>
              <a:gd name="T14" fmla="*/ 0 60000 65536"/>
              <a:gd name="T15" fmla="*/ 0 60000 65536"/>
              <a:gd name="T16" fmla="*/ 0 60000 65536"/>
              <a:gd name="T17" fmla="*/ 0 60000 65536"/>
              <a:gd name="T18" fmla="*/ 0 w 1770"/>
              <a:gd name="T19" fmla="*/ 0 h 779"/>
              <a:gd name="T20" fmla="*/ 1770 w 1770"/>
              <a:gd name="T21" fmla="*/ 779 h 779"/>
            </a:gdLst>
            <a:ahLst/>
            <a:cxnLst>
              <a:cxn ang="T12">
                <a:pos x="T0" y="T1"/>
              </a:cxn>
              <a:cxn ang="T13">
                <a:pos x="T2" y="T3"/>
              </a:cxn>
              <a:cxn ang="T14">
                <a:pos x="T4" y="T5"/>
              </a:cxn>
              <a:cxn ang="T15">
                <a:pos x="T6" y="T7"/>
              </a:cxn>
              <a:cxn ang="T16">
                <a:pos x="T8" y="T9"/>
              </a:cxn>
              <a:cxn ang="T17">
                <a:pos x="T10" y="T11"/>
              </a:cxn>
            </a:cxnLst>
            <a:rect l="T18" t="T19" r="T20" b="T21"/>
            <a:pathLst>
              <a:path w="1770" h="779">
                <a:moveTo>
                  <a:pt x="0" y="779"/>
                </a:moveTo>
                <a:lnTo>
                  <a:pt x="482" y="720"/>
                </a:lnTo>
                <a:lnTo>
                  <a:pt x="573" y="402"/>
                </a:lnTo>
                <a:lnTo>
                  <a:pt x="808" y="273"/>
                </a:lnTo>
                <a:lnTo>
                  <a:pt x="1346" y="281"/>
                </a:lnTo>
                <a:lnTo>
                  <a:pt x="1770" y="0"/>
                </a:ln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s-AR"/>
          </a:p>
        </p:txBody>
      </p:sp>
      <p:sp>
        <p:nvSpPr>
          <p:cNvPr id="40" name="Line 46"/>
          <p:cNvSpPr>
            <a:spLocks noChangeShapeType="1"/>
          </p:cNvSpPr>
          <p:nvPr/>
        </p:nvSpPr>
        <p:spPr bwMode="auto">
          <a:xfrm>
            <a:off x="5880100" y="2997200"/>
            <a:ext cx="107950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41" name="Freeform 47"/>
          <p:cNvSpPr>
            <a:spLocks/>
          </p:cNvSpPr>
          <p:nvPr/>
        </p:nvSpPr>
        <p:spPr bwMode="auto">
          <a:xfrm>
            <a:off x="5951539" y="3429000"/>
            <a:ext cx="1152525" cy="369332"/>
          </a:xfrm>
          <a:custGeom>
            <a:avLst/>
            <a:gdLst>
              <a:gd name="T0" fmla="*/ 2147483647 w 726"/>
              <a:gd name="T1" fmla="*/ 0 h 454"/>
              <a:gd name="T2" fmla="*/ 2147483647 w 726"/>
              <a:gd name="T3" fmla="*/ 2147483647 h 454"/>
              <a:gd name="T4" fmla="*/ 2147483647 w 726"/>
              <a:gd name="T5" fmla="*/ 2147483647 h 454"/>
              <a:gd name="T6" fmla="*/ 0 w 726"/>
              <a:gd name="T7" fmla="*/ 2147483647 h 454"/>
              <a:gd name="T8" fmla="*/ 0 60000 65536"/>
              <a:gd name="T9" fmla="*/ 0 60000 65536"/>
              <a:gd name="T10" fmla="*/ 0 60000 65536"/>
              <a:gd name="T11" fmla="*/ 0 60000 65536"/>
              <a:gd name="T12" fmla="*/ 0 w 726"/>
              <a:gd name="T13" fmla="*/ 0 h 454"/>
              <a:gd name="T14" fmla="*/ 726 w 726"/>
              <a:gd name="T15" fmla="*/ 454 h 454"/>
            </a:gdLst>
            <a:ahLst/>
            <a:cxnLst>
              <a:cxn ang="T8">
                <a:pos x="T0" y="T1"/>
              </a:cxn>
              <a:cxn ang="T9">
                <a:pos x="T2" y="T3"/>
              </a:cxn>
              <a:cxn ang="T10">
                <a:pos x="T4" y="T5"/>
              </a:cxn>
              <a:cxn ang="T11">
                <a:pos x="T6" y="T7"/>
              </a:cxn>
            </a:cxnLst>
            <a:rect l="T12" t="T13" r="T14" b="T15"/>
            <a:pathLst>
              <a:path w="726" h="454">
                <a:moveTo>
                  <a:pt x="726" y="0"/>
                </a:moveTo>
                <a:lnTo>
                  <a:pt x="424" y="182"/>
                </a:lnTo>
                <a:lnTo>
                  <a:pt x="243" y="424"/>
                </a:lnTo>
                <a:lnTo>
                  <a:pt x="0" y="454"/>
                </a:ln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s-AR"/>
          </a:p>
        </p:txBody>
      </p:sp>
      <p:sp>
        <p:nvSpPr>
          <p:cNvPr id="42" name="Line 48"/>
          <p:cNvSpPr>
            <a:spLocks noChangeShapeType="1"/>
          </p:cNvSpPr>
          <p:nvPr/>
        </p:nvSpPr>
        <p:spPr bwMode="auto">
          <a:xfrm>
            <a:off x="5880100" y="4221163"/>
            <a:ext cx="107950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43" name="Line 49"/>
          <p:cNvSpPr>
            <a:spLocks noChangeShapeType="1"/>
          </p:cNvSpPr>
          <p:nvPr/>
        </p:nvSpPr>
        <p:spPr bwMode="auto">
          <a:xfrm>
            <a:off x="5591175" y="4292601"/>
            <a:ext cx="0" cy="5048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44" name="Line 50"/>
          <p:cNvSpPr>
            <a:spLocks noChangeShapeType="1"/>
          </p:cNvSpPr>
          <p:nvPr/>
        </p:nvSpPr>
        <p:spPr bwMode="auto">
          <a:xfrm>
            <a:off x="7608889" y="3213100"/>
            <a:ext cx="11509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45" name="Freeform 51"/>
          <p:cNvSpPr>
            <a:spLocks/>
          </p:cNvSpPr>
          <p:nvPr/>
        </p:nvSpPr>
        <p:spPr bwMode="auto">
          <a:xfrm>
            <a:off x="7535864" y="3357563"/>
            <a:ext cx="1296987" cy="369332"/>
          </a:xfrm>
          <a:custGeom>
            <a:avLst/>
            <a:gdLst>
              <a:gd name="T0" fmla="*/ 0 w 817"/>
              <a:gd name="T1" fmla="*/ 0 h 635"/>
              <a:gd name="T2" fmla="*/ 2147483647 w 817"/>
              <a:gd name="T3" fmla="*/ 2147483647 h 635"/>
              <a:gd name="T4" fmla="*/ 2147483647 w 817"/>
              <a:gd name="T5" fmla="*/ 2147483647 h 635"/>
              <a:gd name="T6" fmla="*/ 2147483647 w 817"/>
              <a:gd name="T7" fmla="*/ 2147483647 h 635"/>
              <a:gd name="T8" fmla="*/ 2147483647 w 817"/>
              <a:gd name="T9" fmla="*/ 2147483647 h 635"/>
              <a:gd name="T10" fmla="*/ 0 60000 65536"/>
              <a:gd name="T11" fmla="*/ 0 60000 65536"/>
              <a:gd name="T12" fmla="*/ 0 60000 65536"/>
              <a:gd name="T13" fmla="*/ 0 60000 65536"/>
              <a:gd name="T14" fmla="*/ 0 60000 65536"/>
              <a:gd name="T15" fmla="*/ 0 w 817"/>
              <a:gd name="T16" fmla="*/ 0 h 635"/>
              <a:gd name="T17" fmla="*/ 817 w 817"/>
              <a:gd name="T18" fmla="*/ 635 h 635"/>
            </a:gdLst>
            <a:ahLst/>
            <a:cxnLst>
              <a:cxn ang="T10">
                <a:pos x="T0" y="T1"/>
              </a:cxn>
              <a:cxn ang="T11">
                <a:pos x="T2" y="T3"/>
              </a:cxn>
              <a:cxn ang="T12">
                <a:pos x="T4" y="T5"/>
              </a:cxn>
              <a:cxn ang="T13">
                <a:pos x="T6" y="T7"/>
              </a:cxn>
              <a:cxn ang="T14">
                <a:pos x="T8" y="T9"/>
              </a:cxn>
            </a:cxnLst>
            <a:rect l="T15" t="T16" r="T17" b="T18"/>
            <a:pathLst>
              <a:path w="817" h="635">
                <a:moveTo>
                  <a:pt x="0" y="0"/>
                </a:moveTo>
                <a:lnTo>
                  <a:pt x="336" y="22"/>
                </a:lnTo>
                <a:lnTo>
                  <a:pt x="450" y="212"/>
                </a:lnTo>
                <a:lnTo>
                  <a:pt x="601" y="576"/>
                </a:lnTo>
                <a:lnTo>
                  <a:pt x="817" y="635"/>
                </a:ln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s-AR"/>
          </a:p>
        </p:txBody>
      </p:sp>
      <p:sp>
        <p:nvSpPr>
          <p:cNvPr id="46" name="Line 52"/>
          <p:cNvSpPr>
            <a:spLocks noChangeShapeType="1"/>
          </p:cNvSpPr>
          <p:nvPr/>
        </p:nvSpPr>
        <p:spPr bwMode="auto">
          <a:xfrm flipV="1">
            <a:off x="7608888" y="4365626"/>
            <a:ext cx="1223962"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47" name="Freeform 53"/>
          <p:cNvSpPr>
            <a:spLocks/>
          </p:cNvSpPr>
          <p:nvPr/>
        </p:nvSpPr>
        <p:spPr bwMode="auto">
          <a:xfrm>
            <a:off x="4146550" y="2671763"/>
            <a:ext cx="4687888" cy="369332"/>
          </a:xfrm>
          <a:custGeom>
            <a:avLst/>
            <a:gdLst>
              <a:gd name="T0" fmla="*/ 2147483647 w 2953"/>
              <a:gd name="T1" fmla="*/ 2147483647 h 939"/>
              <a:gd name="T2" fmla="*/ 2147483647 w 2953"/>
              <a:gd name="T3" fmla="*/ 2147483647 h 939"/>
              <a:gd name="T4" fmla="*/ 2147483647 w 2953"/>
              <a:gd name="T5" fmla="*/ 0 h 939"/>
              <a:gd name="T6" fmla="*/ 2147483647 w 2953"/>
              <a:gd name="T7" fmla="*/ 2147483647 h 939"/>
              <a:gd name="T8" fmla="*/ 2147483647 w 2953"/>
              <a:gd name="T9" fmla="*/ 2147483647 h 939"/>
              <a:gd name="T10" fmla="*/ 0 w 2953"/>
              <a:gd name="T11" fmla="*/ 2147483647 h 939"/>
              <a:gd name="T12" fmla="*/ 0 60000 65536"/>
              <a:gd name="T13" fmla="*/ 0 60000 65536"/>
              <a:gd name="T14" fmla="*/ 0 60000 65536"/>
              <a:gd name="T15" fmla="*/ 0 60000 65536"/>
              <a:gd name="T16" fmla="*/ 0 60000 65536"/>
              <a:gd name="T17" fmla="*/ 0 60000 65536"/>
              <a:gd name="T18" fmla="*/ 0 w 2953"/>
              <a:gd name="T19" fmla="*/ 0 h 939"/>
              <a:gd name="T20" fmla="*/ 2953 w 2953"/>
              <a:gd name="T21" fmla="*/ 939 h 939"/>
            </a:gdLst>
            <a:ahLst/>
            <a:cxnLst>
              <a:cxn ang="T12">
                <a:pos x="T0" y="T1"/>
              </a:cxn>
              <a:cxn ang="T13">
                <a:pos x="T2" y="T3"/>
              </a:cxn>
              <a:cxn ang="T14">
                <a:pos x="T4" y="T5"/>
              </a:cxn>
              <a:cxn ang="T15">
                <a:pos x="T6" y="T7"/>
              </a:cxn>
              <a:cxn ang="T16">
                <a:pos x="T8" y="T9"/>
              </a:cxn>
              <a:cxn ang="T17">
                <a:pos x="T10" y="T11"/>
              </a:cxn>
            </a:cxnLst>
            <a:rect l="T18" t="T19" r="T20" b="T21"/>
            <a:pathLst>
              <a:path w="2953" h="939">
                <a:moveTo>
                  <a:pt x="2953" y="205"/>
                </a:moveTo>
                <a:lnTo>
                  <a:pt x="2357" y="75"/>
                </a:lnTo>
                <a:lnTo>
                  <a:pt x="1243" y="0"/>
                </a:lnTo>
                <a:lnTo>
                  <a:pt x="334" y="60"/>
                </a:lnTo>
                <a:lnTo>
                  <a:pt x="137" y="416"/>
                </a:lnTo>
                <a:lnTo>
                  <a:pt x="0" y="939"/>
                </a:lnTo>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s-AR"/>
          </a:p>
        </p:txBody>
      </p:sp>
    </p:spTree>
    <p:extLst>
      <p:ext uri="{BB962C8B-B14F-4D97-AF65-F5344CB8AC3E}">
        <p14:creationId xmlns:p14="http://schemas.microsoft.com/office/powerpoint/2010/main" val="3678315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Historias de Usuarios</a:t>
            </a:r>
            <a:endParaRPr lang="es-AR" dirty="0"/>
          </a:p>
        </p:txBody>
      </p:sp>
      <p:sp>
        <p:nvSpPr>
          <p:cNvPr id="3" name="2 Marcador de texto"/>
          <p:cNvSpPr>
            <a:spLocks noGrp="1"/>
          </p:cNvSpPr>
          <p:nvPr>
            <p:ph type="body" idx="1"/>
          </p:nvPr>
        </p:nvSpPr>
        <p:spPr/>
        <p:txBody>
          <a:bodyPr/>
          <a:lstStyle/>
          <a:p>
            <a:endParaRPr lang="es-AR"/>
          </a:p>
        </p:txBody>
      </p:sp>
    </p:spTree>
    <p:extLst>
      <p:ext uri="{BB962C8B-B14F-4D97-AF65-F5344CB8AC3E}">
        <p14:creationId xmlns:p14="http://schemas.microsoft.com/office/powerpoint/2010/main" val="2404220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847529" y="1916832"/>
            <a:ext cx="7488832" cy="648072"/>
          </a:xfrm>
        </p:spPr>
        <p:txBody>
          <a:bodyPr/>
          <a:lstStyle/>
          <a:p>
            <a:r>
              <a:rPr lang="es-MX" dirty="0"/>
              <a:t>Las Tres Cs</a:t>
            </a:r>
            <a:endParaRPr lang="es-AR" dirty="0"/>
          </a:p>
        </p:txBody>
      </p:sp>
      <p:sp>
        <p:nvSpPr>
          <p:cNvPr id="7"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8" name="Marcador de pie de página 4"/>
          <p:cNvSpPr>
            <a:spLocks noGrp="1"/>
          </p:cNvSpPr>
          <p:nvPr>
            <p:ph type="ftr" sz="quarter" idx="11"/>
          </p:nvPr>
        </p:nvSpPr>
        <p:spPr/>
        <p:txBody>
          <a:bodyPr/>
          <a:lstStyle/>
          <a:p>
            <a:r>
              <a:rPr lang="es-AR"/>
              <a:t>Introducción a la Ingenería de Software en Productos Médicos</a:t>
            </a:r>
          </a:p>
        </p:txBody>
      </p:sp>
      <p:sp>
        <p:nvSpPr>
          <p:cNvPr id="9" name="Marcador de número de diapositiva 5"/>
          <p:cNvSpPr>
            <a:spLocks noGrp="1"/>
          </p:cNvSpPr>
          <p:nvPr>
            <p:ph type="sldNum" sz="quarter" idx="12"/>
          </p:nvPr>
        </p:nvSpPr>
        <p:spPr/>
        <p:txBody>
          <a:bodyPr/>
          <a:lstStyle/>
          <a:p>
            <a:fld id="{ADDD444B-9BA7-4839-9538-2E5C85273323}" type="slidenum">
              <a:rPr lang="es-AR" smtClean="0"/>
              <a:t>52</a:t>
            </a:fld>
            <a:endParaRPr lang="es-AR"/>
          </a:p>
        </p:txBody>
      </p:sp>
      <p:sp>
        <p:nvSpPr>
          <p:cNvPr id="3" name="2 Título"/>
          <p:cNvSpPr>
            <a:spLocks noGrp="1"/>
          </p:cNvSpPr>
          <p:nvPr>
            <p:ph type="title"/>
          </p:nvPr>
        </p:nvSpPr>
        <p:spPr/>
        <p:txBody>
          <a:bodyPr/>
          <a:lstStyle/>
          <a:p>
            <a:r>
              <a:rPr lang="es-MX" dirty="0"/>
              <a:t>¿Qué son la US?</a:t>
            </a:r>
            <a:endParaRPr lang="es-AR" dirty="0"/>
          </a:p>
        </p:txBody>
      </p:sp>
      <p:sp>
        <p:nvSpPr>
          <p:cNvPr id="4" name="3 Rectángulo"/>
          <p:cNvSpPr/>
          <p:nvPr/>
        </p:nvSpPr>
        <p:spPr>
          <a:xfrm>
            <a:off x="3869268" y="1867674"/>
            <a:ext cx="3456384" cy="1872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Cartón (</a:t>
            </a:r>
            <a:r>
              <a:rPr lang="es-MX" sz="1600" dirty="0" err="1"/>
              <a:t>Card</a:t>
            </a:r>
            <a:r>
              <a:rPr lang="es-MX" sz="1600" dirty="0"/>
              <a:t>)</a:t>
            </a:r>
          </a:p>
          <a:p>
            <a:r>
              <a:rPr lang="es-AR" sz="1600" dirty="0"/>
              <a:t>Las historias son tradicionalmente escrito en tarjetas.</a:t>
            </a:r>
          </a:p>
          <a:p>
            <a:endParaRPr lang="es-AR" sz="1600" dirty="0"/>
          </a:p>
          <a:p>
            <a:r>
              <a:rPr lang="es-AR" sz="1600" dirty="0"/>
              <a:t>Las tarjetas pueden tener anotadas estimaciones , notas, etc.</a:t>
            </a:r>
            <a:br>
              <a:rPr lang="es-AR" sz="1600" dirty="0"/>
            </a:br>
            <a:endParaRPr lang="es-AR" sz="1600" dirty="0"/>
          </a:p>
        </p:txBody>
      </p:sp>
      <p:sp>
        <p:nvSpPr>
          <p:cNvPr id="5" name="4 Rectángulo"/>
          <p:cNvSpPr/>
          <p:nvPr/>
        </p:nvSpPr>
        <p:spPr>
          <a:xfrm>
            <a:off x="7991784" y="1579642"/>
            <a:ext cx="3510333" cy="187220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Conversación</a:t>
            </a:r>
          </a:p>
          <a:p>
            <a:pPr algn="ctr"/>
            <a:endParaRPr lang="es-MX" sz="1600" dirty="0"/>
          </a:p>
          <a:p>
            <a:r>
              <a:rPr lang="es-ES" sz="1600" dirty="0"/>
              <a:t>Detalles detrás de la historia surgen durante las conversaciones con el dueño del producto</a:t>
            </a:r>
            <a:br>
              <a:rPr lang="es-AR" sz="1600" dirty="0"/>
            </a:br>
            <a:endParaRPr lang="es-AR" sz="1600" dirty="0"/>
          </a:p>
        </p:txBody>
      </p:sp>
      <p:sp>
        <p:nvSpPr>
          <p:cNvPr id="6" name="5 Rectángulo"/>
          <p:cNvSpPr/>
          <p:nvPr/>
        </p:nvSpPr>
        <p:spPr>
          <a:xfrm>
            <a:off x="7685692" y="3739882"/>
            <a:ext cx="3456384" cy="18722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Confirmación</a:t>
            </a:r>
          </a:p>
          <a:p>
            <a:pPr algn="ctr"/>
            <a:endParaRPr lang="es-MX" sz="1600" dirty="0"/>
          </a:p>
          <a:p>
            <a:r>
              <a:rPr lang="es-ES" sz="1600" dirty="0"/>
              <a:t>Pruebas de aceptación confirman que una historia fue codificada correctamente</a:t>
            </a:r>
            <a:br>
              <a:rPr lang="es-AR" sz="1600" dirty="0"/>
            </a:br>
            <a:endParaRPr lang="es-AR" sz="1600" dirty="0"/>
          </a:p>
        </p:txBody>
      </p:sp>
    </p:spTree>
    <p:extLst>
      <p:ext uri="{BB962C8B-B14F-4D97-AF65-F5344CB8AC3E}">
        <p14:creationId xmlns:p14="http://schemas.microsoft.com/office/powerpoint/2010/main" val="314465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8" name="Marcador de pie de página 4"/>
          <p:cNvSpPr>
            <a:spLocks noGrp="1"/>
          </p:cNvSpPr>
          <p:nvPr>
            <p:ph type="ftr" sz="quarter" idx="11"/>
          </p:nvPr>
        </p:nvSpPr>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p:txBody>
          <a:bodyPr/>
          <a:lstStyle/>
          <a:p>
            <a:fld id="{ADDD444B-9BA7-4839-9538-2E5C85273323}" type="slidenum">
              <a:rPr lang="es-AR" smtClean="0"/>
              <a:t>53</a:t>
            </a:fld>
            <a:endParaRPr lang="es-AR"/>
          </a:p>
        </p:txBody>
      </p:sp>
      <p:sp>
        <p:nvSpPr>
          <p:cNvPr id="3" name="2 Título"/>
          <p:cNvSpPr>
            <a:spLocks noGrp="1"/>
          </p:cNvSpPr>
          <p:nvPr>
            <p:ph type="title"/>
          </p:nvPr>
        </p:nvSpPr>
        <p:spPr/>
        <p:txBody>
          <a:bodyPr/>
          <a:lstStyle/>
          <a:p>
            <a:r>
              <a:rPr lang="es-MX" dirty="0"/>
              <a:t>Ejemplos</a:t>
            </a:r>
            <a:endParaRPr lang="es-AR" dirty="0"/>
          </a:p>
        </p:txBody>
      </p:sp>
      <p:sp>
        <p:nvSpPr>
          <p:cNvPr id="4" name="3 CuadroTexto"/>
          <p:cNvSpPr txBox="1"/>
          <p:nvPr/>
        </p:nvSpPr>
        <p:spPr>
          <a:xfrm>
            <a:off x="3998148" y="1809388"/>
            <a:ext cx="3096344" cy="1477328"/>
          </a:xfrm>
          <a:prstGeom prst="rect">
            <a:avLst/>
          </a:prstGeom>
          <a:solidFill>
            <a:schemeClr val="accent2">
              <a:lumMod val="20000"/>
              <a:lumOff val="80000"/>
            </a:schemeClr>
          </a:solidFill>
        </p:spPr>
        <p:txBody>
          <a:bodyPr wrap="square" rtlCol="0">
            <a:spAutoFit/>
          </a:bodyPr>
          <a:lstStyle/>
          <a:p>
            <a:endParaRPr lang="es-AR" dirty="0"/>
          </a:p>
          <a:p>
            <a:r>
              <a:rPr lang="es-AR" dirty="0"/>
              <a:t>Como usuario , quiero</a:t>
            </a:r>
          </a:p>
          <a:p>
            <a:r>
              <a:rPr lang="es-AR" dirty="0"/>
              <a:t>reservar una habitación de hotel .</a:t>
            </a:r>
          </a:p>
          <a:p>
            <a:endParaRPr lang="es-AR" dirty="0"/>
          </a:p>
        </p:txBody>
      </p:sp>
      <p:sp>
        <p:nvSpPr>
          <p:cNvPr id="7" name="6 Rectángulo"/>
          <p:cNvSpPr/>
          <p:nvPr/>
        </p:nvSpPr>
        <p:spPr>
          <a:xfrm>
            <a:off x="7670556" y="2025412"/>
            <a:ext cx="3096344" cy="1477328"/>
          </a:xfrm>
          <a:prstGeom prst="rect">
            <a:avLst/>
          </a:prstGeom>
          <a:solidFill>
            <a:schemeClr val="accent2">
              <a:lumMod val="20000"/>
              <a:lumOff val="80000"/>
            </a:schemeClr>
          </a:solidFill>
        </p:spPr>
        <p:txBody>
          <a:bodyPr wrap="square" rtlCol="0">
            <a:spAutoFit/>
          </a:bodyPr>
          <a:lstStyle/>
          <a:p>
            <a:endParaRPr lang="es-ES" dirty="0"/>
          </a:p>
          <a:p>
            <a:r>
              <a:rPr lang="es-ES" dirty="0"/>
              <a:t>Como un viajero de vacaciones, Quiero ver fotos de los hoteles.</a:t>
            </a:r>
          </a:p>
          <a:p>
            <a:endParaRPr lang="es-AR" dirty="0"/>
          </a:p>
        </p:txBody>
      </p:sp>
      <p:sp>
        <p:nvSpPr>
          <p:cNvPr id="9" name="8 Rectángulo"/>
          <p:cNvSpPr/>
          <p:nvPr/>
        </p:nvSpPr>
        <p:spPr>
          <a:xfrm>
            <a:off x="6096000" y="4041636"/>
            <a:ext cx="3096344" cy="1477328"/>
          </a:xfrm>
          <a:prstGeom prst="rect">
            <a:avLst/>
          </a:prstGeom>
          <a:solidFill>
            <a:schemeClr val="accent2">
              <a:lumMod val="20000"/>
              <a:lumOff val="80000"/>
            </a:schemeClr>
          </a:solidFill>
        </p:spPr>
        <p:txBody>
          <a:bodyPr wrap="square" rtlCol="0">
            <a:spAutoFit/>
          </a:bodyPr>
          <a:lstStyle/>
          <a:p>
            <a:endParaRPr lang="es-ES" dirty="0"/>
          </a:p>
          <a:p>
            <a:r>
              <a:rPr lang="es-ES" dirty="0"/>
              <a:t>Como Analista Presupuestario, Quiero revisar los gastos de del pedido de compra.</a:t>
            </a:r>
          </a:p>
          <a:p>
            <a:endParaRPr lang="es-AR" dirty="0"/>
          </a:p>
        </p:txBody>
      </p:sp>
    </p:spTree>
    <p:extLst>
      <p:ext uri="{BB962C8B-B14F-4D97-AF65-F5344CB8AC3E}">
        <p14:creationId xmlns:p14="http://schemas.microsoft.com/office/powerpoint/2010/main" val="3017398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612380" y="2091691"/>
            <a:ext cx="4116268" cy="3352626"/>
          </a:xfrm>
          <a:solidFill>
            <a:schemeClr val="accent1">
              <a:lumMod val="20000"/>
              <a:lumOff val="80000"/>
            </a:schemeClr>
          </a:solidFill>
        </p:spPr>
        <p:txBody>
          <a:bodyPr>
            <a:noAutofit/>
          </a:bodyPr>
          <a:lstStyle/>
          <a:p>
            <a:r>
              <a:rPr lang="es-ES" sz="1400" dirty="0"/>
              <a:t>¿El usuario puede obtener un reembolso completo o parcial ? </a:t>
            </a:r>
          </a:p>
          <a:p>
            <a:r>
              <a:rPr lang="es-ES" sz="1400" dirty="0"/>
              <a:t>¿El reembolso es a su tarjeta de crédito? </a:t>
            </a:r>
          </a:p>
          <a:p>
            <a:r>
              <a:rPr lang="es-ES" sz="1400" dirty="0"/>
              <a:t>¿Con cuánta antelación debe ser cancelada la reserva? </a:t>
            </a:r>
          </a:p>
          <a:p>
            <a:r>
              <a:rPr lang="es-ES" sz="1400" dirty="0"/>
              <a:t>¿Paso lo mismo para todos los hoteles ? </a:t>
            </a:r>
          </a:p>
          <a:p>
            <a:r>
              <a:rPr lang="es-ES" sz="1400" dirty="0"/>
              <a:t>¿Para todos los visitantes del sitio ? </a:t>
            </a:r>
          </a:p>
          <a:p>
            <a:r>
              <a:rPr lang="es-ES" sz="1400" dirty="0"/>
              <a:t>¿Pueden los viajeros frecuentes cancelar más tarde? </a:t>
            </a:r>
          </a:p>
          <a:p>
            <a:r>
              <a:rPr lang="es-ES" sz="1400" dirty="0"/>
              <a:t>¿Es una confirmación proporcionada al usuario ?</a:t>
            </a:r>
          </a:p>
          <a:p>
            <a:r>
              <a:rPr lang="es-ES" sz="1400" dirty="0"/>
              <a:t>¿Cómo?</a:t>
            </a:r>
            <a:endParaRPr lang="es-AR" sz="1400" dirty="0"/>
          </a:p>
        </p:txBody>
      </p:sp>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54</a:t>
            </a:fld>
            <a:endParaRPr lang="es-AR"/>
          </a:p>
        </p:txBody>
      </p:sp>
      <p:sp>
        <p:nvSpPr>
          <p:cNvPr id="3" name="2 Título"/>
          <p:cNvSpPr>
            <a:spLocks noGrp="1"/>
          </p:cNvSpPr>
          <p:nvPr>
            <p:ph type="title"/>
          </p:nvPr>
        </p:nvSpPr>
        <p:spPr/>
        <p:txBody>
          <a:bodyPr/>
          <a:lstStyle/>
          <a:p>
            <a:r>
              <a:rPr lang="es-AR" dirty="0"/>
              <a:t>Detalles de la Historia</a:t>
            </a:r>
          </a:p>
        </p:txBody>
      </p:sp>
      <p:sp>
        <p:nvSpPr>
          <p:cNvPr id="4" name="3 Rectángulo"/>
          <p:cNvSpPr/>
          <p:nvPr/>
        </p:nvSpPr>
        <p:spPr>
          <a:xfrm>
            <a:off x="3618164" y="1157877"/>
            <a:ext cx="3357957" cy="2918287"/>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Como usuario , puedo cancelar una reserva. </a:t>
            </a:r>
          </a:p>
          <a:p>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4055153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contenido"/>
          <p:cNvSpPr>
            <a:spLocks noGrp="1"/>
          </p:cNvSpPr>
          <p:nvPr>
            <p:ph idx="1"/>
          </p:nvPr>
        </p:nvSpPr>
        <p:spPr>
          <a:xfrm>
            <a:off x="7565833" y="2960948"/>
            <a:ext cx="4176464" cy="3096344"/>
          </a:xfrm>
          <a:solidFill>
            <a:schemeClr val="accent1">
              <a:lumMod val="20000"/>
              <a:lumOff val="80000"/>
            </a:schemeClr>
          </a:solidFill>
        </p:spPr>
        <p:txBody>
          <a:bodyPr>
            <a:noAutofit/>
          </a:bodyPr>
          <a:lstStyle/>
          <a:p>
            <a:r>
              <a:rPr lang="es-ES" sz="1600" dirty="0"/>
              <a:t>Verificar que un miembro </a:t>
            </a:r>
            <a:r>
              <a:rPr lang="es-ES" sz="1600" dirty="0" err="1"/>
              <a:t>premium</a:t>
            </a:r>
            <a:r>
              <a:rPr lang="es-ES" sz="1600" dirty="0"/>
              <a:t> puede cancelar el mismo día sin cargo.</a:t>
            </a:r>
          </a:p>
          <a:p>
            <a:endParaRPr lang="es-ES" sz="1600" dirty="0"/>
          </a:p>
          <a:p>
            <a:r>
              <a:rPr lang="es-ES" sz="1600" dirty="0"/>
              <a:t>Verificar que un miembro no- </a:t>
            </a:r>
            <a:r>
              <a:rPr lang="es-ES" sz="1600" dirty="0" err="1"/>
              <a:t>premium</a:t>
            </a:r>
            <a:r>
              <a:rPr lang="es-ES" sz="1600" dirty="0"/>
              <a:t> paga un 10 % si la cancelación del mismo día. </a:t>
            </a:r>
          </a:p>
          <a:p>
            <a:endParaRPr lang="es-ES" sz="1600" dirty="0"/>
          </a:p>
          <a:p>
            <a:r>
              <a:rPr lang="es-ES" sz="1600" dirty="0"/>
              <a:t>Verificar que se envía un email de confirmación . Verificar que el hotel es notificado de cualquier cancelación.</a:t>
            </a:r>
            <a:endParaRPr lang="es-AR" sz="1600" dirty="0"/>
          </a:p>
        </p:txBody>
      </p:sp>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8" name="Marcador de pie de página 4"/>
          <p:cNvSpPr>
            <a:spLocks noGrp="1"/>
          </p:cNvSpPr>
          <p:nvPr>
            <p:ph type="ftr" sz="quarter" idx="11"/>
          </p:nvPr>
        </p:nvSpPr>
        <p:spPr/>
        <p:txBody>
          <a:bodyPr/>
          <a:lstStyle/>
          <a:p>
            <a:r>
              <a:rPr lang="es-AR"/>
              <a:t>Introducción a la Ingenería de Software en Productos Médicos</a:t>
            </a:r>
          </a:p>
        </p:txBody>
      </p:sp>
      <p:sp>
        <p:nvSpPr>
          <p:cNvPr id="9" name="Marcador de número de diapositiva 5"/>
          <p:cNvSpPr>
            <a:spLocks noGrp="1"/>
          </p:cNvSpPr>
          <p:nvPr>
            <p:ph type="sldNum" sz="quarter" idx="12"/>
          </p:nvPr>
        </p:nvSpPr>
        <p:spPr/>
        <p:txBody>
          <a:bodyPr/>
          <a:lstStyle/>
          <a:p>
            <a:fld id="{ADDD444B-9BA7-4839-9538-2E5C85273323}" type="slidenum">
              <a:rPr lang="es-AR" smtClean="0"/>
              <a:t>55</a:t>
            </a:fld>
            <a:endParaRPr lang="es-AR"/>
          </a:p>
        </p:txBody>
      </p:sp>
      <p:sp>
        <p:nvSpPr>
          <p:cNvPr id="3" name="2 Título"/>
          <p:cNvSpPr>
            <a:spLocks noGrp="1"/>
          </p:cNvSpPr>
          <p:nvPr>
            <p:ph type="title"/>
          </p:nvPr>
        </p:nvSpPr>
        <p:spPr/>
        <p:txBody>
          <a:bodyPr>
            <a:normAutofit/>
          </a:bodyPr>
          <a:lstStyle/>
          <a:p>
            <a:r>
              <a:rPr lang="es-MX" dirty="0"/>
              <a:t>Detalles de las condiciones de satisfacción</a:t>
            </a:r>
            <a:endParaRPr lang="es-AR" dirty="0"/>
          </a:p>
        </p:txBody>
      </p:sp>
      <p:sp>
        <p:nvSpPr>
          <p:cNvPr id="4" name="3 Rectángulo"/>
          <p:cNvSpPr/>
          <p:nvPr/>
        </p:nvSpPr>
        <p:spPr>
          <a:xfrm>
            <a:off x="3703202" y="1008084"/>
            <a:ext cx="3744416" cy="2304256"/>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Como usuario , puedo cancelar una reserva. </a:t>
            </a:r>
          </a:p>
          <a:p>
            <a:endParaRPr lang="es-ES" dirty="0"/>
          </a:p>
          <a:p>
            <a:endParaRPr lang="es-ES" dirty="0"/>
          </a:p>
          <a:p>
            <a:endParaRPr lang="es-ES" dirty="0"/>
          </a:p>
          <a:p>
            <a:endParaRPr lang="es-ES" dirty="0"/>
          </a:p>
          <a:p>
            <a:endParaRPr lang="es-ES" dirty="0"/>
          </a:p>
        </p:txBody>
      </p:sp>
      <p:sp>
        <p:nvSpPr>
          <p:cNvPr id="7" name="6 CuadroTexto"/>
          <p:cNvSpPr txBox="1"/>
          <p:nvPr/>
        </p:nvSpPr>
        <p:spPr>
          <a:xfrm>
            <a:off x="3703202" y="3611398"/>
            <a:ext cx="2839239" cy="369332"/>
          </a:xfrm>
          <a:prstGeom prst="rect">
            <a:avLst/>
          </a:prstGeom>
          <a:noFill/>
        </p:spPr>
        <p:txBody>
          <a:bodyPr wrap="none" rtlCol="0">
            <a:spAutoFit/>
          </a:bodyPr>
          <a:lstStyle/>
          <a:p>
            <a:r>
              <a:rPr lang="es-MX" dirty="0"/>
              <a:t>Esencialmente son pruebas</a:t>
            </a:r>
            <a:endParaRPr lang="es-AR" dirty="0"/>
          </a:p>
        </p:txBody>
      </p:sp>
    </p:spTree>
    <p:extLst>
      <p:ext uri="{BB962C8B-B14F-4D97-AF65-F5344CB8AC3E}">
        <p14:creationId xmlns:p14="http://schemas.microsoft.com/office/powerpoint/2010/main" val="2504761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Caso de Uso Ágiles</a:t>
            </a:r>
            <a:br>
              <a:rPr lang="es-ES" dirty="0"/>
            </a:br>
            <a:r>
              <a:rPr lang="es-ES" dirty="0"/>
              <a:t>CU 2.0</a:t>
            </a:r>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3365424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651847" y="2132856"/>
            <a:ext cx="1928785" cy="1080120"/>
          </a:xfrm>
          <a:prstGeom prst="rect">
            <a:avLst/>
          </a:prstGeom>
        </p:spPr>
      </p:pic>
      <p:sp>
        <p:nvSpPr>
          <p:cNvPr id="2" name="1 Marcador de contenido"/>
          <p:cNvSpPr>
            <a:spLocks noGrp="1"/>
          </p:cNvSpPr>
          <p:nvPr>
            <p:ph idx="1"/>
          </p:nvPr>
        </p:nvSpPr>
        <p:spPr>
          <a:xfrm>
            <a:off x="3531167" y="1196752"/>
            <a:ext cx="5616624" cy="4464496"/>
          </a:xfrm>
        </p:spPr>
        <p:txBody>
          <a:bodyPr>
            <a:normAutofit/>
          </a:bodyPr>
          <a:lstStyle/>
          <a:p>
            <a:r>
              <a:rPr lang="es-AR" dirty="0"/>
              <a:t>Un caso de uso expresa todas las formas de usar un sistema para alcanzar una meta particular para un usuario. En conjunto, los casos de uso le proporcionan todos los caminos útiles de usar el sistema e ilustran el valor que este provee.</a:t>
            </a:r>
          </a:p>
          <a:p>
            <a:endParaRPr lang="es-MX" dirty="0"/>
          </a:p>
          <a:p>
            <a:r>
              <a:rPr lang="es-AR" dirty="0"/>
              <a:t>Caso de Uso 2.0: Es una práctica escalable y ágil que emplea los casos de uso para capturar un conjunto de requisitos y conducir el desarrollo incremental de un sistema que los realice.</a:t>
            </a:r>
          </a:p>
        </p:txBody>
      </p:sp>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7" name="Marcador de pie de página 4"/>
          <p:cNvSpPr>
            <a:spLocks noGrp="1"/>
          </p:cNvSpPr>
          <p:nvPr>
            <p:ph type="ftr" sz="quarter" idx="11"/>
          </p:nvPr>
        </p:nvSpPr>
        <p:spPr/>
        <p:txBody>
          <a:bodyPr/>
          <a:lstStyle/>
          <a:p>
            <a:r>
              <a:rPr lang="es-AR"/>
              <a:t>Introducción a la Ingenería de Software en Productos Médicos</a:t>
            </a:r>
          </a:p>
        </p:txBody>
      </p:sp>
      <p:sp>
        <p:nvSpPr>
          <p:cNvPr id="8" name="Marcador de número de diapositiva 5"/>
          <p:cNvSpPr>
            <a:spLocks noGrp="1"/>
          </p:cNvSpPr>
          <p:nvPr>
            <p:ph type="sldNum" sz="quarter" idx="12"/>
          </p:nvPr>
        </p:nvSpPr>
        <p:spPr/>
        <p:txBody>
          <a:bodyPr/>
          <a:lstStyle/>
          <a:p>
            <a:fld id="{ADDD444B-9BA7-4839-9538-2E5C85273323}" type="slidenum">
              <a:rPr lang="es-AR" smtClean="0"/>
              <a:t>57</a:t>
            </a:fld>
            <a:endParaRPr lang="es-AR"/>
          </a:p>
        </p:txBody>
      </p:sp>
      <p:sp>
        <p:nvSpPr>
          <p:cNvPr id="3" name="2 Título"/>
          <p:cNvSpPr>
            <a:spLocks noGrp="1"/>
          </p:cNvSpPr>
          <p:nvPr>
            <p:ph type="title"/>
          </p:nvPr>
        </p:nvSpPr>
        <p:spPr/>
        <p:txBody>
          <a:bodyPr/>
          <a:lstStyle/>
          <a:p>
            <a:r>
              <a:rPr lang="es-AR" dirty="0"/>
              <a:t>Introducción</a:t>
            </a:r>
          </a:p>
        </p:txBody>
      </p:sp>
      <p:pic>
        <p:nvPicPr>
          <p:cNvPr id="5" name="Imagen 4"/>
          <p:cNvPicPr>
            <a:picLocks noChangeAspect="1"/>
          </p:cNvPicPr>
          <p:nvPr/>
        </p:nvPicPr>
        <p:blipFill>
          <a:blip r:embed="rId3"/>
          <a:stretch>
            <a:fillRect/>
          </a:stretch>
        </p:blipFill>
        <p:spPr>
          <a:xfrm>
            <a:off x="9651846" y="3789040"/>
            <a:ext cx="2047514" cy="1152128"/>
          </a:xfrm>
          <a:prstGeom prst="rect">
            <a:avLst/>
          </a:prstGeom>
        </p:spPr>
      </p:pic>
    </p:spTree>
    <p:extLst>
      <p:ext uri="{BB962C8B-B14F-4D97-AF65-F5344CB8AC3E}">
        <p14:creationId xmlns:p14="http://schemas.microsoft.com/office/powerpoint/2010/main" val="226584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962289" y="2019158"/>
            <a:ext cx="5688633" cy="1152128"/>
          </a:xfrm>
          <a:prstGeom prst="rect">
            <a:avLst/>
          </a:prstGeom>
        </p:spPr>
      </p:pic>
      <p:sp>
        <p:nvSpPr>
          <p:cNvPr id="2" name="1 Marcador de contenido"/>
          <p:cNvSpPr>
            <a:spLocks noGrp="1"/>
          </p:cNvSpPr>
          <p:nvPr>
            <p:ph idx="1"/>
          </p:nvPr>
        </p:nvSpPr>
        <p:spPr>
          <a:xfrm>
            <a:off x="3797617" y="1515103"/>
            <a:ext cx="7408333" cy="2049677"/>
          </a:xfrm>
        </p:spPr>
        <p:txBody>
          <a:bodyPr/>
          <a:lstStyle/>
          <a:p>
            <a:r>
              <a:rPr lang="es-AR" dirty="0"/>
              <a:t>Livianos</a:t>
            </a:r>
          </a:p>
          <a:p>
            <a:r>
              <a:rPr lang="es-AR" dirty="0"/>
              <a:t>Escalables</a:t>
            </a:r>
          </a:p>
          <a:p>
            <a:r>
              <a:rPr lang="es-AR" dirty="0"/>
              <a:t>Versátiles</a:t>
            </a:r>
          </a:p>
          <a:p>
            <a:r>
              <a:rPr lang="es-AR" dirty="0"/>
              <a:t>Fáciles de usar</a:t>
            </a:r>
          </a:p>
        </p:txBody>
      </p:sp>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7" name="Marcador de pie de página 4"/>
          <p:cNvSpPr>
            <a:spLocks noGrp="1"/>
          </p:cNvSpPr>
          <p:nvPr>
            <p:ph type="ftr" sz="quarter" idx="11"/>
          </p:nvPr>
        </p:nvSpPr>
        <p:spPr/>
        <p:txBody>
          <a:bodyPr/>
          <a:lstStyle/>
          <a:p>
            <a:r>
              <a:rPr lang="es-AR"/>
              <a:t>Introducción a la Ingenería de Software en Productos Médicos</a:t>
            </a:r>
          </a:p>
        </p:txBody>
      </p:sp>
      <p:sp>
        <p:nvSpPr>
          <p:cNvPr id="8" name="Marcador de número de diapositiva 5"/>
          <p:cNvSpPr>
            <a:spLocks noGrp="1"/>
          </p:cNvSpPr>
          <p:nvPr>
            <p:ph type="sldNum" sz="quarter" idx="12"/>
          </p:nvPr>
        </p:nvSpPr>
        <p:spPr/>
        <p:txBody>
          <a:bodyPr/>
          <a:lstStyle/>
          <a:p>
            <a:fld id="{ADDD444B-9BA7-4839-9538-2E5C85273323}" type="slidenum">
              <a:rPr lang="es-AR" smtClean="0"/>
              <a:t>58</a:t>
            </a:fld>
            <a:endParaRPr lang="es-AR"/>
          </a:p>
        </p:txBody>
      </p:sp>
      <p:sp>
        <p:nvSpPr>
          <p:cNvPr id="3" name="2 Título"/>
          <p:cNvSpPr>
            <a:spLocks noGrp="1"/>
          </p:cNvSpPr>
          <p:nvPr>
            <p:ph type="title"/>
          </p:nvPr>
        </p:nvSpPr>
        <p:spPr/>
        <p:txBody>
          <a:bodyPr/>
          <a:lstStyle/>
          <a:p>
            <a:r>
              <a:rPr lang="es-AR" dirty="0"/>
              <a:t>Conceptos Inciales</a:t>
            </a:r>
          </a:p>
        </p:txBody>
      </p:sp>
      <p:sp>
        <p:nvSpPr>
          <p:cNvPr id="4" name="1 Marcador de contenido"/>
          <p:cNvSpPr txBox="1">
            <a:spLocks/>
          </p:cNvSpPr>
          <p:nvPr/>
        </p:nvSpPr>
        <p:spPr>
          <a:xfrm>
            <a:off x="3773342" y="3675343"/>
            <a:ext cx="7408333" cy="204967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MX" dirty="0"/>
              <a:t>Los CU dirigen y conducen el desarrollo de un producto de software.</a:t>
            </a:r>
            <a:endParaRPr lang="es-AR" dirty="0"/>
          </a:p>
        </p:txBody>
      </p:sp>
    </p:spTree>
    <p:extLst>
      <p:ext uri="{BB962C8B-B14F-4D97-AF65-F5344CB8AC3E}">
        <p14:creationId xmlns:p14="http://schemas.microsoft.com/office/powerpoint/2010/main" val="1472491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731819" y="1151022"/>
            <a:ext cx="4896544" cy="4464496"/>
          </a:xfrm>
        </p:spPr>
        <p:txBody>
          <a:bodyPr>
            <a:normAutofit/>
          </a:bodyPr>
          <a:lstStyle/>
          <a:p>
            <a:r>
              <a:rPr lang="es-AR" sz="3000" dirty="0"/>
              <a:t>Mantenerlos simples al narrar historias.</a:t>
            </a:r>
          </a:p>
          <a:p>
            <a:endParaRPr lang="es-MX" dirty="0"/>
          </a:p>
          <a:p>
            <a:r>
              <a:rPr lang="es-MX" dirty="0"/>
              <a:t>Contar una historia </a:t>
            </a:r>
          </a:p>
          <a:p>
            <a:endParaRPr lang="es-MX" dirty="0"/>
          </a:p>
          <a:p>
            <a:r>
              <a:rPr lang="es-MX" dirty="0"/>
              <a:t>Se pone el foco en una meta y se desarrollan las historias sobre esa meta.</a:t>
            </a:r>
          </a:p>
          <a:p>
            <a:endParaRPr lang="es-MX" dirty="0"/>
          </a:p>
          <a:p>
            <a:r>
              <a:rPr lang="es-MX" dirty="0"/>
              <a:t>Los Casos de Prueba es forma de verificar que la narrativa es consistente y coherente</a:t>
            </a:r>
            <a:endParaRPr lang="es-AR" dirty="0"/>
          </a:p>
        </p:txBody>
      </p:sp>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59</a:t>
            </a:fld>
            <a:endParaRPr lang="es-AR"/>
          </a:p>
        </p:txBody>
      </p:sp>
      <p:sp>
        <p:nvSpPr>
          <p:cNvPr id="3" name="2 Título"/>
          <p:cNvSpPr>
            <a:spLocks noGrp="1"/>
          </p:cNvSpPr>
          <p:nvPr>
            <p:ph type="title"/>
          </p:nvPr>
        </p:nvSpPr>
        <p:spPr/>
        <p:txBody>
          <a:bodyPr/>
          <a:lstStyle/>
          <a:p>
            <a:r>
              <a:rPr lang="es-MX" dirty="0"/>
              <a:t>Principios - 1</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387" y="2447166"/>
            <a:ext cx="2733675" cy="1676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65309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9" name="Object 3"/>
          <p:cNvGraphicFramePr>
            <a:graphicFrameLocks noGrp="1" noChangeAspect="1"/>
          </p:cNvGraphicFramePr>
          <p:nvPr>
            <p:ph idx="1"/>
            <p:extLst>
              <p:ext uri="{D42A27DB-BD31-4B8C-83A1-F6EECF244321}">
                <p14:modId xmlns:p14="http://schemas.microsoft.com/office/powerpoint/2010/main" val="2481015668"/>
              </p:ext>
            </p:extLst>
          </p:nvPr>
        </p:nvGraphicFramePr>
        <p:xfrm>
          <a:off x="3818144" y="1991854"/>
          <a:ext cx="7329487" cy="2663825"/>
        </p:xfrm>
        <a:graphic>
          <a:graphicData uri="http://schemas.openxmlformats.org/presentationml/2006/ole">
            <mc:AlternateContent xmlns:mc="http://schemas.openxmlformats.org/markup-compatibility/2006">
              <mc:Choice xmlns:v="urn:schemas-microsoft-com:vml" Requires="v">
                <p:oleObj spid="_x0000_s2052" name="Hoja de cálculo" r:id="rId4" imgW="5450040" imgH="1981440" progId="Excel.Sheet.8">
                  <p:embed/>
                </p:oleObj>
              </mc:Choice>
              <mc:Fallback>
                <p:oleObj name="Hoja de cálculo" r:id="rId4" imgW="5450040" imgH="1981440" progId="Excel.Sheet.8">
                  <p:embed/>
                  <p:pic>
                    <p:nvPicPr>
                      <p:cNvPr id="41989"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8144" y="1991854"/>
                        <a:ext cx="7329487" cy="2663825"/>
                      </a:xfrm>
                      <a:prstGeom prst="rect">
                        <a:avLst/>
                      </a:prstGeom>
                      <a:noFill/>
                      <a:ln>
                        <a:noFill/>
                      </a:ln>
                      <a:extLst/>
                    </p:spPr>
                  </p:pic>
                </p:oleObj>
              </mc:Fallback>
            </mc:AlternateContent>
          </a:graphicData>
        </a:graphic>
      </p:graphicFrame>
      <p:sp>
        <p:nvSpPr>
          <p:cNvPr id="41985" name="1 Título"/>
          <p:cNvSpPr>
            <a:spLocks noGrp="1"/>
          </p:cNvSpPr>
          <p:nvPr>
            <p:ph type="title"/>
          </p:nvPr>
        </p:nvSpPr>
        <p:spPr/>
        <p:txBody>
          <a:bodyPr>
            <a:normAutofit/>
          </a:bodyPr>
          <a:lstStyle/>
          <a:p>
            <a:pPr eaLnBrk="1" hangingPunct="1"/>
            <a:r>
              <a:rPr lang="es-ES_tradnl" dirty="0"/>
              <a:t>Tipos de Errores en Requerimientos</a:t>
            </a:r>
            <a:endParaRPr lang="es-AR" dirty="0"/>
          </a:p>
        </p:txBody>
      </p:sp>
      <p:sp>
        <p:nvSpPr>
          <p:cNvPr id="7"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16035529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786494" y="2275965"/>
            <a:ext cx="3896108" cy="2376264"/>
          </a:xfrm>
          <a:prstGeom prst="rect">
            <a:avLst/>
          </a:prstGeom>
        </p:spPr>
      </p:pic>
      <p:sp>
        <p:nvSpPr>
          <p:cNvPr id="2" name="1 Marcador de contenido"/>
          <p:cNvSpPr>
            <a:spLocks noGrp="1"/>
          </p:cNvSpPr>
          <p:nvPr>
            <p:ph idx="1"/>
          </p:nvPr>
        </p:nvSpPr>
        <p:spPr>
          <a:xfrm>
            <a:off x="3466015" y="1123837"/>
            <a:ext cx="4896544" cy="4464496"/>
          </a:xfrm>
        </p:spPr>
        <p:txBody>
          <a:bodyPr>
            <a:normAutofit lnSpcReduction="10000"/>
          </a:bodyPr>
          <a:lstStyle/>
          <a:p>
            <a:r>
              <a:rPr lang="es-AR" sz="3000" dirty="0"/>
              <a:t>Entender el panorama general</a:t>
            </a:r>
          </a:p>
          <a:p>
            <a:endParaRPr lang="es-MX" dirty="0"/>
          </a:p>
          <a:p>
            <a:r>
              <a:rPr lang="es-MX" dirty="0"/>
              <a:t>No ir directamente a los detalles.</a:t>
            </a:r>
          </a:p>
          <a:p>
            <a:endParaRPr lang="es-MX" dirty="0"/>
          </a:p>
          <a:p>
            <a:r>
              <a:rPr lang="es-MX" dirty="0"/>
              <a:t>Partir de una visión general e ir evolucionando</a:t>
            </a:r>
          </a:p>
          <a:p>
            <a:endParaRPr lang="es-MX" dirty="0"/>
          </a:p>
          <a:p>
            <a:r>
              <a:rPr lang="es-MX" dirty="0"/>
              <a:t>Diagrama de Contexto.</a:t>
            </a:r>
          </a:p>
          <a:p>
            <a:endParaRPr lang="es-MX" dirty="0"/>
          </a:p>
          <a:p>
            <a:r>
              <a:rPr lang="es-MX" dirty="0"/>
              <a:t>Diagrama de Caso de Uso Inicial</a:t>
            </a:r>
            <a:endParaRPr lang="es-AR" dirty="0"/>
          </a:p>
        </p:txBody>
      </p:sp>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60</a:t>
            </a:fld>
            <a:endParaRPr lang="es-AR"/>
          </a:p>
        </p:txBody>
      </p:sp>
      <p:sp>
        <p:nvSpPr>
          <p:cNvPr id="3" name="2 Título"/>
          <p:cNvSpPr>
            <a:spLocks noGrp="1"/>
          </p:cNvSpPr>
          <p:nvPr>
            <p:ph type="title"/>
          </p:nvPr>
        </p:nvSpPr>
        <p:spPr/>
        <p:txBody>
          <a:bodyPr/>
          <a:lstStyle/>
          <a:p>
            <a:r>
              <a:rPr lang="es-MX" dirty="0"/>
              <a:t>Principios - 2</a:t>
            </a:r>
            <a:endParaRPr lang="es-AR" dirty="0"/>
          </a:p>
        </p:txBody>
      </p:sp>
    </p:spTree>
    <p:extLst>
      <p:ext uri="{BB962C8B-B14F-4D97-AF65-F5344CB8AC3E}">
        <p14:creationId xmlns:p14="http://schemas.microsoft.com/office/powerpoint/2010/main" val="3640965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196752"/>
            <a:ext cx="4896544" cy="4464496"/>
          </a:xfrm>
        </p:spPr>
        <p:txBody>
          <a:bodyPr>
            <a:normAutofit/>
          </a:bodyPr>
          <a:lstStyle/>
          <a:p>
            <a:r>
              <a:rPr lang="es-AR" sz="3000" dirty="0"/>
              <a:t>Enfocarse en el valor</a:t>
            </a:r>
          </a:p>
          <a:p>
            <a:endParaRPr lang="es-MX" dirty="0"/>
          </a:p>
          <a:p>
            <a:r>
              <a:rPr lang="es-MX" dirty="0"/>
              <a:t>El valor es la motivación principal para usar el sistema.</a:t>
            </a:r>
          </a:p>
          <a:p>
            <a:endParaRPr lang="es-MX" dirty="0"/>
          </a:p>
          <a:p>
            <a:r>
              <a:rPr lang="es-MX" dirty="0"/>
              <a:t>El valor se consigue llegando a una meta</a:t>
            </a:r>
          </a:p>
          <a:p>
            <a:endParaRPr lang="es-MX" dirty="0"/>
          </a:p>
          <a:p>
            <a:r>
              <a:rPr lang="es-MX" dirty="0"/>
              <a:t>Pero puede haber caminos que no puedan cumplir con esa meta.</a:t>
            </a:r>
          </a:p>
          <a:p>
            <a:endParaRPr lang="es-AR" dirty="0"/>
          </a:p>
        </p:txBody>
      </p:sp>
      <p:sp>
        <p:nvSpPr>
          <p:cNvPr id="6"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7" name="Marcador de pie de página 4"/>
          <p:cNvSpPr>
            <a:spLocks noGrp="1"/>
          </p:cNvSpPr>
          <p:nvPr>
            <p:ph type="ftr" sz="quarter" idx="11"/>
          </p:nvPr>
        </p:nvSpPr>
        <p:spPr/>
        <p:txBody>
          <a:bodyPr/>
          <a:lstStyle/>
          <a:p>
            <a:r>
              <a:rPr lang="es-AR"/>
              <a:t>Introducción a la Ingenería de Software en Productos Médicos</a:t>
            </a:r>
          </a:p>
        </p:txBody>
      </p:sp>
      <p:sp>
        <p:nvSpPr>
          <p:cNvPr id="8" name="Marcador de número de diapositiva 5"/>
          <p:cNvSpPr>
            <a:spLocks noGrp="1"/>
          </p:cNvSpPr>
          <p:nvPr>
            <p:ph type="sldNum" sz="quarter" idx="12"/>
          </p:nvPr>
        </p:nvSpPr>
        <p:spPr/>
        <p:txBody>
          <a:bodyPr/>
          <a:lstStyle/>
          <a:p>
            <a:fld id="{ADDD444B-9BA7-4839-9538-2E5C85273323}" type="slidenum">
              <a:rPr lang="es-AR" smtClean="0"/>
              <a:t>61</a:t>
            </a:fld>
            <a:endParaRPr lang="es-AR"/>
          </a:p>
        </p:txBody>
      </p:sp>
      <p:sp>
        <p:nvSpPr>
          <p:cNvPr id="3" name="2 Título"/>
          <p:cNvSpPr>
            <a:spLocks noGrp="1"/>
          </p:cNvSpPr>
          <p:nvPr>
            <p:ph type="title"/>
          </p:nvPr>
        </p:nvSpPr>
        <p:spPr/>
        <p:txBody>
          <a:bodyPr/>
          <a:lstStyle/>
          <a:p>
            <a:r>
              <a:rPr lang="es-MX" dirty="0"/>
              <a:t>Principios - 3</a:t>
            </a:r>
            <a:endParaRPr lang="es-AR" dirty="0"/>
          </a:p>
        </p:txBody>
      </p:sp>
      <p:pic>
        <p:nvPicPr>
          <p:cNvPr id="5" name="Imagen 4"/>
          <p:cNvPicPr>
            <a:picLocks noChangeAspect="1"/>
          </p:cNvPicPr>
          <p:nvPr/>
        </p:nvPicPr>
        <p:blipFill>
          <a:blip r:embed="rId2"/>
          <a:stretch>
            <a:fillRect/>
          </a:stretch>
        </p:blipFill>
        <p:spPr>
          <a:xfrm>
            <a:off x="8621796" y="2348880"/>
            <a:ext cx="3351483" cy="2088232"/>
          </a:xfrm>
          <a:prstGeom prst="rect">
            <a:avLst/>
          </a:prstGeom>
        </p:spPr>
      </p:pic>
    </p:spTree>
    <p:extLst>
      <p:ext uri="{BB962C8B-B14F-4D97-AF65-F5344CB8AC3E}">
        <p14:creationId xmlns:p14="http://schemas.microsoft.com/office/powerpoint/2010/main" val="2113692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402482"/>
            <a:ext cx="4896544" cy="4464496"/>
          </a:xfrm>
        </p:spPr>
        <p:txBody>
          <a:bodyPr>
            <a:normAutofit/>
          </a:bodyPr>
          <a:lstStyle/>
          <a:p>
            <a:r>
              <a:rPr lang="es-AR" sz="3000" dirty="0"/>
              <a:t>Construir el Sistema por partes</a:t>
            </a:r>
          </a:p>
          <a:p>
            <a:endParaRPr lang="es-MX" dirty="0"/>
          </a:p>
          <a:p>
            <a:r>
              <a:rPr lang="es-MX" dirty="0"/>
              <a:t>Identificar los CU con mayor valor</a:t>
            </a:r>
          </a:p>
          <a:p>
            <a:endParaRPr lang="es-MX" dirty="0"/>
          </a:p>
          <a:p>
            <a:r>
              <a:rPr lang="es-MX" dirty="0"/>
              <a:t>Dividir los CU en porciones.</a:t>
            </a:r>
          </a:p>
          <a:p>
            <a:endParaRPr lang="es-MX" dirty="0"/>
          </a:p>
          <a:p>
            <a:r>
              <a:rPr lang="es-MX" dirty="0"/>
              <a:t>Cada historia es una porción candidata.</a:t>
            </a:r>
          </a:p>
          <a:p>
            <a:endParaRPr lang="es-AR" dirty="0"/>
          </a:p>
        </p:txBody>
      </p:sp>
      <p:sp>
        <p:nvSpPr>
          <p:cNvPr id="8"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9" name="Marcador de pie de página 4"/>
          <p:cNvSpPr>
            <a:spLocks noGrp="1"/>
          </p:cNvSpPr>
          <p:nvPr>
            <p:ph type="ftr" sz="quarter" idx="11"/>
          </p:nvPr>
        </p:nvSpPr>
        <p:spPr/>
        <p:txBody>
          <a:bodyPr/>
          <a:lstStyle/>
          <a:p>
            <a:r>
              <a:rPr lang="es-AR"/>
              <a:t>Introducción a la Ingenería de Software en Productos Médicos</a:t>
            </a:r>
          </a:p>
        </p:txBody>
      </p:sp>
      <p:sp>
        <p:nvSpPr>
          <p:cNvPr id="10" name="Marcador de número de diapositiva 5"/>
          <p:cNvSpPr>
            <a:spLocks noGrp="1"/>
          </p:cNvSpPr>
          <p:nvPr>
            <p:ph type="sldNum" sz="quarter" idx="12"/>
          </p:nvPr>
        </p:nvSpPr>
        <p:spPr/>
        <p:txBody>
          <a:bodyPr/>
          <a:lstStyle/>
          <a:p>
            <a:fld id="{ADDD444B-9BA7-4839-9538-2E5C85273323}" type="slidenum">
              <a:rPr lang="es-AR" smtClean="0"/>
              <a:t>62</a:t>
            </a:fld>
            <a:endParaRPr lang="es-AR"/>
          </a:p>
        </p:txBody>
      </p:sp>
      <p:sp>
        <p:nvSpPr>
          <p:cNvPr id="3" name="2 Título"/>
          <p:cNvSpPr>
            <a:spLocks noGrp="1"/>
          </p:cNvSpPr>
          <p:nvPr>
            <p:ph type="title"/>
          </p:nvPr>
        </p:nvSpPr>
        <p:spPr/>
        <p:txBody>
          <a:bodyPr/>
          <a:lstStyle/>
          <a:p>
            <a:r>
              <a:rPr lang="es-MX" dirty="0"/>
              <a:t>Principios - 4</a:t>
            </a:r>
            <a:endParaRPr lang="es-AR" dirty="0"/>
          </a:p>
        </p:txBody>
      </p:sp>
      <p:grpSp>
        <p:nvGrpSpPr>
          <p:cNvPr id="5" name="Grupo 4">
            <a:extLst>
              <a:ext uri="{FF2B5EF4-FFF2-40B4-BE49-F238E27FC236}">
                <a16:creationId xmlns:a16="http://schemas.microsoft.com/office/drawing/2014/main" id="{BE83F29C-76E0-BA43-B935-7AF130F58BE4}"/>
              </a:ext>
            </a:extLst>
          </p:cNvPr>
          <p:cNvGrpSpPr/>
          <p:nvPr/>
        </p:nvGrpSpPr>
        <p:grpSpPr>
          <a:xfrm>
            <a:off x="9413883" y="2986658"/>
            <a:ext cx="2304256" cy="1152128"/>
            <a:chOff x="7536160" y="3501008"/>
            <a:chExt cx="2304256" cy="1152128"/>
          </a:xfrm>
        </p:grpSpPr>
        <p:sp>
          <p:nvSpPr>
            <p:cNvPr id="4" name="Elipse 3"/>
            <p:cNvSpPr/>
            <p:nvPr/>
          </p:nvSpPr>
          <p:spPr>
            <a:xfrm>
              <a:off x="7536160" y="3501008"/>
              <a:ext cx="2304256" cy="1152128"/>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ircular 5"/>
            <p:cNvSpPr/>
            <p:nvPr/>
          </p:nvSpPr>
          <p:spPr>
            <a:xfrm>
              <a:off x="7536160" y="3501008"/>
              <a:ext cx="2304256" cy="1152128"/>
            </a:xfrm>
            <a:prstGeom prst="pie">
              <a:avLst>
                <a:gd name="adj1" fmla="val 20108357"/>
                <a:gd name="adj2" fmla="val 80372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7" name="Circular 6"/>
            <p:cNvSpPr/>
            <p:nvPr/>
          </p:nvSpPr>
          <p:spPr>
            <a:xfrm>
              <a:off x="7536160" y="3501008"/>
              <a:ext cx="2304256" cy="1152128"/>
            </a:xfrm>
            <a:prstGeom prst="pie">
              <a:avLst>
                <a:gd name="adj1" fmla="val 812873"/>
                <a:gd name="adj2" fmla="val 3256066"/>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Tree>
    <p:extLst>
      <p:ext uri="{BB962C8B-B14F-4D97-AF65-F5344CB8AC3E}">
        <p14:creationId xmlns:p14="http://schemas.microsoft.com/office/powerpoint/2010/main" val="15852545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265115" y="1980604"/>
            <a:ext cx="4926885" cy="2819648"/>
          </a:xfrm>
          <a:prstGeom prst="rect">
            <a:avLst/>
          </a:prstGeom>
        </p:spPr>
      </p:pic>
      <p:sp>
        <p:nvSpPr>
          <p:cNvPr id="2" name="1 Marcador de contenido"/>
          <p:cNvSpPr>
            <a:spLocks noGrp="1"/>
          </p:cNvSpPr>
          <p:nvPr>
            <p:ph idx="1"/>
          </p:nvPr>
        </p:nvSpPr>
        <p:spPr>
          <a:xfrm>
            <a:off x="3736723" y="1260524"/>
            <a:ext cx="4896544" cy="4464496"/>
          </a:xfrm>
        </p:spPr>
        <p:txBody>
          <a:bodyPr>
            <a:normAutofit/>
          </a:bodyPr>
          <a:lstStyle/>
          <a:p>
            <a:r>
              <a:rPr lang="es-AR" sz="3000" dirty="0"/>
              <a:t>Entregar el sistema en incrementos</a:t>
            </a:r>
          </a:p>
          <a:p>
            <a:endParaRPr lang="es-MX" dirty="0"/>
          </a:p>
          <a:p>
            <a:r>
              <a:rPr lang="es-MX" dirty="0"/>
              <a:t>Dividir el sistema en entregas </a:t>
            </a:r>
            <a:r>
              <a:rPr lang="es-MX" dirty="0" err="1"/>
              <a:t>versionables</a:t>
            </a:r>
            <a:r>
              <a:rPr lang="es-MX" dirty="0"/>
              <a:t>.</a:t>
            </a:r>
          </a:p>
          <a:p>
            <a:endParaRPr lang="es-MX" dirty="0"/>
          </a:p>
          <a:p>
            <a:r>
              <a:rPr lang="es-MX" dirty="0"/>
              <a:t>Cada versión tiene su propia evolución en incrementos.</a:t>
            </a:r>
          </a:p>
          <a:p>
            <a:endParaRPr lang="es-MX" dirty="0"/>
          </a:p>
          <a:p>
            <a:r>
              <a:rPr lang="es-MX" dirty="0"/>
              <a:t>No solo hay mas funcionalidad sino que se mejora la calidad.</a:t>
            </a:r>
            <a:endParaRPr lang="es-AR" dirty="0"/>
          </a:p>
        </p:txBody>
      </p:sp>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63</a:t>
            </a:fld>
            <a:endParaRPr lang="es-AR"/>
          </a:p>
        </p:txBody>
      </p:sp>
      <p:sp>
        <p:nvSpPr>
          <p:cNvPr id="3" name="2 Título"/>
          <p:cNvSpPr>
            <a:spLocks noGrp="1"/>
          </p:cNvSpPr>
          <p:nvPr>
            <p:ph type="title"/>
          </p:nvPr>
        </p:nvSpPr>
        <p:spPr/>
        <p:txBody>
          <a:bodyPr/>
          <a:lstStyle/>
          <a:p>
            <a:r>
              <a:rPr lang="es-MX" dirty="0"/>
              <a:t>Principios - 5</a:t>
            </a:r>
            <a:endParaRPr lang="es-AR" dirty="0"/>
          </a:p>
        </p:txBody>
      </p:sp>
    </p:spTree>
    <p:extLst>
      <p:ext uri="{BB962C8B-B14F-4D97-AF65-F5344CB8AC3E}">
        <p14:creationId xmlns:p14="http://schemas.microsoft.com/office/powerpoint/2010/main" val="1628673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136135" y="3143241"/>
            <a:ext cx="3289300" cy="2463800"/>
          </a:xfrm>
          <a:prstGeom prst="rect">
            <a:avLst/>
          </a:prstGeom>
        </p:spPr>
      </p:pic>
      <p:sp>
        <p:nvSpPr>
          <p:cNvPr id="2" name="1 Marcador de contenido"/>
          <p:cNvSpPr>
            <a:spLocks noGrp="1"/>
          </p:cNvSpPr>
          <p:nvPr>
            <p:ph idx="1"/>
          </p:nvPr>
        </p:nvSpPr>
        <p:spPr>
          <a:xfrm>
            <a:off x="3647728" y="1192180"/>
            <a:ext cx="4896544" cy="4464496"/>
          </a:xfrm>
        </p:spPr>
        <p:txBody>
          <a:bodyPr>
            <a:normAutofit/>
          </a:bodyPr>
          <a:lstStyle/>
          <a:p>
            <a:r>
              <a:rPr lang="es-AR" sz="3000" dirty="0"/>
              <a:t>Adaptarse para cubrir la necesidades del equipo</a:t>
            </a:r>
          </a:p>
          <a:p>
            <a:endParaRPr lang="es-MX" dirty="0"/>
          </a:p>
          <a:p>
            <a:r>
              <a:rPr lang="es-MX" dirty="0"/>
              <a:t>No hay una sola manera prescripta de hacer CU 2.0</a:t>
            </a:r>
          </a:p>
          <a:p>
            <a:endParaRPr lang="es-MX" dirty="0"/>
          </a:p>
          <a:p>
            <a:r>
              <a:rPr lang="es-MX" dirty="0"/>
              <a:t>Puede ser todo lo liviano o detallado dependiendo del contexto del desarrollo</a:t>
            </a:r>
            <a:endParaRPr lang="es-AR" dirty="0"/>
          </a:p>
        </p:txBody>
      </p:sp>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64</a:t>
            </a:fld>
            <a:endParaRPr lang="es-AR"/>
          </a:p>
        </p:txBody>
      </p:sp>
      <p:sp>
        <p:nvSpPr>
          <p:cNvPr id="3" name="2 Título"/>
          <p:cNvSpPr>
            <a:spLocks noGrp="1"/>
          </p:cNvSpPr>
          <p:nvPr>
            <p:ph type="title"/>
          </p:nvPr>
        </p:nvSpPr>
        <p:spPr/>
        <p:txBody>
          <a:bodyPr/>
          <a:lstStyle/>
          <a:p>
            <a:r>
              <a:rPr lang="es-MX" dirty="0"/>
              <a:t>Principios - 6</a:t>
            </a:r>
            <a:endParaRPr lang="es-AR" dirty="0"/>
          </a:p>
        </p:txBody>
      </p:sp>
    </p:spTree>
    <p:extLst>
      <p:ext uri="{BB962C8B-B14F-4D97-AF65-F5344CB8AC3E}">
        <p14:creationId xmlns:p14="http://schemas.microsoft.com/office/powerpoint/2010/main" val="2355355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65</a:t>
            </a:fld>
            <a:endParaRPr lang="es-AR"/>
          </a:p>
        </p:txBody>
      </p:sp>
      <p:sp>
        <p:nvSpPr>
          <p:cNvPr id="3" name="2 Título"/>
          <p:cNvSpPr>
            <a:spLocks noGrp="1"/>
          </p:cNvSpPr>
          <p:nvPr>
            <p:ph type="title"/>
          </p:nvPr>
        </p:nvSpPr>
        <p:spPr/>
        <p:txBody>
          <a:bodyPr>
            <a:normAutofit/>
          </a:bodyPr>
          <a:lstStyle/>
          <a:p>
            <a:r>
              <a:rPr lang="es-AR" dirty="0"/>
              <a:t>Contenido de los Casos de Uso 2.0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002" y="1247884"/>
            <a:ext cx="6408712" cy="43530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999774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66</a:t>
            </a:fld>
            <a:endParaRPr lang="es-AR"/>
          </a:p>
        </p:txBody>
      </p:sp>
      <p:sp>
        <p:nvSpPr>
          <p:cNvPr id="3" name="Título 2"/>
          <p:cNvSpPr>
            <a:spLocks noGrp="1"/>
          </p:cNvSpPr>
          <p:nvPr>
            <p:ph type="title"/>
          </p:nvPr>
        </p:nvSpPr>
        <p:spPr/>
        <p:txBody>
          <a:bodyPr/>
          <a:lstStyle/>
          <a:p>
            <a:r>
              <a:rPr lang="es-ES" dirty="0"/>
              <a:t>Historias / Escenarios</a:t>
            </a:r>
          </a:p>
        </p:txBody>
      </p:sp>
      <p:pic>
        <p:nvPicPr>
          <p:cNvPr id="4" name="Imagen 3"/>
          <p:cNvPicPr>
            <a:picLocks noChangeAspect="1"/>
          </p:cNvPicPr>
          <p:nvPr/>
        </p:nvPicPr>
        <p:blipFill>
          <a:blip r:embed="rId2"/>
          <a:stretch>
            <a:fillRect/>
          </a:stretch>
        </p:blipFill>
        <p:spPr>
          <a:xfrm>
            <a:off x="3647302" y="1433471"/>
            <a:ext cx="7912907" cy="3991058"/>
          </a:xfrm>
          <a:prstGeom prst="rect">
            <a:avLst/>
          </a:prstGeom>
        </p:spPr>
      </p:pic>
    </p:spTree>
    <p:extLst>
      <p:ext uri="{BB962C8B-B14F-4D97-AF65-F5344CB8AC3E}">
        <p14:creationId xmlns:p14="http://schemas.microsoft.com/office/powerpoint/2010/main" val="30382487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67</a:t>
            </a:fld>
            <a:endParaRPr lang="es-AR"/>
          </a:p>
        </p:txBody>
      </p:sp>
      <p:sp>
        <p:nvSpPr>
          <p:cNvPr id="3" name="Título 2"/>
          <p:cNvSpPr>
            <a:spLocks noGrp="1"/>
          </p:cNvSpPr>
          <p:nvPr>
            <p:ph type="title"/>
          </p:nvPr>
        </p:nvSpPr>
        <p:spPr/>
        <p:txBody>
          <a:bodyPr/>
          <a:lstStyle/>
          <a:p>
            <a:r>
              <a:rPr lang="es-ES" dirty="0"/>
              <a:t>Trabajando con CU 2.0 (1)</a:t>
            </a:r>
          </a:p>
        </p:txBody>
      </p:sp>
      <p:pic>
        <p:nvPicPr>
          <p:cNvPr id="4" name="Imagen 3"/>
          <p:cNvPicPr>
            <a:picLocks noChangeAspect="1"/>
          </p:cNvPicPr>
          <p:nvPr/>
        </p:nvPicPr>
        <p:blipFill>
          <a:blip r:embed="rId2"/>
          <a:stretch>
            <a:fillRect/>
          </a:stretch>
        </p:blipFill>
        <p:spPr>
          <a:xfrm>
            <a:off x="3877490" y="1547368"/>
            <a:ext cx="8061591" cy="3754119"/>
          </a:xfrm>
          <a:prstGeom prst="rect">
            <a:avLst/>
          </a:prstGeom>
        </p:spPr>
      </p:pic>
    </p:spTree>
    <p:extLst>
      <p:ext uri="{BB962C8B-B14F-4D97-AF65-F5344CB8AC3E}">
        <p14:creationId xmlns:p14="http://schemas.microsoft.com/office/powerpoint/2010/main" val="647555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68</a:t>
            </a:fld>
            <a:endParaRPr lang="es-AR"/>
          </a:p>
        </p:txBody>
      </p:sp>
      <p:sp>
        <p:nvSpPr>
          <p:cNvPr id="3" name="Título 2"/>
          <p:cNvSpPr>
            <a:spLocks noGrp="1"/>
          </p:cNvSpPr>
          <p:nvPr>
            <p:ph type="title"/>
          </p:nvPr>
        </p:nvSpPr>
        <p:spPr/>
        <p:txBody>
          <a:bodyPr/>
          <a:lstStyle/>
          <a:p>
            <a:r>
              <a:rPr lang="es-ES" dirty="0"/>
              <a:t>Trabajando con CU 2.0 (2)</a:t>
            </a:r>
          </a:p>
        </p:txBody>
      </p:sp>
      <p:pic>
        <p:nvPicPr>
          <p:cNvPr id="4" name="Imagen 3"/>
          <p:cNvPicPr>
            <a:picLocks noChangeAspect="1"/>
          </p:cNvPicPr>
          <p:nvPr/>
        </p:nvPicPr>
        <p:blipFill>
          <a:blip r:embed="rId2"/>
          <a:stretch>
            <a:fillRect/>
          </a:stretch>
        </p:blipFill>
        <p:spPr>
          <a:xfrm>
            <a:off x="3401386" y="1655199"/>
            <a:ext cx="8532440" cy="3845607"/>
          </a:xfrm>
          <a:prstGeom prst="rect">
            <a:avLst/>
          </a:prstGeom>
        </p:spPr>
      </p:pic>
    </p:spTree>
    <p:extLst>
      <p:ext uri="{BB962C8B-B14F-4D97-AF65-F5344CB8AC3E}">
        <p14:creationId xmlns:p14="http://schemas.microsoft.com/office/powerpoint/2010/main" val="29384572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69</a:t>
            </a:fld>
            <a:endParaRPr lang="es-AR"/>
          </a:p>
        </p:txBody>
      </p:sp>
      <p:sp>
        <p:nvSpPr>
          <p:cNvPr id="3" name="Título 2"/>
          <p:cNvSpPr>
            <a:spLocks noGrp="1"/>
          </p:cNvSpPr>
          <p:nvPr>
            <p:ph type="title"/>
          </p:nvPr>
        </p:nvSpPr>
        <p:spPr/>
        <p:txBody>
          <a:bodyPr/>
          <a:lstStyle/>
          <a:p>
            <a:r>
              <a:rPr lang="es-ES" dirty="0"/>
              <a:t>Trabajando con CU 2.0 (3)</a:t>
            </a:r>
          </a:p>
        </p:txBody>
      </p:sp>
      <p:pic>
        <p:nvPicPr>
          <p:cNvPr id="4" name="Imagen 3"/>
          <p:cNvPicPr>
            <a:picLocks noChangeAspect="1"/>
          </p:cNvPicPr>
          <p:nvPr/>
        </p:nvPicPr>
        <p:blipFill>
          <a:blip r:embed="rId2"/>
          <a:stretch>
            <a:fillRect/>
          </a:stretch>
        </p:blipFill>
        <p:spPr>
          <a:xfrm>
            <a:off x="3869268" y="1411896"/>
            <a:ext cx="6588224" cy="3798537"/>
          </a:xfrm>
          <a:prstGeom prst="rect">
            <a:avLst/>
          </a:prstGeom>
        </p:spPr>
      </p:pic>
    </p:spTree>
    <p:extLst>
      <p:ext uri="{BB962C8B-B14F-4D97-AF65-F5344CB8AC3E}">
        <p14:creationId xmlns:p14="http://schemas.microsoft.com/office/powerpoint/2010/main" val="342453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7" name="Object 1027"/>
          <p:cNvGraphicFramePr>
            <a:graphicFrameLocks noGrp="1" noChangeAspect="1"/>
          </p:cNvGraphicFramePr>
          <p:nvPr>
            <p:ph idx="1"/>
            <p:extLst>
              <p:ext uri="{D42A27DB-BD31-4B8C-83A1-F6EECF244321}">
                <p14:modId xmlns:p14="http://schemas.microsoft.com/office/powerpoint/2010/main" val="67422363"/>
              </p:ext>
            </p:extLst>
          </p:nvPr>
        </p:nvGraphicFramePr>
        <p:xfrm>
          <a:off x="4147370" y="1641665"/>
          <a:ext cx="6556375" cy="3565525"/>
        </p:xfrm>
        <a:graphic>
          <a:graphicData uri="http://schemas.openxmlformats.org/presentationml/2006/ole">
            <mc:AlternateContent xmlns:mc="http://schemas.openxmlformats.org/markup-compatibility/2006">
              <mc:Choice xmlns:v="urn:schemas-microsoft-com:vml" Requires="v">
                <p:oleObj spid="_x0000_s3076" name="Hoja de cálculo" r:id="rId4" imgW="3608280" imgH="1962360" progId="Excel.Sheet.8">
                  <p:embed/>
                </p:oleObj>
              </mc:Choice>
              <mc:Fallback>
                <p:oleObj name="Hoja de cálculo" r:id="rId4" imgW="3608280" imgH="1962360" progId="Excel.Sheet.8">
                  <p:embed/>
                  <p:pic>
                    <p:nvPicPr>
                      <p:cNvPr id="44037" name="Object 102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7370" y="1641665"/>
                        <a:ext cx="6556375" cy="356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4033" name="1 Título"/>
          <p:cNvSpPr>
            <a:spLocks noGrp="1"/>
          </p:cNvSpPr>
          <p:nvPr>
            <p:ph type="title"/>
          </p:nvPr>
        </p:nvSpPr>
        <p:spPr/>
        <p:txBody>
          <a:bodyPr>
            <a:normAutofit/>
          </a:bodyPr>
          <a:lstStyle/>
          <a:p>
            <a:pPr eaLnBrk="1" hangingPunct="1"/>
            <a:r>
              <a:rPr lang="es-ES_tradnl"/>
              <a:t>Detección de Errores en Requerimientos</a:t>
            </a:r>
            <a:endParaRPr lang="es-AR"/>
          </a:p>
        </p:txBody>
      </p:sp>
      <p:sp>
        <p:nvSpPr>
          <p:cNvPr id="10"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a:t>
            </a:fld>
            <a:endParaRPr lang="es-AR"/>
          </a:p>
        </p:txBody>
      </p:sp>
    </p:spTree>
    <p:extLst>
      <p:ext uri="{BB962C8B-B14F-4D97-AF65-F5344CB8AC3E}">
        <p14:creationId xmlns:p14="http://schemas.microsoft.com/office/powerpoint/2010/main" val="11632822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70</a:t>
            </a:fld>
            <a:endParaRPr lang="es-AR"/>
          </a:p>
        </p:txBody>
      </p:sp>
      <p:sp>
        <p:nvSpPr>
          <p:cNvPr id="3" name="Título 2"/>
          <p:cNvSpPr>
            <a:spLocks noGrp="1"/>
          </p:cNvSpPr>
          <p:nvPr>
            <p:ph type="title"/>
          </p:nvPr>
        </p:nvSpPr>
        <p:spPr/>
        <p:txBody>
          <a:bodyPr/>
          <a:lstStyle/>
          <a:p>
            <a:r>
              <a:rPr lang="es-ES" dirty="0"/>
              <a:t>Trabajando con CU 2.0 (4)</a:t>
            </a:r>
          </a:p>
        </p:txBody>
      </p:sp>
      <p:pic>
        <p:nvPicPr>
          <p:cNvPr id="5" name="Imagen 4"/>
          <p:cNvPicPr>
            <a:picLocks noChangeAspect="1"/>
          </p:cNvPicPr>
          <p:nvPr/>
        </p:nvPicPr>
        <p:blipFill>
          <a:blip r:embed="rId2"/>
          <a:stretch>
            <a:fillRect/>
          </a:stretch>
        </p:blipFill>
        <p:spPr>
          <a:xfrm>
            <a:off x="4229367" y="1432355"/>
            <a:ext cx="6662308" cy="3678791"/>
          </a:xfrm>
          <a:prstGeom prst="rect">
            <a:avLst/>
          </a:prstGeom>
        </p:spPr>
      </p:pic>
    </p:spTree>
    <p:extLst>
      <p:ext uri="{BB962C8B-B14F-4D97-AF65-F5344CB8AC3E}">
        <p14:creationId xmlns:p14="http://schemas.microsoft.com/office/powerpoint/2010/main" val="18986216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6" name="Marcador de pie de página 4"/>
          <p:cNvSpPr>
            <a:spLocks noGrp="1"/>
          </p:cNvSpPr>
          <p:nvPr>
            <p:ph type="ftr" sz="quarter" idx="11"/>
          </p:nvPr>
        </p:nvSpPr>
        <p:spPr/>
        <p:txBody>
          <a:bodyPr/>
          <a:lstStyle/>
          <a:p>
            <a:r>
              <a:rPr lang="es-AR"/>
              <a:t>Introducción a la Ingenería de Software en Productos Médicos</a:t>
            </a:r>
          </a:p>
        </p:txBody>
      </p:sp>
      <p:sp>
        <p:nvSpPr>
          <p:cNvPr id="7" name="Marcador de número de diapositiva 5"/>
          <p:cNvSpPr>
            <a:spLocks noGrp="1"/>
          </p:cNvSpPr>
          <p:nvPr>
            <p:ph type="sldNum" sz="quarter" idx="12"/>
          </p:nvPr>
        </p:nvSpPr>
        <p:spPr/>
        <p:txBody>
          <a:bodyPr/>
          <a:lstStyle/>
          <a:p>
            <a:fld id="{ADDD444B-9BA7-4839-9538-2E5C85273323}" type="slidenum">
              <a:rPr lang="es-AR" smtClean="0"/>
              <a:t>71</a:t>
            </a:fld>
            <a:endParaRPr lang="es-AR"/>
          </a:p>
        </p:txBody>
      </p:sp>
      <p:sp>
        <p:nvSpPr>
          <p:cNvPr id="3" name="Título 2"/>
          <p:cNvSpPr>
            <a:spLocks noGrp="1"/>
          </p:cNvSpPr>
          <p:nvPr>
            <p:ph type="title"/>
          </p:nvPr>
        </p:nvSpPr>
        <p:spPr/>
        <p:txBody>
          <a:bodyPr/>
          <a:lstStyle/>
          <a:p>
            <a:r>
              <a:rPr lang="es-ES" dirty="0"/>
              <a:t>Trabajando con CU 2.0 (5)</a:t>
            </a:r>
          </a:p>
        </p:txBody>
      </p:sp>
      <p:pic>
        <p:nvPicPr>
          <p:cNvPr id="4" name="Imagen 3"/>
          <p:cNvPicPr>
            <a:picLocks noChangeAspect="1"/>
          </p:cNvPicPr>
          <p:nvPr/>
        </p:nvPicPr>
        <p:blipFill>
          <a:blip r:embed="rId2"/>
          <a:stretch>
            <a:fillRect/>
          </a:stretch>
        </p:blipFill>
        <p:spPr>
          <a:xfrm>
            <a:off x="3435152" y="1555912"/>
            <a:ext cx="8315185" cy="3312367"/>
          </a:xfrm>
          <a:prstGeom prst="rect">
            <a:avLst/>
          </a:prstGeom>
        </p:spPr>
      </p:pic>
    </p:spTree>
    <p:extLst>
      <p:ext uri="{BB962C8B-B14F-4D97-AF65-F5344CB8AC3E}">
        <p14:creationId xmlns:p14="http://schemas.microsoft.com/office/powerpoint/2010/main" val="1778529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703512" y="1700808"/>
            <a:ext cx="1656184" cy="306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latin typeface="+mj-lt"/>
            </a:endParaRPr>
          </a:p>
        </p:txBody>
      </p:sp>
      <p:sp>
        <p:nvSpPr>
          <p:cNvPr id="5" name="4 Rectángulo redondeado"/>
          <p:cNvSpPr/>
          <p:nvPr/>
        </p:nvSpPr>
        <p:spPr>
          <a:xfrm>
            <a:off x="3503712" y="1700808"/>
            <a:ext cx="6984776" cy="4608512"/>
          </a:xfrm>
          <a:prstGeom prst="roundRect">
            <a:avLst>
              <a:gd name="adj" fmla="val 6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6" name="5 Rectángulo redondeado"/>
          <p:cNvSpPr/>
          <p:nvPr/>
        </p:nvSpPr>
        <p:spPr>
          <a:xfrm>
            <a:off x="3575720" y="2214156"/>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7" name="6 Rectángulo redondeado"/>
          <p:cNvSpPr/>
          <p:nvPr/>
        </p:nvSpPr>
        <p:spPr>
          <a:xfrm>
            <a:off x="5303912" y="2214156"/>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8" name="7 Rectángulo redondeado"/>
          <p:cNvSpPr/>
          <p:nvPr/>
        </p:nvSpPr>
        <p:spPr>
          <a:xfrm>
            <a:off x="7032104" y="2214156"/>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9" name="10 Rectángulo redondeado"/>
          <p:cNvSpPr/>
          <p:nvPr/>
        </p:nvSpPr>
        <p:spPr>
          <a:xfrm>
            <a:off x="8760296" y="2214156"/>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0" name="11 Rectángulo redondeado"/>
          <p:cNvSpPr/>
          <p:nvPr/>
        </p:nvSpPr>
        <p:spPr>
          <a:xfrm>
            <a:off x="3719736" y="285293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4" name="16 Rectángulo redondeado"/>
          <p:cNvSpPr/>
          <p:nvPr/>
        </p:nvSpPr>
        <p:spPr>
          <a:xfrm>
            <a:off x="5447928" y="2780928"/>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5" name="17 Rectángulo redondeado"/>
          <p:cNvSpPr/>
          <p:nvPr/>
        </p:nvSpPr>
        <p:spPr>
          <a:xfrm>
            <a:off x="5447928" y="3861048"/>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6" name="18 Rectángulo redondeado"/>
          <p:cNvSpPr/>
          <p:nvPr/>
        </p:nvSpPr>
        <p:spPr>
          <a:xfrm>
            <a:off x="5447928" y="4941168"/>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7" name="20 Rectángulo redondeado"/>
          <p:cNvSpPr/>
          <p:nvPr/>
        </p:nvSpPr>
        <p:spPr>
          <a:xfrm>
            <a:off x="7176120" y="2708920"/>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8" name="21 Rectángulo redondeado"/>
          <p:cNvSpPr/>
          <p:nvPr/>
        </p:nvSpPr>
        <p:spPr>
          <a:xfrm>
            <a:off x="7176120" y="3789040"/>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9" name="22 Rectángulo redondeado"/>
          <p:cNvSpPr/>
          <p:nvPr/>
        </p:nvSpPr>
        <p:spPr>
          <a:xfrm>
            <a:off x="7176120" y="4869160"/>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0" name="24 Rectángulo redondeado"/>
          <p:cNvSpPr/>
          <p:nvPr/>
        </p:nvSpPr>
        <p:spPr>
          <a:xfrm>
            <a:off x="8874544" y="282889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4" name="31 CuadroTexto"/>
          <p:cNvSpPr txBox="1"/>
          <p:nvPr/>
        </p:nvSpPr>
        <p:spPr>
          <a:xfrm>
            <a:off x="1970169" y="1844824"/>
            <a:ext cx="1151277" cy="369332"/>
          </a:xfrm>
          <a:prstGeom prst="rect">
            <a:avLst/>
          </a:prstGeom>
          <a:noFill/>
        </p:spPr>
        <p:txBody>
          <a:bodyPr wrap="none" rtlCol="0">
            <a:spAutoFit/>
          </a:bodyPr>
          <a:lstStyle/>
          <a:p>
            <a:r>
              <a:rPr lang="es-MX" dirty="0">
                <a:solidFill>
                  <a:schemeClr val="bg1"/>
                </a:solidFill>
                <a:latin typeface="+mj-lt"/>
              </a:rPr>
              <a:t>Prospecto</a:t>
            </a:r>
            <a:endParaRPr lang="es-AR" dirty="0">
              <a:solidFill>
                <a:schemeClr val="bg1"/>
              </a:solidFill>
              <a:latin typeface="+mj-lt"/>
            </a:endParaRPr>
          </a:p>
        </p:txBody>
      </p:sp>
      <p:sp>
        <p:nvSpPr>
          <p:cNvPr id="25" name="32 CuadroTexto"/>
          <p:cNvSpPr txBox="1"/>
          <p:nvPr/>
        </p:nvSpPr>
        <p:spPr>
          <a:xfrm>
            <a:off x="6398660" y="1840428"/>
            <a:ext cx="1047082" cy="369332"/>
          </a:xfrm>
          <a:prstGeom prst="rect">
            <a:avLst/>
          </a:prstGeom>
          <a:noFill/>
        </p:spPr>
        <p:txBody>
          <a:bodyPr wrap="none" rtlCol="0">
            <a:spAutoFit/>
          </a:bodyPr>
          <a:lstStyle/>
          <a:p>
            <a:r>
              <a:rPr lang="es-MX" dirty="0">
                <a:solidFill>
                  <a:schemeClr val="bg1"/>
                </a:solidFill>
                <a:latin typeface="+mj-lt"/>
              </a:rPr>
              <a:t>Proyecto</a:t>
            </a:r>
            <a:endParaRPr lang="es-AR" dirty="0">
              <a:solidFill>
                <a:schemeClr val="bg1"/>
              </a:solidFill>
              <a:latin typeface="+mj-lt"/>
            </a:endParaRPr>
          </a:p>
        </p:txBody>
      </p:sp>
      <p:sp>
        <p:nvSpPr>
          <p:cNvPr id="26" name="33 CuadroTexto"/>
          <p:cNvSpPr txBox="1"/>
          <p:nvPr/>
        </p:nvSpPr>
        <p:spPr>
          <a:xfrm>
            <a:off x="3719735" y="2348880"/>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7" name="34 CuadroTexto"/>
          <p:cNvSpPr txBox="1"/>
          <p:nvPr/>
        </p:nvSpPr>
        <p:spPr>
          <a:xfrm>
            <a:off x="5447928" y="2348880"/>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8" name="35 CuadroTexto"/>
          <p:cNvSpPr txBox="1"/>
          <p:nvPr/>
        </p:nvSpPr>
        <p:spPr>
          <a:xfrm>
            <a:off x="7224925" y="2348880"/>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9" name="37 CuadroTexto"/>
          <p:cNvSpPr txBox="1"/>
          <p:nvPr/>
        </p:nvSpPr>
        <p:spPr>
          <a:xfrm>
            <a:off x="3750043" y="2888940"/>
            <a:ext cx="1327608" cy="369332"/>
          </a:xfrm>
          <a:prstGeom prst="rect">
            <a:avLst/>
          </a:prstGeom>
          <a:noFill/>
        </p:spPr>
        <p:txBody>
          <a:bodyPr wrap="none" rtlCol="0">
            <a:spAutoFit/>
          </a:bodyPr>
          <a:lstStyle/>
          <a:p>
            <a:r>
              <a:rPr lang="es-MX" dirty="0">
                <a:latin typeface="+mj-lt"/>
              </a:rPr>
              <a:t>Iteración - P</a:t>
            </a:r>
          </a:p>
        </p:txBody>
      </p:sp>
      <p:sp>
        <p:nvSpPr>
          <p:cNvPr id="33" name="44 CuadroTexto"/>
          <p:cNvSpPr txBox="1"/>
          <p:nvPr/>
        </p:nvSpPr>
        <p:spPr>
          <a:xfrm>
            <a:off x="5427859" y="2863284"/>
            <a:ext cx="1351653" cy="369332"/>
          </a:xfrm>
          <a:prstGeom prst="rect">
            <a:avLst/>
          </a:prstGeom>
          <a:noFill/>
        </p:spPr>
        <p:txBody>
          <a:bodyPr wrap="none" rtlCol="0">
            <a:spAutoFit/>
          </a:bodyPr>
          <a:lstStyle/>
          <a:p>
            <a:pPr algn="r"/>
            <a:r>
              <a:rPr lang="es-MX" dirty="0">
                <a:latin typeface="+mj-lt"/>
              </a:rPr>
              <a:t>Iteración - D</a:t>
            </a:r>
          </a:p>
        </p:txBody>
      </p:sp>
      <p:sp>
        <p:nvSpPr>
          <p:cNvPr id="34" name="45 CuadroTexto"/>
          <p:cNvSpPr txBox="1"/>
          <p:nvPr/>
        </p:nvSpPr>
        <p:spPr>
          <a:xfrm>
            <a:off x="5494951" y="3976934"/>
            <a:ext cx="1351653" cy="369332"/>
          </a:xfrm>
          <a:prstGeom prst="rect">
            <a:avLst/>
          </a:prstGeom>
          <a:noFill/>
        </p:spPr>
        <p:txBody>
          <a:bodyPr wrap="none" rtlCol="0">
            <a:spAutoFit/>
          </a:bodyPr>
          <a:lstStyle/>
          <a:p>
            <a:pPr algn="r"/>
            <a:r>
              <a:rPr lang="es-MX" dirty="0">
                <a:latin typeface="+mj-lt"/>
              </a:rPr>
              <a:t>Iteración - D</a:t>
            </a:r>
          </a:p>
        </p:txBody>
      </p:sp>
      <p:sp>
        <p:nvSpPr>
          <p:cNvPr id="35" name="46 CuadroTexto"/>
          <p:cNvSpPr txBox="1"/>
          <p:nvPr/>
        </p:nvSpPr>
        <p:spPr>
          <a:xfrm>
            <a:off x="5507353" y="5057054"/>
            <a:ext cx="1332416" cy="369332"/>
          </a:xfrm>
          <a:prstGeom prst="rect">
            <a:avLst/>
          </a:prstGeom>
          <a:noFill/>
        </p:spPr>
        <p:txBody>
          <a:bodyPr wrap="none" rtlCol="0">
            <a:spAutoFit/>
          </a:bodyPr>
          <a:lstStyle/>
          <a:p>
            <a:pPr algn="r"/>
            <a:r>
              <a:rPr lang="es-MX" dirty="0">
                <a:latin typeface="+mj-lt"/>
              </a:rPr>
              <a:t>Iteración - R</a:t>
            </a:r>
          </a:p>
        </p:txBody>
      </p:sp>
      <p:sp>
        <p:nvSpPr>
          <p:cNvPr id="36" name="48 CuadroTexto"/>
          <p:cNvSpPr txBox="1"/>
          <p:nvPr/>
        </p:nvSpPr>
        <p:spPr>
          <a:xfrm>
            <a:off x="7132362" y="2803836"/>
            <a:ext cx="1351653" cy="369332"/>
          </a:xfrm>
          <a:prstGeom prst="rect">
            <a:avLst/>
          </a:prstGeom>
          <a:noFill/>
        </p:spPr>
        <p:txBody>
          <a:bodyPr wrap="none" rtlCol="0">
            <a:spAutoFit/>
          </a:bodyPr>
          <a:lstStyle/>
          <a:p>
            <a:pPr algn="r"/>
            <a:r>
              <a:rPr lang="es-MX" dirty="0">
                <a:latin typeface="+mj-lt"/>
              </a:rPr>
              <a:t>Iteración - D</a:t>
            </a:r>
          </a:p>
        </p:txBody>
      </p:sp>
      <p:sp>
        <p:nvSpPr>
          <p:cNvPr id="37" name="49 CuadroTexto"/>
          <p:cNvSpPr txBox="1"/>
          <p:nvPr/>
        </p:nvSpPr>
        <p:spPr>
          <a:xfrm>
            <a:off x="7199454" y="3917486"/>
            <a:ext cx="1351653" cy="369332"/>
          </a:xfrm>
          <a:prstGeom prst="rect">
            <a:avLst/>
          </a:prstGeom>
          <a:noFill/>
        </p:spPr>
        <p:txBody>
          <a:bodyPr wrap="none" rtlCol="0">
            <a:spAutoFit/>
          </a:bodyPr>
          <a:lstStyle/>
          <a:p>
            <a:pPr algn="r"/>
            <a:r>
              <a:rPr lang="es-MX" dirty="0">
                <a:latin typeface="+mj-lt"/>
              </a:rPr>
              <a:t>Iteración - D</a:t>
            </a:r>
          </a:p>
        </p:txBody>
      </p:sp>
      <p:sp>
        <p:nvSpPr>
          <p:cNvPr id="38" name="50 CuadroTexto"/>
          <p:cNvSpPr txBox="1"/>
          <p:nvPr/>
        </p:nvSpPr>
        <p:spPr>
          <a:xfrm>
            <a:off x="7211856" y="4997606"/>
            <a:ext cx="1332416" cy="369332"/>
          </a:xfrm>
          <a:prstGeom prst="rect">
            <a:avLst/>
          </a:prstGeom>
          <a:noFill/>
        </p:spPr>
        <p:txBody>
          <a:bodyPr wrap="none" rtlCol="0">
            <a:spAutoFit/>
          </a:bodyPr>
          <a:lstStyle/>
          <a:p>
            <a:pPr algn="r"/>
            <a:r>
              <a:rPr lang="es-MX" dirty="0">
                <a:latin typeface="+mj-lt"/>
              </a:rPr>
              <a:t>Iteración - R</a:t>
            </a:r>
          </a:p>
        </p:txBody>
      </p:sp>
      <p:sp>
        <p:nvSpPr>
          <p:cNvPr id="39" name="52 CuadroTexto"/>
          <p:cNvSpPr txBox="1"/>
          <p:nvPr/>
        </p:nvSpPr>
        <p:spPr>
          <a:xfrm>
            <a:off x="8874544" y="2972912"/>
            <a:ext cx="1300732" cy="369332"/>
          </a:xfrm>
          <a:prstGeom prst="rect">
            <a:avLst/>
          </a:prstGeom>
          <a:noFill/>
        </p:spPr>
        <p:txBody>
          <a:bodyPr wrap="none" rtlCol="0">
            <a:spAutoFit/>
          </a:bodyPr>
          <a:lstStyle/>
          <a:p>
            <a:pPr algn="r"/>
            <a:r>
              <a:rPr lang="es-MX" dirty="0">
                <a:latin typeface="+mj-lt"/>
              </a:rPr>
              <a:t>Iteración - F</a:t>
            </a:r>
          </a:p>
        </p:txBody>
      </p:sp>
      <p:sp>
        <p:nvSpPr>
          <p:cNvPr id="43" name="35 CuadroTexto"/>
          <p:cNvSpPr txBox="1"/>
          <p:nvPr/>
        </p:nvSpPr>
        <p:spPr>
          <a:xfrm>
            <a:off x="8953117" y="2420888"/>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30"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31" name="Marcador de pie de página 4"/>
          <p:cNvSpPr>
            <a:spLocks noGrp="1"/>
          </p:cNvSpPr>
          <p:nvPr>
            <p:ph type="ftr" sz="quarter" idx="11"/>
          </p:nvPr>
        </p:nvSpPr>
        <p:spPr/>
        <p:txBody>
          <a:bodyPr/>
          <a:lstStyle/>
          <a:p>
            <a:r>
              <a:rPr lang="es-AR"/>
              <a:t>Introducción a la Ingenería de Software en Productos Médicos</a:t>
            </a:r>
          </a:p>
        </p:txBody>
      </p:sp>
      <p:sp>
        <p:nvSpPr>
          <p:cNvPr id="32" name="Marcador de número de diapositiva 5"/>
          <p:cNvSpPr>
            <a:spLocks noGrp="1"/>
          </p:cNvSpPr>
          <p:nvPr>
            <p:ph type="sldNum" sz="quarter" idx="12"/>
          </p:nvPr>
        </p:nvSpPr>
        <p:spPr/>
        <p:txBody>
          <a:bodyPr/>
          <a:lstStyle/>
          <a:p>
            <a:fld id="{ADDD444B-9BA7-4839-9538-2E5C85273323}" type="slidenum">
              <a:rPr lang="es-AR" smtClean="0"/>
              <a:t>72</a:t>
            </a:fld>
            <a:endParaRPr lang="es-AR"/>
          </a:p>
        </p:txBody>
      </p:sp>
      <p:sp>
        <p:nvSpPr>
          <p:cNvPr id="40" name="Título 2"/>
          <p:cNvSpPr>
            <a:spLocks noGrp="1"/>
          </p:cNvSpPr>
          <p:nvPr>
            <p:ph type="title"/>
          </p:nvPr>
        </p:nvSpPr>
        <p:spPr>
          <a:xfrm>
            <a:off x="1981200" y="404664"/>
            <a:ext cx="8229600" cy="1143000"/>
          </a:xfrm>
        </p:spPr>
        <p:txBody>
          <a:bodyPr/>
          <a:lstStyle/>
          <a:p>
            <a:r>
              <a:rPr lang="es-ES" dirty="0"/>
              <a:t>Recordando el CV presentado</a:t>
            </a:r>
          </a:p>
        </p:txBody>
      </p:sp>
    </p:spTree>
    <p:extLst>
      <p:ext uri="{BB962C8B-B14F-4D97-AF65-F5344CB8AC3E}">
        <p14:creationId xmlns:p14="http://schemas.microsoft.com/office/powerpoint/2010/main" val="460236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nvPr>
        </p:nvGraphicFramePr>
        <p:xfrm>
          <a:off x="1991544" y="2204864"/>
          <a:ext cx="8229600" cy="347980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70840">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Capturar</a:t>
                      </a:r>
                      <a:r>
                        <a:rPr lang="es-ES" baseline="0" dirty="0"/>
                        <a:t> y Comprender el alcance.</a:t>
                      </a:r>
                      <a:endParaRPr lang="es-ES" dirty="0"/>
                    </a:p>
                  </a:txBody>
                  <a:tcPr/>
                </a:tc>
                <a:tc>
                  <a:txBody>
                    <a:bodyPr/>
                    <a:lstStyle/>
                    <a:p>
                      <a:r>
                        <a:rPr lang="es-ES" dirty="0"/>
                        <a:t>Reuniones</a:t>
                      </a:r>
                      <a:r>
                        <a:rPr lang="es-ES" baseline="0" dirty="0"/>
                        <a:t> Conjuntas, </a:t>
                      </a:r>
                      <a:r>
                        <a:rPr lang="es-ES" baseline="0" dirty="0" err="1"/>
                        <a:t>Brainstorming</a:t>
                      </a:r>
                      <a:r>
                        <a:rPr lang="es-ES" baseline="0" dirty="0"/>
                        <a:t>, Análisis de Mercado, Investigación Documental.</a:t>
                      </a:r>
                    </a:p>
                    <a:p>
                      <a:endParaRPr lang="es-ES" dirty="0"/>
                    </a:p>
                  </a:txBody>
                  <a:tcPr/>
                </a:tc>
                <a:extLst>
                  <a:ext uri="{0D108BD9-81ED-4DB2-BD59-A6C34878D82A}">
                    <a16:rowId xmlns:a16="http://schemas.microsoft.com/office/drawing/2014/main" val="10001"/>
                  </a:ext>
                </a:extLst>
              </a:tr>
              <a:tr h="370840">
                <a:tc>
                  <a:txBody>
                    <a:bodyPr/>
                    <a:lstStyle/>
                    <a:p>
                      <a:r>
                        <a:rPr lang="es-ES" dirty="0"/>
                        <a:t>Analizar los Requerimientos</a:t>
                      </a:r>
                    </a:p>
                  </a:txBody>
                  <a:tcPr/>
                </a:tc>
                <a:tc>
                  <a:txBody>
                    <a:bodyPr/>
                    <a:lstStyle/>
                    <a:p>
                      <a:r>
                        <a:rPr lang="es-ES" dirty="0"/>
                        <a:t>Diagrama</a:t>
                      </a:r>
                      <a:r>
                        <a:rPr lang="es-ES" baseline="0" dirty="0"/>
                        <a:t> de Contexto, Identificación de los </a:t>
                      </a:r>
                      <a:r>
                        <a:rPr lang="es-ES" baseline="0" dirty="0" err="1"/>
                        <a:t>Stakeholders</a:t>
                      </a:r>
                      <a:r>
                        <a:rPr lang="es-ES" baseline="0" dirty="0"/>
                        <a:t>, Modelo de Dominio, Modelo de Procesos, Modelo de Casos de Uso Inicial.</a:t>
                      </a:r>
                      <a:endParaRPr lang="es-ES" dirty="0"/>
                    </a:p>
                  </a:txBody>
                  <a:tcPr/>
                </a:tc>
                <a:extLst>
                  <a:ext uri="{0D108BD9-81ED-4DB2-BD59-A6C34878D82A}">
                    <a16:rowId xmlns:a16="http://schemas.microsoft.com/office/drawing/2014/main" val="10002"/>
                  </a:ext>
                </a:extLst>
              </a:tr>
              <a:tr h="370840">
                <a:tc>
                  <a:txBody>
                    <a:bodyPr/>
                    <a:lstStyle/>
                    <a:p>
                      <a:r>
                        <a:rPr lang="es-ES" dirty="0"/>
                        <a:t>Especificar</a:t>
                      </a:r>
                      <a:r>
                        <a:rPr lang="es-ES" baseline="0" dirty="0"/>
                        <a:t> los Requerimientos</a:t>
                      </a:r>
                      <a:endParaRPr lang="es-ES" dirty="0"/>
                    </a:p>
                  </a:txBody>
                  <a:tcPr/>
                </a:tc>
                <a:tc>
                  <a:txBody>
                    <a:bodyPr/>
                    <a:lstStyle/>
                    <a:p>
                      <a:r>
                        <a:rPr lang="es-ES" dirty="0"/>
                        <a:t>Uso de herramientas</a:t>
                      </a:r>
                      <a:r>
                        <a:rPr lang="es-ES" baseline="0" dirty="0"/>
                        <a:t> de Modelado, Documento en base a un Plantilla</a:t>
                      </a:r>
                      <a:endParaRPr lang="es-ES" dirty="0"/>
                    </a:p>
                  </a:txBody>
                  <a:tcPr/>
                </a:tc>
                <a:extLst>
                  <a:ext uri="{0D108BD9-81ED-4DB2-BD59-A6C34878D82A}">
                    <a16:rowId xmlns:a16="http://schemas.microsoft.com/office/drawing/2014/main" val="10003"/>
                  </a:ext>
                </a:extLst>
              </a:tr>
              <a:tr h="370840">
                <a:tc>
                  <a:txBody>
                    <a:bodyPr/>
                    <a:lstStyle/>
                    <a:p>
                      <a:r>
                        <a:rPr lang="es-ES" dirty="0"/>
                        <a:t>Validar los</a:t>
                      </a:r>
                      <a:r>
                        <a:rPr lang="es-ES" baseline="0" dirty="0"/>
                        <a:t> Requerimientos</a:t>
                      </a:r>
                      <a:endParaRPr lang="es-ES" dirty="0"/>
                    </a:p>
                  </a:txBody>
                  <a:tcPr/>
                </a:tc>
                <a:tc>
                  <a:txBody>
                    <a:bodyPr/>
                    <a:lstStyle/>
                    <a:p>
                      <a:r>
                        <a:rPr lang="es-ES" dirty="0"/>
                        <a:t>Demos</a:t>
                      </a:r>
                      <a:r>
                        <a:rPr lang="es-ES" baseline="0" dirty="0"/>
                        <a:t> con </a:t>
                      </a:r>
                      <a:r>
                        <a:rPr lang="es-ES" baseline="0" dirty="0" err="1"/>
                        <a:t>storyboard</a:t>
                      </a:r>
                      <a:r>
                        <a:rPr lang="es-ES" baseline="0" dirty="0"/>
                        <a:t> o Maquetas. Revisión de la especificación. Acuerdo formal</a:t>
                      </a:r>
                      <a:endParaRPr lang="es-ES" dirty="0"/>
                    </a:p>
                  </a:txBody>
                  <a:tcPr/>
                </a:tc>
                <a:extLst>
                  <a:ext uri="{0D108BD9-81ED-4DB2-BD59-A6C34878D82A}">
                    <a16:rowId xmlns:a16="http://schemas.microsoft.com/office/drawing/2014/main" val="10004"/>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73</a:t>
            </a:fld>
            <a:endParaRPr lang="es-AR"/>
          </a:p>
        </p:txBody>
      </p:sp>
      <p:sp>
        <p:nvSpPr>
          <p:cNvPr id="2" name="Título 1"/>
          <p:cNvSpPr>
            <a:spLocks noGrp="1"/>
          </p:cNvSpPr>
          <p:nvPr>
            <p:ph type="title"/>
          </p:nvPr>
        </p:nvSpPr>
        <p:spPr/>
        <p:txBody>
          <a:bodyPr/>
          <a:lstStyle/>
          <a:p>
            <a:r>
              <a:rPr lang="es-ES" dirty="0"/>
              <a:t>Prospecto</a:t>
            </a:r>
          </a:p>
        </p:txBody>
      </p:sp>
    </p:spTree>
    <p:extLst>
      <p:ext uri="{BB962C8B-B14F-4D97-AF65-F5344CB8AC3E}">
        <p14:creationId xmlns:p14="http://schemas.microsoft.com/office/powerpoint/2010/main" val="2608571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nvPr>
        </p:nvGraphicFramePr>
        <p:xfrm>
          <a:off x="1991544" y="2204864"/>
          <a:ext cx="8229600" cy="347980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70840">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Capturar</a:t>
                      </a:r>
                      <a:r>
                        <a:rPr lang="es-ES" baseline="0" dirty="0"/>
                        <a:t> y Comprender el alcance.</a:t>
                      </a:r>
                      <a:endParaRPr lang="es-ES" dirty="0"/>
                    </a:p>
                  </a:txBody>
                  <a:tcPr/>
                </a:tc>
                <a:tc>
                  <a:txBody>
                    <a:bodyPr/>
                    <a:lstStyle/>
                    <a:p>
                      <a:r>
                        <a:rPr lang="es-ES" dirty="0"/>
                        <a:t>El </a:t>
                      </a:r>
                      <a:r>
                        <a:rPr lang="es-ES" dirty="0" err="1"/>
                        <a:t>Product</a:t>
                      </a:r>
                      <a:r>
                        <a:rPr lang="es-ES" baseline="0" dirty="0"/>
                        <a:t> </a:t>
                      </a:r>
                      <a:r>
                        <a:rPr lang="es-ES" baseline="0" dirty="0" err="1"/>
                        <a:t>Owner</a:t>
                      </a:r>
                      <a:r>
                        <a:rPr lang="es-ES" baseline="0" dirty="0"/>
                        <a:t> es el responsable de asegurar el entendimiento, con las fuentes de los mismos</a:t>
                      </a:r>
                    </a:p>
                    <a:p>
                      <a:endParaRPr lang="es-ES" dirty="0"/>
                    </a:p>
                  </a:txBody>
                  <a:tcPr/>
                </a:tc>
                <a:extLst>
                  <a:ext uri="{0D108BD9-81ED-4DB2-BD59-A6C34878D82A}">
                    <a16:rowId xmlns:a16="http://schemas.microsoft.com/office/drawing/2014/main" val="10001"/>
                  </a:ext>
                </a:extLst>
              </a:tr>
              <a:tr h="370840">
                <a:tc>
                  <a:txBody>
                    <a:bodyPr/>
                    <a:lstStyle/>
                    <a:p>
                      <a:r>
                        <a:rPr lang="es-ES" dirty="0"/>
                        <a:t>Analizar los Requerimientos</a:t>
                      </a:r>
                    </a:p>
                  </a:txBody>
                  <a:tcPr/>
                </a:tc>
                <a:tc>
                  <a:txBody>
                    <a:bodyPr/>
                    <a:lstStyle/>
                    <a:p>
                      <a:r>
                        <a:rPr lang="es-ES" dirty="0"/>
                        <a:t>Descripción de Escenario</a:t>
                      </a:r>
                      <a:r>
                        <a:rPr lang="es-ES" baseline="0" dirty="0"/>
                        <a:t> principal del CU e identificación de las Porciones de CU. Priorización de las Porciones de CU.</a:t>
                      </a:r>
                      <a:endParaRPr lang="es-ES" dirty="0"/>
                    </a:p>
                  </a:txBody>
                  <a:tcPr/>
                </a:tc>
                <a:extLst>
                  <a:ext uri="{0D108BD9-81ED-4DB2-BD59-A6C34878D82A}">
                    <a16:rowId xmlns:a16="http://schemas.microsoft.com/office/drawing/2014/main" val="10002"/>
                  </a:ext>
                </a:extLst>
              </a:tr>
              <a:tr h="370840">
                <a:tc>
                  <a:txBody>
                    <a:bodyPr/>
                    <a:lstStyle/>
                    <a:p>
                      <a:r>
                        <a:rPr lang="es-ES" dirty="0"/>
                        <a:t>Especificar</a:t>
                      </a:r>
                      <a:r>
                        <a:rPr lang="es-ES" baseline="0" dirty="0"/>
                        <a:t> los Requerimientos</a:t>
                      </a:r>
                      <a:endParaRPr lang="es-ES" dirty="0"/>
                    </a:p>
                  </a:txBody>
                  <a:tcPr/>
                </a:tc>
                <a:tc>
                  <a:txBody>
                    <a:bodyPr/>
                    <a:lstStyle/>
                    <a:p>
                      <a:r>
                        <a:rPr lang="es-ES" dirty="0"/>
                        <a:t>Escritura de</a:t>
                      </a:r>
                      <a:r>
                        <a:rPr lang="es-ES" baseline="0" dirty="0"/>
                        <a:t> los escenarios en la herramienta de modelado.</a:t>
                      </a:r>
                      <a:endParaRPr lang="es-ES" dirty="0"/>
                    </a:p>
                  </a:txBody>
                  <a:tcPr/>
                </a:tc>
                <a:extLst>
                  <a:ext uri="{0D108BD9-81ED-4DB2-BD59-A6C34878D82A}">
                    <a16:rowId xmlns:a16="http://schemas.microsoft.com/office/drawing/2014/main" val="10003"/>
                  </a:ext>
                </a:extLst>
              </a:tr>
              <a:tr h="370840">
                <a:tc>
                  <a:txBody>
                    <a:bodyPr/>
                    <a:lstStyle/>
                    <a:p>
                      <a:r>
                        <a:rPr lang="es-ES" dirty="0"/>
                        <a:t>Validar los</a:t>
                      </a:r>
                      <a:r>
                        <a:rPr lang="es-ES" baseline="0" dirty="0"/>
                        <a:t> Requerimientos</a:t>
                      </a:r>
                      <a:endParaRPr lang="es-ES" dirty="0"/>
                    </a:p>
                  </a:txBody>
                  <a:tcPr/>
                </a:tc>
                <a:tc>
                  <a:txBody>
                    <a:bodyPr/>
                    <a:lstStyle/>
                    <a:p>
                      <a:r>
                        <a:rPr lang="es-ES" dirty="0"/>
                        <a:t>Demos</a:t>
                      </a:r>
                      <a:r>
                        <a:rPr lang="es-ES" baseline="0" dirty="0"/>
                        <a:t> con </a:t>
                      </a:r>
                      <a:r>
                        <a:rPr lang="es-ES" baseline="0" dirty="0" err="1"/>
                        <a:t>storyboard</a:t>
                      </a:r>
                      <a:r>
                        <a:rPr lang="es-ES" baseline="0" dirty="0"/>
                        <a:t> o Maquetas. Revisión de la especificación. Acuerdo formal</a:t>
                      </a:r>
                      <a:endParaRPr lang="es-ES" dirty="0"/>
                    </a:p>
                  </a:txBody>
                  <a:tcPr/>
                </a:tc>
                <a:extLst>
                  <a:ext uri="{0D108BD9-81ED-4DB2-BD59-A6C34878D82A}">
                    <a16:rowId xmlns:a16="http://schemas.microsoft.com/office/drawing/2014/main" val="10004"/>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74</a:t>
            </a:fld>
            <a:endParaRPr lang="es-AR"/>
          </a:p>
        </p:txBody>
      </p:sp>
      <p:sp>
        <p:nvSpPr>
          <p:cNvPr id="2" name="Título 1"/>
          <p:cNvSpPr>
            <a:spLocks noGrp="1"/>
          </p:cNvSpPr>
          <p:nvPr>
            <p:ph type="title"/>
          </p:nvPr>
        </p:nvSpPr>
        <p:spPr/>
        <p:txBody>
          <a:bodyPr/>
          <a:lstStyle/>
          <a:p>
            <a:r>
              <a:rPr lang="es-ES" dirty="0"/>
              <a:t>Proyecto – Sprint Inicial</a:t>
            </a:r>
          </a:p>
        </p:txBody>
      </p:sp>
    </p:spTree>
    <p:extLst>
      <p:ext uri="{BB962C8B-B14F-4D97-AF65-F5344CB8AC3E}">
        <p14:creationId xmlns:p14="http://schemas.microsoft.com/office/powerpoint/2010/main" val="3350205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nvPr>
        </p:nvGraphicFramePr>
        <p:xfrm>
          <a:off x="1991544" y="2204864"/>
          <a:ext cx="8229600" cy="320548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70840">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Capturar</a:t>
                      </a:r>
                      <a:r>
                        <a:rPr lang="es-ES" baseline="0" dirty="0"/>
                        <a:t> y Comprender el alcance.</a:t>
                      </a:r>
                      <a:endParaRPr lang="es-ES" dirty="0"/>
                    </a:p>
                  </a:txBody>
                  <a:tcPr/>
                </a:tc>
                <a:tc>
                  <a:txBody>
                    <a:bodyPr/>
                    <a:lstStyle/>
                    <a:p>
                      <a:r>
                        <a:rPr lang="es-ES" dirty="0"/>
                        <a:t>El </a:t>
                      </a:r>
                      <a:r>
                        <a:rPr lang="es-ES" dirty="0" err="1"/>
                        <a:t>Product</a:t>
                      </a:r>
                      <a:r>
                        <a:rPr lang="es-ES" baseline="0" dirty="0"/>
                        <a:t> </a:t>
                      </a:r>
                      <a:r>
                        <a:rPr lang="es-ES" baseline="0" dirty="0" err="1"/>
                        <a:t>Owner</a:t>
                      </a:r>
                      <a:r>
                        <a:rPr lang="es-ES" baseline="0" dirty="0"/>
                        <a:t> es el responsable de asegurar el entendimiento, con las fuentes de los mismos</a:t>
                      </a:r>
                    </a:p>
                    <a:p>
                      <a:endParaRPr lang="es-ES" dirty="0"/>
                    </a:p>
                  </a:txBody>
                  <a:tcPr/>
                </a:tc>
                <a:extLst>
                  <a:ext uri="{0D108BD9-81ED-4DB2-BD59-A6C34878D82A}">
                    <a16:rowId xmlns:a16="http://schemas.microsoft.com/office/drawing/2014/main" val="10001"/>
                  </a:ext>
                </a:extLst>
              </a:tr>
              <a:tr h="370840">
                <a:tc>
                  <a:txBody>
                    <a:bodyPr/>
                    <a:lstStyle/>
                    <a:p>
                      <a:r>
                        <a:rPr lang="es-ES" dirty="0"/>
                        <a:t>Analizar los Requerimientos</a:t>
                      </a:r>
                    </a:p>
                  </a:txBody>
                  <a:tcPr/>
                </a:tc>
                <a:tc>
                  <a:txBody>
                    <a:bodyPr/>
                    <a:lstStyle/>
                    <a:p>
                      <a:r>
                        <a:rPr lang="es-ES" dirty="0"/>
                        <a:t>Descripción de los Escenarios</a:t>
                      </a:r>
                      <a:r>
                        <a:rPr lang="es-ES" baseline="0" dirty="0"/>
                        <a:t> de las porciones asignadas al Sprint. Revisar el </a:t>
                      </a:r>
                      <a:r>
                        <a:rPr lang="es-ES" baseline="0" dirty="0" err="1"/>
                        <a:t>Backlog</a:t>
                      </a:r>
                      <a:r>
                        <a:rPr lang="es-ES" baseline="0" dirty="0"/>
                        <a:t> de Producto.</a:t>
                      </a:r>
                      <a:endParaRPr lang="es-ES" dirty="0"/>
                    </a:p>
                  </a:txBody>
                  <a:tcPr/>
                </a:tc>
                <a:extLst>
                  <a:ext uri="{0D108BD9-81ED-4DB2-BD59-A6C34878D82A}">
                    <a16:rowId xmlns:a16="http://schemas.microsoft.com/office/drawing/2014/main" val="10002"/>
                  </a:ext>
                </a:extLst>
              </a:tr>
              <a:tr h="370840">
                <a:tc>
                  <a:txBody>
                    <a:bodyPr/>
                    <a:lstStyle/>
                    <a:p>
                      <a:r>
                        <a:rPr lang="es-ES" dirty="0"/>
                        <a:t>Especificar</a:t>
                      </a:r>
                      <a:r>
                        <a:rPr lang="es-ES" baseline="0" dirty="0"/>
                        <a:t> los Requerimientos</a:t>
                      </a:r>
                      <a:endParaRPr lang="es-ES" dirty="0"/>
                    </a:p>
                  </a:txBody>
                  <a:tcPr/>
                </a:tc>
                <a:tc>
                  <a:txBody>
                    <a:bodyPr/>
                    <a:lstStyle/>
                    <a:p>
                      <a:r>
                        <a:rPr lang="es-ES" dirty="0"/>
                        <a:t>Escritura de</a:t>
                      </a:r>
                      <a:r>
                        <a:rPr lang="es-ES" baseline="0" dirty="0"/>
                        <a:t> los escenarios en la herramienta de modelado.</a:t>
                      </a:r>
                      <a:endParaRPr lang="es-ES" dirty="0"/>
                    </a:p>
                  </a:txBody>
                  <a:tcPr/>
                </a:tc>
                <a:extLst>
                  <a:ext uri="{0D108BD9-81ED-4DB2-BD59-A6C34878D82A}">
                    <a16:rowId xmlns:a16="http://schemas.microsoft.com/office/drawing/2014/main" val="10003"/>
                  </a:ext>
                </a:extLst>
              </a:tr>
              <a:tr h="370840">
                <a:tc>
                  <a:txBody>
                    <a:bodyPr/>
                    <a:lstStyle/>
                    <a:p>
                      <a:r>
                        <a:rPr lang="es-ES" dirty="0"/>
                        <a:t>Validar los</a:t>
                      </a:r>
                      <a:r>
                        <a:rPr lang="es-ES" baseline="0" dirty="0"/>
                        <a:t> Requerimientos</a:t>
                      </a:r>
                      <a:endParaRPr lang="es-ES" dirty="0"/>
                    </a:p>
                  </a:txBody>
                  <a:tcPr/>
                </a:tc>
                <a:tc>
                  <a:txBody>
                    <a:bodyPr/>
                    <a:lstStyle/>
                    <a:p>
                      <a:r>
                        <a:rPr lang="es-ES" dirty="0"/>
                        <a:t>Sprint Demo o </a:t>
                      </a:r>
                      <a:r>
                        <a:rPr lang="es-ES" dirty="0" err="1"/>
                        <a:t>Testing</a:t>
                      </a:r>
                      <a:r>
                        <a:rPr lang="es-ES" dirty="0"/>
                        <a:t> Funcional.</a:t>
                      </a:r>
                    </a:p>
                  </a:txBody>
                  <a:tcPr/>
                </a:tc>
                <a:extLst>
                  <a:ext uri="{0D108BD9-81ED-4DB2-BD59-A6C34878D82A}">
                    <a16:rowId xmlns:a16="http://schemas.microsoft.com/office/drawing/2014/main" val="10004"/>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13/4/19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75</a:t>
            </a:fld>
            <a:endParaRPr lang="es-AR"/>
          </a:p>
        </p:txBody>
      </p:sp>
      <p:sp>
        <p:nvSpPr>
          <p:cNvPr id="2" name="Título 1"/>
          <p:cNvSpPr>
            <a:spLocks noGrp="1"/>
          </p:cNvSpPr>
          <p:nvPr>
            <p:ph type="title"/>
          </p:nvPr>
        </p:nvSpPr>
        <p:spPr/>
        <p:txBody>
          <a:bodyPr/>
          <a:lstStyle/>
          <a:p>
            <a:r>
              <a:rPr lang="es-ES" dirty="0"/>
              <a:t>Proyecto – Sprint Desarrollo</a:t>
            </a:r>
          </a:p>
        </p:txBody>
      </p:sp>
    </p:spTree>
    <p:extLst>
      <p:ext uri="{BB962C8B-B14F-4D97-AF65-F5344CB8AC3E}">
        <p14:creationId xmlns:p14="http://schemas.microsoft.com/office/powerpoint/2010/main" val="10486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s-AR"/>
              <a:t>Para resumir</a:t>
            </a:r>
            <a:endParaRPr lang="es-ES"/>
          </a:p>
        </p:txBody>
      </p:sp>
      <p:sp>
        <p:nvSpPr>
          <p:cNvPr id="52228" name="Text Box 3"/>
          <p:cNvSpPr txBox="1">
            <a:spLocks noChangeArrowheads="1"/>
          </p:cNvSpPr>
          <p:nvPr/>
        </p:nvSpPr>
        <p:spPr bwMode="auto">
          <a:xfrm>
            <a:off x="3462916" y="1023771"/>
            <a:ext cx="8213353" cy="48013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buFont typeface="Wingdings" panose="05000000000000000000" pitchFamily="2" charset="2"/>
              <a:buNone/>
            </a:pPr>
            <a:r>
              <a:rPr kumimoji="1" lang="es-ES" altLang="es-ES" dirty="0">
                <a:latin typeface="Calibri" panose="020F0502020204030204" pitchFamily="34" charset="0"/>
              </a:rPr>
              <a:t>“</a:t>
            </a:r>
            <a:r>
              <a:rPr kumimoji="1" lang="es-ES" dirty="0">
                <a:latin typeface="Calibri" panose="020F0502020204030204" pitchFamily="34" charset="0"/>
              </a:rPr>
              <a:t>La parte más difícil de construir un sistema es precisamente saber qué construir. Ninguna otra parte del trabajo conceptual es tan difícil como establecer los requerimientos técnicos detallados, incluyendo todas las interfaces con gente, máquinas y otros sistemas. Ninguna otra parte del trabajo afecta tanto al sistema si está mal hecha. Ninguna es tan difícil de corregir más adelante... Por lo tanto, la tarea más importante que el ingeniero de software hace con el cliente es la extracción iterativa y el refinamiento de los requerimientos del producto.</a:t>
            </a:r>
            <a:r>
              <a:rPr kumimoji="1" lang="es-ES" altLang="es-ES" dirty="0">
                <a:latin typeface="Times New Roman" panose="02020603050405020304" pitchFamily="18" charset="0"/>
              </a:rPr>
              <a:t>”</a:t>
            </a:r>
            <a:endParaRPr kumimoji="1" lang="es-ES" dirty="0">
              <a:latin typeface="Times New Roman" panose="02020603050405020304" pitchFamily="18" charset="0"/>
            </a:endParaRPr>
          </a:p>
          <a:p>
            <a:pPr eaLnBrk="1" hangingPunct="1"/>
            <a:endParaRPr kumimoji="1" lang="es-ES" dirty="0">
              <a:latin typeface="Times New Roman" panose="02020603050405020304" pitchFamily="18" charset="0"/>
            </a:endParaRPr>
          </a:p>
          <a:p>
            <a:pPr eaLnBrk="1" hangingPunct="1">
              <a:buFont typeface="Wingdings" panose="05000000000000000000" pitchFamily="2" charset="2"/>
              <a:buNone/>
            </a:pPr>
            <a:r>
              <a:rPr kumimoji="1" lang="es-ES" dirty="0">
                <a:latin typeface="Calibri" panose="020F0502020204030204" pitchFamily="34" charset="0"/>
              </a:rPr>
              <a:t>No </a:t>
            </a:r>
            <a:r>
              <a:rPr kumimoji="1" lang="es-ES" dirty="0" err="1">
                <a:latin typeface="Calibri" panose="020F0502020204030204" pitchFamily="34" charset="0"/>
              </a:rPr>
              <a:t>Silver</a:t>
            </a:r>
            <a:r>
              <a:rPr kumimoji="1" lang="es-ES" dirty="0">
                <a:latin typeface="Calibri" panose="020F0502020204030204" pitchFamily="34" charset="0"/>
              </a:rPr>
              <a:t> </a:t>
            </a:r>
            <a:r>
              <a:rPr kumimoji="1" lang="es-ES" dirty="0" err="1">
                <a:latin typeface="Calibri" panose="020F0502020204030204" pitchFamily="34" charset="0"/>
              </a:rPr>
              <a:t>Bullet</a:t>
            </a:r>
            <a:r>
              <a:rPr kumimoji="1" lang="es-ES" dirty="0">
                <a:latin typeface="Calibri" panose="020F0502020204030204" pitchFamily="34" charset="0"/>
              </a:rPr>
              <a:t>. </a:t>
            </a:r>
            <a:r>
              <a:rPr kumimoji="1" lang="es-ES" dirty="0" err="1">
                <a:latin typeface="Calibri" panose="020F0502020204030204" pitchFamily="34" charset="0"/>
              </a:rPr>
              <a:t>Essence</a:t>
            </a:r>
            <a:r>
              <a:rPr kumimoji="1" lang="es-ES" dirty="0">
                <a:latin typeface="Calibri" panose="020F0502020204030204" pitchFamily="34" charset="0"/>
              </a:rPr>
              <a:t> and </a:t>
            </a:r>
            <a:r>
              <a:rPr kumimoji="1" lang="es-ES" dirty="0" err="1">
                <a:latin typeface="Calibri" panose="020F0502020204030204" pitchFamily="34" charset="0"/>
              </a:rPr>
              <a:t>Accident</a:t>
            </a:r>
            <a:r>
              <a:rPr kumimoji="1" lang="es-ES" dirty="0">
                <a:latin typeface="Calibri" panose="020F0502020204030204" pitchFamily="34" charset="0"/>
              </a:rPr>
              <a:t> in Software </a:t>
            </a:r>
            <a:r>
              <a:rPr kumimoji="1" lang="es-ES" dirty="0" err="1">
                <a:latin typeface="Calibri" panose="020F0502020204030204" pitchFamily="34" charset="0"/>
              </a:rPr>
              <a:t>Engineering</a:t>
            </a:r>
            <a:r>
              <a:rPr kumimoji="1" lang="es-ES" dirty="0">
                <a:latin typeface="Calibri" panose="020F0502020204030204" pitchFamily="34" charset="0"/>
              </a:rPr>
              <a:t>. USA. IEEE </a:t>
            </a:r>
            <a:r>
              <a:rPr kumimoji="1" lang="es-ES" dirty="0" err="1">
                <a:latin typeface="Calibri" panose="020F0502020204030204" pitchFamily="34" charset="0"/>
              </a:rPr>
              <a:t>Computer</a:t>
            </a:r>
            <a:r>
              <a:rPr kumimoji="1" lang="es-ES" dirty="0">
                <a:latin typeface="Calibri" panose="020F0502020204030204" pitchFamily="34" charset="0"/>
              </a:rPr>
              <a:t>. A. Brooks, 1987</a:t>
            </a:r>
            <a:r>
              <a:rPr kumimoji="1" lang="es-ES" sz="1800" dirty="0"/>
              <a:t>.</a:t>
            </a:r>
          </a:p>
          <a:p>
            <a:pPr eaLnBrk="1" hangingPunct="1">
              <a:buFont typeface="Wingdings" panose="05000000000000000000" pitchFamily="2" charset="2"/>
              <a:buNone/>
            </a:pPr>
            <a:endParaRPr lang="es-ES" sz="1800" dirty="0"/>
          </a:p>
        </p:txBody>
      </p:sp>
      <p:sp>
        <p:nvSpPr>
          <p:cNvPr id="10"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163796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Título"/>
          <p:cNvSpPr>
            <a:spLocks noGrp="1"/>
          </p:cNvSpPr>
          <p:nvPr>
            <p:ph type="title"/>
          </p:nvPr>
        </p:nvSpPr>
        <p:spPr>
          <a:xfrm>
            <a:off x="252918" y="1123837"/>
            <a:ext cx="3021223" cy="4601183"/>
          </a:xfrm>
        </p:spPr>
        <p:txBody>
          <a:bodyPr>
            <a:normAutofit/>
          </a:bodyPr>
          <a:lstStyle/>
          <a:p>
            <a:pPr eaLnBrk="1" hangingPunct="1"/>
            <a:r>
              <a:rPr lang="es-AR" dirty="0"/>
              <a:t>¿Qué puede significar un requerimiento?</a:t>
            </a:r>
          </a:p>
        </p:txBody>
      </p:sp>
      <p:sp>
        <p:nvSpPr>
          <p:cNvPr id="7" name="Rectangle 3"/>
          <p:cNvSpPr txBox="1">
            <a:spLocks noChangeArrowheads="1"/>
          </p:cNvSpPr>
          <p:nvPr/>
        </p:nvSpPr>
        <p:spPr bwMode="auto">
          <a:xfrm>
            <a:off x="3610984" y="1123837"/>
            <a:ext cx="8046665" cy="4434756"/>
          </a:xfrm>
          <a:prstGeom prst="rect">
            <a:avLst/>
          </a:prstGeom>
          <a:solidFill>
            <a:srgbClr val="F6F8E4"/>
          </a:solidFill>
          <a:ln w="9525">
            <a:noFill/>
            <a:miter lim="800000"/>
            <a:headEnd/>
            <a:tailEnd/>
          </a:ln>
        </p:spPr>
        <p:txBody>
          <a:bodyPr/>
          <a:lstStyle>
            <a:lvl1pPr marL="547688" indent="-4111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F7C120"/>
              </a:buClr>
              <a:buSzPct val="65000"/>
              <a:buFont typeface="Wingdings 2" panose="05020102010507070707" pitchFamily="18" charset="2"/>
              <a:buChar char=""/>
            </a:pPr>
            <a:endParaRPr lang="es-AR" sz="2200" dirty="0">
              <a:latin typeface="Gill Sans MT" panose="020B0502020104020203" pitchFamily="34" charset="0"/>
            </a:endParaRPr>
          </a:p>
          <a:p>
            <a:pPr>
              <a:lnSpc>
                <a:spcPct val="90000"/>
              </a:lnSpc>
              <a:spcBef>
                <a:spcPct val="20000"/>
              </a:spcBef>
              <a:buClr>
                <a:srgbClr val="F7C120"/>
              </a:buClr>
              <a:buSzPct val="65000"/>
              <a:buFont typeface="Wingdings 2" panose="05020102010507070707" pitchFamily="18" charset="2"/>
              <a:buChar char=""/>
            </a:pPr>
            <a:r>
              <a:rPr lang="es-AR" sz="2200" dirty="0">
                <a:latin typeface="Gill Sans MT" panose="020B0502020104020203" pitchFamily="34" charset="0"/>
              </a:rPr>
              <a:t>Es un objetivo deseado por los interasados o restricciones de los interesados.</a:t>
            </a:r>
          </a:p>
          <a:p>
            <a:pPr>
              <a:lnSpc>
                <a:spcPct val="90000"/>
              </a:lnSpc>
              <a:spcBef>
                <a:spcPct val="20000"/>
              </a:spcBef>
              <a:buClr>
                <a:srgbClr val="F7C120"/>
              </a:buClr>
              <a:buSzPct val="65000"/>
              <a:buFont typeface="Wingdings 2" panose="05020102010507070707" pitchFamily="18" charset="2"/>
              <a:buChar char=""/>
            </a:pPr>
            <a:endParaRPr lang="es-ES" sz="2200" dirty="0">
              <a:latin typeface="Gill Sans MT" panose="020B0502020104020203" pitchFamily="34" charset="0"/>
            </a:endParaRPr>
          </a:p>
          <a:p>
            <a:pPr>
              <a:lnSpc>
                <a:spcPct val="90000"/>
              </a:lnSpc>
              <a:spcBef>
                <a:spcPct val="20000"/>
              </a:spcBef>
              <a:buClr>
                <a:srgbClr val="F7C120"/>
              </a:buClr>
              <a:buSzPct val="65000"/>
              <a:buFont typeface="Wingdings 2" panose="05020102010507070707" pitchFamily="18" charset="2"/>
              <a:buChar char=""/>
            </a:pPr>
            <a:r>
              <a:rPr lang="es-AR" sz="2200" dirty="0">
                <a:latin typeface="Gill Sans MT" panose="020B0502020104020203" pitchFamily="34" charset="0"/>
              </a:rPr>
              <a:t>Las restricciones se pueden aplicar al proceso de ingeniería, al diseño o la sistema en operación.</a:t>
            </a:r>
          </a:p>
          <a:p>
            <a:pPr>
              <a:lnSpc>
                <a:spcPct val="90000"/>
              </a:lnSpc>
              <a:spcBef>
                <a:spcPct val="20000"/>
              </a:spcBef>
              <a:buClr>
                <a:srgbClr val="F7C120"/>
              </a:buClr>
              <a:buSzPct val="65000"/>
              <a:buFont typeface="Wingdings 2" panose="05020102010507070707" pitchFamily="18" charset="2"/>
              <a:buChar char=""/>
            </a:pPr>
            <a:endParaRPr lang="es-AR" sz="2200" dirty="0">
              <a:latin typeface="Gill Sans MT" panose="020B0502020104020203" pitchFamily="34" charset="0"/>
            </a:endParaRPr>
          </a:p>
          <a:p>
            <a:pPr>
              <a:lnSpc>
                <a:spcPct val="90000"/>
              </a:lnSpc>
              <a:spcBef>
                <a:spcPct val="20000"/>
              </a:spcBef>
              <a:buClr>
                <a:srgbClr val="F7C120"/>
              </a:buClr>
              <a:buSzPct val="65000"/>
              <a:buFont typeface="Wingdings 2" panose="05020102010507070707" pitchFamily="18" charset="2"/>
              <a:buChar char=""/>
            </a:pPr>
            <a:r>
              <a:rPr lang="es-AR" sz="2200" dirty="0">
                <a:latin typeface="Gill Sans MT" panose="020B0502020104020203" pitchFamily="34" charset="0"/>
              </a:rPr>
              <a:t>Es una entrada en un nivel definición del proceso de diseño.</a:t>
            </a:r>
          </a:p>
          <a:p>
            <a:pPr>
              <a:lnSpc>
                <a:spcPct val="90000"/>
              </a:lnSpc>
              <a:spcBef>
                <a:spcPct val="20000"/>
              </a:spcBef>
              <a:buClr>
                <a:srgbClr val="F7C120"/>
              </a:buClr>
              <a:buSzPct val="65000"/>
              <a:buFont typeface="Wingdings 2" panose="05020102010507070707" pitchFamily="18" charset="2"/>
              <a:buChar char=""/>
            </a:pPr>
            <a:endParaRPr lang="es-ES" sz="2200" dirty="0">
              <a:latin typeface="Gill Sans MT" panose="020B0502020104020203" pitchFamily="34" charset="0"/>
            </a:endParaRPr>
          </a:p>
          <a:p>
            <a:pPr>
              <a:lnSpc>
                <a:spcPct val="90000"/>
              </a:lnSpc>
              <a:spcBef>
                <a:spcPct val="20000"/>
              </a:spcBef>
              <a:buClr>
                <a:srgbClr val="F7C120"/>
              </a:buClr>
              <a:buSzPct val="65000"/>
              <a:buFont typeface="Wingdings 2" panose="05020102010507070707" pitchFamily="18" charset="2"/>
              <a:buChar char=""/>
            </a:pPr>
            <a:r>
              <a:rPr lang="es-ES" sz="2200" dirty="0">
                <a:latin typeface="Gill Sans MT" panose="020B0502020104020203" pitchFamily="34" charset="0"/>
              </a:rPr>
              <a:t>De esta manera el diseño, especificación o implementación puede ser juzgada (Revisiones, pruebas) en términos de que tan bien son satisfechos los requerimientos.</a:t>
            </a:r>
          </a:p>
          <a:p>
            <a:pPr>
              <a:lnSpc>
                <a:spcPct val="90000"/>
              </a:lnSpc>
              <a:spcBef>
                <a:spcPct val="20000"/>
              </a:spcBef>
              <a:buClr>
                <a:srgbClr val="F7C120"/>
              </a:buClr>
              <a:buSzPct val="65000"/>
              <a:buFont typeface="Wingdings 2" panose="05020102010507070707" pitchFamily="18" charset="2"/>
              <a:buChar char=""/>
            </a:pPr>
            <a:endParaRPr lang="es-ES" sz="2200" dirty="0">
              <a:latin typeface="Gill Sans MT" panose="020B0502020104020203" pitchFamily="34" charset="0"/>
            </a:endParaRPr>
          </a:p>
          <a:p>
            <a:pPr>
              <a:lnSpc>
                <a:spcPct val="90000"/>
              </a:lnSpc>
              <a:spcBef>
                <a:spcPct val="20000"/>
              </a:spcBef>
              <a:buClr>
                <a:srgbClr val="F7C120"/>
              </a:buClr>
              <a:buSzPct val="65000"/>
              <a:buFont typeface="Wingdings 2" panose="05020102010507070707" pitchFamily="18" charset="2"/>
              <a:buChar char=""/>
            </a:pPr>
            <a:endParaRPr lang="es-ES" sz="2200" dirty="0">
              <a:latin typeface="Gill Sans MT" panose="020B0502020104020203" pitchFamily="34" charset="0"/>
            </a:endParaRPr>
          </a:p>
        </p:txBody>
      </p:sp>
      <p:sp>
        <p:nvSpPr>
          <p:cNvPr id="11" name="Marcador de fecha 3"/>
          <p:cNvSpPr>
            <a:spLocks noGrp="1"/>
          </p:cNvSpPr>
          <p:nvPr>
            <p:ph type="dt" sz="half" idx="10"/>
          </p:nvPr>
        </p:nvSpPr>
        <p:spPr>
          <a:xfrm>
            <a:off x="6687672" y="6250165"/>
            <a:ext cx="3786690" cy="365125"/>
          </a:xfrm>
        </p:spPr>
        <p:txBody>
          <a:bodyPr/>
          <a:lstStyle/>
          <a:p>
            <a:fld id="{5FE0FEB5-C335-41F1-B6BD-088A7D45F1E1}" type="datetime1">
              <a:rPr lang="es-AR" smtClean="0"/>
              <a:t>13/4/19</a:t>
            </a:fld>
            <a:endParaRPr lang="es-AR"/>
          </a:p>
        </p:txBody>
      </p:sp>
      <p:sp>
        <p:nvSpPr>
          <p:cNvPr id="12" name="Marcador de pie de página 4"/>
          <p:cNvSpPr>
            <a:spLocks noGrp="1"/>
          </p:cNvSpPr>
          <p:nvPr>
            <p:ph type="ftr" sz="quarter" idx="11"/>
          </p:nvPr>
        </p:nvSpPr>
        <p:spPr>
          <a:xfrm>
            <a:off x="1717639" y="6250165"/>
            <a:ext cx="3786691" cy="365125"/>
          </a:xfrm>
        </p:spPr>
        <p:txBody>
          <a:bodyPr/>
          <a:lstStyle/>
          <a:p>
            <a:r>
              <a:rPr lang="es-AR"/>
              <a:t>Introducción a la Ingenería de Software en Productos Médicos</a:t>
            </a:r>
          </a:p>
        </p:txBody>
      </p:sp>
      <p:sp>
        <p:nvSpPr>
          <p:cNvPr id="13"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3836362034"/>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1870</TotalTime>
  <Words>4222</Words>
  <Application>Microsoft Macintosh PowerPoint</Application>
  <PresentationFormat>Panorámica</PresentationFormat>
  <Paragraphs>921</Paragraphs>
  <Slides>75</Slides>
  <Notes>29</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2</vt:i4>
      </vt:variant>
      <vt:variant>
        <vt:lpstr>Títulos de diapositiva</vt:lpstr>
      </vt:variant>
      <vt:variant>
        <vt:i4>75</vt:i4>
      </vt:variant>
    </vt:vector>
  </HeadingPairs>
  <TitlesOfParts>
    <vt:vector size="89" baseType="lpstr">
      <vt:lpstr>Arial</vt:lpstr>
      <vt:lpstr>Calibri</vt:lpstr>
      <vt:lpstr>Corbel</vt:lpstr>
      <vt:lpstr>Gill Sans MT</vt:lpstr>
      <vt:lpstr>Lucida Grande</vt:lpstr>
      <vt:lpstr>Slimbach Book/Bold</vt:lpstr>
      <vt:lpstr>Symbol</vt:lpstr>
      <vt:lpstr>Tahoma</vt:lpstr>
      <vt:lpstr>Times New Roman</vt:lpstr>
      <vt:lpstr>Wingdings</vt:lpstr>
      <vt:lpstr>Wingdings 2</vt:lpstr>
      <vt:lpstr>Marco</vt:lpstr>
      <vt:lpstr>Hoja de cálculo</vt:lpstr>
      <vt:lpstr>Imagen de mapa de bits</vt:lpstr>
      <vt:lpstr>Presentación de PowerPoint</vt:lpstr>
      <vt:lpstr>Volvemos sobre los problemas de los proyectos</vt:lpstr>
      <vt:lpstr>Receta de proyectos exitosos</vt:lpstr>
      <vt:lpstr>¿Cómo se evidencia el problema?</vt:lpstr>
      <vt:lpstr>Consecuencias de requerimientos incorrectos</vt:lpstr>
      <vt:lpstr>Tipos de Errores en Requerimientos</vt:lpstr>
      <vt:lpstr>Detección de Errores en Requerimientos</vt:lpstr>
      <vt:lpstr>Para resumir</vt:lpstr>
      <vt:lpstr>¿Qué puede significar un requerimiento?</vt:lpstr>
      <vt:lpstr>¿Qué es un requerimiento?</vt:lpstr>
      <vt:lpstr>Un visión de los requerimientos</vt:lpstr>
      <vt:lpstr>Niveles de Requerimientos  (1)</vt:lpstr>
      <vt:lpstr>Niveles de Requerimientos (2)</vt:lpstr>
      <vt:lpstr>Niveles de Requerimiento (3)</vt:lpstr>
      <vt:lpstr>Las diferencias  (1) </vt:lpstr>
      <vt:lpstr>Las diferencias  (1) </vt:lpstr>
      <vt:lpstr>Las diferencias (2)</vt:lpstr>
      <vt:lpstr>Proceso de Requerimientos</vt:lpstr>
      <vt:lpstr>Procesos de Ingeniería de Requerimientos</vt:lpstr>
      <vt:lpstr>Procesos de requerimientos</vt:lpstr>
      <vt:lpstr>Buenas Prácticas en Requerimientos</vt:lpstr>
      <vt:lpstr>Elicitación de requerimientos</vt:lpstr>
      <vt:lpstr>Inicio de las actividades de elicitación</vt:lpstr>
      <vt:lpstr>Paso 1 - Acordar la definición de problema</vt:lpstr>
      <vt:lpstr>Paso 2 - Entender la causa principal detrás del problema</vt:lpstr>
      <vt:lpstr>Paso 3 - Identificar a los stakeholders y usuarios</vt:lpstr>
      <vt:lpstr>Paso 4 - Definir el límite de la solución del sistema</vt:lpstr>
      <vt:lpstr>Paso 5 - Identificar las restricciones de la solución</vt:lpstr>
      <vt:lpstr>Herramientas de Análisis Inicial – Diagrama de Contexto</vt:lpstr>
      <vt:lpstr>DFD - Elementos</vt:lpstr>
      <vt:lpstr>Presentación de PowerPoint</vt:lpstr>
      <vt:lpstr>Modelo de Dominio</vt:lpstr>
      <vt:lpstr>Modelo del Dominio</vt:lpstr>
      <vt:lpstr>Ejemplos</vt:lpstr>
      <vt:lpstr>Casos de Uso</vt:lpstr>
      <vt:lpstr>Requerimientos y Casos de Uso</vt:lpstr>
      <vt:lpstr>Perspectivas</vt:lpstr>
      <vt:lpstr>Concepto</vt:lpstr>
      <vt:lpstr>Función y Forma</vt:lpstr>
      <vt:lpstr>Actor</vt:lpstr>
      <vt:lpstr>¿Dónde están los actores?</vt:lpstr>
      <vt:lpstr>Lista Actor-Objetivo</vt:lpstr>
      <vt:lpstr>Modelado de los Objetivos</vt:lpstr>
      <vt:lpstr>Escenarios o Historias</vt:lpstr>
      <vt:lpstr>Varias Historias</vt:lpstr>
      <vt:lpstr>¿Cómo se construyen los escenarios?</vt:lpstr>
      <vt:lpstr>Extensiones</vt:lpstr>
      <vt:lpstr>Modelado de sub-objetivos y extensiones</vt:lpstr>
      <vt:lpstr>Modelado de sub-objetivos y extensiones</vt:lpstr>
      <vt:lpstr>CU y Procesos de Requerimientos</vt:lpstr>
      <vt:lpstr>Historias de Usuarios</vt:lpstr>
      <vt:lpstr>¿Qué son la US?</vt:lpstr>
      <vt:lpstr>Ejemplos</vt:lpstr>
      <vt:lpstr>Detalles de la Historia</vt:lpstr>
      <vt:lpstr>Detalles de las condiciones de satisfacción</vt:lpstr>
      <vt:lpstr>Caso de Uso Ágiles CU 2.0</vt:lpstr>
      <vt:lpstr>Introducción</vt:lpstr>
      <vt:lpstr>Conceptos Inciales</vt:lpstr>
      <vt:lpstr>Principios - 1</vt:lpstr>
      <vt:lpstr>Principios - 2</vt:lpstr>
      <vt:lpstr>Principios - 3</vt:lpstr>
      <vt:lpstr>Principios - 4</vt:lpstr>
      <vt:lpstr>Principios - 5</vt:lpstr>
      <vt:lpstr>Principios - 6</vt:lpstr>
      <vt:lpstr>Contenido de los Casos de Uso 2.0 </vt:lpstr>
      <vt:lpstr>Historias / Escenarios</vt:lpstr>
      <vt:lpstr>Trabajando con CU 2.0 (1)</vt:lpstr>
      <vt:lpstr>Trabajando con CU 2.0 (2)</vt:lpstr>
      <vt:lpstr>Trabajando con CU 2.0 (3)</vt:lpstr>
      <vt:lpstr>Trabajando con CU 2.0 (4)</vt:lpstr>
      <vt:lpstr>Trabajando con CU 2.0 (5)</vt:lpstr>
      <vt:lpstr>Recordando el CV presentado</vt:lpstr>
      <vt:lpstr>Prospecto</vt:lpstr>
      <vt:lpstr>Proyecto – Sprint Inicial</vt:lpstr>
      <vt:lpstr>Proyecto – Sprint Desarrollo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19</cp:revision>
  <dcterms:created xsi:type="dcterms:W3CDTF">2019-04-02T20:28:47Z</dcterms:created>
  <dcterms:modified xsi:type="dcterms:W3CDTF">2019-04-13T18:50:24Z</dcterms:modified>
</cp:coreProperties>
</file>