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6"/>
  </p:notesMasterIdLst>
  <p:sldIdLst>
    <p:sldId id="256" r:id="rId2"/>
    <p:sldId id="276" r:id="rId3"/>
    <p:sldId id="292" r:id="rId4"/>
    <p:sldId id="293" r:id="rId5"/>
    <p:sldId id="294" r:id="rId6"/>
    <p:sldId id="258" r:id="rId7"/>
    <p:sldId id="257" r:id="rId8"/>
    <p:sldId id="295" r:id="rId9"/>
    <p:sldId id="259" r:id="rId10"/>
    <p:sldId id="260" r:id="rId11"/>
    <p:sldId id="261" r:id="rId12"/>
    <p:sldId id="280" r:id="rId13"/>
    <p:sldId id="262" r:id="rId14"/>
    <p:sldId id="263" r:id="rId15"/>
    <p:sldId id="281" r:id="rId16"/>
    <p:sldId id="282" r:id="rId17"/>
    <p:sldId id="264" r:id="rId18"/>
    <p:sldId id="285" r:id="rId19"/>
    <p:sldId id="269" r:id="rId20"/>
    <p:sldId id="265" r:id="rId21"/>
    <p:sldId id="266" r:id="rId22"/>
    <p:sldId id="279" r:id="rId23"/>
    <p:sldId id="267" r:id="rId24"/>
    <p:sldId id="283" r:id="rId25"/>
    <p:sldId id="284" r:id="rId26"/>
    <p:sldId id="286" r:id="rId27"/>
    <p:sldId id="268" r:id="rId28"/>
    <p:sldId id="270" r:id="rId29"/>
    <p:sldId id="272" r:id="rId30"/>
    <p:sldId id="271" r:id="rId31"/>
    <p:sldId id="273" r:id="rId32"/>
    <p:sldId id="274" r:id="rId33"/>
    <p:sldId id="288" r:id="rId34"/>
    <p:sldId id="275" r:id="rId35"/>
    <p:sldId id="287" r:id="rId36"/>
    <p:sldId id="278" r:id="rId37"/>
    <p:sldId id="301" r:id="rId38"/>
    <p:sldId id="291" r:id="rId39"/>
    <p:sldId id="289" r:id="rId40"/>
    <p:sldId id="302" r:id="rId41"/>
    <p:sldId id="303" r:id="rId42"/>
    <p:sldId id="290" r:id="rId43"/>
    <p:sldId id="277" r:id="rId44"/>
    <p:sldId id="296" r:id="rId45"/>
    <p:sldId id="297" r:id="rId46"/>
    <p:sldId id="298" r:id="rId47"/>
    <p:sldId id="299" r:id="rId48"/>
    <p:sldId id="330" r:id="rId49"/>
    <p:sldId id="331" r:id="rId50"/>
    <p:sldId id="332" r:id="rId51"/>
    <p:sldId id="333" r:id="rId52"/>
    <p:sldId id="334" r:id="rId53"/>
    <p:sldId id="337" r:id="rId54"/>
    <p:sldId id="335" r:id="rId55"/>
    <p:sldId id="336" r:id="rId56"/>
    <p:sldId id="338" r:id="rId57"/>
    <p:sldId id="339" r:id="rId58"/>
    <p:sldId id="340" r:id="rId59"/>
    <p:sldId id="341" r:id="rId60"/>
    <p:sldId id="304" r:id="rId61"/>
    <p:sldId id="305" r:id="rId62"/>
    <p:sldId id="306" r:id="rId63"/>
    <p:sldId id="307" r:id="rId64"/>
    <p:sldId id="308" r:id="rId65"/>
    <p:sldId id="309" r:id="rId66"/>
    <p:sldId id="310" r:id="rId67"/>
    <p:sldId id="311" r:id="rId68"/>
    <p:sldId id="315" r:id="rId69"/>
    <p:sldId id="316" r:id="rId70"/>
    <p:sldId id="312" r:id="rId71"/>
    <p:sldId id="314"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1297" autoAdjust="0"/>
  </p:normalViewPr>
  <p:slideViewPr>
    <p:cSldViewPr>
      <p:cViewPr>
        <p:scale>
          <a:sx n="90" d="100"/>
          <a:sy n="90" d="100"/>
        </p:scale>
        <p:origin x="-732" y="10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5A293A-B665-4521-B0F4-E6F48354B443}" type="datetimeFigureOut">
              <a:rPr lang="es-AR" smtClean="0"/>
              <a:t>30/01/2014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F13C9-CA4F-400C-B2B1-64AECC0EDF32}" type="slidenum">
              <a:rPr lang="es-AR" smtClean="0"/>
              <a:t>‹Nº›</a:t>
            </a:fld>
            <a:endParaRPr lang="es-AR"/>
          </a:p>
        </p:txBody>
      </p:sp>
    </p:spTree>
    <p:extLst>
      <p:ext uri="{BB962C8B-B14F-4D97-AF65-F5344CB8AC3E}">
        <p14:creationId xmlns:p14="http://schemas.microsoft.com/office/powerpoint/2010/main" val="267823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a:t>
            </a:fld>
            <a:endParaRPr lang="es-AR"/>
          </a:p>
        </p:txBody>
      </p:sp>
    </p:spTree>
    <p:extLst>
      <p:ext uri="{BB962C8B-B14F-4D97-AF65-F5344CB8AC3E}">
        <p14:creationId xmlns:p14="http://schemas.microsoft.com/office/powerpoint/2010/main" val="331722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14</a:t>
            </a:fld>
            <a:endParaRPr lang="es-AR"/>
          </a:p>
        </p:txBody>
      </p:sp>
    </p:spTree>
    <p:extLst>
      <p:ext uri="{BB962C8B-B14F-4D97-AF65-F5344CB8AC3E}">
        <p14:creationId xmlns:p14="http://schemas.microsoft.com/office/powerpoint/2010/main" val="2805859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15</a:t>
            </a:fld>
            <a:endParaRPr lang="es-AR"/>
          </a:p>
        </p:txBody>
      </p:sp>
    </p:spTree>
    <p:extLst>
      <p:ext uri="{BB962C8B-B14F-4D97-AF65-F5344CB8AC3E}">
        <p14:creationId xmlns:p14="http://schemas.microsoft.com/office/powerpoint/2010/main" val="411994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16</a:t>
            </a:fld>
            <a:endParaRPr lang="es-AR"/>
          </a:p>
        </p:txBody>
      </p:sp>
    </p:spTree>
    <p:extLst>
      <p:ext uri="{BB962C8B-B14F-4D97-AF65-F5344CB8AC3E}">
        <p14:creationId xmlns:p14="http://schemas.microsoft.com/office/powerpoint/2010/main" val="185930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17</a:t>
            </a:fld>
            <a:endParaRPr lang="es-AR"/>
          </a:p>
        </p:txBody>
      </p:sp>
    </p:spTree>
    <p:extLst>
      <p:ext uri="{BB962C8B-B14F-4D97-AF65-F5344CB8AC3E}">
        <p14:creationId xmlns:p14="http://schemas.microsoft.com/office/powerpoint/2010/main" val="383803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18</a:t>
            </a:fld>
            <a:endParaRPr lang="es-AR"/>
          </a:p>
        </p:txBody>
      </p:sp>
    </p:spTree>
    <p:extLst>
      <p:ext uri="{BB962C8B-B14F-4D97-AF65-F5344CB8AC3E}">
        <p14:creationId xmlns:p14="http://schemas.microsoft.com/office/powerpoint/2010/main" val="98553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19</a:t>
            </a:fld>
            <a:endParaRPr lang="es-AR"/>
          </a:p>
        </p:txBody>
      </p:sp>
    </p:spTree>
    <p:extLst>
      <p:ext uri="{BB962C8B-B14F-4D97-AF65-F5344CB8AC3E}">
        <p14:creationId xmlns:p14="http://schemas.microsoft.com/office/powerpoint/2010/main" val="3029973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20</a:t>
            </a:fld>
            <a:endParaRPr lang="es-AR"/>
          </a:p>
        </p:txBody>
      </p:sp>
    </p:spTree>
    <p:extLst>
      <p:ext uri="{BB962C8B-B14F-4D97-AF65-F5344CB8AC3E}">
        <p14:creationId xmlns:p14="http://schemas.microsoft.com/office/powerpoint/2010/main" val="330856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21</a:t>
            </a:fld>
            <a:endParaRPr lang="es-AR"/>
          </a:p>
        </p:txBody>
      </p:sp>
    </p:spTree>
    <p:extLst>
      <p:ext uri="{BB962C8B-B14F-4D97-AF65-F5344CB8AC3E}">
        <p14:creationId xmlns:p14="http://schemas.microsoft.com/office/powerpoint/2010/main" val="880760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22</a:t>
            </a:fld>
            <a:endParaRPr lang="es-AR"/>
          </a:p>
        </p:txBody>
      </p:sp>
    </p:spTree>
    <p:extLst>
      <p:ext uri="{BB962C8B-B14F-4D97-AF65-F5344CB8AC3E}">
        <p14:creationId xmlns:p14="http://schemas.microsoft.com/office/powerpoint/2010/main" val="205169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En general, no importa lo "cerrado" es un módulo, siempre hay algún tipo de cambio contra el que no está cerrado. No existe un modelo que es natural a todos los contextos!</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Entonces el cierre no puede ser completo, debe ser estratégico.</a:t>
            </a:r>
          </a:p>
          <a:p>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La experiencia</a:t>
            </a:r>
            <a:r>
              <a:rPr lang="es-AR" sz="1200" b="0" i="0" kern="1200" baseline="0" dirty="0" smtClean="0">
                <a:solidFill>
                  <a:schemeClr val="tx1"/>
                </a:solidFill>
                <a:effectLst/>
                <a:latin typeface="+mn-lt"/>
                <a:ea typeface="+mn-ea"/>
                <a:cs typeface="+mn-cs"/>
              </a:rPr>
              <a:t> de los diseñadores definen al aplicación de lo OCP contra los cambios mas probables.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Aparece entonces los costos de aprendizaje para aplicarlas abstracciones y además las consideración que las abstracción adicionan alguna complejidad.</a:t>
            </a:r>
          </a:p>
          <a:p>
            <a:endParaRPr lang="es-AR" sz="1200" b="0" i="0" kern="1200" baseline="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“Si me engañas una vez, la culpa es tuya. Si me engañas dos veces, la culpa es mía</a:t>
            </a:r>
            <a:r>
              <a:rPr lang="es-AR" sz="1200" b="0" i="0" kern="1200" baseline="0" dirty="0" smtClean="0">
                <a:solidFill>
                  <a:schemeClr val="tx1"/>
                </a:solidFill>
                <a:effectLst/>
                <a:latin typeface="+mn-lt"/>
                <a:ea typeface="+mn-ea"/>
                <a:cs typeface="+mn-cs"/>
              </a:rPr>
              <a:t>”.</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Como estimulamos el engaño????. Simulando del cambio lo antes posible:</a:t>
            </a:r>
          </a:p>
          <a:p>
            <a:r>
              <a:rPr lang="es-AR" sz="1200" b="0" i="0" kern="1200" baseline="0" dirty="0" smtClean="0">
                <a:solidFill>
                  <a:schemeClr val="tx1"/>
                </a:solidFill>
                <a:effectLst/>
                <a:latin typeface="+mn-lt"/>
                <a:ea typeface="+mn-ea"/>
                <a:cs typeface="+mn-cs"/>
              </a:rPr>
              <a:t>TDD</a:t>
            </a:r>
          </a:p>
          <a:p>
            <a:r>
              <a:rPr lang="es-AR" sz="1200" b="0" i="0" kern="1200" baseline="0" dirty="0" smtClean="0">
                <a:solidFill>
                  <a:schemeClr val="tx1"/>
                </a:solidFill>
                <a:effectLst/>
                <a:latin typeface="+mn-lt"/>
                <a:ea typeface="+mn-ea"/>
                <a:cs typeface="+mn-cs"/>
              </a:rPr>
              <a:t>Ciclos cortos de desarrollo</a:t>
            </a:r>
          </a:p>
          <a:p>
            <a:r>
              <a:rPr lang="es-AR" sz="1200" b="0" i="0" kern="1200" baseline="0" dirty="0" smtClean="0">
                <a:solidFill>
                  <a:schemeClr val="tx1"/>
                </a:solidFill>
                <a:effectLst/>
                <a:latin typeface="+mn-lt"/>
                <a:ea typeface="+mn-ea"/>
                <a:cs typeface="+mn-cs"/>
              </a:rPr>
              <a:t>Desarrollar aspectos de infraestructura</a:t>
            </a:r>
          </a:p>
          <a:p>
            <a:r>
              <a:rPr lang="es-AR" sz="1200" b="0" i="0" kern="1200" baseline="0" dirty="0" smtClean="0">
                <a:solidFill>
                  <a:schemeClr val="tx1"/>
                </a:solidFill>
                <a:effectLst/>
                <a:latin typeface="+mn-lt"/>
                <a:ea typeface="+mn-ea"/>
                <a:cs typeface="+mn-cs"/>
              </a:rPr>
              <a:t>Las características mas importantes primero</a:t>
            </a:r>
          </a:p>
          <a:p>
            <a:r>
              <a:rPr lang="es-AR" sz="1200" b="0" i="0" kern="1200" baseline="0" dirty="0" smtClean="0">
                <a:solidFill>
                  <a:schemeClr val="tx1"/>
                </a:solidFill>
                <a:effectLst/>
                <a:latin typeface="+mn-lt"/>
                <a:ea typeface="+mn-ea"/>
                <a:cs typeface="+mn-cs"/>
              </a:rPr>
              <a:t>Despliegue inmediato.</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23</a:t>
            </a:fld>
            <a:endParaRPr lang="es-AR"/>
          </a:p>
        </p:txBody>
      </p:sp>
    </p:spTree>
    <p:extLst>
      <p:ext uri="{BB962C8B-B14F-4D97-AF65-F5344CB8AC3E}">
        <p14:creationId xmlns:p14="http://schemas.microsoft.com/office/powerpoint/2010/main" val="337649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a:t>
            </a:fld>
            <a:endParaRPr lang="es-AR"/>
          </a:p>
        </p:txBody>
      </p:sp>
    </p:spTree>
    <p:extLst>
      <p:ext uri="{BB962C8B-B14F-4D97-AF65-F5344CB8AC3E}">
        <p14:creationId xmlns:p14="http://schemas.microsoft.com/office/powerpoint/2010/main" val="722391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24</a:t>
            </a:fld>
            <a:endParaRPr lang="es-AR"/>
          </a:p>
        </p:txBody>
      </p:sp>
    </p:spTree>
    <p:extLst>
      <p:ext uri="{BB962C8B-B14F-4D97-AF65-F5344CB8AC3E}">
        <p14:creationId xmlns:p14="http://schemas.microsoft.com/office/powerpoint/2010/main" val="2397561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25</a:t>
            </a:fld>
            <a:endParaRPr lang="es-AR"/>
          </a:p>
        </p:txBody>
      </p:sp>
    </p:spTree>
    <p:extLst>
      <p:ext uri="{BB962C8B-B14F-4D97-AF65-F5344CB8AC3E}">
        <p14:creationId xmlns:p14="http://schemas.microsoft.com/office/powerpoint/2010/main" val="253065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26</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27</a:t>
            </a:fld>
            <a:endParaRPr lang="es-AR"/>
          </a:p>
        </p:txBody>
      </p:sp>
    </p:spTree>
    <p:extLst>
      <p:ext uri="{BB962C8B-B14F-4D97-AF65-F5344CB8AC3E}">
        <p14:creationId xmlns:p14="http://schemas.microsoft.com/office/powerpoint/2010/main" val="41667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primary mechanisms behind the Open/Closed Principle are abstraction and polymorphism. In</a:t>
            </a:r>
          </a:p>
          <a:p>
            <a:r>
              <a:rPr lang="en-US" sz="1200" b="0" i="0" u="none" strike="noStrike" kern="1200" baseline="0" dirty="0" smtClean="0">
                <a:solidFill>
                  <a:schemeClr val="tx1"/>
                </a:solidFill>
                <a:latin typeface="+mn-lt"/>
                <a:ea typeface="+mn-ea"/>
                <a:cs typeface="+mn-cs"/>
              </a:rPr>
              <a:t>statically typed languages, such as C#, one of the key mechanisms that supports abstraction and</a:t>
            </a:r>
          </a:p>
          <a:p>
            <a:r>
              <a:rPr lang="en-US" sz="1200" b="0" i="0" u="none" strike="noStrike" kern="1200" baseline="0" dirty="0" smtClean="0">
                <a:solidFill>
                  <a:schemeClr val="tx1"/>
                </a:solidFill>
                <a:latin typeface="+mn-lt"/>
                <a:ea typeface="+mn-ea"/>
                <a:cs typeface="+mn-cs"/>
              </a:rPr>
              <a:t>polymorphism is inheritance. It is by using inheritance that we can create derived classes that</a:t>
            </a:r>
          </a:p>
          <a:p>
            <a:r>
              <a:rPr lang="en-US" sz="1200" b="0" i="0" u="none" strike="noStrike" kern="1200" baseline="0" dirty="0" smtClean="0">
                <a:solidFill>
                  <a:schemeClr val="tx1"/>
                </a:solidFill>
                <a:latin typeface="+mn-lt"/>
                <a:ea typeface="+mn-ea"/>
                <a:cs typeface="+mn-cs"/>
              </a:rPr>
              <a:t>implement abstract methods in base classes.</a:t>
            </a:r>
          </a:p>
          <a:p>
            <a:r>
              <a:rPr lang="en-US" sz="1200" b="0" i="0" u="none" strike="noStrike" kern="1200" baseline="0" dirty="0" smtClean="0">
                <a:solidFill>
                  <a:schemeClr val="tx1"/>
                </a:solidFill>
                <a:latin typeface="+mn-lt"/>
                <a:ea typeface="+mn-ea"/>
                <a:cs typeface="+mn-cs"/>
              </a:rPr>
              <a:t>What are the design rules that govern this particular use of inheritance? What are the characteristics</a:t>
            </a:r>
          </a:p>
          <a:p>
            <a:r>
              <a:rPr lang="en-US" sz="1200" b="0" i="0" u="none" strike="noStrike" kern="1200" baseline="0" dirty="0" smtClean="0">
                <a:solidFill>
                  <a:schemeClr val="tx1"/>
                </a:solidFill>
                <a:latin typeface="+mn-lt"/>
                <a:ea typeface="+mn-ea"/>
                <a:cs typeface="+mn-cs"/>
              </a:rPr>
              <a:t>of the best inheritance hierarchies? What are the traps that will cause us to create hierarchies that do</a:t>
            </a:r>
          </a:p>
          <a:p>
            <a:r>
              <a:rPr lang="en-US" sz="1200" b="0" i="0" u="none" strike="noStrike" kern="1200" baseline="0" dirty="0" smtClean="0">
                <a:solidFill>
                  <a:schemeClr val="tx1"/>
                </a:solidFill>
                <a:latin typeface="+mn-lt"/>
                <a:ea typeface="+mn-ea"/>
                <a:cs typeface="+mn-cs"/>
              </a:rPr>
              <a:t>not conform to OCP? These are the questions addressed by the </a:t>
            </a:r>
            <a:r>
              <a:rPr lang="en-US" sz="1200" b="0" i="0" u="none" strike="noStrike" kern="1200" baseline="0" dirty="0" err="1" smtClean="0">
                <a:solidFill>
                  <a:schemeClr val="tx1"/>
                </a:solidFill>
                <a:latin typeface="+mn-lt"/>
                <a:ea typeface="+mn-ea"/>
                <a:cs typeface="+mn-cs"/>
              </a:rPr>
              <a:t>Liskov</a:t>
            </a:r>
            <a:r>
              <a:rPr lang="en-US" sz="1200" b="0" i="0" u="none" strike="noStrike" kern="1200" baseline="0" dirty="0" smtClean="0">
                <a:solidFill>
                  <a:schemeClr val="tx1"/>
                </a:solidFill>
                <a:latin typeface="+mn-lt"/>
                <a:ea typeface="+mn-ea"/>
                <a:cs typeface="+mn-cs"/>
              </a:rPr>
              <a:t> Substitution Principle (LSP).</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28</a:t>
            </a:fld>
            <a:endParaRPr lang="es-AR"/>
          </a:p>
        </p:txBody>
      </p:sp>
    </p:spTree>
    <p:extLst>
      <p:ext uri="{BB962C8B-B14F-4D97-AF65-F5344CB8AC3E}">
        <p14:creationId xmlns:p14="http://schemas.microsoft.com/office/powerpoint/2010/main" val="19524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29</a:t>
            </a:fld>
            <a:endParaRPr lang="es-AR"/>
          </a:p>
        </p:txBody>
      </p:sp>
    </p:spTree>
    <p:extLst>
      <p:ext uri="{BB962C8B-B14F-4D97-AF65-F5344CB8AC3E}">
        <p14:creationId xmlns:p14="http://schemas.microsoft.com/office/powerpoint/2010/main" val="2105512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30</a:t>
            </a:fld>
            <a:endParaRPr lang="es-AR"/>
          </a:p>
        </p:txBody>
      </p:sp>
    </p:spTree>
    <p:extLst>
      <p:ext uri="{BB962C8B-B14F-4D97-AF65-F5344CB8AC3E}">
        <p14:creationId xmlns:p14="http://schemas.microsoft.com/office/powerpoint/2010/main" val="2611047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31</a:t>
            </a:fld>
            <a:endParaRPr lang="es-AR"/>
          </a:p>
        </p:txBody>
      </p:sp>
    </p:spTree>
    <p:extLst>
      <p:ext uri="{BB962C8B-B14F-4D97-AF65-F5344CB8AC3E}">
        <p14:creationId xmlns:p14="http://schemas.microsoft.com/office/powerpoint/2010/main" val="644329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32</a:t>
            </a:fld>
            <a:endParaRPr lang="es-AR"/>
          </a:p>
        </p:txBody>
      </p:sp>
    </p:spTree>
    <p:extLst>
      <p:ext uri="{BB962C8B-B14F-4D97-AF65-F5344CB8AC3E}">
        <p14:creationId xmlns:p14="http://schemas.microsoft.com/office/powerpoint/2010/main" val="414152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33</a:t>
            </a:fld>
            <a:endParaRPr lang="es-AR"/>
          </a:p>
        </p:txBody>
      </p:sp>
    </p:spTree>
    <p:extLst>
      <p:ext uri="{BB962C8B-B14F-4D97-AF65-F5344CB8AC3E}">
        <p14:creationId xmlns:p14="http://schemas.microsoft.com/office/powerpoint/2010/main" val="24669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a:t>
            </a:fld>
            <a:endParaRPr lang="es-AR"/>
          </a:p>
        </p:txBody>
      </p:sp>
    </p:spTree>
    <p:extLst>
      <p:ext uri="{BB962C8B-B14F-4D97-AF65-F5344CB8AC3E}">
        <p14:creationId xmlns:p14="http://schemas.microsoft.com/office/powerpoint/2010/main" val="2336053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34</a:t>
            </a:fld>
            <a:endParaRPr lang="es-AR"/>
          </a:p>
        </p:txBody>
      </p:sp>
    </p:spTree>
    <p:extLst>
      <p:ext uri="{BB962C8B-B14F-4D97-AF65-F5344CB8AC3E}">
        <p14:creationId xmlns:p14="http://schemas.microsoft.com/office/powerpoint/2010/main" val="2156850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35</a:t>
            </a:fld>
            <a:endParaRPr lang="es-AR"/>
          </a:p>
        </p:txBody>
      </p:sp>
    </p:spTree>
    <p:extLst>
      <p:ext uri="{BB962C8B-B14F-4D97-AF65-F5344CB8AC3E}">
        <p14:creationId xmlns:p14="http://schemas.microsoft.com/office/powerpoint/2010/main" val="1427579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36</a:t>
            </a:fld>
            <a:endParaRPr lang="es-AR"/>
          </a:p>
        </p:txBody>
      </p:sp>
    </p:spTree>
    <p:extLst>
      <p:ext uri="{BB962C8B-B14F-4D97-AF65-F5344CB8AC3E}">
        <p14:creationId xmlns:p14="http://schemas.microsoft.com/office/powerpoint/2010/main" val="3040593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38</a:t>
            </a:fld>
            <a:endParaRPr lang="es-AR"/>
          </a:p>
        </p:txBody>
      </p:sp>
    </p:spTree>
    <p:extLst>
      <p:ext uri="{BB962C8B-B14F-4D97-AF65-F5344CB8AC3E}">
        <p14:creationId xmlns:p14="http://schemas.microsoft.com/office/powerpoint/2010/main" val="938417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39</a:t>
            </a:fld>
            <a:endParaRPr lang="es-AR"/>
          </a:p>
        </p:txBody>
      </p:sp>
    </p:spTree>
    <p:extLst>
      <p:ext uri="{BB962C8B-B14F-4D97-AF65-F5344CB8AC3E}">
        <p14:creationId xmlns:p14="http://schemas.microsoft.com/office/powerpoint/2010/main" val="18898442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smtClean="0">
                <a:solidFill>
                  <a:schemeClr val="tx1"/>
                </a:solidFill>
                <a:latin typeface="+mn-lt"/>
                <a:ea typeface="+mn-ea"/>
                <a:cs typeface="+mn-cs"/>
              </a:rPr>
              <a:t>Ac· un problema por posible violación del LSP, y </a:t>
            </a:r>
            <a:r>
              <a:rPr lang="es-ES" sz="1200" b="0" i="0" u="none" strike="noStrike" kern="1200" baseline="0" dirty="0" err="1" smtClean="0">
                <a:solidFill>
                  <a:schemeClr val="tx1"/>
                </a:solidFill>
                <a:latin typeface="+mn-lt"/>
                <a:ea typeface="+mn-ea"/>
                <a:cs typeface="+mn-cs"/>
              </a:rPr>
              <a:t>ademas</a:t>
            </a:r>
            <a:r>
              <a:rPr lang="es-ES" sz="1200" b="0" i="0" u="none" strike="noStrike" kern="1200" baseline="0" dirty="0" smtClean="0">
                <a:solidFill>
                  <a:schemeClr val="tx1"/>
                </a:solidFill>
                <a:latin typeface="+mn-lt"/>
                <a:ea typeface="+mn-ea"/>
                <a:cs typeface="+mn-cs"/>
              </a:rPr>
              <a:t> las derivadas de la interfaz puerta deben importar la </a:t>
            </a:r>
            <a:r>
              <a:rPr lang="es-ES" sz="1200" b="0" i="0" u="none" strike="noStrike" kern="1200" baseline="0" dirty="0" err="1" smtClean="0">
                <a:solidFill>
                  <a:schemeClr val="tx1"/>
                </a:solidFill>
                <a:latin typeface="+mn-lt"/>
                <a:ea typeface="+mn-ea"/>
                <a:cs typeface="+mn-cs"/>
              </a:rPr>
              <a:t>definiciÛn</a:t>
            </a:r>
            <a:r>
              <a:rPr lang="es-ES" sz="1200" b="0" i="0" u="none" strike="noStrike" kern="1200" baseline="0" dirty="0" smtClean="0">
                <a:solidFill>
                  <a:schemeClr val="tx1"/>
                </a:solidFill>
                <a:latin typeface="+mn-lt"/>
                <a:ea typeface="+mn-ea"/>
                <a:cs typeface="+mn-cs"/>
              </a:rPr>
              <a:t> de </a:t>
            </a:r>
            <a:r>
              <a:rPr lang="es-ES" sz="1200" b="0" i="0" u="none" strike="noStrike" kern="1200" baseline="0" dirty="0" err="1" smtClean="0">
                <a:solidFill>
                  <a:schemeClr val="tx1"/>
                </a:solidFill>
                <a:latin typeface="+mn-lt"/>
                <a:ea typeface="+mn-ea"/>
                <a:cs typeface="+mn-cs"/>
              </a:rPr>
              <a:t>ClienteTemporizador</a:t>
            </a:r>
            <a:r>
              <a:rPr lang="es-ES" sz="1200" b="0" i="0" u="none" strike="noStrike" kern="1200" baseline="0" dirty="0" smtClean="0">
                <a:solidFill>
                  <a:schemeClr val="tx1"/>
                </a:solidFill>
                <a:latin typeface="+mn-lt"/>
                <a:ea typeface="+mn-ea"/>
                <a:cs typeface="+mn-cs"/>
              </a:rPr>
              <a:t> aunque no lo usen.</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La interfaz Puerta ha sido contaminada con un método que no requiere. Se ha visto obligada a incorporar este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˙nicamente para el beneficio de una de sus subclases. Si esta </a:t>
            </a:r>
            <a:r>
              <a:rPr lang="es-ES" sz="1200" b="0" i="0" u="none" strike="noStrike" kern="1200" baseline="0" dirty="0" err="1" smtClean="0">
                <a:solidFill>
                  <a:schemeClr val="tx1"/>
                </a:solidFill>
                <a:latin typeface="+mn-lt"/>
                <a:ea typeface="+mn-ea"/>
                <a:cs typeface="+mn-cs"/>
              </a:rPr>
              <a:t>pr·ctica</a:t>
            </a:r>
            <a:r>
              <a:rPr lang="es-ES" sz="1200" b="0" i="0" u="none" strike="noStrike" kern="1200" baseline="0" dirty="0" smtClean="0">
                <a:solidFill>
                  <a:schemeClr val="tx1"/>
                </a:solidFill>
                <a:latin typeface="+mn-lt"/>
                <a:ea typeface="+mn-ea"/>
                <a:cs typeface="+mn-cs"/>
              </a:rPr>
              <a:t> se lleva a cabo, cada vez que una derivada necesita de un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el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ser· agregado a la clase base. Esto va a contaminar </a:t>
            </a:r>
            <a:r>
              <a:rPr lang="es-ES" sz="1200" b="0" i="0" u="none" strike="noStrike" kern="1200" baseline="0" dirty="0" err="1" smtClean="0">
                <a:solidFill>
                  <a:schemeClr val="tx1"/>
                </a:solidFill>
                <a:latin typeface="+mn-lt"/>
                <a:ea typeface="+mn-ea"/>
                <a:cs typeface="+mn-cs"/>
              </a:rPr>
              <a:t>a˙n</a:t>
            </a:r>
            <a:r>
              <a:rPr lang="es-ES" sz="1200" b="0" i="0" u="none" strike="noStrike" kern="1200" baseline="0" dirty="0" smtClean="0">
                <a:solidFill>
                  <a:schemeClr val="tx1"/>
                </a:solidFill>
                <a:latin typeface="+mn-lt"/>
                <a:ea typeface="+mn-ea"/>
                <a:cs typeface="+mn-cs"/>
              </a:rPr>
              <a:t>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la interfaz de la clase base, </a:t>
            </a:r>
            <a:r>
              <a:rPr lang="es-ES" sz="1200" b="0" i="0" u="none" strike="noStrike" kern="1200" baseline="0" dirty="0" err="1" smtClean="0">
                <a:solidFill>
                  <a:schemeClr val="tx1"/>
                </a:solidFill>
                <a:latin typeface="+mn-lt"/>
                <a:ea typeface="+mn-ea"/>
                <a:cs typeface="+mn-cs"/>
              </a:rPr>
              <a:t>haciendola</a:t>
            </a:r>
            <a:r>
              <a:rPr lang="es-ES" sz="1200" b="0" i="0" u="none" strike="noStrike" kern="1200" baseline="0" dirty="0" smtClean="0">
                <a:solidFill>
                  <a:schemeClr val="tx1"/>
                </a:solidFill>
                <a:latin typeface="+mn-lt"/>
                <a:ea typeface="+mn-ea"/>
                <a:cs typeface="+mn-cs"/>
              </a:rPr>
              <a:t> cada vez </a:t>
            </a:r>
            <a:r>
              <a:rPr lang="es-ES" sz="1200" b="0" i="0" u="none" strike="noStrike" kern="1200" baseline="0" dirty="0" err="1" smtClean="0">
                <a:solidFill>
                  <a:schemeClr val="tx1"/>
                </a:solidFill>
                <a:latin typeface="+mn-lt"/>
                <a:ea typeface="+mn-ea"/>
                <a:cs typeface="+mn-cs"/>
              </a:rPr>
              <a:t>m·s</a:t>
            </a:r>
            <a:r>
              <a:rPr lang="es-ES" sz="1200" b="0" i="0" u="none" strike="noStrike" kern="1200" baseline="0" dirty="0" smtClean="0">
                <a:solidFill>
                  <a:schemeClr val="tx1"/>
                </a:solidFill>
                <a:latin typeface="+mn-lt"/>
                <a:ea typeface="+mn-ea"/>
                <a:cs typeface="+mn-cs"/>
              </a:rPr>
              <a:t> gorda.</a:t>
            </a:r>
          </a:p>
          <a:p>
            <a:pPr rtl="0"/>
            <a:endParaRPr lang="es-ES" sz="1200" b="0" i="0" u="none" strike="noStrike" kern="1200" baseline="0" dirty="0" smtClean="0">
              <a:solidFill>
                <a:schemeClr val="tx1"/>
              </a:solidFill>
              <a:latin typeface="+mn-lt"/>
              <a:ea typeface="+mn-ea"/>
              <a:cs typeface="+mn-cs"/>
            </a:endParaRPr>
          </a:p>
          <a:p>
            <a:pPr rtl="0"/>
            <a:r>
              <a:rPr lang="es-ES" sz="1200" b="0" i="0" u="none" strike="noStrike" kern="1200" baseline="0" dirty="0" smtClean="0">
                <a:solidFill>
                  <a:schemeClr val="tx1"/>
                </a:solidFill>
                <a:latin typeface="+mn-lt"/>
                <a:ea typeface="+mn-ea"/>
                <a:cs typeface="+mn-cs"/>
              </a:rPr>
              <a:t>Que pasa, si agrego una nuevo </a:t>
            </a:r>
            <a:r>
              <a:rPr lang="es-ES" sz="1200" b="0" i="0" u="none" strike="noStrike" kern="1200" baseline="0" dirty="0" err="1" smtClean="0">
                <a:solidFill>
                  <a:schemeClr val="tx1"/>
                </a:solidFill>
                <a:latin typeface="+mn-lt"/>
                <a:ea typeface="+mn-ea"/>
                <a:cs typeface="+mn-cs"/>
              </a:rPr>
              <a:t>mÈtodo</a:t>
            </a:r>
            <a:r>
              <a:rPr lang="es-ES" sz="1200" b="0" i="0" u="none" strike="noStrike" kern="1200" baseline="0" dirty="0" smtClean="0">
                <a:solidFill>
                  <a:schemeClr val="tx1"/>
                </a:solidFill>
                <a:latin typeface="+mn-lt"/>
                <a:ea typeface="+mn-ea"/>
                <a:cs typeface="+mn-cs"/>
              </a:rPr>
              <a:t> a la clase base?</a:t>
            </a:r>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41</a:t>
            </a:fld>
            <a:endParaRPr lang="es-AR"/>
          </a:p>
        </p:txBody>
      </p:sp>
    </p:spTree>
    <p:extLst>
      <p:ext uri="{BB962C8B-B14F-4D97-AF65-F5344CB8AC3E}">
        <p14:creationId xmlns:p14="http://schemas.microsoft.com/office/powerpoint/2010/main" val="2781712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42</a:t>
            </a:fld>
            <a:endParaRPr lang="es-AR"/>
          </a:p>
        </p:txBody>
      </p:sp>
    </p:spTree>
    <p:extLst>
      <p:ext uri="{BB962C8B-B14F-4D97-AF65-F5344CB8AC3E}">
        <p14:creationId xmlns:p14="http://schemas.microsoft.com/office/powerpoint/2010/main" val="2549529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43</a:t>
            </a:fld>
            <a:endParaRPr lang="es-AR"/>
          </a:p>
        </p:txBody>
      </p:sp>
    </p:spTree>
    <p:extLst>
      <p:ext uri="{BB962C8B-B14F-4D97-AF65-F5344CB8AC3E}">
        <p14:creationId xmlns:p14="http://schemas.microsoft.com/office/powerpoint/2010/main" val="80469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smtClean="0">
                <a:solidFill>
                  <a:schemeClr val="tx1"/>
                </a:solidFill>
                <a:latin typeface="+mn-lt"/>
                <a:ea typeface="+mn-ea"/>
                <a:cs typeface="+mn-cs"/>
              </a:rPr>
              <a:t>Si una clase tiene más de una responsabilidad, entonces las mismas quedan acopladas.</a:t>
            </a:r>
          </a:p>
          <a:p>
            <a:r>
              <a:rPr lang="es-AR" sz="1200" b="0" i="0" u="none" strike="noStrike" kern="1200" baseline="0" dirty="0" smtClean="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smtClean="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a:t>
            </a:fld>
            <a:endParaRPr lang="es-AR"/>
          </a:p>
        </p:txBody>
      </p:sp>
    </p:spTree>
    <p:extLst>
      <p:ext uri="{BB962C8B-B14F-4D97-AF65-F5344CB8AC3E}">
        <p14:creationId xmlns:p14="http://schemas.microsoft.com/office/powerpoint/2010/main" val="1165086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u="none" strike="noStrike" kern="1200" baseline="0" dirty="0" smtClean="0">
                <a:solidFill>
                  <a:schemeClr val="tx1"/>
                </a:solidFill>
                <a:latin typeface="+mn-lt"/>
                <a:ea typeface="+mn-ea"/>
                <a:cs typeface="+mn-cs"/>
              </a:rPr>
              <a:t>La clase Rectangulo tiene dos métodos:</a:t>
            </a:r>
          </a:p>
          <a:p>
            <a:r>
              <a:rPr lang="es-AR" sz="1200" b="0" i="0" u="none" strike="noStrike" kern="1200" baseline="0" dirty="0" smtClean="0">
                <a:solidFill>
                  <a:schemeClr val="tx1"/>
                </a:solidFill>
                <a:latin typeface="+mn-lt"/>
                <a:ea typeface="+mn-ea"/>
                <a:cs typeface="+mn-cs"/>
              </a:rPr>
              <a:t>Dibujar: Dibuja el rectángulo en la pantalla (visualizacion de la figura)</a:t>
            </a:r>
          </a:p>
          <a:p>
            <a:r>
              <a:rPr lang="es-AR" sz="1200" b="0" i="0" u="none" strike="noStrike" kern="1200" baseline="0" dirty="0" smtClean="0">
                <a:solidFill>
                  <a:schemeClr val="tx1"/>
                </a:solidFill>
                <a:latin typeface="+mn-lt"/>
                <a:ea typeface="+mn-ea"/>
                <a:cs typeface="+mn-cs"/>
              </a:rPr>
              <a:t>Area: Calculo del area (Modelo matematico)</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La clase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es usada por dos aplicaciones diferentes.</a:t>
            </a:r>
          </a:p>
          <a:p>
            <a:r>
              <a:rPr lang="es-AR" sz="1200" b="0" i="0" u="none" strike="noStrike" kern="1200" baseline="0" dirty="0" smtClean="0">
                <a:solidFill>
                  <a:schemeClr val="tx1"/>
                </a:solidFill>
                <a:latin typeface="+mn-lt"/>
                <a:ea typeface="+mn-ea"/>
                <a:cs typeface="+mn-cs"/>
              </a:rPr>
              <a:t>- Una se encarga de la geometría computacional </a:t>
            </a:r>
          </a:p>
          <a:p>
            <a:r>
              <a:rPr lang="es-AR" sz="1200" b="0" i="0" u="none" strike="noStrike" kern="1200" baseline="0" dirty="0" smtClean="0">
                <a:solidFill>
                  <a:schemeClr val="tx1"/>
                </a:solidFill>
                <a:latin typeface="+mn-lt"/>
                <a:ea typeface="+mn-ea"/>
                <a:cs typeface="+mn-cs"/>
              </a:rPr>
              <a:t>– Usa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para ayudarla con las matemáticas de las figuras geométricas.</a:t>
            </a:r>
          </a:p>
          <a:p>
            <a:r>
              <a:rPr lang="es-AR" sz="1200" b="0" i="0" u="none" strike="noStrike" kern="1200" baseline="0" dirty="0" smtClean="0">
                <a:solidFill>
                  <a:schemeClr val="tx1"/>
                </a:solidFill>
                <a:latin typeface="+mn-lt"/>
                <a:ea typeface="+mn-ea"/>
                <a:cs typeface="+mn-cs"/>
              </a:rPr>
              <a:t>– Nunca dibuja un rectángulo en la pantalla.</a:t>
            </a:r>
          </a:p>
          <a:p>
            <a:r>
              <a:rPr lang="es-AR" sz="1200" b="0" i="0" u="none" strike="noStrike" kern="1200" baseline="0" dirty="0" smtClean="0">
                <a:solidFill>
                  <a:schemeClr val="tx1"/>
                </a:solidFill>
                <a:latin typeface="+mn-lt"/>
                <a:ea typeface="+mn-ea"/>
                <a:cs typeface="+mn-cs"/>
              </a:rPr>
              <a:t>-  La otra es gráfica en naturaleza. También dibuja el rectángulo en la pantalla.</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Este diseño viola a SRP porque </a:t>
            </a:r>
            <a:r>
              <a:rPr lang="es-AR" sz="1200" b="0" i="1" u="none" strike="noStrike" kern="1200" baseline="0" dirty="0" smtClean="0">
                <a:solidFill>
                  <a:schemeClr val="tx1"/>
                </a:solidFill>
                <a:latin typeface="+mn-lt"/>
                <a:ea typeface="+mn-ea"/>
                <a:cs typeface="+mn-cs"/>
              </a:rPr>
              <a:t>Rectángulo </a:t>
            </a:r>
            <a:r>
              <a:rPr lang="es-AR" sz="1200" b="0" i="0" u="none" strike="noStrike" kern="1200" baseline="0" dirty="0" smtClean="0">
                <a:solidFill>
                  <a:schemeClr val="tx1"/>
                </a:solidFill>
                <a:latin typeface="+mn-lt"/>
                <a:ea typeface="+mn-ea"/>
                <a:cs typeface="+mn-cs"/>
              </a:rPr>
              <a:t>tiene dos responsabilidades: i) proveer un modelo matemático para la geometría de un rectángulo, y ii) dibujar el rectángulo en una interface gráfica.</a:t>
            </a:r>
          </a:p>
          <a:p>
            <a:r>
              <a:rPr lang="es-AR" sz="1200" b="0" i="0" u="none" strike="noStrike" kern="1200" baseline="0" dirty="0" smtClean="0">
                <a:solidFill>
                  <a:schemeClr val="tx1"/>
                </a:solidFill>
                <a:latin typeface="+mn-lt"/>
                <a:ea typeface="+mn-ea"/>
                <a:cs typeface="+mn-cs"/>
              </a:rPr>
              <a:t>La aplicación geométrica estaría desplegada con la librería de GUI, cuando no la necesita, porque la necesita el método dibujar. </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9</a:t>
            </a:fld>
            <a:endParaRPr lang="es-AR"/>
          </a:p>
        </p:txBody>
      </p:sp>
    </p:spTree>
    <p:extLst>
      <p:ext uri="{BB962C8B-B14F-4D97-AF65-F5344CB8AC3E}">
        <p14:creationId xmlns:p14="http://schemas.microsoft.com/office/powerpoint/2010/main" val="400492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10</a:t>
            </a:fld>
            <a:endParaRPr lang="es-AR"/>
          </a:p>
        </p:txBody>
      </p:sp>
    </p:spTree>
    <p:extLst>
      <p:ext uri="{BB962C8B-B14F-4D97-AF65-F5344CB8AC3E}">
        <p14:creationId xmlns:p14="http://schemas.microsoft.com/office/powerpoint/2010/main" val="330582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Si hay varios motivos para cambios</a:t>
            </a:r>
            <a:r>
              <a:rPr lang="es-AR" baseline="0" dirty="0" smtClean="0"/>
              <a:t> en una clases, entonces la clase tiene varias responsabilidades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11</a:t>
            </a:fld>
            <a:endParaRPr lang="es-AR"/>
          </a:p>
        </p:txBody>
      </p:sp>
    </p:spTree>
    <p:extLst>
      <p:ext uri="{BB962C8B-B14F-4D97-AF65-F5344CB8AC3E}">
        <p14:creationId xmlns:p14="http://schemas.microsoft.com/office/powerpoint/2010/main" val="235145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smtClean="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12</a:t>
            </a:fld>
            <a:endParaRPr lang="es-AR"/>
          </a:p>
        </p:txBody>
      </p:sp>
    </p:spTree>
    <p:extLst>
      <p:ext uri="{BB962C8B-B14F-4D97-AF65-F5344CB8AC3E}">
        <p14:creationId xmlns:p14="http://schemas.microsoft.com/office/powerpoint/2010/main" val="148690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13</a:t>
            </a:fld>
            <a:endParaRPr lang="es-AR"/>
          </a:p>
        </p:txBody>
      </p:sp>
    </p:spTree>
    <p:extLst>
      <p:ext uri="{BB962C8B-B14F-4D97-AF65-F5344CB8AC3E}">
        <p14:creationId xmlns:p14="http://schemas.microsoft.com/office/powerpoint/2010/main" val="395065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7974FAF2-C221-43B6-A1C4-E485D84FD000}" type="datetimeFigureOut">
              <a:rPr lang="es-AR" smtClean="0"/>
              <a:t>30/01/2014</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4CFCC119-9D23-4BF4-BB44-DF001D4F383E}"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30/01/2014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30/01/2014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7974FAF2-C221-43B6-A1C4-E485D84FD000}" type="datetimeFigureOut">
              <a:rPr lang="es-AR" smtClean="0"/>
              <a:t>30/01/2014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7974FAF2-C221-43B6-A1C4-E485D84FD000}" type="datetimeFigureOut">
              <a:rPr lang="es-AR" smtClean="0"/>
              <a:t>30/01/2014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FCC119-9D23-4BF4-BB44-DF001D4F383E}"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30/01/2014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7974FAF2-C221-43B6-A1C4-E485D84FD000}" type="datetimeFigureOut">
              <a:rPr lang="es-AR" smtClean="0"/>
              <a:t>30/01/2014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7974FAF2-C221-43B6-A1C4-E485D84FD000}" type="datetimeFigureOut">
              <a:rPr lang="es-AR" smtClean="0"/>
              <a:t>30/01/2014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4FAF2-C221-43B6-A1C4-E485D84FD000}" type="datetimeFigureOut">
              <a:rPr lang="es-AR" smtClean="0"/>
              <a:t>30/01/2014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7974FAF2-C221-43B6-A1C4-E485D84FD000}" type="datetimeFigureOut">
              <a:rPr lang="es-AR" smtClean="0"/>
              <a:t>30/01/2014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FCC119-9D23-4BF4-BB44-DF001D4F383E}"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7974FAF2-C221-43B6-A1C4-E485D84FD000}" type="datetimeFigureOut">
              <a:rPr lang="es-AR" smtClean="0"/>
              <a:t>30/01/2014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4CFCC119-9D23-4BF4-BB44-DF001D4F383E}" type="slidenum">
              <a:rPr lang="es-AR" smtClean="0"/>
              <a:t>‹Nº›</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74FAF2-C221-43B6-A1C4-E485D84FD000}" type="datetimeFigureOut">
              <a:rPr lang="es-AR" smtClean="0"/>
              <a:t>30/01/2014</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CFCC119-9D23-4BF4-BB44-DF001D4F383E}" type="slidenum">
              <a:rPr lang="es-AR" smtClean="0"/>
              <a:t>‹Nº›</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Lucida Sans" panose="020B0602030504020204" pitchFamily="34" charset="0"/>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Lucida Sans" panose="020B0602030504020204" pitchFamily="34" charset="0"/>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Lucida Sans" panose="020B0602030504020204" pitchFamily="34" charset="0"/>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Lucida Sans" panose="020B0602030504020204" pitchFamily="34" charset="0"/>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Lucida Sans" panose="020B0602030504020204"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AR"/>
          </a:p>
        </p:txBody>
      </p:sp>
      <p:sp>
        <p:nvSpPr>
          <p:cNvPr id="3" name="2 Subtítulo"/>
          <p:cNvSpPr>
            <a:spLocks noGrp="1"/>
          </p:cNvSpPr>
          <p:nvPr>
            <p:ph type="subTitle" idx="1"/>
          </p:nvPr>
        </p:nvSpPr>
        <p:spPr/>
        <p:txBody>
          <a:bodyPr/>
          <a:lstStyle/>
          <a:p>
            <a:endParaRPr lang="es-AR"/>
          </a:p>
        </p:txBody>
      </p:sp>
    </p:spTree>
    <p:extLst>
      <p:ext uri="{BB962C8B-B14F-4D97-AF65-F5344CB8AC3E}">
        <p14:creationId xmlns:p14="http://schemas.microsoft.com/office/powerpoint/2010/main" val="141656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Responsabilidades Separadas</a:t>
            </a:r>
            <a:endParaRPr lang="es-AR" dirty="0"/>
          </a:p>
        </p:txBody>
      </p:sp>
      <p:sp>
        <p:nvSpPr>
          <p:cNvPr id="4" name="3 Rectángulo"/>
          <p:cNvSpPr/>
          <p:nvPr/>
        </p:nvSpPr>
        <p:spPr>
          <a:xfrm>
            <a:off x="869279"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5" name="4 Rectángulo"/>
          <p:cNvSpPr/>
          <p:nvPr/>
        </p:nvSpPr>
        <p:spPr>
          <a:xfrm>
            <a:off x="3531478" y="285568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8" name="7 Rectángulo"/>
          <p:cNvSpPr/>
          <p:nvPr/>
        </p:nvSpPr>
        <p:spPr>
          <a:xfrm>
            <a:off x="6207258" y="5279663"/>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9" name="8 Rectángulo"/>
          <p:cNvSpPr/>
          <p:nvPr/>
        </p:nvSpPr>
        <p:spPr>
          <a:xfrm>
            <a:off x="3531478" y="5009460"/>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endParaRPr lang="es-AR" dirty="0"/>
          </a:p>
        </p:txBody>
      </p:sp>
      <p:sp>
        <p:nvSpPr>
          <p:cNvPr id="10" name="9 Rectángulo"/>
          <p:cNvSpPr/>
          <p:nvPr/>
        </p:nvSpPr>
        <p:spPr>
          <a:xfrm>
            <a:off x="3531479" y="5460618"/>
            <a:ext cx="1585303" cy="552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p:txBody>
      </p:sp>
      <p:cxnSp>
        <p:nvCxnSpPr>
          <p:cNvPr id="12" name="11 Conector recto de flecha"/>
          <p:cNvCxnSpPr>
            <a:stCxn id="4" idx="2"/>
            <a:endCxn id="21" idx="0"/>
          </p:cNvCxnSpPr>
          <p:nvPr/>
        </p:nvCxnSpPr>
        <p:spPr>
          <a:xfrm flipH="1">
            <a:off x="1660803" y="3767336"/>
            <a:ext cx="564" cy="99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5" idx="2"/>
            <a:endCxn id="9" idx="0"/>
          </p:cNvCxnSpPr>
          <p:nvPr/>
        </p:nvCxnSpPr>
        <p:spPr>
          <a:xfrm>
            <a:off x="4323566" y="3770086"/>
            <a:ext cx="564" cy="1239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a:stCxn id="10" idx="3"/>
            <a:endCxn id="8" idx="1"/>
          </p:cNvCxnSpPr>
          <p:nvPr/>
        </p:nvCxnSpPr>
        <p:spPr>
          <a:xfrm>
            <a:off x="5116782" y="5736863"/>
            <a:ext cx="1090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angular"/>
          <p:cNvCxnSpPr>
            <a:stCxn id="5" idx="3"/>
            <a:endCxn id="8" idx="0"/>
          </p:cNvCxnSpPr>
          <p:nvPr/>
        </p:nvCxnSpPr>
        <p:spPr>
          <a:xfrm>
            <a:off x="5115654" y="3312886"/>
            <a:ext cx="1883692" cy="19667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Rectángulo"/>
          <p:cNvSpPr/>
          <p:nvPr/>
        </p:nvSpPr>
        <p:spPr>
          <a:xfrm>
            <a:off x="868152" y="4760055"/>
            <a:ext cx="1585302" cy="715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Rectángulo</a:t>
            </a:r>
          </a:p>
          <a:p>
            <a:pPr algn="ctr"/>
            <a:r>
              <a:rPr lang="es-AR" dirty="0" smtClean="0"/>
              <a:t>Geométrico</a:t>
            </a:r>
            <a:endParaRPr lang="es-AR" dirty="0"/>
          </a:p>
        </p:txBody>
      </p:sp>
      <p:sp>
        <p:nvSpPr>
          <p:cNvPr id="22" name="21 Rectángulo"/>
          <p:cNvSpPr/>
          <p:nvPr/>
        </p:nvSpPr>
        <p:spPr>
          <a:xfrm>
            <a:off x="868152" y="5475543"/>
            <a:ext cx="1585303" cy="595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41" name="40 Conector recto de flecha"/>
          <p:cNvCxnSpPr>
            <a:stCxn id="10" idx="1"/>
            <a:endCxn id="22" idx="3"/>
          </p:cNvCxnSpPr>
          <p:nvPr/>
        </p:nvCxnSpPr>
        <p:spPr>
          <a:xfrm flipH="1">
            <a:off x="2453455" y="5736863"/>
            <a:ext cx="1078024" cy="36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3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Definiendo Responsabilidad</a:t>
            </a:r>
            <a:endParaRPr lang="es-AR" dirty="0"/>
          </a:p>
        </p:txBody>
      </p:sp>
      <p:sp>
        <p:nvSpPr>
          <p:cNvPr id="3" name="2 Marcador de contenido"/>
          <p:cNvSpPr>
            <a:spLocks noGrp="1"/>
          </p:cNvSpPr>
          <p:nvPr>
            <p:ph idx="1"/>
          </p:nvPr>
        </p:nvSpPr>
        <p:spPr/>
        <p:txBody>
          <a:bodyPr/>
          <a:lstStyle/>
          <a:p>
            <a:pPr marL="0" indent="0" algn="ctr">
              <a:buNone/>
            </a:pPr>
            <a:r>
              <a:rPr lang="es-AR" dirty="0" smtClean="0"/>
              <a:t> </a:t>
            </a:r>
            <a:endParaRPr lang="es-AR" dirty="0"/>
          </a:p>
        </p:txBody>
      </p:sp>
      <p:sp>
        <p:nvSpPr>
          <p:cNvPr id="4" name="3 Rectángulo"/>
          <p:cNvSpPr/>
          <p:nvPr/>
        </p:nvSpPr>
        <p:spPr>
          <a:xfrm>
            <a:off x="1132947" y="2564904"/>
            <a:ext cx="280831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Clase</a:t>
            </a:r>
            <a:endParaRPr lang="es-AR" dirty="0"/>
          </a:p>
        </p:txBody>
      </p:sp>
      <p:sp>
        <p:nvSpPr>
          <p:cNvPr id="5" name="4 Rectángulo"/>
          <p:cNvSpPr/>
          <p:nvPr/>
        </p:nvSpPr>
        <p:spPr>
          <a:xfrm>
            <a:off x="1115616" y="3284984"/>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t>Responsabilidad</a:t>
            </a:r>
            <a:endParaRPr lang="es-AR" sz="2800" dirty="0"/>
          </a:p>
        </p:txBody>
      </p:sp>
      <p:sp>
        <p:nvSpPr>
          <p:cNvPr id="6" name="5 Elipse"/>
          <p:cNvSpPr/>
          <p:nvPr/>
        </p:nvSpPr>
        <p:spPr>
          <a:xfrm>
            <a:off x="5436096" y="2852936"/>
            <a:ext cx="2304256" cy="252028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2400" b="1" dirty="0" smtClean="0"/>
              <a:t>Razón para el cambio</a:t>
            </a:r>
            <a:endParaRPr lang="es-AR" sz="2400" b="1" dirty="0"/>
          </a:p>
        </p:txBody>
      </p:sp>
      <p:sp>
        <p:nvSpPr>
          <p:cNvPr id="7" name="6 Flecha derecha"/>
          <p:cNvSpPr/>
          <p:nvPr/>
        </p:nvSpPr>
        <p:spPr>
          <a:xfrm>
            <a:off x="4355976" y="3753036"/>
            <a:ext cx="720080" cy="72008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304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Consecuencias</a:t>
            </a:r>
            <a:endParaRPr lang="es-AR" dirty="0"/>
          </a:p>
        </p:txBody>
      </p:sp>
      <p:sp>
        <p:nvSpPr>
          <p:cNvPr id="3" name="2 Marcador de contenido"/>
          <p:cNvSpPr>
            <a:spLocks noGrp="1"/>
          </p:cNvSpPr>
          <p:nvPr>
            <p:ph idx="1"/>
          </p:nvPr>
        </p:nvSpPr>
        <p:spPr/>
        <p:txBody>
          <a:bodyPr>
            <a:normAutofit fontScale="92500"/>
          </a:bodyPr>
          <a:lstStyle/>
          <a:p>
            <a:pPr marL="0" indent="0" algn="ctr">
              <a:buNone/>
            </a:pPr>
            <a:r>
              <a:rPr lang="es-AR" sz="4000" dirty="0"/>
              <a:t>La clase es más fácil de entender</a:t>
            </a:r>
            <a:br>
              <a:rPr lang="es-AR" sz="4000" dirty="0"/>
            </a:br>
            <a:endParaRPr lang="es-AR" sz="4000" dirty="0" smtClean="0"/>
          </a:p>
          <a:p>
            <a:pPr marL="0" indent="0" algn="ctr">
              <a:buNone/>
            </a:pPr>
            <a:r>
              <a:rPr lang="es-AR" sz="4000" dirty="0"/>
              <a:t>La clase es más fácil de mantener</a:t>
            </a:r>
            <a:br>
              <a:rPr lang="es-AR" sz="4000" dirty="0"/>
            </a:br>
            <a:endParaRPr lang="es-AR" sz="4000" dirty="0" smtClean="0"/>
          </a:p>
          <a:p>
            <a:pPr marL="0" indent="0" algn="ctr">
              <a:buNone/>
            </a:pPr>
            <a:r>
              <a:rPr lang="es-AR" sz="4000" dirty="0"/>
              <a:t>La clase es más reutilizable</a:t>
            </a:r>
            <a:r>
              <a:rPr lang="es-AR" dirty="0"/>
              <a:t/>
            </a:r>
            <a:br>
              <a:rPr lang="es-AR" dirty="0"/>
            </a:br>
            <a:endParaRPr lang="es-AR" dirty="0"/>
          </a:p>
        </p:txBody>
      </p:sp>
    </p:spTree>
    <p:extLst>
      <p:ext uri="{BB962C8B-B14F-4D97-AF65-F5344CB8AC3E}">
        <p14:creationId xmlns:p14="http://schemas.microsoft.com/office/powerpoint/2010/main" val="210925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611560" y="2615128"/>
            <a:ext cx="4734272" cy="3293209"/>
          </a:xfrm>
          <a:prstGeom prst="rect">
            <a:avLst/>
          </a:prstGeom>
          <a:solidFill>
            <a:schemeClr val="bg2">
              <a:lumMod val="90000"/>
            </a:schemeClr>
          </a:solidFill>
        </p:spPr>
        <p:txBody>
          <a:bodyPr wrap="square">
            <a:spAutoFit/>
          </a:bodyPr>
          <a:lstStyle/>
          <a:p>
            <a:r>
              <a:rPr lang="es-AR" sz="1600" dirty="0"/>
              <a:t> </a:t>
            </a:r>
            <a:r>
              <a:rPr lang="es-AR" sz="1600" dirty="0" smtClean="0"/>
              <a:t>   /// </a:t>
            </a:r>
            <a:r>
              <a:rPr lang="es-AR" sz="1600" dirty="0"/>
              <a:t>&lt;</a:t>
            </a:r>
            <a:r>
              <a:rPr lang="es-AR" sz="1600" dirty="0" err="1"/>
              <a:t>summary</a:t>
            </a:r>
            <a:r>
              <a:rPr lang="es-AR" sz="1600" dirty="0"/>
              <a:t>&gt;</a:t>
            </a:r>
          </a:p>
          <a:p>
            <a:r>
              <a:rPr lang="es-AR" sz="1600" dirty="0"/>
              <a:t>    /// Ejemplo de violación al principio de SPR</a:t>
            </a:r>
          </a:p>
          <a:p>
            <a:r>
              <a:rPr lang="es-AR" sz="1600" dirty="0"/>
              <a:t>    /// &lt;/</a:t>
            </a:r>
            <a:r>
              <a:rPr lang="es-AR" sz="1600" dirty="0" err="1"/>
              <a:t>summary</a:t>
            </a:r>
            <a:r>
              <a:rPr lang="es-AR" sz="1600" dirty="0"/>
              <a:t>&gt;</a:t>
            </a:r>
          </a:p>
          <a:p>
            <a:r>
              <a:rPr lang="es-AR" sz="1600" dirty="0"/>
              <a:t>    </a:t>
            </a:r>
            <a:r>
              <a:rPr lang="es-AR" sz="1600" dirty="0" err="1"/>
              <a:t>public</a:t>
            </a:r>
            <a:r>
              <a:rPr lang="es-AR" sz="1600" dirty="0"/>
              <a:t> interface modem</a:t>
            </a:r>
          </a:p>
          <a:p>
            <a:r>
              <a:rPr lang="es-AR" sz="1600" dirty="0"/>
              <a:t>    {</a:t>
            </a:r>
          </a:p>
          <a:p>
            <a:r>
              <a:rPr lang="es-AR" sz="1600" dirty="0"/>
              <a:t>        //En es caso la funciones de conexión y </a:t>
            </a:r>
            <a:endParaRPr lang="es-AR" sz="1600" dirty="0" smtClean="0"/>
          </a:p>
          <a:p>
            <a:r>
              <a:rPr lang="es-AR" sz="1600" dirty="0"/>
              <a:t> </a:t>
            </a:r>
            <a:r>
              <a:rPr lang="es-AR" sz="1600" dirty="0" smtClean="0"/>
              <a:t>       //de </a:t>
            </a:r>
            <a:r>
              <a:rPr lang="es-AR" sz="1600" dirty="0"/>
              <a:t>transferencia de datos.</a:t>
            </a:r>
          </a:p>
          <a:p>
            <a:r>
              <a:rPr lang="es-AR" sz="1600" dirty="0"/>
              <a:t>        </a:t>
            </a:r>
            <a:r>
              <a:rPr lang="es-AR" sz="1600" dirty="0" smtClean="0"/>
              <a:t> </a:t>
            </a:r>
            <a:endParaRPr lang="es-AR" sz="1600" dirty="0"/>
          </a:p>
          <a:p>
            <a:r>
              <a:rPr lang="es-AR" sz="1600" dirty="0"/>
              <a:t>        </a:t>
            </a:r>
            <a:r>
              <a:rPr lang="es-AR" sz="1600" dirty="0" err="1"/>
              <a:t>public</a:t>
            </a:r>
            <a:r>
              <a:rPr lang="es-AR" sz="1600" dirty="0"/>
              <a:t> </a:t>
            </a:r>
            <a:r>
              <a:rPr lang="es-AR" sz="1600" dirty="0" err="1"/>
              <a:t>void</a:t>
            </a:r>
            <a:r>
              <a:rPr lang="es-AR" sz="1600" dirty="0"/>
              <a:t> Dial(</a:t>
            </a:r>
            <a:r>
              <a:rPr lang="es-AR" sz="1600" dirty="0" err="1"/>
              <a:t>string</a:t>
            </a:r>
            <a:r>
              <a:rPr lang="es-AR" sz="1600" dirty="0"/>
              <a:t> </a:t>
            </a:r>
            <a:r>
              <a:rPr lang="es-AR" sz="1600" dirty="0" err="1"/>
              <a:t>pno</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Hangup</a:t>
            </a:r>
            <a:r>
              <a:rPr lang="es-AR" sz="1600" dirty="0"/>
              <a:t>();</a:t>
            </a:r>
          </a:p>
          <a:p>
            <a:r>
              <a:rPr lang="es-AR" sz="1600" dirty="0"/>
              <a:t>        </a:t>
            </a:r>
            <a:r>
              <a:rPr lang="es-AR" sz="1600" dirty="0" err="1"/>
              <a:t>public</a:t>
            </a:r>
            <a:r>
              <a:rPr lang="es-AR" sz="1600" dirty="0"/>
              <a:t> </a:t>
            </a:r>
            <a:r>
              <a:rPr lang="es-AR" sz="1600" dirty="0" err="1"/>
              <a:t>void</a:t>
            </a:r>
            <a:r>
              <a:rPr lang="es-AR" sz="1600" dirty="0"/>
              <a:t> </a:t>
            </a:r>
            <a:r>
              <a:rPr lang="es-AR" sz="1600" dirty="0" err="1"/>
              <a:t>Sender</a:t>
            </a:r>
            <a:r>
              <a:rPr lang="es-AR" sz="1600" dirty="0"/>
              <a:t> (</a:t>
            </a:r>
            <a:r>
              <a:rPr lang="es-AR" sz="1600" dirty="0" err="1"/>
              <a:t>char</a:t>
            </a:r>
            <a:r>
              <a:rPr lang="es-AR" sz="1600" dirty="0"/>
              <a:t> c);</a:t>
            </a:r>
          </a:p>
          <a:p>
            <a:r>
              <a:rPr lang="es-AR" sz="1600" dirty="0"/>
              <a:t>        </a:t>
            </a:r>
            <a:r>
              <a:rPr lang="es-AR" sz="1600" dirty="0" err="1"/>
              <a:t>public</a:t>
            </a:r>
            <a:r>
              <a:rPr lang="es-AR" sz="1600" dirty="0"/>
              <a:t> </a:t>
            </a:r>
            <a:r>
              <a:rPr lang="es-AR" sz="1600" dirty="0" err="1"/>
              <a:t>char</a:t>
            </a:r>
            <a:r>
              <a:rPr lang="es-AR" sz="1600" dirty="0"/>
              <a:t> </a:t>
            </a:r>
            <a:r>
              <a:rPr lang="es-AR" sz="1600" dirty="0" err="1"/>
              <a:t>Recv</a:t>
            </a:r>
            <a:r>
              <a:rPr lang="es-AR" sz="1600" dirty="0"/>
              <a:t>();</a:t>
            </a:r>
          </a:p>
          <a:p>
            <a:r>
              <a:rPr lang="es-AR" sz="1600" dirty="0"/>
              <a:t>    }</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044425"/>
            <a:ext cx="2782416" cy="243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0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Ejemplo1</a:t>
            </a:r>
            <a:endParaRPr lang="es-AR" dirty="0"/>
          </a:p>
        </p:txBody>
      </p:sp>
      <p:sp>
        <p:nvSpPr>
          <p:cNvPr id="4" name="3 Rectángulo"/>
          <p:cNvSpPr/>
          <p:nvPr/>
        </p:nvSpPr>
        <p:spPr>
          <a:xfrm>
            <a:off x="192616" y="2492896"/>
            <a:ext cx="4680520" cy="3570208"/>
          </a:xfrm>
          <a:prstGeom prst="rect">
            <a:avLst/>
          </a:prstGeom>
          <a:solidFill>
            <a:schemeClr val="bg2">
              <a:lumMod val="90000"/>
            </a:schemeClr>
          </a:solidFill>
        </p:spPr>
        <p:txBody>
          <a:bodyPr wrap="square">
            <a:spAutoFit/>
          </a:bodyPr>
          <a:lstStyle/>
          <a:p>
            <a:r>
              <a:rPr lang="es-AR" sz="1600" dirty="0"/>
              <a:t> </a:t>
            </a:r>
            <a:r>
              <a:rPr lang="es-AR" sz="1400" dirty="0" err="1"/>
              <a:t>public</a:t>
            </a:r>
            <a:r>
              <a:rPr lang="es-AR" sz="1400" dirty="0"/>
              <a:t> interface </a:t>
            </a:r>
            <a:r>
              <a:rPr lang="es-AR" sz="1400" dirty="0" err="1"/>
              <a:t>DataChannel</a:t>
            </a:r>
            <a:endParaRPr lang="es-AR" sz="1400" dirty="0"/>
          </a:p>
          <a:p>
            <a:r>
              <a:rPr lang="es-AR" sz="1400" dirty="0"/>
              <a:t>    {</a:t>
            </a:r>
          </a:p>
          <a:p>
            <a:r>
              <a:rPr lang="es-AR" sz="1400" dirty="0"/>
              <a:t>        </a:t>
            </a:r>
            <a:r>
              <a:rPr lang="es-AR" sz="1400" dirty="0" err="1"/>
              <a:t>public</a:t>
            </a:r>
            <a:r>
              <a:rPr lang="es-AR" sz="1400" dirty="0"/>
              <a:t> </a:t>
            </a:r>
            <a:r>
              <a:rPr lang="es-AR" sz="1400" dirty="0" err="1"/>
              <a:t>void</a:t>
            </a:r>
            <a:r>
              <a:rPr lang="es-AR" sz="1400" dirty="0"/>
              <a:t> </a:t>
            </a:r>
            <a:r>
              <a:rPr lang="es-AR" sz="1400" dirty="0" err="1"/>
              <a:t>Sender</a:t>
            </a:r>
            <a:r>
              <a:rPr lang="es-AR" sz="1400" dirty="0"/>
              <a:t> (</a:t>
            </a:r>
            <a:r>
              <a:rPr lang="es-AR" sz="1400" dirty="0" err="1"/>
              <a:t>char</a:t>
            </a:r>
            <a:r>
              <a:rPr lang="es-AR" sz="1400" dirty="0"/>
              <a:t> c);</a:t>
            </a:r>
          </a:p>
          <a:p>
            <a:r>
              <a:rPr lang="es-AR" sz="1400" dirty="0"/>
              <a:t>        </a:t>
            </a:r>
            <a:r>
              <a:rPr lang="es-AR" sz="1400" dirty="0" err="1"/>
              <a:t>public</a:t>
            </a:r>
            <a:r>
              <a:rPr lang="es-AR" sz="1400" dirty="0"/>
              <a:t> </a:t>
            </a:r>
            <a:r>
              <a:rPr lang="es-AR" sz="1400" dirty="0" err="1"/>
              <a:t>char</a:t>
            </a:r>
            <a:r>
              <a:rPr lang="es-AR" sz="1400" dirty="0"/>
              <a:t> </a:t>
            </a:r>
            <a:r>
              <a:rPr lang="es-AR" sz="1400" dirty="0" err="1"/>
              <a:t>Recv</a:t>
            </a:r>
            <a:r>
              <a:rPr lang="es-AR" sz="1400" dirty="0"/>
              <a:t>();        </a:t>
            </a:r>
          </a:p>
          <a:p>
            <a:r>
              <a:rPr lang="es-AR" sz="1400" dirty="0"/>
              <a:t>    }</a:t>
            </a:r>
          </a:p>
          <a:p>
            <a:endParaRPr lang="es-AR" sz="1400" dirty="0"/>
          </a:p>
          <a:p>
            <a:r>
              <a:rPr lang="es-AR" sz="1400" dirty="0"/>
              <a:t>    </a:t>
            </a:r>
            <a:r>
              <a:rPr lang="es-AR" sz="1400" dirty="0" err="1"/>
              <a:t>public</a:t>
            </a:r>
            <a:r>
              <a:rPr lang="es-AR" sz="1400" dirty="0"/>
              <a:t> interface </a:t>
            </a:r>
            <a:r>
              <a:rPr lang="es-AR" sz="1400" dirty="0" err="1"/>
              <a:t>Connection</a:t>
            </a:r>
            <a:endParaRPr lang="es-AR" sz="1400" dirty="0"/>
          </a:p>
          <a:p>
            <a:r>
              <a:rPr lang="es-AR" sz="1400" dirty="0"/>
              <a:t>    {    </a:t>
            </a:r>
          </a:p>
          <a:p>
            <a:r>
              <a:rPr lang="es-AR" sz="1400" dirty="0"/>
              <a:t>        </a:t>
            </a:r>
            <a:r>
              <a:rPr lang="es-AR" sz="1400" dirty="0" err="1"/>
              <a:t>public</a:t>
            </a:r>
            <a:r>
              <a:rPr lang="es-AR" sz="1400" dirty="0"/>
              <a:t> </a:t>
            </a:r>
            <a:r>
              <a:rPr lang="es-AR" sz="1400" dirty="0" err="1"/>
              <a:t>void</a:t>
            </a:r>
            <a:r>
              <a:rPr lang="es-AR" sz="1400" dirty="0"/>
              <a:t> Dial(</a:t>
            </a:r>
            <a:r>
              <a:rPr lang="es-AR" sz="1400" dirty="0" err="1"/>
              <a:t>string</a:t>
            </a:r>
            <a:r>
              <a:rPr lang="es-AR" sz="1400" dirty="0"/>
              <a:t> </a:t>
            </a:r>
            <a:r>
              <a:rPr lang="es-AR" sz="1400" dirty="0" err="1"/>
              <a:t>pno</a:t>
            </a:r>
            <a:r>
              <a:rPr lang="es-AR" sz="1400" dirty="0"/>
              <a:t>);</a:t>
            </a:r>
          </a:p>
          <a:p>
            <a:r>
              <a:rPr lang="es-AR" sz="1400" dirty="0"/>
              <a:t>        </a:t>
            </a:r>
            <a:r>
              <a:rPr lang="es-AR" sz="1400" dirty="0" err="1"/>
              <a:t>public</a:t>
            </a:r>
            <a:r>
              <a:rPr lang="es-AR" sz="1400" dirty="0"/>
              <a:t> </a:t>
            </a:r>
            <a:r>
              <a:rPr lang="es-AR" sz="1400" dirty="0" err="1"/>
              <a:t>void</a:t>
            </a:r>
            <a:r>
              <a:rPr lang="es-AR" sz="1400" dirty="0"/>
              <a:t> </a:t>
            </a:r>
            <a:r>
              <a:rPr lang="es-AR" sz="1400" dirty="0" err="1"/>
              <a:t>Hangup</a:t>
            </a:r>
            <a:r>
              <a:rPr lang="es-AR" sz="1400" dirty="0"/>
              <a:t>();</a:t>
            </a:r>
          </a:p>
          <a:p>
            <a:r>
              <a:rPr lang="es-AR" sz="1400" dirty="0"/>
              <a:t>    }</a:t>
            </a:r>
          </a:p>
          <a:p>
            <a:endParaRPr lang="es-AR" sz="1400" dirty="0"/>
          </a:p>
          <a:p>
            <a:r>
              <a:rPr lang="en-US" sz="1400" dirty="0"/>
              <a:t>    public class </a:t>
            </a:r>
            <a:r>
              <a:rPr lang="en-US" sz="1400" dirty="0" err="1"/>
              <a:t>ModemImp</a:t>
            </a:r>
            <a:r>
              <a:rPr lang="en-US" sz="1400" dirty="0"/>
              <a:t> : Connection, </a:t>
            </a:r>
            <a:r>
              <a:rPr lang="en-US" sz="1400" dirty="0" err="1" smtClean="0"/>
              <a:t>DataChannel</a:t>
            </a:r>
            <a:endParaRPr lang="en-US" sz="1400" dirty="0"/>
          </a:p>
          <a:p>
            <a:r>
              <a:rPr lang="es-AR" sz="1400" dirty="0"/>
              <a:t>    {</a:t>
            </a:r>
          </a:p>
          <a:p>
            <a:r>
              <a:rPr lang="es-AR" sz="1400" dirty="0"/>
              <a:t>        // Implementación del modem</a:t>
            </a:r>
          </a:p>
          <a:p>
            <a:r>
              <a:rPr lang="es-AR" sz="1400" dirty="0"/>
              <a:t>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564904"/>
            <a:ext cx="3990820" cy="32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0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708920"/>
            <a:ext cx="8736734"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23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2</a:t>
            </a:r>
            <a:endParaRPr lang="es-AR"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453" y="2276872"/>
            <a:ext cx="802295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83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¿Por qué es importante SRP?</a:t>
            </a:r>
            <a:endParaRPr lang="es-AR" dirty="0"/>
          </a:p>
        </p:txBody>
      </p:sp>
      <p:sp>
        <p:nvSpPr>
          <p:cNvPr id="3" name="2 Marcador de contenido"/>
          <p:cNvSpPr>
            <a:spLocks noGrp="1"/>
          </p:cNvSpPr>
          <p:nvPr>
            <p:ph idx="1"/>
          </p:nvPr>
        </p:nvSpPr>
        <p:spPr>
          <a:xfrm>
            <a:off x="457200" y="1935480"/>
            <a:ext cx="4906888" cy="4389120"/>
          </a:xfrm>
        </p:spPr>
        <p:txBody>
          <a:bodyPr>
            <a:normAutofit fontScale="85000" lnSpcReduction="20000"/>
          </a:bodyPr>
          <a:lstStyle/>
          <a:p>
            <a:r>
              <a:rPr lang="es-AR" dirty="0"/>
              <a:t>Porque buscamos que sea fácil reusar código</a:t>
            </a:r>
            <a:r>
              <a:rPr lang="es-AR" dirty="0" smtClean="0"/>
              <a:t>.</a:t>
            </a:r>
          </a:p>
          <a:p>
            <a:endParaRPr lang="es-AR" dirty="0" smtClean="0"/>
          </a:p>
          <a:p>
            <a:r>
              <a:rPr lang="es-AR" dirty="0" smtClean="0"/>
              <a:t>Cuanto </a:t>
            </a:r>
            <a:r>
              <a:rPr lang="es-AR" dirty="0"/>
              <a:t>más grande es una clase, más difícil </a:t>
            </a:r>
            <a:r>
              <a:rPr lang="es-AR" dirty="0" smtClean="0"/>
              <a:t>es modificarla.</a:t>
            </a:r>
          </a:p>
          <a:p>
            <a:endParaRPr lang="es-AR" dirty="0"/>
          </a:p>
          <a:p>
            <a:r>
              <a:rPr lang="es-AR" dirty="0" smtClean="0"/>
              <a:t>Cuánto </a:t>
            </a:r>
            <a:r>
              <a:rPr lang="es-AR" dirty="0"/>
              <a:t>más grande es una clase, </a:t>
            </a:r>
            <a:r>
              <a:rPr lang="es-AR" dirty="0" smtClean="0"/>
              <a:t>es más díficil de </a:t>
            </a:r>
            <a:r>
              <a:rPr lang="es-AR" dirty="0"/>
              <a:t>leer y entender</a:t>
            </a:r>
            <a:r>
              <a:rPr lang="es-AR" dirty="0" smtClean="0"/>
              <a:t>.</a:t>
            </a:r>
          </a:p>
          <a:p>
            <a:endParaRPr lang="es-AR" dirty="0"/>
          </a:p>
          <a:p>
            <a:r>
              <a:rPr lang="es-AR" b="1" i="1" dirty="0"/>
              <a:t>Clases y métodos pequeños nos darán </a:t>
            </a:r>
            <a:r>
              <a:rPr lang="es-AR" b="1" i="1" dirty="0" smtClean="0"/>
              <a:t>más flexibilidad</a:t>
            </a:r>
            <a:r>
              <a:rPr lang="es-AR" b="1" i="1" dirty="0"/>
              <a:t>, sin tener que escribir </a:t>
            </a:r>
            <a:r>
              <a:rPr lang="es-AR" b="1" i="1" dirty="0" smtClean="0"/>
              <a:t>demasiado código </a:t>
            </a:r>
            <a:r>
              <a:rPr lang="es-AR" b="1" i="1" dirty="0"/>
              <a:t>extra.</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799" y="2996952"/>
            <a:ext cx="189547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155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SPR</a:t>
            </a:r>
            <a:endParaRPr lang="es-AR" dirty="0"/>
          </a:p>
        </p:txBody>
      </p:sp>
      <p:sp>
        <p:nvSpPr>
          <p:cNvPr id="4" name="3 CuadroTexto"/>
          <p:cNvSpPr txBox="1"/>
          <p:nvPr/>
        </p:nvSpPr>
        <p:spPr>
          <a:xfrm>
            <a:off x="1979712" y="3212976"/>
            <a:ext cx="5184576" cy="1107996"/>
          </a:xfrm>
          <a:prstGeom prst="rect">
            <a:avLst/>
          </a:prstGeom>
          <a:noFill/>
        </p:spPr>
        <p:txBody>
          <a:bodyPr wrap="square" rtlCol="0">
            <a:spAutoFit/>
          </a:bodyPr>
          <a:lstStyle/>
          <a:p>
            <a:pPr algn="ctr"/>
            <a:r>
              <a:rPr lang="es-AR" sz="6600" dirty="0" smtClean="0"/>
              <a:t>COHESION</a:t>
            </a:r>
            <a:endParaRPr lang="es-AR" sz="6600" dirty="0"/>
          </a:p>
        </p:txBody>
      </p:sp>
    </p:spTree>
    <p:extLst>
      <p:ext uri="{BB962C8B-B14F-4D97-AF65-F5344CB8AC3E}">
        <p14:creationId xmlns:p14="http://schemas.microsoft.com/office/powerpoint/2010/main" val="372404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texto"/>
          <p:cNvSpPr>
            <a:spLocks noGrp="1"/>
          </p:cNvSpPr>
          <p:nvPr>
            <p:ph type="body" sz="half" idx="2"/>
          </p:nvPr>
        </p:nvSpPr>
        <p:spPr/>
        <p:txBody>
          <a:bodyPr/>
          <a:lstStyle/>
          <a:p>
            <a:endParaRPr lang="es-AR"/>
          </a:p>
        </p:txBody>
      </p:sp>
      <p:pic>
        <p:nvPicPr>
          <p:cNvPr id="3074" name="Picture 2" descr="http://www.doolwind.com/images/blog/solid/OpenClosed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0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texto"/>
          <p:cNvSpPr>
            <a:spLocks noGrp="1"/>
          </p:cNvSpPr>
          <p:nvPr>
            <p:ph type="body" sz="half" idx="2"/>
          </p:nvPr>
        </p:nvSpPr>
        <p:spPr/>
        <p:txBody>
          <a:bodyPr/>
          <a:lstStyle/>
          <a:p>
            <a:endParaRPr lang="es-AR"/>
          </a:p>
        </p:txBody>
      </p:sp>
      <p:pic>
        <p:nvPicPr>
          <p:cNvPr id="1026" name="Picture 2" descr="http://www.doolwind.com/images/blog/solid/solidprinciples.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416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Todo sistema de programación cambia durante su vida </a:t>
            </a:r>
            <a:r>
              <a:rPr lang="es-AR" dirty="0"/>
              <a:t>ú</a:t>
            </a:r>
            <a:r>
              <a:rPr lang="es-AR" dirty="0" smtClean="0"/>
              <a:t>til.</a:t>
            </a:r>
          </a:p>
          <a:p>
            <a:endParaRPr lang="es-AR" dirty="0"/>
          </a:p>
          <a:p>
            <a:r>
              <a:rPr lang="es-AR" dirty="0" smtClean="0"/>
              <a:t>Lamentablemente los a veces los cambios son espeluznantes</a:t>
            </a:r>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221088"/>
            <a:ext cx="3456384" cy="192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37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4762872" cy="4389120"/>
          </a:xfrm>
        </p:spPr>
        <p:txBody>
          <a:bodyPr>
            <a:normAutofit fontScale="92500"/>
          </a:bodyPr>
          <a:lstStyle/>
          <a:p>
            <a:endParaRPr lang="es-AR" dirty="0" smtClean="0"/>
          </a:p>
          <a:p>
            <a:pPr marL="0" indent="0" algn="ctr">
              <a:buNone/>
            </a:pPr>
            <a:r>
              <a:rPr lang="es-AR" dirty="0" smtClean="0"/>
              <a:t>Como mantenerse estable ante los cambios constantes.</a:t>
            </a:r>
          </a:p>
          <a:p>
            <a:pPr marL="0" indent="0" algn="ctr">
              <a:buNone/>
            </a:pPr>
            <a:endParaRPr lang="es-AR" dirty="0"/>
          </a:p>
          <a:p>
            <a:pPr marL="0" indent="0" algn="ctr">
              <a:buNone/>
            </a:pPr>
            <a:r>
              <a:rPr lang="es-AR" dirty="0">
                <a:solidFill>
                  <a:schemeClr val="accent1">
                    <a:lumMod val="75000"/>
                  </a:schemeClr>
                </a:solidFill>
              </a:rPr>
              <a:t>Las entidades de software (clases, módulos,</a:t>
            </a:r>
          </a:p>
          <a:p>
            <a:pPr marL="0" indent="0" algn="ctr">
              <a:buNone/>
            </a:pPr>
            <a:r>
              <a:rPr lang="es-AR" dirty="0">
                <a:solidFill>
                  <a:schemeClr val="accent1">
                    <a:lumMod val="75000"/>
                  </a:schemeClr>
                </a:solidFill>
              </a:rPr>
              <a:t>funciones) deberían estar abiertas para</a:t>
            </a:r>
          </a:p>
          <a:p>
            <a:pPr marL="0" indent="0" algn="ctr">
              <a:buNone/>
            </a:pPr>
            <a:r>
              <a:rPr lang="es-AR" dirty="0">
                <a:solidFill>
                  <a:schemeClr val="accent1">
                    <a:lumMod val="75000"/>
                  </a:schemeClr>
                </a:solidFill>
              </a:rPr>
              <a:t>extensión pero cerradas para modificación.</a:t>
            </a:r>
          </a:p>
        </p:txBody>
      </p:sp>
      <p:pic>
        <p:nvPicPr>
          <p:cNvPr id="5122"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343" y="2420888"/>
            <a:ext cx="2327531"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08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a:xfrm>
            <a:off x="457200" y="1935480"/>
            <a:ext cx="5050904" cy="4389120"/>
          </a:xfrm>
        </p:spPr>
        <p:txBody>
          <a:bodyPr>
            <a:normAutofit fontScale="92500" lnSpcReduction="20000"/>
          </a:bodyPr>
          <a:lstStyle/>
          <a:p>
            <a:r>
              <a:rPr lang="es-AR" dirty="0" smtClean="0"/>
              <a:t>Los módulos que están de acuerdo al principio:</a:t>
            </a:r>
          </a:p>
          <a:p>
            <a:endParaRPr lang="es-AR" dirty="0"/>
          </a:p>
          <a:p>
            <a:pPr lvl="1"/>
            <a:r>
              <a:rPr lang="es-AR" i="1" dirty="0" smtClean="0"/>
              <a:t>Son abiertos para la extensión: </a:t>
            </a:r>
            <a:r>
              <a:rPr lang="es-AR" dirty="0" smtClean="0"/>
              <a:t>se </a:t>
            </a:r>
            <a:r>
              <a:rPr lang="es-AR" dirty="0"/>
              <a:t>debería </a:t>
            </a:r>
            <a:r>
              <a:rPr lang="es-AR" dirty="0" smtClean="0"/>
              <a:t>permitir agregar </a:t>
            </a:r>
            <a:r>
              <a:rPr lang="es-AR" dirty="0"/>
              <a:t>nuevas </a:t>
            </a:r>
            <a:r>
              <a:rPr lang="es-AR" i="1" dirty="0" smtClean="0"/>
              <a:t>características </a:t>
            </a:r>
            <a:r>
              <a:rPr lang="es-AR" dirty="0" smtClean="0"/>
              <a:t>a </a:t>
            </a:r>
            <a:r>
              <a:rPr lang="es-AR" dirty="0"/>
              <a:t>un módulo</a:t>
            </a:r>
            <a:r>
              <a:rPr lang="es-AR" i="1" dirty="0" smtClean="0"/>
              <a:t>.</a:t>
            </a:r>
          </a:p>
          <a:p>
            <a:pPr marL="365760" lvl="1" indent="0">
              <a:buNone/>
            </a:pPr>
            <a:endParaRPr lang="es-AR" i="1" dirty="0"/>
          </a:p>
          <a:p>
            <a:pPr lvl="1"/>
            <a:r>
              <a:rPr lang="es-AR" i="1" dirty="0" smtClean="0"/>
              <a:t>Son cerrados para la modificación </a:t>
            </a:r>
            <a:r>
              <a:rPr lang="es-AR" dirty="0" smtClean="0"/>
              <a:t>: </a:t>
            </a:r>
            <a:r>
              <a:rPr lang="es-AR" dirty="0"/>
              <a:t>no debería </a:t>
            </a:r>
            <a:r>
              <a:rPr lang="es-AR" dirty="0" smtClean="0"/>
              <a:t>permitirse la </a:t>
            </a:r>
            <a:r>
              <a:rPr lang="es-AR" dirty="0"/>
              <a:t>modificación de código fuente excepto</a:t>
            </a:r>
            <a:r>
              <a:rPr lang="es-AR" dirty="0" smtClean="0"/>
              <a:t>, obviamente</a:t>
            </a:r>
            <a:r>
              <a:rPr lang="es-AR" dirty="0"/>
              <a:t>, para extensión</a:t>
            </a:r>
            <a:r>
              <a:rPr lang="es-AR" dirty="0" smtClean="0"/>
              <a:t>. (Solo para corregir)</a:t>
            </a:r>
            <a:endParaRPr lang="es-AR"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1185" y="2204864"/>
            <a:ext cx="2101180" cy="2182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descr="http://photos3.fotosearch.com/bthumb/CSP/CSP601/k6018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174" y="5013176"/>
            <a:ext cx="1769202" cy="11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22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Abierto - Cerrado</a:t>
            </a:r>
            <a:endParaRPr lang="es-AR" dirty="0"/>
          </a:p>
        </p:txBody>
      </p:sp>
      <p:sp>
        <p:nvSpPr>
          <p:cNvPr id="3" name="2 Marcador de contenido"/>
          <p:cNvSpPr>
            <a:spLocks noGrp="1"/>
          </p:cNvSpPr>
          <p:nvPr>
            <p:ph idx="1"/>
          </p:nvPr>
        </p:nvSpPr>
        <p:spPr/>
        <p:txBody>
          <a:bodyPr/>
          <a:lstStyle/>
          <a:p>
            <a:r>
              <a:rPr lang="es-AR" dirty="0" smtClean="0"/>
              <a:t>La manera de aplicar del principio es a través de la abstracción y el polimorfismo.</a:t>
            </a:r>
          </a:p>
          <a:p>
            <a:endParaRPr lang="es-AR" dirty="0"/>
          </a:p>
          <a:p>
            <a:r>
              <a:rPr lang="es-AR" dirty="0" smtClean="0"/>
              <a:t>Abstracción: entender que es lo invariable </a:t>
            </a:r>
          </a:p>
          <a:p>
            <a:pPr lvl="1"/>
            <a:r>
              <a:rPr lang="es-AR" dirty="0" smtClean="0"/>
              <a:t>Clases Abstractas, interfaces, métodos virtuales.</a:t>
            </a:r>
          </a:p>
          <a:p>
            <a:endParaRPr lang="es-AR" dirty="0"/>
          </a:p>
          <a:p>
            <a:r>
              <a:rPr lang="es-AR" dirty="0" smtClean="0"/>
              <a:t>Polimorfismo: entender que puede cambiar.</a:t>
            </a:r>
          </a:p>
          <a:p>
            <a:pPr lvl="1"/>
            <a:r>
              <a:rPr lang="es-AR" dirty="0" smtClean="0"/>
              <a:t>La clases derivadas de las abstracciones implementan las variaciones y extensiones. </a:t>
            </a:r>
            <a:endParaRPr lang="es-AR" dirty="0"/>
          </a:p>
        </p:txBody>
      </p:sp>
    </p:spTree>
    <p:extLst>
      <p:ext uri="{BB962C8B-B14F-4D97-AF65-F5344CB8AC3E}">
        <p14:creationId xmlns:p14="http://schemas.microsoft.com/office/powerpoint/2010/main" val="326061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mtClean="0"/>
              <a:t>Concepto</a:t>
            </a:r>
            <a:endParaRPr lang="es-A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060848"/>
            <a:ext cx="3802043" cy="156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861048"/>
            <a:ext cx="3802043" cy="2815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0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OCP</a:t>
            </a:r>
            <a:endParaRPr lang="es-AR" dirty="0"/>
          </a:p>
        </p:txBody>
      </p:sp>
      <p:sp>
        <p:nvSpPr>
          <p:cNvPr id="3" name="2 Marcador de texto"/>
          <p:cNvSpPr>
            <a:spLocks noGrp="1"/>
          </p:cNvSpPr>
          <p:nvPr>
            <p:ph type="body" idx="1"/>
          </p:nvPr>
        </p:nvSpPr>
        <p:spPr/>
        <p:txBody>
          <a:bodyPr/>
          <a:lstStyle/>
          <a:p>
            <a:pPr algn="ctr"/>
            <a:r>
              <a:rPr lang="es-AR" dirty="0" smtClean="0"/>
              <a:t>Importancia</a:t>
            </a:r>
            <a:endParaRPr lang="es-AR" dirty="0"/>
          </a:p>
        </p:txBody>
      </p:sp>
      <p:sp>
        <p:nvSpPr>
          <p:cNvPr id="4" name="3 Marcador de texto"/>
          <p:cNvSpPr>
            <a:spLocks noGrp="1"/>
          </p:cNvSpPr>
          <p:nvPr>
            <p:ph type="body" sz="half" idx="3"/>
          </p:nvPr>
        </p:nvSpPr>
        <p:spPr/>
        <p:txBody>
          <a:bodyPr/>
          <a:lstStyle/>
          <a:p>
            <a:pPr algn="ctr"/>
            <a:r>
              <a:rPr lang="es-AR" dirty="0" smtClean="0"/>
              <a:t>Para tener en cuenta</a:t>
            </a:r>
            <a:endParaRPr lang="es-AR" dirty="0"/>
          </a:p>
        </p:txBody>
      </p:sp>
      <p:sp>
        <p:nvSpPr>
          <p:cNvPr id="5" name="4 Marcador de contenido"/>
          <p:cNvSpPr>
            <a:spLocks noGrp="1"/>
          </p:cNvSpPr>
          <p:nvPr>
            <p:ph sz="quarter" idx="2"/>
          </p:nvPr>
        </p:nvSpPr>
        <p:spPr/>
        <p:txBody>
          <a:bodyPr/>
          <a:lstStyle/>
          <a:p>
            <a:endParaRPr lang="es-AR" dirty="0" smtClean="0"/>
          </a:p>
          <a:p>
            <a:r>
              <a:rPr lang="es-AR" dirty="0" smtClean="0"/>
              <a:t>Cada </a:t>
            </a:r>
            <a:r>
              <a:rPr lang="es-AR" dirty="0"/>
              <a:t>vez que se modifica un código, se </a:t>
            </a:r>
            <a:r>
              <a:rPr lang="es-AR" dirty="0" smtClean="0"/>
              <a:t>corre el </a:t>
            </a:r>
            <a:r>
              <a:rPr lang="es-AR" dirty="0"/>
              <a:t>riesgo de romperlo</a:t>
            </a:r>
            <a:r>
              <a:rPr lang="es-AR" dirty="0" smtClean="0"/>
              <a:t>.</a:t>
            </a:r>
          </a:p>
          <a:p>
            <a:endParaRPr lang="es-AR" dirty="0"/>
          </a:p>
          <a:p>
            <a:r>
              <a:rPr lang="es-AR" dirty="0" smtClean="0"/>
              <a:t>A </a:t>
            </a:r>
            <a:r>
              <a:rPr lang="es-AR" dirty="0"/>
              <a:t>veces no es necesario cambiar librerías (</a:t>
            </a:r>
            <a:r>
              <a:rPr lang="es-AR" dirty="0" smtClean="0"/>
              <a:t>por ejemplo</a:t>
            </a:r>
            <a:r>
              <a:rPr lang="es-AR" dirty="0"/>
              <a:t>, en código que no es nuestro).</a:t>
            </a:r>
          </a:p>
        </p:txBody>
      </p:sp>
      <p:sp>
        <p:nvSpPr>
          <p:cNvPr id="6" name="5 Marcador de contenido"/>
          <p:cNvSpPr>
            <a:spLocks noGrp="1"/>
          </p:cNvSpPr>
          <p:nvPr>
            <p:ph sz="quarter" idx="4"/>
          </p:nvPr>
        </p:nvSpPr>
        <p:spPr/>
        <p:txBody>
          <a:bodyPr>
            <a:normAutofit lnSpcReduction="10000"/>
          </a:bodyPr>
          <a:lstStyle/>
          <a:p>
            <a:r>
              <a:rPr lang="es-AR" dirty="0" smtClean="0"/>
              <a:t>Usar </a:t>
            </a:r>
            <a:r>
              <a:rPr lang="es-AR" dirty="0" err="1"/>
              <a:t>if</a:t>
            </a:r>
            <a:r>
              <a:rPr lang="es-AR" dirty="0"/>
              <a:t> </a:t>
            </a:r>
            <a:r>
              <a:rPr lang="es-AR" dirty="0" err="1"/>
              <a:t>or</a:t>
            </a:r>
            <a:r>
              <a:rPr lang="es-AR" dirty="0"/>
              <a:t> </a:t>
            </a:r>
            <a:r>
              <a:rPr lang="es-AR" dirty="0" err="1"/>
              <a:t>switch</a:t>
            </a:r>
            <a:r>
              <a:rPr lang="es-AR" dirty="0"/>
              <a:t>‐case si el número de </a:t>
            </a:r>
            <a:r>
              <a:rPr lang="es-AR" dirty="0" smtClean="0"/>
              <a:t>casos probablemente </a:t>
            </a:r>
            <a:r>
              <a:rPr lang="es-AR" dirty="0"/>
              <a:t>no cambie</a:t>
            </a:r>
            <a:r>
              <a:rPr lang="es-AR" dirty="0" smtClean="0"/>
              <a:t>.</a:t>
            </a:r>
          </a:p>
          <a:p>
            <a:endParaRPr lang="es-AR" dirty="0"/>
          </a:p>
          <a:p>
            <a:r>
              <a:rPr lang="es-AR" dirty="0" smtClean="0"/>
              <a:t>Usar </a:t>
            </a:r>
            <a:r>
              <a:rPr lang="es-AR" dirty="0"/>
              <a:t>patrones cuando el número de </a:t>
            </a:r>
            <a:r>
              <a:rPr lang="es-AR" dirty="0" smtClean="0"/>
              <a:t>casos probablemente </a:t>
            </a:r>
            <a:r>
              <a:rPr lang="es-AR" dirty="0"/>
              <a:t>cambie</a:t>
            </a:r>
            <a:r>
              <a:rPr lang="es-AR" dirty="0" smtClean="0"/>
              <a:t>.</a:t>
            </a:r>
          </a:p>
          <a:p>
            <a:endParaRPr lang="es-AR" dirty="0" smtClean="0"/>
          </a:p>
          <a:p>
            <a:r>
              <a:rPr lang="es-AR" dirty="0" smtClean="0"/>
              <a:t>¡</a:t>
            </a:r>
            <a:r>
              <a:rPr lang="es-AR" dirty="0"/>
              <a:t>Usar SIEMPRE el sentido común!</a:t>
            </a:r>
          </a:p>
        </p:txBody>
      </p:sp>
    </p:spTree>
    <p:extLst>
      <p:ext uri="{BB962C8B-B14F-4D97-AF65-F5344CB8AC3E}">
        <p14:creationId xmlns:p14="http://schemas.microsoft.com/office/powerpoint/2010/main" val="245786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OCP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POLIMORFISMO</a:t>
            </a:r>
            <a:endParaRPr lang="es-AR" sz="6600" dirty="0"/>
          </a:p>
        </p:txBody>
      </p:sp>
    </p:spTree>
    <p:extLst>
      <p:ext uri="{BB962C8B-B14F-4D97-AF65-F5344CB8AC3E}">
        <p14:creationId xmlns:p14="http://schemas.microsoft.com/office/powerpoint/2010/main" val="3201113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Sustitución de </a:t>
            </a:r>
            <a:r>
              <a:rPr lang="es-AR" dirty="0" err="1" smtClean="0"/>
              <a:t>Liskov</a:t>
            </a:r>
            <a:endParaRPr lang="es-AR" dirty="0"/>
          </a:p>
        </p:txBody>
      </p:sp>
      <p:sp>
        <p:nvSpPr>
          <p:cNvPr id="3" name="2 Marcador de texto"/>
          <p:cNvSpPr>
            <a:spLocks noGrp="1"/>
          </p:cNvSpPr>
          <p:nvPr>
            <p:ph type="body" sz="half" idx="2"/>
          </p:nvPr>
        </p:nvSpPr>
        <p:spPr/>
        <p:txBody>
          <a:bodyPr/>
          <a:lstStyle/>
          <a:p>
            <a:endParaRPr lang="es-AR" dirty="0"/>
          </a:p>
        </p:txBody>
      </p:sp>
      <p:pic>
        <p:nvPicPr>
          <p:cNvPr id="4098" name="Picture 2" descr="http://ianfnelson.com/wp-content/uploads/legacy/SOLIDDevelopmentPrinciplesinMotivational_B5FB/LiskovSubtitutionPrinciple_5F00_52BB5162_3.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064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sz="half" idx="1"/>
          </p:nvPr>
        </p:nvSpPr>
        <p:spPr/>
        <p:txBody>
          <a:bodyPr/>
          <a:lstStyle/>
          <a:p>
            <a:r>
              <a:rPr lang="es-AR" dirty="0" smtClean="0"/>
              <a:t>Es el principio sobre el que se muestra el uso adecuado del concepto de herencia.</a:t>
            </a:r>
          </a:p>
          <a:p>
            <a:pPr lvl="1"/>
            <a:r>
              <a:rPr lang="es-AR" dirty="0" smtClean="0"/>
              <a:t>¿Cómo se debe aplicar la herencia en un caso particular?</a:t>
            </a:r>
          </a:p>
          <a:p>
            <a:pPr lvl="1"/>
            <a:r>
              <a:rPr lang="es-AR" dirty="0" smtClean="0"/>
              <a:t>¿Cómo crear un jerarquía de herencia?</a:t>
            </a:r>
            <a:endParaRPr lang="es-AR" dirty="0"/>
          </a:p>
        </p:txBody>
      </p:sp>
      <p:pic>
        <p:nvPicPr>
          <p:cNvPr id="3074" name="Picture 2" descr="http://ts1.mm.bing.net/images/thumbnail.aspx?q=1436923017408&amp;id=86a8d0e2ca120777efa2d75e3d1c60b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48064" y="2132856"/>
            <a:ext cx="2936180" cy="371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8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normAutofit fontScale="92500"/>
          </a:bodyPr>
          <a:lstStyle/>
          <a:p>
            <a:pPr marL="0" indent="0" algn="ctr">
              <a:buNone/>
            </a:pPr>
            <a:r>
              <a:rPr lang="es-AR" sz="4000" b="1" dirty="0">
                <a:solidFill>
                  <a:schemeClr val="tx2">
                    <a:lumMod val="60000"/>
                    <a:lumOff val="40000"/>
                  </a:schemeClr>
                </a:solidFill>
              </a:rPr>
              <a:t>Los subtipos deben ser sustituibles por sus tipos base.</a:t>
            </a:r>
          </a:p>
          <a:p>
            <a:endParaRPr lang="es-AR" dirty="0" smtClean="0"/>
          </a:p>
          <a:p>
            <a:pPr marL="0" indent="0">
              <a:buNone/>
            </a:pPr>
            <a:r>
              <a:rPr lang="es-AR" b="1" dirty="0" smtClean="0"/>
              <a:t>Propiedad:</a:t>
            </a:r>
          </a:p>
          <a:p>
            <a:pPr marL="0" indent="0">
              <a:buNone/>
            </a:pPr>
            <a:r>
              <a:rPr lang="es-AR" dirty="0"/>
              <a:t>Si para cada o1 objeto de tipo S </a:t>
            </a:r>
            <a:r>
              <a:rPr lang="es-AR" dirty="0" smtClean="0"/>
              <a:t>hay</a:t>
            </a:r>
            <a:r>
              <a:rPr lang="es-AR" dirty="0"/>
              <a:t> </a:t>
            </a:r>
            <a:r>
              <a:rPr lang="es-AR" dirty="0" smtClean="0"/>
              <a:t>un</a:t>
            </a:r>
            <a:r>
              <a:rPr lang="es-AR" dirty="0"/>
              <a:t> objeto </a:t>
            </a:r>
            <a:r>
              <a:rPr lang="es-AR" dirty="0" smtClean="0"/>
              <a:t>o2</a:t>
            </a:r>
            <a:r>
              <a:rPr lang="es-AR" dirty="0"/>
              <a:t> de tipo T tal que para todos </a:t>
            </a:r>
            <a:r>
              <a:rPr lang="es-AR" dirty="0" smtClean="0"/>
              <a:t>los programas</a:t>
            </a:r>
            <a:r>
              <a:rPr lang="es-AR" dirty="0"/>
              <a:t> P definidos en términos de T, el comportamiento de P no cambia cuando o1 es sustituido por o2 entonces S es un subtipo de T.</a:t>
            </a:r>
          </a:p>
        </p:txBody>
      </p:sp>
    </p:spTree>
    <p:extLst>
      <p:ext uri="{BB962C8B-B14F-4D97-AF65-F5344CB8AC3E}">
        <p14:creationId xmlns:p14="http://schemas.microsoft.com/office/powerpoint/2010/main" val="2451736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Paradigma de desarrollo orientados a objetos.</a:t>
            </a:r>
          </a:p>
          <a:p>
            <a:endParaRPr lang="es-ES" dirty="0"/>
          </a:p>
          <a:p>
            <a:r>
              <a:rPr lang="es-ES" dirty="0" smtClean="0"/>
              <a:t>Clases o tipos</a:t>
            </a:r>
          </a:p>
          <a:p>
            <a:endParaRPr lang="es-ES" dirty="0"/>
          </a:p>
          <a:p>
            <a:r>
              <a:rPr lang="es-ES" dirty="0" smtClean="0"/>
              <a:t>Objetos </a:t>
            </a:r>
            <a:r>
              <a:rPr lang="es-ES" dirty="0" smtClean="0">
                <a:sym typeface="Wingdings"/>
              </a:rPr>
              <a:t> instancias de clases</a:t>
            </a:r>
          </a:p>
          <a:p>
            <a:endParaRPr lang="es-ES" dirty="0">
              <a:sym typeface="Wingdings"/>
            </a:endParaRPr>
          </a:p>
          <a:p>
            <a:r>
              <a:rPr lang="es-ES" dirty="0" smtClean="0">
                <a:sym typeface="Wingdings"/>
              </a:rPr>
              <a:t>Los objetos se comunican y colaboran</a:t>
            </a:r>
          </a:p>
          <a:p>
            <a:endParaRPr lang="es-ES" dirty="0">
              <a:sym typeface="Wingdings"/>
            </a:endParaRPr>
          </a:p>
          <a:p>
            <a:r>
              <a:rPr lang="es-ES" dirty="0" smtClean="0">
                <a:sym typeface="Wingdings"/>
              </a:rPr>
              <a:t>Entramado de objetos  Dependencia</a:t>
            </a:r>
            <a:endParaRPr lang="es-ES" dirty="0"/>
          </a:p>
        </p:txBody>
      </p:sp>
    </p:spTree>
    <p:extLst>
      <p:ext uri="{BB962C8B-B14F-4D97-AF65-F5344CB8AC3E}">
        <p14:creationId xmlns:p14="http://schemas.microsoft.com/office/powerpoint/2010/main" val="2371089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5" y="2260123"/>
            <a:ext cx="3943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15" y="4134966"/>
            <a:ext cx="39719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8303" y="2813050"/>
            <a:ext cx="20383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6390" y="2809161"/>
            <a:ext cx="2162175" cy="1657350"/>
          </a:xfrm>
          <a:prstGeom prst="rect">
            <a:avLst/>
          </a:prstGeom>
          <a:solidFill>
            <a:schemeClr val="bg1"/>
          </a:solidFill>
          <a:ln>
            <a:noFill/>
          </a:ln>
          <a:effec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590" y="2260123"/>
            <a:ext cx="4243639" cy="3113093"/>
          </a:xfrm>
          <a:prstGeom prst="rect">
            <a:avLst/>
          </a:prstGeom>
          <a:solidFill>
            <a:schemeClr val="bg1"/>
          </a:solidFill>
          <a:ln>
            <a:noFill/>
          </a:ln>
          <a:effectLst/>
        </p:spPr>
      </p:pic>
    </p:spTree>
    <p:extLst>
      <p:ext uri="{BB962C8B-B14F-4D97-AF65-F5344CB8AC3E}">
        <p14:creationId xmlns:p14="http://schemas.microsoft.com/office/powerpoint/2010/main" val="70168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a:t>
            </a:r>
            <a:endParaRPr lang="es-AR" dirty="0"/>
          </a:p>
        </p:txBody>
      </p:sp>
      <p:sp>
        <p:nvSpPr>
          <p:cNvPr id="3" name="2 Marcador de contenido"/>
          <p:cNvSpPr>
            <a:spLocks noGrp="1"/>
          </p:cNvSpPr>
          <p:nvPr>
            <p:ph idx="1"/>
          </p:nvPr>
        </p:nvSpPr>
        <p:spPr/>
        <p:txBody>
          <a:bodyPr>
            <a:normAutofit/>
          </a:bodyPr>
          <a:lstStyle/>
          <a:p>
            <a:r>
              <a:rPr lang="es-AR" dirty="0"/>
              <a:t>En POO, “herencia” se suele describir </a:t>
            </a:r>
            <a:r>
              <a:rPr lang="es-AR" dirty="0" smtClean="0"/>
              <a:t>mediante relaciones </a:t>
            </a:r>
            <a:r>
              <a:rPr lang="es-AR" dirty="0"/>
              <a:t>de tipo “es un” (</a:t>
            </a:r>
            <a:r>
              <a:rPr lang="es-AR" i="1" dirty="0" err="1"/>
              <a:t>is</a:t>
            </a:r>
            <a:r>
              <a:rPr lang="es-AR" i="1" dirty="0"/>
              <a:t>‐a</a:t>
            </a:r>
            <a:r>
              <a:rPr lang="es-AR" dirty="0" smtClean="0"/>
              <a:t>).</a:t>
            </a:r>
          </a:p>
          <a:p>
            <a:endParaRPr lang="es-AR" dirty="0"/>
          </a:p>
          <a:p>
            <a:r>
              <a:rPr lang="es-AR" dirty="0" smtClean="0"/>
              <a:t>Tal </a:t>
            </a:r>
            <a:r>
              <a:rPr lang="es-AR" dirty="0"/>
              <a:t>relación “es un” es muy importante en diseño y</a:t>
            </a:r>
            <a:r>
              <a:rPr lang="es-AR" dirty="0" smtClean="0"/>
              <a:t>, muchas </a:t>
            </a:r>
            <a:r>
              <a:rPr lang="es-AR" dirty="0"/>
              <a:t>veces, caemos en un mal diseño sin </a:t>
            </a:r>
            <a:r>
              <a:rPr lang="es-AR" dirty="0" smtClean="0"/>
              <a:t>respetar esa </a:t>
            </a:r>
            <a:r>
              <a:rPr lang="es-AR" dirty="0"/>
              <a:t>herencia</a:t>
            </a:r>
            <a:r>
              <a:rPr lang="es-AR" dirty="0" smtClean="0"/>
              <a:t>.</a:t>
            </a:r>
          </a:p>
          <a:p>
            <a:endParaRPr lang="es-AR" dirty="0"/>
          </a:p>
          <a:p>
            <a:r>
              <a:rPr lang="es-AR" dirty="0" smtClean="0"/>
              <a:t>LSP </a:t>
            </a:r>
            <a:r>
              <a:rPr lang="es-AR" dirty="0"/>
              <a:t>es una manera de asegurar que la herencia </a:t>
            </a:r>
            <a:r>
              <a:rPr lang="es-AR" dirty="0" smtClean="0"/>
              <a:t>se use </a:t>
            </a:r>
            <a:r>
              <a:rPr lang="es-AR" dirty="0"/>
              <a:t>correctamente</a:t>
            </a:r>
            <a:r>
              <a:rPr lang="es-AR" dirty="0" smtClean="0"/>
              <a:t>.</a:t>
            </a:r>
          </a:p>
          <a:p>
            <a:endParaRPr lang="es-AR" dirty="0" smtClean="0"/>
          </a:p>
          <a:p>
            <a:pPr marL="0" indent="0">
              <a:buNone/>
            </a:pPr>
            <a:endParaRPr lang="es-AR" dirty="0"/>
          </a:p>
          <a:p>
            <a:endParaRPr lang="es-AR" dirty="0"/>
          </a:p>
        </p:txBody>
      </p:sp>
    </p:spTree>
    <p:extLst>
      <p:ext uri="{BB962C8B-B14F-4D97-AF65-F5344CB8AC3E}">
        <p14:creationId xmlns:p14="http://schemas.microsoft.com/office/powerpoint/2010/main" val="2785103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de violación de LSP</a:t>
            </a:r>
            <a:endParaRPr lang="es-AR"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17" y="2060847"/>
            <a:ext cx="7534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13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78" y="1988840"/>
            <a:ext cx="77628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89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LSP - Herencia</a:t>
            </a:r>
            <a:endParaRPr lang="es-AR" dirty="0"/>
          </a:p>
        </p:txBody>
      </p:sp>
      <p:sp>
        <p:nvSpPr>
          <p:cNvPr id="3" name="2 Marcador de contenido"/>
          <p:cNvSpPr>
            <a:spLocks noGrp="1"/>
          </p:cNvSpPr>
          <p:nvPr>
            <p:ph idx="1"/>
          </p:nvPr>
        </p:nvSpPr>
        <p:spPr/>
        <p:txBody>
          <a:bodyPr>
            <a:normAutofit fontScale="92500" lnSpcReduction="20000"/>
          </a:bodyPr>
          <a:lstStyle/>
          <a:p>
            <a:r>
              <a:rPr lang="es-AR" dirty="0" smtClean="0"/>
              <a:t>La herencia no es solo datos.</a:t>
            </a:r>
          </a:p>
          <a:p>
            <a:endParaRPr lang="es-AR" dirty="0"/>
          </a:p>
          <a:p>
            <a:r>
              <a:rPr lang="es-AR" dirty="0" smtClean="0"/>
              <a:t>La relación “ES-UN” de la herencia, también significa comportamiento.</a:t>
            </a:r>
          </a:p>
          <a:p>
            <a:endParaRPr lang="es-AR" dirty="0"/>
          </a:p>
          <a:p>
            <a:r>
              <a:rPr lang="es-AR" dirty="0"/>
              <a:t>Si LSP no se mantiene, las jerarquías de clase sería un desastre, y si una instancia </a:t>
            </a:r>
            <a:r>
              <a:rPr lang="es-AR" dirty="0" smtClean="0"/>
              <a:t>de subclase</a:t>
            </a:r>
            <a:r>
              <a:rPr lang="es-AR" dirty="0"/>
              <a:t> se pasa como parámetro a los métodos, comportamiento extraño si no lo </a:t>
            </a:r>
            <a:r>
              <a:rPr lang="es-AR" dirty="0" smtClean="0"/>
              <a:t>hace.</a:t>
            </a:r>
          </a:p>
          <a:p>
            <a:endParaRPr lang="es-AR" dirty="0" smtClean="0"/>
          </a:p>
          <a:p>
            <a:r>
              <a:rPr lang="es-AR" dirty="0" smtClean="0"/>
              <a:t>Si</a:t>
            </a:r>
            <a:r>
              <a:rPr lang="es-AR" dirty="0"/>
              <a:t> LSP no se mantiene, las pruebas unitarias para las clases de base nunca tendría </a:t>
            </a:r>
            <a:r>
              <a:rPr lang="es-AR" dirty="0" smtClean="0"/>
              <a:t>éxito para las</a:t>
            </a:r>
            <a:r>
              <a:rPr lang="es-AR" dirty="0"/>
              <a:t> </a:t>
            </a:r>
            <a:r>
              <a:rPr lang="es-AR" dirty="0" smtClean="0"/>
              <a:t>subclases.</a:t>
            </a:r>
            <a:endParaRPr lang="es-AR" dirty="0"/>
          </a:p>
        </p:txBody>
      </p:sp>
    </p:spTree>
    <p:extLst>
      <p:ext uri="{BB962C8B-B14F-4D97-AF65-F5344CB8AC3E}">
        <p14:creationId xmlns:p14="http://schemas.microsoft.com/office/powerpoint/2010/main" val="325475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 - LSP</a:t>
            </a:r>
            <a:endParaRPr lang="es-AR" dirty="0"/>
          </a:p>
        </p:txBody>
      </p:sp>
      <p:sp>
        <p:nvSpPr>
          <p:cNvPr id="3" name="2 CuadroTexto"/>
          <p:cNvSpPr txBox="1"/>
          <p:nvPr/>
        </p:nvSpPr>
        <p:spPr>
          <a:xfrm>
            <a:off x="1259632" y="2492896"/>
            <a:ext cx="6571942" cy="1107996"/>
          </a:xfrm>
          <a:prstGeom prst="rect">
            <a:avLst/>
          </a:prstGeom>
          <a:noFill/>
        </p:spPr>
        <p:txBody>
          <a:bodyPr wrap="square" rtlCol="0">
            <a:spAutoFit/>
          </a:bodyPr>
          <a:lstStyle/>
          <a:p>
            <a:pPr algn="ctr"/>
            <a:r>
              <a:rPr lang="es-AR" sz="6600" dirty="0" smtClean="0"/>
              <a:t>ABSTRACCION</a:t>
            </a:r>
            <a:endParaRPr lang="es-AR" sz="6600" dirty="0"/>
          </a:p>
        </p:txBody>
      </p:sp>
      <p:sp>
        <p:nvSpPr>
          <p:cNvPr id="4" name="3 CuadroTexto"/>
          <p:cNvSpPr txBox="1"/>
          <p:nvPr/>
        </p:nvSpPr>
        <p:spPr>
          <a:xfrm>
            <a:off x="1115616" y="4725144"/>
            <a:ext cx="6859974" cy="1107996"/>
          </a:xfrm>
          <a:prstGeom prst="rect">
            <a:avLst/>
          </a:prstGeom>
          <a:noFill/>
        </p:spPr>
        <p:txBody>
          <a:bodyPr wrap="square" rtlCol="0">
            <a:spAutoFit/>
          </a:bodyPr>
          <a:lstStyle/>
          <a:p>
            <a:pPr algn="ctr"/>
            <a:r>
              <a:rPr lang="es-AR" sz="6600" dirty="0" smtClean="0"/>
              <a:t>HERENCIA</a:t>
            </a:r>
            <a:endParaRPr lang="es-AR" sz="6600" dirty="0"/>
          </a:p>
        </p:txBody>
      </p:sp>
    </p:spTree>
    <p:extLst>
      <p:ext uri="{BB962C8B-B14F-4D97-AF65-F5344CB8AC3E}">
        <p14:creationId xmlns:p14="http://schemas.microsoft.com/office/powerpoint/2010/main" val="867707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Segregación de Interfaces</a:t>
            </a:r>
            <a:endParaRPr lang="es-AR" dirty="0"/>
          </a:p>
        </p:txBody>
      </p:sp>
      <p:sp>
        <p:nvSpPr>
          <p:cNvPr id="3" name="2 Marcador de texto"/>
          <p:cNvSpPr>
            <a:spLocks noGrp="1"/>
          </p:cNvSpPr>
          <p:nvPr>
            <p:ph type="body" sz="half" idx="2"/>
          </p:nvPr>
        </p:nvSpPr>
        <p:spPr/>
        <p:txBody>
          <a:bodyPr/>
          <a:lstStyle/>
          <a:p>
            <a:endParaRPr lang="es-AR"/>
          </a:p>
        </p:txBody>
      </p:sp>
      <p:pic>
        <p:nvPicPr>
          <p:cNvPr id="6146" name="Picture 2" descr="http://www.tomdalling.com/blog/wp-content/uploads/IS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67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ISP - Inicio</a:t>
            </a:r>
            <a:endParaRPr lang="es-ES" dirty="0"/>
          </a:p>
        </p:txBody>
      </p:sp>
      <p:sp>
        <p:nvSpPr>
          <p:cNvPr id="3" name="Marcador de contenido 2"/>
          <p:cNvSpPr>
            <a:spLocks noGrp="1"/>
          </p:cNvSpPr>
          <p:nvPr>
            <p:ph idx="1"/>
          </p:nvPr>
        </p:nvSpPr>
        <p:spPr>
          <a:xfrm>
            <a:off x="457200" y="1935480"/>
            <a:ext cx="5338936" cy="4389120"/>
          </a:xfrm>
        </p:spPr>
        <p:txBody>
          <a:bodyPr/>
          <a:lstStyle/>
          <a:p>
            <a:r>
              <a:rPr lang="es-ES" dirty="0" smtClean="0"/>
              <a:t>Veamos la clase abstracta del </a:t>
            </a:r>
            <a:r>
              <a:rPr lang="es-ES" dirty="0" err="1" smtClean="0"/>
              <a:t>framework</a:t>
            </a:r>
            <a:r>
              <a:rPr lang="es-ES" dirty="0" smtClean="0"/>
              <a:t> .NET</a:t>
            </a:r>
          </a:p>
          <a:p>
            <a:endParaRPr lang="es-ES" dirty="0"/>
          </a:p>
          <a:p>
            <a:r>
              <a:rPr lang="es-ES" dirty="0" err="1" smtClean="0"/>
              <a:t>MembershipProvider</a:t>
            </a:r>
            <a:endParaRPr lang="es-ES" dirty="0"/>
          </a:p>
        </p:txBody>
      </p:sp>
      <p:pic>
        <p:nvPicPr>
          <p:cNvPr id="4" name="Imagen 3"/>
          <p:cNvPicPr>
            <a:picLocks noChangeAspect="1"/>
          </p:cNvPicPr>
          <p:nvPr/>
        </p:nvPicPr>
        <p:blipFill>
          <a:blip r:embed="rId2"/>
          <a:stretch>
            <a:fillRect/>
          </a:stretch>
        </p:blipFill>
        <p:spPr>
          <a:xfrm>
            <a:off x="4716016" y="2852936"/>
            <a:ext cx="3384376" cy="3384376"/>
          </a:xfrm>
          <a:prstGeom prst="rect">
            <a:avLst/>
          </a:prstGeom>
        </p:spPr>
      </p:pic>
    </p:spTree>
    <p:extLst>
      <p:ext uri="{BB962C8B-B14F-4D97-AF65-F5344CB8AC3E}">
        <p14:creationId xmlns:p14="http://schemas.microsoft.com/office/powerpoint/2010/main" val="625788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ISP - Características</a:t>
            </a:r>
            <a:endParaRPr lang="es-AR" dirty="0"/>
          </a:p>
        </p:txBody>
      </p:sp>
      <p:sp>
        <p:nvSpPr>
          <p:cNvPr id="3" name="2 Marcador de contenido"/>
          <p:cNvSpPr>
            <a:spLocks noGrp="1"/>
          </p:cNvSpPr>
          <p:nvPr>
            <p:ph idx="1"/>
          </p:nvPr>
        </p:nvSpPr>
        <p:spPr>
          <a:xfrm>
            <a:off x="457200" y="1935480"/>
            <a:ext cx="5842992" cy="4389120"/>
          </a:xfrm>
        </p:spPr>
        <p:txBody>
          <a:bodyPr/>
          <a:lstStyle/>
          <a:p>
            <a:r>
              <a:rPr lang="es-AR" dirty="0" smtClean="0"/>
              <a:t>Trata los problemas de las interfaces “obesas”.</a:t>
            </a:r>
          </a:p>
          <a:p>
            <a:endParaRPr lang="es-AR" dirty="0"/>
          </a:p>
          <a:p>
            <a:r>
              <a:rPr lang="es-AR" dirty="0" smtClean="0"/>
              <a:t>Clases que usan estas interfaces no son cohesivas.</a:t>
            </a:r>
          </a:p>
          <a:p>
            <a:endParaRPr lang="es-AR" dirty="0"/>
          </a:p>
          <a:p>
            <a:r>
              <a:rPr lang="es-AR" dirty="0" smtClean="0"/>
              <a:t>Se pueden agrupar métodos para diferentes clientes.</a:t>
            </a:r>
          </a:p>
          <a:p>
            <a:endParaRPr lang="es-AR" dirty="0"/>
          </a:p>
          <a:p>
            <a:endParaRPr lang="es-AR" dirty="0"/>
          </a:p>
        </p:txBody>
      </p:sp>
      <p:pic>
        <p:nvPicPr>
          <p:cNvPr id="1026" name="Picture 2" descr="http://t1.gstatic.com/images?q=tbn:ANd9GcS6f6_zVQPNqlWgsGai8WWJcExpw2KUzrmZ7lAYEa3-z7s1-LBG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945191"/>
            <a:ext cx="23907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29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a:t>
            </a:r>
            <a:endParaRPr lang="es-AR" dirty="0"/>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clientes no deberían estar forzados a depender de interfaces que ellos no usan.</a:t>
            </a:r>
          </a:p>
        </p:txBody>
      </p:sp>
    </p:spTree>
    <p:extLst>
      <p:ext uri="{BB962C8B-B14F-4D97-AF65-F5344CB8AC3E}">
        <p14:creationId xmlns:p14="http://schemas.microsoft.com/office/powerpoint/2010/main" val="237043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smtClean="0"/>
              <a:t>Secreto del buen diseño </a:t>
            </a:r>
            <a:r>
              <a:rPr lang="es-ES" dirty="0" smtClean="0">
                <a:sym typeface="Wingdings"/>
              </a:rPr>
              <a:t> entender que hay que administrar la dependencia de objetos</a:t>
            </a:r>
          </a:p>
          <a:p>
            <a:endParaRPr lang="es-ES" dirty="0">
              <a:sym typeface="Wingdings"/>
            </a:endParaRPr>
          </a:p>
          <a:p>
            <a:r>
              <a:rPr lang="es-ES" dirty="0" smtClean="0"/>
              <a:t>Que ocurre si hay mala administración de dependencias entre objetos</a:t>
            </a:r>
            <a:endParaRPr lang="es-ES" dirty="0"/>
          </a:p>
        </p:txBody>
      </p:sp>
    </p:spTree>
    <p:extLst>
      <p:ext uri="{BB962C8B-B14F-4D97-AF65-F5344CB8AC3E}">
        <p14:creationId xmlns:p14="http://schemas.microsoft.com/office/powerpoint/2010/main" val="158682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No ISP</a:t>
            </a:r>
            <a:endParaRPr lang="es-ES" dirty="0"/>
          </a:p>
        </p:txBody>
      </p:sp>
      <p:pic>
        <p:nvPicPr>
          <p:cNvPr id="4" name="Marcador de contenido 3"/>
          <p:cNvPicPr>
            <a:picLocks noGrp="1" noChangeAspect="1"/>
          </p:cNvPicPr>
          <p:nvPr>
            <p:ph idx="1"/>
          </p:nvPr>
        </p:nvPicPr>
        <p:blipFill>
          <a:blip r:embed="rId2"/>
          <a:srcRect t="4456" b="4456"/>
          <a:stretch>
            <a:fillRect/>
          </a:stretch>
        </p:blipFill>
        <p:spPr/>
      </p:pic>
    </p:spTree>
    <p:extLst>
      <p:ext uri="{BB962C8B-B14F-4D97-AF65-F5344CB8AC3E}">
        <p14:creationId xmlns:p14="http://schemas.microsoft.com/office/powerpoint/2010/main" val="3406154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 ISP</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854329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¿Por qué importa el ISP?</a:t>
            </a:r>
            <a:endParaRPr lang="es-AR" dirty="0"/>
          </a:p>
        </p:txBody>
      </p:sp>
      <p:sp>
        <p:nvSpPr>
          <p:cNvPr id="3" name="2 Marcador de contenido"/>
          <p:cNvSpPr>
            <a:spLocks noGrp="1"/>
          </p:cNvSpPr>
          <p:nvPr>
            <p:ph idx="1"/>
          </p:nvPr>
        </p:nvSpPr>
        <p:spPr>
          <a:xfrm>
            <a:off x="457200" y="1935480"/>
            <a:ext cx="8291264" cy="4445848"/>
          </a:xfrm>
        </p:spPr>
        <p:txBody>
          <a:bodyPr>
            <a:normAutofit fontScale="77500" lnSpcReduction="20000"/>
          </a:bodyPr>
          <a:lstStyle/>
          <a:p>
            <a:r>
              <a:rPr lang="es-AR" dirty="0"/>
              <a:t>Si la interface cuenta con miembros que no </a:t>
            </a:r>
            <a:r>
              <a:rPr lang="es-AR" dirty="0" smtClean="0"/>
              <a:t>son utilizados </a:t>
            </a:r>
            <a:r>
              <a:rPr lang="es-AR" dirty="0"/>
              <a:t>por algunos herederos, los </a:t>
            </a:r>
            <a:r>
              <a:rPr lang="es-AR" dirty="0" smtClean="0"/>
              <a:t>herederos pueden </a:t>
            </a:r>
            <a:r>
              <a:rPr lang="es-AR" dirty="0"/>
              <a:t>verse afectados por cambios en </a:t>
            </a:r>
            <a:r>
              <a:rPr lang="es-AR" dirty="0" smtClean="0"/>
              <a:t>la interface</a:t>
            </a:r>
            <a:r>
              <a:rPr lang="es-AR" dirty="0"/>
              <a:t>, aunque los métodos que utilizan </a:t>
            </a:r>
            <a:r>
              <a:rPr lang="es-AR" dirty="0" smtClean="0"/>
              <a:t>no hayan </a:t>
            </a:r>
            <a:r>
              <a:rPr lang="es-AR" dirty="0"/>
              <a:t>sido efectivamente cambiados</a:t>
            </a:r>
            <a:r>
              <a:rPr lang="es-AR" dirty="0" smtClean="0"/>
              <a:t>.</a:t>
            </a:r>
          </a:p>
          <a:p>
            <a:endParaRPr lang="es-AR" dirty="0" smtClean="0"/>
          </a:p>
          <a:p>
            <a:r>
              <a:rPr lang="es-AR" dirty="0"/>
              <a:t>Este principio trata de sobreponerse a las desventajas </a:t>
            </a:r>
            <a:r>
              <a:rPr lang="es-AR" dirty="0" smtClean="0"/>
              <a:t>de las </a:t>
            </a:r>
            <a:r>
              <a:rPr lang="es-AR" dirty="0"/>
              <a:t>interfaces “obesas</a:t>
            </a:r>
            <a:r>
              <a:rPr lang="es-AR" dirty="0" smtClean="0"/>
              <a:t>”.</a:t>
            </a:r>
          </a:p>
          <a:p>
            <a:endParaRPr lang="es-AR" dirty="0"/>
          </a:p>
          <a:p>
            <a:r>
              <a:rPr lang="es-AR" dirty="0" smtClean="0"/>
              <a:t>Las </a:t>
            </a:r>
            <a:r>
              <a:rPr lang="es-AR" dirty="0"/>
              <a:t>clases que tienen interfaces “obesas” son </a:t>
            </a:r>
            <a:r>
              <a:rPr lang="es-AR" dirty="0" smtClean="0"/>
              <a:t>clases cuyas </a:t>
            </a:r>
            <a:r>
              <a:rPr lang="es-AR" dirty="0"/>
              <a:t>interfaces no son cohesivas</a:t>
            </a:r>
            <a:r>
              <a:rPr lang="es-AR" dirty="0" smtClean="0"/>
              <a:t>.</a:t>
            </a:r>
          </a:p>
          <a:p>
            <a:endParaRPr lang="es-AR" dirty="0"/>
          </a:p>
          <a:p>
            <a:r>
              <a:rPr lang="es-AR" dirty="0" smtClean="0"/>
              <a:t>ISP </a:t>
            </a:r>
            <a:r>
              <a:rPr lang="es-AR" dirty="0"/>
              <a:t>reconoce que existen objetos que </a:t>
            </a:r>
            <a:r>
              <a:rPr lang="es-AR" dirty="0" smtClean="0"/>
              <a:t>requieren interfaces </a:t>
            </a:r>
            <a:r>
              <a:rPr lang="es-AR" dirty="0"/>
              <a:t>no cohesivas, sugiriendo que los clientes </a:t>
            </a:r>
            <a:r>
              <a:rPr lang="es-AR" dirty="0" smtClean="0"/>
              <a:t>no deberían </a:t>
            </a:r>
            <a:r>
              <a:rPr lang="es-AR" dirty="0"/>
              <a:t>conocerlos como una clase única, sino </a:t>
            </a:r>
            <a:r>
              <a:rPr lang="es-AR" dirty="0" smtClean="0"/>
              <a:t>como clases </a:t>
            </a:r>
            <a:r>
              <a:rPr lang="es-AR" dirty="0"/>
              <a:t>base abstractas que tienen interfaces cohesivas.</a:t>
            </a:r>
          </a:p>
        </p:txBody>
      </p:sp>
    </p:spTree>
    <p:extLst>
      <p:ext uri="{BB962C8B-B14F-4D97-AF65-F5344CB8AC3E}">
        <p14:creationId xmlns:p14="http://schemas.microsoft.com/office/powerpoint/2010/main" val="374521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texto"/>
          <p:cNvSpPr>
            <a:spLocks noGrp="1"/>
          </p:cNvSpPr>
          <p:nvPr>
            <p:ph type="body" sz="half" idx="2"/>
          </p:nvPr>
        </p:nvSpPr>
        <p:spPr/>
        <p:txBody>
          <a:bodyPr/>
          <a:lstStyle/>
          <a:p>
            <a:endParaRPr lang="es-AR"/>
          </a:p>
        </p:txBody>
      </p:sp>
      <p:pic>
        <p:nvPicPr>
          <p:cNvPr id="5128" name="Picture 8" descr="http://www.tomdalling.com/blog/wp-content/uploads/DI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852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r>
              <a:rPr lang="es-ES" dirty="0" smtClean="0"/>
              <a:t>Los módulos de alto nivel no deberían depender de los módulos de bajo nivel, ambos deberían depender de abstracciones.</a:t>
            </a:r>
          </a:p>
          <a:p>
            <a:endParaRPr lang="es-ES" dirty="0"/>
          </a:p>
          <a:p>
            <a:r>
              <a:rPr lang="es-ES" dirty="0"/>
              <a:t>Las abstracciones no deben depender de los detalles. Detalles deben </a:t>
            </a:r>
            <a:r>
              <a:rPr lang="es-ES" dirty="0" smtClean="0"/>
              <a:t>depender de las abstracciones</a:t>
            </a:r>
            <a:r>
              <a:rPr lang="es-ES" dirty="0"/>
              <a:t>.</a:t>
            </a:r>
          </a:p>
        </p:txBody>
      </p:sp>
    </p:spTree>
    <p:extLst>
      <p:ext uri="{BB962C8B-B14F-4D97-AF65-F5344CB8AC3E}">
        <p14:creationId xmlns:p14="http://schemas.microsoft.com/office/powerpoint/2010/main" val="2529456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6059016" cy="4389120"/>
          </a:xfrm>
        </p:spPr>
        <p:txBody>
          <a:bodyPr>
            <a:normAutofit fontScale="92500" lnSpcReduction="10000"/>
          </a:bodyPr>
          <a:lstStyle/>
          <a:p>
            <a:r>
              <a:rPr lang="es-ES" dirty="0" smtClean="0"/>
              <a:t>La tendencia desde las metodologías tradicionales que los módulos de alto nivel dependan de los módulos menores.</a:t>
            </a:r>
          </a:p>
          <a:p>
            <a:endParaRPr lang="es-ES" dirty="0"/>
          </a:p>
          <a:p>
            <a:r>
              <a:rPr lang="es-ES" dirty="0" smtClean="0"/>
              <a:t>Estructura jerárquica de llamadas desde los programas superiores a los inferiores.</a:t>
            </a:r>
          </a:p>
          <a:p>
            <a:endParaRPr lang="es-ES" dirty="0"/>
          </a:p>
          <a:p>
            <a:r>
              <a:rPr lang="es-ES" dirty="0" smtClean="0"/>
              <a:t>La inversión de la dependencia aparece en un software OO bien diseñado</a:t>
            </a:r>
          </a:p>
          <a:p>
            <a:endParaRPr lang="es-ES" dirty="0"/>
          </a:p>
        </p:txBody>
      </p:sp>
    </p:spTree>
    <p:extLst>
      <p:ext uri="{BB962C8B-B14F-4D97-AF65-F5344CB8AC3E}">
        <p14:creationId xmlns:p14="http://schemas.microsoft.com/office/powerpoint/2010/main" val="1039379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457200" y="1935480"/>
            <a:ext cx="4834880" cy="4389120"/>
          </a:xfrm>
        </p:spPr>
        <p:txBody>
          <a:bodyPr>
            <a:normAutofit fontScale="92500" lnSpcReduction="10000"/>
          </a:bodyPr>
          <a:lstStyle/>
          <a:p>
            <a:r>
              <a:rPr lang="es-ES" dirty="0" smtClean="0"/>
              <a:t>Conceptualmente es muy peligrosa la dependencia tradicional.</a:t>
            </a:r>
          </a:p>
          <a:p>
            <a:endParaRPr lang="es-ES" dirty="0"/>
          </a:p>
          <a:p>
            <a:r>
              <a:rPr lang="es-ES" dirty="0" smtClean="0"/>
              <a:t>Las reglas de negocio no pueden depender de su implementación, sino al revés.</a:t>
            </a:r>
          </a:p>
          <a:p>
            <a:endParaRPr lang="es-ES" dirty="0"/>
          </a:p>
          <a:p>
            <a:r>
              <a:rPr lang="es-ES" dirty="0" smtClean="0"/>
              <a:t>En este </a:t>
            </a:r>
            <a:r>
              <a:rPr lang="es-ES" dirty="0"/>
              <a:t>principio se encuentra en el corazón del diseño de </a:t>
            </a:r>
            <a:r>
              <a:rPr lang="es-ES" dirty="0" smtClean="0"/>
              <a:t>los </a:t>
            </a:r>
            <a:r>
              <a:rPr lang="es-ES" dirty="0" err="1" smtClean="0"/>
              <a:t>frameworks</a:t>
            </a:r>
            <a:r>
              <a:rPr lang="es-ES" dirty="0" smtClean="0"/>
              <a:t>.</a:t>
            </a:r>
            <a:endParaRPr lang="es-ES" dirty="0"/>
          </a:p>
        </p:txBody>
      </p:sp>
    </p:spTree>
    <p:extLst>
      <p:ext uri="{BB962C8B-B14F-4D97-AF65-F5344CB8AC3E}">
        <p14:creationId xmlns:p14="http://schemas.microsoft.com/office/powerpoint/2010/main" val="376997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pic>
        <p:nvPicPr>
          <p:cNvPr id="6" name="Marcador de contenido 5"/>
          <p:cNvPicPr>
            <a:picLocks noGrp="1" noChangeAspect="1"/>
          </p:cNvPicPr>
          <p:nvPr>
            <p:ph idx="1"/>
          </p:nvPr>
        </p:nvPicPr>
        <p:blipFill>
          <a:blip r:embed="rId2"/>
          <a:srcRect l="28494" r="28494"/>
          <a:stretch>
            <a:fillRect/>
          </a:stretch>
        </p:blipFill>
        <p:spPr>
          <a:xfrm>
            <a:off x="457200" y="1935163"/>
            <a:ext cx="4402138" cy="4389437"/>
          </a:xfrm>
        </p:spPr>
      </p:pic>
      <p:pic>
        <p:nvPicPr>
          <p:cNvPr id="7" name="Imagen 6"/>
          <p:cNvPicPr>
            <a:picLocks noChangeAspect="1"/>
          </p:cNvPicPr>
          <p:nvPr/>
        </p:nvPicPr>
        <p:blipFill>
          <a:blip r:embed="rId2"/>
          <a:stretch>
            <a:fillRect/>
          </a:stretch>
        </p:blipFill>
        <p:spPr>
          <a:xfrm>
            <a:off x="1714500" y="2197100"/>
            <a:ext cx="5715000" cy="2451100"/>
          </a:xfrm>
          <a:prstGeom prst="rect">
            <a:avLst/>
          </a:prstGeom>
        </p:spPr>
      </p:pic>
      <p:pic>
        <p:nvPicPr>
          <p:cNvPr id="8" name="Imagen 7"/>
          <p:cNvPicPr>
            <a:picLocks noChangeAspect="1"/>
          </p:cNvPicPr>
          <p:nvPr/>
        </p:nvPicPr>
        <p:blipFill>
          <a:blip r:embed="rId2"/>
          <a:stretch>
            <a:fillRect/>
          </a:stretch>
        </p:blipFill>
        <p:spPr>
          <a:xfrm>
            <a:off x="1043608" y="3501008"/>
            <a:ext cx="5715000" cy="2451100"/>
          </a:xfrm>
          <a:prstGeom prst="rect">
            <a:avLst/>
          </a:prstGeom>
        </p:spPr>
      </p:pic>
    </p:spTree>
    <p:extLst>
      <p:ext uri="{BB962C8B-B14F-4D97-AF65-F5344CB8AC3E}">
        <p14:creationId xmlns:p14="http://schemas.microsoft.com/office/powerpoint/2010/main" val="4142006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Granularidad</a:t>
            </a:r>
            <a:endParaRPr lang="es-ES" dirty="0"/>
          </a:p>
        </p:txBody>
      </p:sp>
      <p:sp>
        <p:nvSpPr>
          <p:cNvPr id="3" name="Marcador de texto 2"/>
          <p:cNvSpPr>
            <a:spLocks noGrp="1"/>
          </p:cNvSpPr>
          <p:nvPr>
            <p:ph type="body" sz="half" idx="2"/>
          </p:nvPr>
        </p:nvSpPr>
        <p:spPr/>
        <p:txBody>
          <a:bodyPr/>
          <a:lstStyle/>
          <a:p>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2929540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Equivalencia </a:t>
            </a:r>
            <a:r>
              <a:rPr lang="es-ES" dirty="0" err="1" smtClean="0"/>
              <a:t>Reuso-Release</a:t>
            </a:r>
            <a:r>
              <a:rPr lang="es-ES" dirty="0" smtClean="0"/>
              <a:t> (REP)</a:t>
            </a:r>
            <a:endParaRPr lang="es-ES" dirty="0"/>
          </a:p>
        </p:txBody>
      </p:sp>
      <p:sp>
        <p:nvSpPr>
          <p:cNvPr id="3" name="Marcador de contenido 2"/>
          <p:cNvSpPr>
            <a:spLocks noGrp="1"/>
          </p:cNvSpPr>
          <p:nvPr>
            <p:ph idx="1"/>
          </p:nvPr>
        </p:nvSpPr>
        <p:spPr>
          <a:xfrm>
            <a:off x="457200" y="1935480"/>
            <a:ext cx="6995120" cy="4389120"/>
          </a:xfrm>
        </p:spPr>
        <p:txBody>
          <a:bodyPr/>
          <a:lstStyle/>
          <a:p>
            <a:r>
              <a:rPr lang="es-ES" dirty="0" smtClean="0"/>
              <a:t>La granularidad del </a:t>
            </a:r>
            <a:r>
              <a:rPr lang="es-ES" dirty="0" err="1" smtClean="0"/>
              <a:t>reuso</a:t>
            </a:r>
            <a:r>
              <a:rPr lang="es-ES" dirty="0" smtClean="0"/>
              <a:t> es la granularidad del despliegue (</a:t>
            </a:r>
            <a:r>
              <a:rPr lang="es-ES" dirty="0" err="1" smtClean="0"/>
              <a:t>release</a:t>
            </a:r>
            <a:r>
              <a:rPr lang="es-ES" dirty="0" smtClean="0"/>
              <a:t>).</a:t>
            </a:r>
          </a:p>
          <a:p>
            <a:endParaRPr lang="es-ES" dirty="0"/>
          </a:p>
          <a:p>
            <a:r>
              <a:rPr lang="es-ES" dirty="0"/>
              <a:t>Si un paquete contiene el software que </a:t>
            </a:r>
            <a:r>
              <a:rPr lang="es-ES" dirty="0" smtClean="0"/>
              <a:t>debe </a:t>
            </a:r>
            <a:r>
              <a:rPr lang="es-ES" dirty="0"/>
              <a:t>ser </a:t>
            </a:r>
            <a:r>
              <a:rPr lang="es-ES" dirty="0" smtClean="0"/>
              <a:t>reutilizado, </a:t>
            </a:r>
            <a:r>
              <a:rPr lang="es-ES" dirty="0"/>
              <a:t>entonces no debe contener </a:t>
            </a:r>
            <a:r>
              <a:rPr lang="es-ES" dirty="0" smtClean="0"/>
              <a:t>software </a:t>
            </a:r>
            <a:r>
              <a:rPr lang="es-ES" dirty="0"/>
              <a:t>que no está diseñado para </a:t>
            </a:r>
            <a:r>
              <a:rPr lang="es-ES" dirty="0" smtClean="0"/>
              <a:t>reusarse. </a:t>
            </a:r>
            <a:r>
              <a:rPr lang="es-ES" dirty="0"/>
              <a:t>L</a:t>
            </a:r>
            <a:r>
              <a:rPr lang="es-ES" dirty="0" smtClean="0"/>
              <a:t>as </a:t>
            </a:r>
            <a:r>
              <a:rPr lang="es-ES" dirty="0"/>
              <a:t>clases de un paquete son reutilizables o no lo son.</a:t>
            </a:r>
            <a:endParaRPr lang="es-ES" dirty="0" smtClean="0"/>
          </a:p>
          <a:p>
            <a:endParaRPr lang="es-ES" dirty="0"/>
          </a:p>
          <a:p>
            <a:endParaRPr lang="es-ES" dirty="0"/>
          </a:p>
        </p:txBody>
      </p:sp>
    </p:spTree>
    <p:extLst>
      <p:ext uri="{BB962C8B-B14F-4D97-AF65-F5344CB8AC3E}">
        <p14:creationId xmlns:p14="http://schemas.microsoft.com/office/powerpoint/2010/main" val="400247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srcRect l="-24718" r="-24718"/>
          <a:stretch>
            <a:fillRect/>
          </a:stretch>
        </p:blipFill>
        <p:spPr/>
      </p:pic>
    </p:spTree>
    <p:extLst>
      <p:ext uri="{BB962C8B-B14F-4D97-AF65-F5344CB8AC3E}">
        <p14:creationId xmlns:p14="http://schemas.microsoft.com/office/powerpoint/2010/main" val="97438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MX" sz="4000" dirty="0" smtClean="0"/>
              <a:t>¿Qué esperamos de un autor de una biblioteca de software que vamos a usar?</a:t>
            </a:r>
            <a:endParaRPr lang="es-AR" sz="4000" dirty="0"/>
          </a:p>
        </p:txBody>
      </p:sp>
      <p:sp>
        <p:nvSpPr>
          <p:cNvPr id="3" name="2 Marcador de contenido"/>
          <p:cNvSpPr>
            <a:spLocks noGrp="1"/>
          </p:cNvSpPr>
          <p:nvPr>
            <p:ph idx="1"/>
          </p:nvPr>
        </p:nvSpPr>
        <p:spPr/>
        <p:txBody>
          <a:bodyPr>
            <a:normAutofit fontScale="92500" lnSpcReduction="20000"/>
          </a:bodyPr>
          <a:lstStyle/>
          <a:p>
            <a:r>
              <a:rPr lang="es-MX" dirty="0" smtClean="0"/>
              <a:t>Buena documentación.</a:t>
            </a:r>
          </a:p>
          <a:p>
            <a:endParaRPr lang="es-MX" dirty="0"/>
          </a:p>
          <a:p>
            <a:r>
              <a:rPr lang="es-MX" dirty="0" smtClean="0"/>
              <a:t>Código que funcione.</a:t>
            </a:r>
          </a:p>
          <a:p>
            <a:endParaRPr lang="es-MX" dirty="0"/>
          </a:p>
          <a:p>
            <a:r>
              <a:rPr lang="es-MX" dirty="0" smtClean="0"/>
              <a:t>Una interfaz bien definida.</a:t>
            </a:r>
          </a:p>
          <a:p>
            <a:endParaRPr lang="es-MX" dirty="0"/>
          </a:p>
          <a:p>
            <a:r>
              <a:rPr lang="es-MX" dirty="0" smtClean="0"/>
              <a:t>Que el autor lo mantenga.</a:t>
            </a:r>
          </a:p>
          <a:p>
            <a:endParaRPr lang="es-MX" dirty="0"/>
          </a:p>
          <a:p>
            <a:r>
              <a:rPr lang="es-AR" dirty="0" smtClean="0"/>
              <a:t>Que </a:t>
            </a:r>
            <a:r>
              <a:rPr lang="es-AR" dirty="0"/>
              <a:t>el autor le notifique con antelación </a:t>
            </a:r>
            <a:r>
              <a:rPr lang="es-AR" dirty="0" smtClean="0"/>
              <a:t>cualquier </a:t>
            </a:r>
            <a:r>
              <a:rPr lang="es-AR" dirty="0"/>
              <a:t>cambio que se proponga introducir en la interfaz </a:t>
            </a:r>
            <a:r>
              <a:rPr lang="es-AR" dirty="0" smtClean="0"/>
              <a:t>y </a:t>
            </a:r>
            <a:r>
              <a:rPr lang="es-AR" dirty="0"/>
              <a:t>la funcionalidad del código, </a:t>
            </a:r>
            <a:r>
              <a:rPr lang="es-AR" dirty="0" smtClean="0"/>
              <a:t>y así optar por negarse </a:t>
            </a:r>
            <a:r>
              <a:rPr lang="es-AR" dirty="0"/>
              <a:t>a usar las nuevas </a:t>
            </a:r>
            <a:r>
              <a:rPr lang="es-AR" dirty="0" smtClean="0"/>
              <a:t>versiones o no.</a:t>
            </a:r>
            <a:endParaRPr lang="es-AR" dirty="0"/>
          </a:p>
        </p:txBody>
      </p:sp>
    </p:spTree>
    <p:extLst>
      <p:ext uri="{BB962C8B-B14F-4D97-AF65-F5344CB8AC3E}">
        <p14:creationId xmlns:p14="http://schemas.microsoft.com/office/powerpoint/2010/main" val="91375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Aspecto estratégico en el diseño de la estructura del software.</a:t>
            </a:r>
            <a:endParaRPr lang="es-AR" dirty="0"/>
          </a:p>
        </p:txBody>
      </p:sp>
      <p:sp>
        <p:nvSpPr>
          <p:cNvPr id="3" name="2 Marcador de contenido"/>
          <p:cNvSpPr>
            <a:spLocks noGrp="1"/>
          </p:cNvSpPr>
          <p:nvPr>
            <p:ph idx="1"/>
          </p:nvPr>
        </p:nvSpPr>
        <p:spPr/>
        <p:txBody>
          <a:bodyPr/>
          <a:lstStyle/>
          <a:p>
            <a:r>
              <a:rPr lang="es-AR" dirty="0"/>
              <a:t>Para </a:t>
            </a:r>
            <a:r>
              <a:rPr lang="es-AR" dirty="0" smtClean="0"/>
              <a:t>dar garantías de lo  </a:t>
            </a:r>
            <a:r>
              <a:rPr lang="es-AR" dirty="0"/>
              <a:t>que </a:t>
            </a:r>
            <a:r>
              <a:rPr lang="es-AR" dirty="0" smtClean="0"/>
              <a:t>necesitan los usuarios, </a:t>
            </a:r>
            <a:r>
              <a:rPr lang="es-AR" dirty="0"/>
              <a:t>los autores deben organizar su software en paquetes reutilizables y luego un seguimiento de los paquetes con números de </a:t>
            </a:r>
            <a:r>
              <a:rPr lang="es-AR" dirty="0" smtClean="0"/>
              <a:t>entrega.</a:t>
            </a:r>
          </a:p>
          <a:p>
            <a:endParaRPr lang="es-AR" dirty="0"/>
          </a:p>
          <a:p>
            <a:r>
              <a:rPr lang="es-AR" dirty="0" smtClean="0"/>
              <a:t>El </a:t>
            </a:r>
            <a:r>
              <a:rPr lang="es-AR" dirty="0" err="1" smtClean="0"/>
              <a:t>reuso</a:t>
            </a:r>
            <a:r>
              <a:rPr lang="es-AR" dirty="0" smtClean="0"/>
              <a:t> viene </a:t>
            </a:r>
            <a:r>
              <a:rPr lang="es-AR" dirty="0"/>
              <a:t>sólo después </a:t>
            </a:r>
            <a:r>
              <a:rPr lang="es-AR" dirty="0" smtClean="0"/>
              <a:t>que hay un </a:t>
            </a:r>
            <a:r>
              <a:rPr lang="es-AR" dirty="0"/>
              <a:t>sistema de seguimiento </a:t>
            </a:r>
            <a:r>
              <a:rPr lang="es-AR" dirty="0" smtClean="0"/>
              <a:t>que </a:t>
            </a:r>
            <a:r>
              <a:rPr lang="es-AR" dirty="0"/>
              <a:t>ofrezca las garantías de la notificación, la seguridad y el apoyo </a:t>
            </a:r>
            <a:r>
              <a:rPr lang="es-AR" dirty="0" smtClean="0"/>
              <a:t>a los cliente potenciales.</a:t>
            </a:r>
            <a:endParaRPr lang="es-AR" dirty="0"/>
          </a:p>
        </p:txBody>
      </p:sp>
    </p:spTree>
    <p:extLst>
      <p:ext uri="{BB962C8B-B14F-4D97-AF65-F5344CB8AC3E}">
        <p14:creationId xmlns:p14="http://schemas.microsoft.com/office/powerpoint/2010/main" val="1233689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Principio de </a:t>
            </a:r>
            <a:r>
              <a:rPr lang="es-MX" dirty="0" err="1" smtClean="0"/>
              <a:t>reuso</a:t>
            </a:r>
            <a:r>
              <a:rPr lang="es-MX" dirty="0" smtClean="0"/>
              <a:t> en </a:t>
            </a:r>
            <a:r>
              <a:rPr lang="es-MX" dirty="0" smtClean="0"/>
              <a:t>común </a:t>
            </a:r>
            <a:r>
              <a:rPr lang="es-MX" dirty="0" smtClean="0"/>
              <a:t>(CRP)</a:t>
            </a:r>
            <a:endParaRPr lang="es-AR" dirty="0"/>
          </a:p>
        </p:txBody>
      </p:sp>
      <p:sp>
        <p:nvSpPr>
          <p:cNvPr id="3" name="2 Marcador de contenido"/>
          <p:cNvSpPr>
            <a:spLocks noGrp="1"/>
          </p:cNvSpPr>
          <p:nvPr>
            <p:ph idx="1"/>
          </p:nvPr>
        </p:nvSpPr>
        <p:spPr>
          <a:xfrm>
            <a:off x="457200" y="1935480"/>
            <a:ext cx="8291264" cy="4389120"/>
          </a:xfrm>
        </p:spPr>
        <p:txBody>
          <a:bodyPr>
            <a:normAutofit/>
          </a:bodyPr>
          <a:lstStyle/>
          <a:p>
            <a:r>
              <a:rPr lang="es-AR" sz="2800" dirty="0"/>
              <a:t>Definición: las clases de un paquete </a:t>
            </a:r>
            <a:r>
              <a:rPr lang="es-AR" sz="2800" dirty="0" err="1" smtClean="0"/>
              <a:t>reusan</a:t>
            </a:r>
            <a:r>
              <a:rPr lang="es-AR" sz="2800" dirty="0" smtClean="0"/>
              <a:t> juntas</a:t>
            </a:r>
            <a:r>
              <a:rPr lang="es-AR" sz="2800" dirty="0"/>
              <a:t>. Si vuelve a utilizar una de las clases de un paquete, </a:t>
            </a:r>
            <a:r>
              <a:rPr lang="es-AR" sz="2800" dirty="0" smtClean="0"/>
              <a:t>todas las clases se </a:t>
            </a:r>
            <a:r>
              <a:rPr lang="es-AR" sz="2800" dirty="0" err="1" smtClean="0"/>
              <a:t>reusan</a:t>
            </a:r>
            <a:r>
              <a:rPr lang="es-AR" sz="2800" dirty="0" smtClean="0"/>
              <a:t>. </a:t>
            </a:r>
          </a:p>
          <a:p>
            <a:endParaRPr lang="es-AR" sz="2800" dirty="0"/>
          </a:p>
          <a:p>
            <a:r>
              <a:rPr lang="es-AR" sz="2800" dirty="0" smtClean="0"/>
              <a:t>Las clases </a:t>
            </a:r>
            <a:r>
              <a:rPr lang="es-AR" sz="2800" dirty="0"/>
              <a:t>que tienden </a:t>
            </a:r>
            <a:r>
              <a:rPr lang="es-AR" sz="2800" dirty="0" smtClean="0"/>
              <a:t>al </a:t>
            </a:r>
            <a:r>
              <a:rPr lang="es-AR" sz="2800" dirty="0" err="1" smtClean="0"/>
              <a:t>reuso</a:t>
            </a:r>
            <a:r>
              <a:rPr lang="es-AR" sz="2800" dirty="0" smtClean="0"/>
              <a:t> en </a:t>
            </a:r>
            <a:r>
              <a:rPr lang="es-AR" sz="2800" dirty="0"/>
              <a:t>conjunto pertenecen en el mismo paquete.</a:t>
            </a:r>
          </a:p>
        </p:txBody>
      </p:sp>
    </p:spTree>
    <p:extLst>
      <p:ext uri="{BB962C8B-B14F-4D97-AF65-F5344CB8AC3E}">
        <p14:creationId xmlns:p14="http://schemas.microsoft.com/office/powerpoint/2010/main" val="3253284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a:t>
            </a:r>
            <a:r>
              <a:rPr lang="es-MX" dirty="0" err="1"/>
              <a:t>reuso</a:t>
            </a:r>
            <a:r>
              <a:rPr lang="es-MX" dirty="0"/>
              <a:t> en común (CRP)</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510" y="2708920"/>
            <a:ext cx="4037170" cy="273630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 name="3 CuadroTexto"/>
          <p:cNvSpPr txBox="1"/>
          <p:nvPr/>
        </p:nvSpPr>
        <p:spPr>
          <a:xfrm>
            <a:off x="395536" y="1953706"/>
            <a:ext cx="3816424" cy="923330"/>
          </a:xfrm>
          <a:prstGeom prst="rect">
            <a:avLst/>
          </a:prstGeom>
          <a:solidFill>
            <a:schemeClr val="tx2">
              <a:lumMod val="20000"/>
              <a:lumOff val="80000"/>
            </a:schemeClr>
          </a:solidFill>
        </p:spPr>
        <p:txBody>
          <a:bodyPr wrap="square" rtlCol="0">
            <a:spAutoFit/>
          </a:bodyPr>
          <a:lstStyle/>
          <a:p>
            <a:pPr algn="ctr"/>
            <a:r>
              <a:rPr lang="es-MX" dirty="0" smtClean="0">
                <a:latin typeface="+mj-lt"/>
              </a:rPr>
              <a:t>Hay clases reusables que colaboran con otras clases que son parte del conjunto reusable.</a:t>
            </a:r>
            <a:endParaRPr lang="es-AR" dirty="0">
              <a:latin typeface="+mj-lt"/>
            </a:endParaRPr>
          </a:p>
        </p:txBody>
      </p:sp>
      <p:sp>
        <p:nvSpPr>
          <p:cNvPr id="6" name="5 CuadroTexto"/>
          <p:cNvSpPr txBox="1"/>
          <p:nvPr/>
        </p:nvSpPr>
        <p:spPr>
          <a:xfrm>
            <a:off x="5220072" y="1929606"/>
            <a:ext cx="3698009" cy="923330"/>
          </a:xfrm>
          <a:prstGeom prst="rect">
            <a:avLst/>
          </a:prstGeom>
          <a:solidFill>
            <a:schemeClr val="accent1">
              <a:lumMod val="40000"/>
              <a:lumOff val="60000"/>
            </a:schemeClr>
          </a:solidFill>
        </p:spPr>
        <p:txBody>
          <a:bodyPr wrap="square" rtlCol="0">
            <a:spAutoFit/>
          </a:bodyPr>
          <a:lstStyle/>
          <a:p>
            <a:pPr algn="ctr"/>
            <a:r>
              <a:rPr lang="es-MX" dirty="0">
                <a:latin typeface="+mj-lt"/>
              </a:rPr>
              <a:t>Cuando un paquete usa otro, </a:t>
            </a:r>
            <a:r>
              <a:rPr lang="es-MX" dirty="0" smtClean="0">
                <a:latin typeface="+mj-lt"/>
              </a:rPr>
              <a:t> se </a:t>
            </a:r>
            <a:r>
              <a:rPr lang="es-MX" dirty="0">
                <a:latin typeface="+mj-lt"/>
              </a:rPr>
              <a:t>produce una dependencia entre </a:t>
            </a:r>
            <a:r>
              <a:rPr lang="es-MX" dirty="0" smtClean="0">
                <a:latin typeface="+mj-lt"/>
              </a:rPr>
              <a:t>paquetes.</a:t>
            </a:r>
            <a:endParaRPr lang="es-AR" dirty="0">
              <a:latin typeface="+mj-lt"/>
            </a:endParaRPr>
          </a:p>
        </p:txBody>
      </p:sp>
      <p:cxnSp>
        <p:nvCxnSpPr>
          <p:cNvPr id="7" name="6 Conector recto"/>
          <p:cNvCxnSpPr/>
          <p:nvPr/>
        </p:nvCxnSpPr>
        <p:spPr>
          <a:xfrm flipV="1">
            <a:off x="4658125" y="3717032"/>
            <a:ext cx="228836" cy="3600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251520" y="5180999"/>
            <a:ext cx="3816424" cy="1200329"/>
          </a:xfrm>
          <a:prstGeom prst="rect">
            <a:avLst/>
          </a:prstGeom>
          <a:solidFill>
            <a:schemeClr val="accent3">
              <a:lumMod val="40000"/>
              <a:lumOff val="60000"/>
            </a:schemeClr>
          </a:solidFill>
        </p:spPr>
        <p:txBody>
          <a:bodyPr wrap="square" rtlCol="0">
            <a:spAutoFit/>
          </a:bodyPr>
          <a:lstStyle/>
          <a:p>
            <a:pPr algn="ctr"/>
            <a:r>
              <a:rPr lang="es-AR" dirty="0">
                <a:latin typeface="+mj-lt"/>
              </a:rPr>
              <a:t>Incluso si </a:t>
            </a:r>
            <a:r>
              <a:rPr lang="es-AR" dirty="0" smtClean="0">
                <a:latin typeface="+mj-lt"/>
              </a:rPr>
              <a:t>en el </a:t>
            </a:r>
            <a:r>
              <a:rPr lang="es-AR" dirty="0">
                <a:latin typeface="+mj-lt"/>
              </a:rPr>
              <a:t>paquete utilizando sólo utiliza una clase dentro del paquete utilizado, la dependencia no se debilita en absoluto.</a:t>
            </a:r>
          </a:p>
        </p:txBody>
      </p:sp>
      <p:sp>
        <p:nvSpPr>
          <p:cNvPr id="15" name="14 Elipse"/>
          <p:cNvSpPr/>
          <p:nvPr/>
        </p:nvSpPr>
        <p:spPr>
          <a:xfrm>
            <a:off x="5868144" y="3501008"/>
            <a:ext cx="216024" cy="216024"/>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17 CuadroTexto"/>
          <p:cNvSpPr txBox="1"/>
          <p:nvPr/>
        </p:nvSpPr>
        <p:spPr>
          <a:xfrm>
            <a:off x="5101657" y="5319498"/>
            <a:ext cx="3816424" cy="923330"/>
          </a:xfrm>
          <a:prstGeom prst="rect">
            <a:avLst/>
          </a:prstGeom>
          <a:solidFill>
            <a:schemeClr val="bg2">
              <a:lumMod val="75000"/>
            </a:schemeClr>
          </a:solidFill>
        </p:spPr>
        <p:txBody>
          <a:bodyPr wrap="square" rtlCol="0">
            <a:spAutoFit/>
          </a:bodyPr>
          <a:lstStyle/>
          <a:p>
            <a:pPr algn="ctr"/>
            <a:r>
              <a:rPr lang="es-AR" dirty="0">
                <a:latin typeface="+mj-lt"/>
              </a:rPr>
              <a:t>Cuando se depende de un paquete, se depende de cada clase en ese paquete. </a:t>
            </a:r>
          </a:p>
        </p:txBody>
      </p:sp>
    </p:spTree>
    <p:extLst>
      <p:ext uri="{BB962C8B-B14F-4D97-AF65-F5344CB8AC3E}">
        <p14:creationId xmlns:p14="http://schemas.microsoft.com/office/powerpoint/2010/main" val="1442964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a:t>
            </a:r>
            <a:r>
              <a:rPr lang="es-MX" dirty="0" err="1"/>
              <a:t>reuso</a:t>
            </a:r>
            <a:r>
              <a:rPr lang="es-MX" dirty="0"/>
              <a:t> en común (CRP)</a:t>
            </a:r>
            <a:endParaRPr lang="es-AR" dirty="0"/>
          </a:p>
        </p:txBody>
      </p:sp>
      <p:sp>
        <p:nvSpPr>
          <p:cNvPr id="3" name="2 Marcador de contenido"/>
          <p:cNvSpPr>
            <a:spLocks noGrp="1"/>
          </p:cNvSpPr>
          <p:nvPr>
            <p:ph idx="1"/>
          </p:nvPr>
        </p:nvSpPr>
        <p:spPr/>
        <p:txBody>
          <a:bodyPr>
            <a:normAutofit/>
          </a:bodyPr>
          <a:lstStyle/>
          <a:p>
            <a:endParaRPr lang="es-AR" dirty="0"/>
          </a:p>
          <a:p>
            <a:r>
              <a:rPr lang="es-AR" dirty="0"/>
              <a:t>Las clases que </a:t>
            </a:r>
            <a:r>
              <a:rPr lang="es-AR" dirty="0" smtClean="0"/>
              <a:t>componen </a:t>
            </a:r>
            <a:r>
              <a:rPr lang="es-AR" dirty="0"/>
              <a:t>un paquete </a:t>
            </a:r>
            <a:r>
              <a:rPr lang="es-AR" dirty="0" smtClean="0"/>
              <a:t>deberían ser inseparables</a:t>
            </a:r>
            <a:r>
              <a:rPr lang="es-AR" dirty="0"/>
              <a:t>, </a:t>
            </a:r>
            <a:r>
              <a:rPr lang="es-AR" dirty="0" smtClean="0"/>
              <a:t>de manera que no puede </a:t>
            </a:r>
            <a:r>
              <a:rPr lang="es-AR" dirty="0"/>
              <a:t>depender de </a:t>
            </a:r>
            <a:r>
              <a:rPr lang="es-AR" dirty="0" smtClean="0"/>
              <a:t>algunas </a:t>
            </a:r>
            <a:r>
              <a:rPr lang="es-AR" dirty="0"/>
              <a:t>y </a:t>
            </a:r>
            <a:r>
              <a:rPr lang="es-AR" dirty="0" smtClean="0"/>
              <a:t>no de otras. </a:t>
            </a:r>
            <a:endParaRPr lang="es-AR" dirty="0"/>
          </a:p>
          <a:p>
            <a:endParaRPr lang="es-AR" dirty="0"/>
          </a:p>
          <a:p>
            <a:r>
              <a:rPr lang="es-AR" dirty="0"/>
              <a:t>De lo contrario, </a:t>
            </a:r>
            <a:r>
              <a:rPr lang="es-AR" dirty="0" smtClean="0"/>
              <a:t>sería revalidado </a:t>
            </a:r>
            <a:r>
              <a:rPr lang="es-AR" dirty="0"/>
              <a:t>y </a:t>
            </a:r>
            <a:r>
              <a:rPr lang="es-AR" dirty="0" smtClean="0"/>
              <a:t>redistribuido </a:t>
            </a:r>
            <a:r>
              <a:rPr lang="es-AR" dirty="0"/>
              <a:t>más de lo necesario, </a:t>
            </a:r>
            <a:r>
              <a:rPr lang="es-AR" dirty="0" smtClean="0"/>
              <a:t> perdiendo </a:t>
            </a:r>
            <a:r>
              <a:rPr lang="es-AR" dirty="0"/>
              <a:t>el esfuerzo significativo.</a:t>
            </a:r>
          </a:p>
        </p:txBody>
      </p:sp>
    </p:spTree>
    <p:extLst>
      <p:ext uri="{BB962C8B-B14F-4D97-AF65-F5344CB8AC3E}">
        <p14:creationId xmlns:p14="http://schemas.microsoft.com/office/powerpoint/2010/main" val="2010033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a:t>
            </a:r>
            <a:r>
              <a:rPr lang="es-MX" dirty="0" err="1"/>
              <a:t>reuso</a:t>
            </a:r>
            <a:r>
              <a:rPr lang="es-MX" dirty="0"/>
              <a:t> en común (CRP)</a:t>
            </a:r>
            <a:endParaRPr lang="es-AR" dirty="0"/>
          </a:p>
        </p:txBody>
      </p:sp>
      <p:sp>
        <p:nvSpPr>
          <p:cNvPr id="3" name="2 Marcador de contenido"/>
          <p:cNvSpPr>
            <a:spLocks noGrp="1"/>
          </p:cNvSpPr>
          <p:nvPr>
            <p:ph idx="1"/>
          </p:nvPr>
        </p:nvSpPr>
        <p:spPr/>
        <p:txBody>
          <a:bodyPr/>
          <a:lstStyle/>
          <a:p>
            <a:r>
              <a:rPr lang="es-AR" dirty="0"/>
              <a:t>CRP dice más acerca de </a:t>
            </a:r>
            <a:r>
              <a:rPr lang="es-AR" dirty="0" smtClean="0"/>
              <a:t>cuales clases </a:t>
            </a:r>
            <a:r>
              <a:rPr lang="es-AR" dirty="0"/>
              <a:t>no </a:t>
            </a:r>
            <a:r>
              <a:rPr lang="es-AR" dirty="0" smtClean="0"/>
              <a:t>deberían estar juntas más que cuales clases deberían </a:t>
            </a:r>
            <a:r>
              <a:rPr lang="es-AR" dirty="0"/>
              <a:t>estar </a:t>
            </a:r>
            <a:r>
              <a:rPr lang="es-AR" dirty="0" smtClean="0"/>
              <a:t>juntas.</a:t>
            </a:r>
            <a:endParaRPr lang="es-AR" dirty="0"/>
          </a:p>
          <a:p>
            <a:endParaRPr lang="es-AR" dirty="0"/>
          </a:p>
          <a:p>
            <a:r>
              <a:rPr lang="es-AR" dirty="0"/>
              <a:t>Las clases que no están estrechamente unidas entre sí </a:t>
            </a:r>
            <a:r>
              <a:rPr lang="es-AR" dirty="0" smtClean="0"/>
              <a:t>mediantes las </a:t>
            </a:r>
            <a:r>
              <a:rPr lang="es-AR" dirty="0"/>
              <a:t>relaciones de clase no deben estar en el mismo </a:t>
            </a:r>
            <a:r>
              <a:rPr lang="es-AR" dirty="0" smtClean="0"/>
              <a:t>paquete. </a:t>
            </a:r>
            <a:endParaRPr lang="es-AR" dirty="0"/>
          </a:p>
        </p:txBody>
      </p:sp>
    </p:spTree>
    <p:extLst>
      <p:ext uri="{BB962C8B-B14F-4D97-AF65-F5344CB8AC3E}">
        <p14:creationId xmlns:p14="http://schemas.microsoft.com/office/powerpoint/2010/main" val="2713197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Principio de Cierre en Común (CCP)</a:t>
            </a:r>
            <a:endParaRPr lang="es-AR" dirty="0"/>
          </a:p>
        </p:txBody>
      </p:sp>
      <p:sp>
        <p:nvSpPr>
          <p:cNvPr id="3" name="2 Marcador de contenido"/>
          <p:cNvSpPr>
            <a:spLocks noGrp="1"/>
          </p:cNvSpPr>
          <p:nvPr>
            <p:ph idx="1"/>
          </p:nvPr>
        </p:nvSpPr>
        <p:spPr>
          <a:xfrm>
            <a:off x="457200" y="1935480"/>
            <a:ext cx="8229600" cy="2429624"/>
          </a:xfrm>
          <a:ln w="19050">
            <a:solidFill>
              <a:schemeClr val="tx1"/>
            </a:solidFill>
          </a:ln>
        </p:spPr>
        <p:txBody>
          <a:bodyPr/>
          <a:lstStyle/>
          <a:p>
            <a:r>
              <a:rPr lang="es-AR" dirty="0"/>
              <a:t>Definición: las clases de un paquete deben estar </a:t>
            </a:r>
            <a:r>
              <a:rPr lang="es-AR" dirty="0" smtClean="0"/>
              <a:t>cerradas </a:t>
            </a:r>
            <a:r>
              <a:rPr lang="es-AR" dirty="0"/>
              <a:t>contra de los mismos tipos de cambios. Un cambio que afecta a un paquete afecta a todas las clases del paquete y no </a:t>
            </a:r>
            <a:r>
              <a:rPr lang="es-AR" dirty="0" smtClean="0"/>
              <a:t>debería a  otros </a:t>
            </a:r>
            <a:r>
              <a:rPr lang="es-AR" dirty="0"/>
              <a:t>paquetes</a:t>
            </a:r>
            <a:r>
              <a:rPr lang="es-AR" dirty="0" smtClean="0"/>
              <a:t>.</a:t>
            </a:r>
          </a:p>
          <a:p>
            <a:endParaRPr lang="es-MX" dirty="0"/>
          </a:p>
        </p:txBody>
      </p:sp>
      <p:sp>
        <p:nvSpPr>
          <p:cNvPr id="4" name="3 CuadroTexto"/>
          <p:cNvSpPr txBox="1"/>
          <p:nvPr/>
        </p:nvSpPr>
        <p:spPr>
          <a:xfrm>
            <a:off x="467544" y="4426783"/>
            <a:ext cx="8208912" cy="954107"/>
          </a:xfrm>
          <a:prstGeom prst="rect">
            <a:avLst/>
          </a:prstGeom>
          <a:solidFill>
            <a:schemeClr val="accent5">
              <a:lumMod val="40000"/>
              <a:lumOff val="60000"/>
            </a:schemeClr>
          </a:solidFill>
        </p:spPr>
        <p:txBody>
          <a:bodyPr wrap="square" rtlCol="0">
            <a:spAutoFit/>
          </a:bodyPr>
          <a:lstStyle/>
          <a:p>
            <a:pPr algn="ctr"/>
            <a:r>
              <a:rPr lang="es-AR" sz="2800" dirty="0">
                <a:latin typeface="+mj-lt"/>
              </a:rPr>
              <a:t>Este es el principio de responsabilidad única redefinido para paquetes</a:t>
            </a:r>
            <a:r>
              <a:rPr lang="es-AR" sz="2800" dirty="0" smtClean="0">
                <a:latin typeface="+mj-lt"/>
              </a:rPr>
              <a:t>.</a:t>
            </a:r>
            <a:endParaRPr lang="es-AR" sz="2800" dirty="0">
              <a:latin typeface="+mj-lt"/>
            </a:endParaRPr>
          </a:p>
        </p:txBody>
      </p:sp>
    </p:spTree>
    <p:extLst>
      <p:ext uri="{BB962C8B-B14F-4D97-AF65-F5344CB8AC3E}">
        <p14:creationId xmlns:p14="http://schemas.microsoft.com/office/powerpoint/2010/main" val="2896425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Cierre en Común (CCP)</a:t>
            </a:r>
            <a:endParaRPr lang="es-AR" dirty="0"/>
          </a:p>
        </p:txBody>
      </p:sp>
      <p:sp>
        <p:nvSpPr>
          <p:cNvPr id="3" name="2 Marcador de contenido"/>
          <p:cNvSpPr>
            <a:spLocks noGrp="1"/>
          </p:cNvSpPr>
          <p:nvPr>
            <p:ph idx="1"/>
          </p:nvPr>
        </p:nvSpPr>
        <p:spPr>
          <a:xfrm>
            <a:off x="457200" y="1935480"/>
            <a:ext cx="8219256" cy="3581752"/>
          </a:xfrm>
          <a:ln w="19050">
            <a:solidFill>
              <a:schemeClr val="tx1"/>
            </a:solidFill>
          </a:ln>
        </p:spPr>
        <p:txBody>
          <a:bodyPr/>
          <a:lstStyle/>
          <a:p>
            <a:r>
              <a:rPr lang="es-AR" dirty="0"/>
              <a:t>Si el código de una aplicación tiene que cambiar, </a:t>
            </a:r>
            <a:r>
              <a:rPr lang="es-AR" dirty="0" smtClean="0"/>
              <a:t>es preferible que todos los cambios ocurran en </a:t>
            </a:r>
            <a:r>
              <a:rPr lang="es-AR" dirty="0"/>
              <a:t>el paquete, en lugar de ser distribuidos a través de varios paquetes</a:t>
            </a:r>
            <a:r>
              <a:rPr lang="es-AR" dirty="0" smtClean="0"/>
              <a:t>.</a:t>
            </a:r>
          </a:p>
          <a:p>
            <a:pPr algn="ctr"/>
            <a:endParaRPr lang="es-AR" dirty="0"/>
          </a:p>
          <a:p>
            <a:r>
              <a:rPr lang="es-AR" dirty="0"/>
              <a:t>El </a:t>
            </a:r>
            <a:r>
              <a:rPr lang="es-AR" dirty="0" smtClean="0"/>
              <a:t>CCP minimiza </a:t>
            </a:r>
            <a:r>
              <a:rPr lang="es-AR" dirty="0"/>
              <a:t>la carga de trabajo relacionada con la </a:t>
            </a:r>
            <a:r>
              <a:rPr lang="es-AR" dirty="0" smtClean="0"/>
              <a:t>entrega, </a:t>
            </a:r>
            <a:r>
              <a:rPr lang="es-AR" dirty="0"/>
              <a:t>la revalidación, y </a:t>
            </a:r>
            <a:r>
              <a:rPr lang="es-AR" dirty="0" smtClean="0"/>
              <a:t>redistribución </a:t>
            </a:r>
            <a:r>
              <a:rPr lang="es-AR" dirty="0"/>
              <a:t>el software.</a:t>
            </a:r>
          </a:p>
        </p:txBody>
      </p:sp>
      <p:sp>
        <p:nvSpPr>
          <p:cNvPr id="4" name="3 CuadroTexto"/>
          <p:cNvSpPr txBox="1"/>
          <p:nvPr/>
        </p:nvSpPr>
        <p:spPr>
          <a:xfrm>
            <a:off x="467544" y="5570076"/>
            <a:ext cx="8208912" cy="523220"/>
          </a:xfrm>
          <a:prstGeom prst="rect">
            <a:avLst/>
          </a:prstGeom>
          <a:solidFill>
            <a:schemeClr val="accent5">
              <a:lumMod val="40000"/>
              <a:lumOff val="60000"/>
            </a:schemeClr>
          </a:solidFill>
          <a:ln>
            <a:noFill/>
          </a:ln>
        </p:spPr>
        <p:txBody>
          <a:bodyPr wrap="square" rtlCol="0">
            <a:spAutoFit/>
          </a:bodyPr>
          <a:lstStyle/>
          <a:p>
            <a:pPr algn="ctr"/>
            <a:r>
              <a:rPr lang="es-MX" sz="2800" dirty="0" smtClean="0">
                <a:latin typeface="+mj-lt"/>
              </a:rPr>
              <a:t>EL CCP se enfoca en la </a:t>
            </a:r>
            <a:r>
              <a:rPr lang="es-MX" sz="2800" dirty="0" err="1" smtClean="0">
                <a:latin typeface="+mj-lt"/>
              </a:rPr>
              <a:t>Mantenibilidad</a:t>
            </a:r>
            <a:endParaRPr lang="es-AR" sz="2800" dirty="0">
              <a:latin typeface="+mj-lt"/>
            </a:endParaRPr>
          </a:p>
        </p:txBody>
      </p:sp>
    </p:spTree>
    <p:extLst>
      <p:ext uri="{BB962C8B-B14F-4D97-AF65-F5344CB8AC3E}">
        <p14:creationId xmlns:p14="http://schemas.microsoft.com/office/powerpoint/2010/main" val="8054692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Principio de Cierre en Común (CCP)</a:t>
            </a:r>
            <a:endParaRPr lang="es-AR" dirty="0"/>
          </a:p>
        </p:txBody>
      </p:sp>
      <p:sp>
        <p:nvSpPr>
          <p:cNvPr id="3" name="2 Marcador de contenido"/>
          <p:cNvSpPr>
            <a:spLocks noGrp="1"/>
          </p:cNvSpPr>
          <p:nvPr>
            <p:ph idx="1"/>
          </p:nvPr>
        </p:nvSpPr>
        <p:spPr>
          <a:xfrm>
            <a:off x="457200" y="1935480"/>
            <a:ext cx="8229600" cy="3581752"/>
          </a:xfrm>
          <a:ln w="19050">
            <a:solidFill>
              <a:schemeClr val="tx1"/>
            </a:solidFill>
          </a:ln>
        </p:spPr>
        <p:txBody>
          <a:bodyPr>
            <a:normAutofit fontScale="92500" lnSpcReduction="10000"/>
          </a:bodyPr>
          <a:lstStyle/>
          <a:p>
            <a:r>
              <a:rPr lang="es-AR" dirty="0"/>
              <a:t>El OCP afirma que las clases deben </a:t>
            </a:r>
            <a:r>
              <a:rPr lang="es-AR" dirty="0" smtClean="0"/>
              <a:t>ser cerradas </a:t>
            </a:r>
            <a:r>
              <a:rPr lang="es-AR" dirty="0"/>
              <a:t>para su modificación. </a:t>
            </a:r>
          </a:p>
          <a:p>
            <a:pPr lvl="1"/>
            <a:r>
              <a:rPr lang="es-AR" dirty="0"/>
              <a:t>p</a:t>
            </a:r>
            <a:r>
              <a:rPr lang="es-AR" dirty="0" smtClean="0"/>
              <a:t>ero el 100</a:t>
            </a:r>
            <a:r>
              <a:rPr lang="es-AR" dirty="0"/>
              <a:t>% no es alcanzable </a:t>
            </a:r>
          </a:p>
          <a:p>
            <a:pPr lvl="1"/>
            <a:r>
              <a:rPr lang="es-AR" dirty="0" smtClean="0"/>
              <a:t>Se diseñan sistemas </a:t>
            </a:r>
            <a:r>
              <a:rPr lang="es-AR" dirty="0"/>
              <a:t>de manera que </a:t>
            </a:r>
            <a:r>
              <a:rPr lang="es-AR" dirty="0" smtClean="0"/>
              <a:t>estén cerrados </a:t>
            </a:r>
            <a:r>
              <a:rPr lang="es-AR" dirty="0"/>
              <a:t>a los tipos más comunes de los cambios que </a:t>
            </a:r>
            <a:r>
              <a:rPr lang="es-AR" dirty="0" smtClean="0"/>
              <a:t>se experimenten. </a:t>
            </a:r>
          </a:p>
          <a:p>
            <a:pPr lvl="1"/>
            <a:endParaRPr lang="es-AR" dirty="0"/>
          </a:p>
          <a:p>
            <a:r>
              <a:rPr lang="es-AR" dirty="0" smtClean="0"/>
              <a:t>CPP amplia esto concepto </a:t>
            </a:r>
            <a:r>
              <a:rPr lang="es-AR" dirty="0"/>
              <a:t>mediante la agrupación de las clases que </a:t>
            </a:r>
            <a:r>
              <a:rPr lang="es-AR" dirty="0" smtClean="0"/>
              <a:t>son abiertos </a:t>
            </a:r>
            <a:r>
              <a:rPr lang="es-AR" dirty="0"/>
              <a:t>a ciertos tipos de cambios </a:t>
            </a:r>
            <a:r>
              <a:rPr lang="es-AR" dirty="0" smtClean="0"/>
              <a:t>dentro del mismo </a:t>
            </a:r>
            <a:r>
              <a:rPr lang="es-AR" dirty="0" err="1" smtClean="0"/>
              <a:t>mismo</a:t>
            </a:r>
            <a:r>
              <a:rPr lang="es-AR" dirty="0" smtClean="0"/>
              <a:t> paquete.</a:t>
            </a:r>
            <a:endParaRPr lang="es-AR" dirty="0"/>
          </a:p>
        </p:txBody>
      </p:sp>
      <p:sp>
        <p:nvSpPr>
          <p:cNvPr id="4" name="3 CuadroTexto"/>
          <p:cNvSpPr txBox="1"/>
          <p:nvPr/>
        </p:nvSpPr>
        <p:spPr>
          <a:xfrm>
            <a:off x="467544" y="5570076"/>
            <a:ext cx="8208912" cy="523220"/>
          </a:xfrm>
          <a:prstGeom prst="rect">
            <a:avLst/>
          </a:prstGeom>
          <a:solidFill>
            <a:schemeClr val="accent5">
              <a:lumMod val="40000"/>
              <a:lumOff val="60000"/>
            </a:schemeClr>
          </a:solidFill>
          <a:ln>
            <a:noFill/>
          </a:ln>
        </p:spPr>
        <p:txBody>
          <a:bodyPr wrap="square" rtlCol="0">
            <a:spAutoFit/>
          </a:bodyPr>
          <a:lstStyle/>
          <a:p>
            <a:pPr algn="ctr"/>
            <a:r>
              <a:rPr lang="es-MX" sz="2800" dirty="0" smtClean="0">
                <a:latin typeface="+mj-lt"/>
              </a:rPr>
              <a:t>EL CCP está muy asociado el OCP</a:t>
            </a:r>
            <a:endParaRPr lang="es-AR" sz="2800" dirty="0">
              <a:latin typeface="+mj-lt"/>
            </a:endParaRPr>
          </a:p>
        </p:txBody>
      </p:sp>
    </p:spTree>
    <p:extLst>
      <p:ext uri="{BB962C8B-B14F-4D97-AF65-F5344CB8AC3E}">
        <p14:creationId xmlns:p14="http://schemas.microsoft.com/office/powerpoint/2010/main" val="33389699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fontScale="77500" lnSpcReduction="20000"/>
          </a:bodyPr>
          <a:lstStyle/>
          <a:p>
            <a:r>
              <a:rPr lang="es-AR" dirty="0"/>
              <a:t>CCP y principios de PCR son mutuamente excluyentes, es decir que no pueden cumplirse simultáneamente. </a:t>
            </a:r>
          </a:p>
          <a:p>
            <a:endParaRPr lang="es-AR" dirty="0"/>
          </a:p>
          <a:p>
            <a:r>
              <a:rPr lang="es-AR" dirty="0"/>
              <a:t>El CRP hace la vida más fácil para los </a:t>
            </a:r>
            <a:r>
              <a:rPr lang="es-AR" dirty="0" err="1"/>
              <a:t>reutilizadores</a:t>
            </a:r>
            <a:r>
              <a:rPr lang="es-AR" dirty="0"/>
              <a:t>, mientras que el </a:t>
            </a:r>
            <a:r>
              <a:rPr lang="es-AR" dirty="0" smtClean="0"/>
              <a:t>CCP hace </a:t>
            </a:r>
            <a:r>
              <a:rPr lang="es-AR" dirty="0"/>
              <a:t>la vida más fácil para los mantenedores. </a:t>
            </a:r>
          </a:p>
          <a:p>
            <a:endParaRPr lang="es-AR" dirty="0"/>
          </a:p>
          <a:p>
            <a:r>
              <a:rPr lang="es-AR" dirty="0"/>
              <a:t>El </a:t>
            </a:r>
            <a:r>
              <a:rPr lang="es-AR" dirty="0" smtClean="0"/>
              <a:t>CCP se </a:t>
            </a:r>
            <a:r>
              <a:rPr lang="es-AR" dirty="0"/>
              <a:t>esfuerza para que los paquetes tan grandes como sea posible, mientras que la CRP trata de hacer que los paquetes muy pequeños. </a:t>
            </a:r>
          </a:p>
          <a:p>
            <a:endParaRPr lang="es-AR" dirty="0"/>
          </a:p>
          <a:p>
            <a:r>
              <a:rPr lang="es-AR" dirty="0"/>
              <a:t>Al principio de un proyecto, los arquitectos podrán crear la estructura del paquete de modo que domina CCP y el desarrollo y el mantenimiento es ayudado. Más tarde, cuando la </a:t>
            </a:r>
            <a:r>
              <a:rPr lang="es-AR" dirty="0" err="1"/>
              <a:t>architectura</a:t>
            </a:r>
            <a:r>
              <a:rPr lang="es-AR" dirty="0"/>
              <a:t> estabiliza, los arquitectos pueden </a:t>
            </a:r>
            <a:r>
              <a:rPr lang="es-AR" dirty="0" err="1"/>
              <a:t>refactorizar</a:t>
            </a:r>
            <a:r>
              <a:rPr lang="es-AR" dirty="0"/>
              <a:t> la estructura del paquete de maximizar la PCR para los </a:t>
            </a:r>
            <a:r>
              <a:rPr lang="es-AR" dirty="0" err="1"/>
              <a:t>reutilizadores</a:t>
            </a:r>
            <a:r>
              <a:rPr lang="es-AR" dirty="0"/>
              <a:t> externos.</a:t>
            </a:r>
          </a:p>
        </p:txBody>
      </p:sp>
    </p:spTree>
    <p:extLst>
      <p:ext uri="{BB962C8B-B14F-4D97-AF65-F5344CB8AC3E}">
        <p14:creationId xmlns:p14="http://schemas.microsoft.com/office/powerpoint/2010/main" val="546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Principio de Responsabilidad </a:t>
            </a:r>
            <a:r>
              <a:rPr lang="es-AR" dirty="0" err="1" smtClean="0"/>
              <a:t>Unica</a:t>
            </a:r>
            <a:r>
              <a:rPr lang="es-AR" dirty="0" smtClean="0"/>
              <a:t/>
            </a:r>
            <a:br>
              <a:rPr lang="es-AR" dirty="0" smtClean="0"/>
            </a:br>
            <a:r>
              <a:rPr lang="es-AR" dirty="0" smtClean="0"/>
              <a:t> </a:t>
            </a:r>
            <a:endParaRPr lang="es-AR" dirty="0"/>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158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texto 2"/>
          <p:cNvSpPr>
            <a:spLocks noGrp="1"/>
          </p:cNvSpPr>
          <p:nvPr>
            <p:ph type="body" sz="half" idx="2"/>
          </p:nvPr>
        </p:nvSpPr>
        <p:spPr/>
        <p:txBody>
          <a:bodyPr/>
          <a:lstStyle/>
          <a:p>
            <a:r>
              <a:rPr lang="es-ES" dirty="0" smtClean="0"/>
              <a:t>Los principios de acoplamiento de paquetes</a:t>
            </a:r>
            <a:endParaRPr lang="es-ES" dirty="0"/>
          </a:p>
        </p:txBody>
      </p:sp>
      <p:sp>
        <p:nvSpPr>
          <p:cNvPr id="4" name="Marcador de posición de imagen 3"/>
          <p:cNvSpPr>
            <a:spLocks noGrp="1"/>
          </p:cNvSpPr>
          <p:nvPr>
            <p:ph type="pic" idx="1"/>
          </p:nvPr>
        </p:nvSpPr>
        <p:spPr/>
      </p:sp>
    </p:spTree>
    <p:extLst>
      <p:ext uri="{BB962C8B-B14F-4D97-AF65-F5344CB8AC3E}">
        <p14:creationId xmlns:p14="http://schemas.microsoft.com/office/powerpoint/2010/main" val="3836397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a:t>
            </a:r>
            <a:r>
              <a:rPr lang="es-ES" dirty="0" err="1" smtClean="0"/>
              <a:t>Acíclicas</a:t>
            </a:r>
            <a:r>
              <a:rPr lang="es-ES" dirty="0" smtClean="0"/>
              <a:t> (ADP) </a:t>
            </a:r>
            <a:endParaRPr lang="es-ES" dirty="0"/>
          </a:p>
        </p:txBody>
      </p:sp>
      <p:sp>
        <p:nvSpPr>
          <p:cNvPr id="3" name="Marcador de contenido 2"/>
          <p:cNvSpPr>
            <a:spLocks noGrp="1"/>
          </p:cNvSpPr>
          <p:nvPr>
            <p:ph idx="1"/>
          </p:nvPr>
        </p:nvSpPr>
        <p:spPr>
          <a:xfrm>
            <a:off x="457200" y="1935480"/>
            <a:ext cx="8229600" cy="4517856"/>
          </a:xfrm>
        </p:spPr>
        <p:txBody>
          <a:bodyPr>
            <a:normAutofit/>
          </a:bodyPr>
          <a:lstStyle/>
          <a:p>
            <a:endParaRPr lang="es-ES" dirty="0" smtClean="0"/>
          </a:p>
          <a:p>
            <a:r>
              <a:rPr lang="es-ES" dirty="0"/>
              <a:t>Definición: No permitir ciclos </a:t>
            </a:r>
            <a:r>
              <a:rPr lang="es-ES" dirty="0" smtClean="0"/>
              <a:t>en el grafo de dependencia de paquetes.</a:t>
            </a:r>
          </a:p>
          <a:p>
            <a:endParaRPr lang="es-ES" dirty="0"/>
          </a:p>
          <a:p>
            <a:r>
              <a:rPr lang="es-ES" dirty="0"/>
              <a:t>S</a:t>
            </a:r>
            <a:r>
              <a:rPr lang="es-ES" dirty="0" smtClean="0"/>
              <a:t>índrome de la mañana después.</a:t>
            </a:r>
          </a:p>
          <a:p>
            <a:endParaRPr lang="es-ES" dirty="0"/>
          </a:p>
          <a:p>
            <a:r>
              <a:rPr lang="es-ES" dirty="0" smtClean="0"/>
              <a:t>Solución de Software = </a:t>
            </a:r>
            <a:r>
              <a:rPr lang="es-ES" dirty="0" err="1" smtClean="0"/>
              <a:t>Release</a:t>
            </a:r>
            <a:r>
              <a:rPr lang="es-ES" dirty="0" smtClean="0"/>
              <a:t> </a:t>
            </a:r>
            <a:r>
              <a:rPr lang="es-ES" dirty="0" err="1" smtClean="0"/>
              <a:t>paquetizado</a:t>
            </a:r>
            <a:endParaRPr lang="es-ES" dirty="0" smtClean="0"/>
          </a:p>
          <a:p>
            <a:endParaRPr lang="es-ES" dirty="0"/>
          </a:p>
          <a:p>
            <a:r>
              <a:rPr lang="es-ES" dirty="0" smtClean="0"/>
              <a:t>Administrar las dependencias entre paquetes</a:t>
            </a:r>
            <a:endParaRPr lang="es-ES" dirty="0"/>
          </a:p>
        </p:txBody>
      </p:sp>
    </p:spTree>
    <p:extLst>
      <p:ext uri="{BB962C8B-B14F-4D97-AF65-F5344CB8AC3E}">
        <p14:creationId xmlns:p14="http://schemas.microsoft.com/office/powerpoint/2010/main" val="22991546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Principio de Dependencias </a:t>
            </a:r>
            <a:r>
              <a:rPr lang="es-ES" dirty="0" err="1"/>
              <a:t>Acíclicas</a:t>
            </a:r>
            <a:r>
              <a:rPr lang="es-ES" dirty="0"/>
              <a:t> (ADP) </a:t>
            </a:r>
          </a:p>
        </p:txBody>
      </p:sp>
      <p:sp>
        <p:nvSpPr>
          <p:cNvPr id="3" name="Marcador de contenido 2"/>
          <p:cNvSpPr>
            <a:spLocks noGrp="1"/>
          </p:cNvSpPr>
          <p:nvPr>
            <p:ph idx="1"/>
          </p:nvPr>
        </p:nvSpPr>
        <p:spPr/>
        <p:txBody>
          <a:bodyPr>
            <a:normAutofit fontScale="92500"/>
          </a:bodyPr>
          <a:lstStyle/>
          <a:p>
            <a:r>
              <a:rPr lang="es-ES" dirty="0" smtClean="0"/>
              <a:t>Los paquetes son la granularidad de despliegue.</a:t>
            </a:r>
          </a:p>
          <a:p>
            <a:endParaRPr lang="es-ES" dirty="0"/>
          </a:p>
          <a:p>
            <a:r>
              <a:rPr lang="es-ES" dirty="0" smtClean="0"/>
              <a:t>Se trabaja, en general en un solo paquete, y no en una docena. (Apuntado a la cohesión de paquetes)</a:t>
            </a:r>
          </a:p>
          <a:p>
            <a:endParaRPr lang="es-ES" dirty="0"/>
          </a:p>
          <a:p>
            <a:r>
              <a:rPr lang="es-ES" dirty="0" smtClean="0"/>
              <a:t>Los cambios no están distribuidos por todo el proyecto, solo se liberan algunos paquetes.</a:t>
            </a:r>
          </a:p>
          <a:p>
            <a:endParaRPr lang="es-ES" dirty="0"/>
          </a:p>
          <a:p>
            <a:r>
              <a:rPr lang="es-ES" dirty="0" smtClean="0"/>
              <a:t>En el </a:t>
            </a:r>
            <a:r>
              <a:rPr lang="es-ES" dirty="0" err="1" smtClean="0"/>
              <a:t>release</a:t>
            </a:r>
            <a:r>
              <a:rPr lang="es-ES" dirty="0" smtClean="0"/>
              <a:t>, se debe compilar y probar todos los paquetes de quien depende.</a:t>
            </a:r>
          </a:p>
          <a:p>
            <a:endParaRPr lang="es-ES" dirty="0"/>
          </a:p>
        </p:txBody>
      </p:sp>
    </p:spTree>
    <p:extLst>
      <p:ext uri="{BB962C8B-B14F-4D97-AF65-F5344CB8AC3E}">
        <p14:creationId xmlns:p14="http://schemas.microsoft.com/office/powerpoint/2010/main" val="1487999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Dependencia</a:t>
            </a:r>
            <a:endParaRPr lang="es-ES" dirty="0"/>
          </a:p>
        </p:txBody>
      </p:sp>
      <p:pic>
        <p:nvPicPr>
          <p:cNvPr id="5" name="Imagen 4"/>
          <p:cNvPicPr>
            <a:picLocks noChangeAspect="1"/>
          </p:cNvPicPr>
          <p:nvPr/>
        </p:nvPicPr>
        <p:blipFill>
          <a:blip r:embed="rId2"/>
          <a:stretch>
            <a:fillRect/>
          </a:stretch>
        </p:blipFill>
        <p:spPr>
          <a:xfrm>
            <a:off x="4716016" y="2276872"/>
            <a:ext cx="3827370" cy="3960440"/>
          </a:xfrm>
          <a:prstGeom prst="rect">
            <a:avLst/>
          </a:prstGeom>
        </p:spPr>
      </p:pic>
      <p:pic>
        <p:nvPicPr>
          <p:cNvPr id="6" name="Imagen 5"/>
          <p:cNvPicPr>
            <a:picLocks noChangeAspect="1"/>
          </p:cNvPicPr>
          <p:nvPr/>
        </p:nvPicPr>
        <p:blipFill>
          <a:blip r:embed="rId3"/>
          <a:stretch>
            <a:fillRect/>
          </a:stretch>
        </p:blipFill>
        <p:spPr>
          <a:xfrm>
            <a:off x="395536" y="2276872"/>
            <a:ext cx="3875058" cy="3960440"/>
          </a:xfrm>
          <a:prstGeom prst="rect">
            <a:avLst/>
          </a:prstGeom>
        </p:spPr>
      </p:pic>
    </p:spTree>
    <p:extLst>
      <p:ext uri="{BB962C8B-B14F-4D97-AF65-F5344CB8AC3E}">
        <p14:creationId xmlns:p14="http://schemas.microsoft.com/office/powerpoint/2010/main" val="3594842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Rompiendo del Ciclo</a:t>
            </a:r>
            <a:endParaRPr lang="es-ES" dirty="0"/>
          </a:p>
        </p:txBody>
      </p:sp>
      <p:pic>
        <p:nvPicPr>
          <p:cNvPr id="4" name="Marcador de contenido 3"/>
          <p:cNvPicPr>
            <a:picLocks noGrp="1" noChangeAspect="1"/>
          </p:cNvPicPr>
          <p:nvPr>
            <p:ph idx="1"/>
          </p:nvPr>
        </p:nvPicPr>
        <p:blipFill>
          <a:blip r:embed="rId2"/>
          <a:srcRect l="-71969" r="-71969"/>
          <a:stretch>
            <a:fillRect/>
          </a:stretch>
        </p:blipFill>
        <p:spPr/>
      </p:pic>
      <p:sp>
        <p:nvSpPr>
          <p:cNvPr id="5" name="Rectángulo 4"/>
          <p:cNvSpPr/>
          <p:nvPr/>
        </p:nvSpPr>
        <p:spPr>
          <a:xfrm>
            <a:off x="2987824" y="5445224"/>
            <a:ext cx="1584176" cy="936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p:cNvSpPr txBox="1"/>
          <p:nvPr/>
        </p:nvSpPr>
        <p:spPr>
          <a:xfrm>
            <a:off x="6660232" y="2708920"/>
            <a:ext cx="2160241" cy="1754327"/>
          </a:xfrm>
          <a:prstGeom prst="rect">
            <a:avLst/>
          </a:prstGeom>
          <a:noFill/>
        </p:spPr>
        <p:txBody>
          <a:bodyPr wrap="square" rtlCol="0">
            <a:spAutoFit/>
          </a:bodyPr>
          <a:lstStyle/>
          <a:p>
            <a:r>
              <a:rPr lang="es-ES" dirty="0" smtClean="0"/>
              <a:t>Esto quiere decir que cada vez que aparece un ciclo,  para romperlo hay que crear paquetes…mmm!</a:t>
            </a:r>
            <a:endParaRPr lang="es-ES" dirty="0"/>
          </a:p>
        </p:txBody>
      </p:sp>
    </p:spTree>
    <p:extLst>
      <p:ext uri="{BB962C8B-B14F-4D97-AF65-F5344CB8AC3E}">
        <p14:creationId xmlns:p14="http://schemas.microsoft.com/office/powerpoint/2010/main" val="19245226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Aplicar DIP a paquetes</a:t>
            </a:r>
            <a:endParaRPr lang="es-ES" dirty="0"/>
          </a:p>
        </p:txBody>
      </p:sp>
      <p:pic>
        <p:nvPicPr>
          <p:cNvPr id="4" name="Imagen 3"/>
          <p:cNvPicPr>
            <a:picLocks noChangeAspect="1"/>
          </p:cNvPicPr>
          <p:nvPr/>
        </p:nvPicPr>
        <p:blipFill>
          <a:blip r:embed="rId2"/>
          <a:stretch>
            <a:fillRect/>
          </a:stretch>
        </p:blipFill>
        <p:spPr>
          <a:xfrm>
            <a:off x="1835696" y="4581128"/>
            <a:ext cx="5533752" cy="1687120"/>
          </a:xfrm>
          <a:prstGeom prst="rect">
            <a:avLst/>
          </a:prstGeom>
        </p:spPr>
      </p:pic>
      <p:pic>
        <p:nvPicPr>
          <p:cNvPr id="5" name="Imagen 4"/>
          <p:cNvPicPr>
            <a:picLocks noChangeAspect="1"/>
          </p:cNvPicPr>
          <p:nvPr/>
        </p:nvPicPr>
        <p:blipFill>
          <a:blip r:embed="rId3"/>
          <a:stretch>
            <a:fillRect/>
          </a:stretch>
        </p:blipFill>
        <p:spPr>
          <a:xfrm>
            <a:off x="2123728" y="2276873"/>
            <a:ext cx="5112568" cy="1858240"/>
          </a:xfrm>
          <a:prstGeom prst="rect">
            <a:avLst/>
          </a:prstGeom>
        </p:spPr>
      </p:pic>
    </p:spTree>
    <p:extLst>
      <p:ext uri="{BB962C8B-B14F-4D97-AF65-F5344CB8AC3E}">
        <p14:creationId xmlns:p14="http://schemas.microsoft.com/office/powerpoint/2010/main" val="11557296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No sería bueno el Top-Down</a:t>
            </a:r>
            <a:endParaRPr lang="es-ES" dirty="0"/>
          </a:p>
        </p:txBody>
      </p:sp>
      <p:sp>
        <p:nvSpPr>
          <p:cNvPr id="3" name="Marcador de contenido 2"/>
          <p:cNvSpPr>
            <a:spLocks noGrp="1"/>
          </p:cNvSpPr>
          <p:nvPr>
            <p:ph idx="1"/>
          </p:nvPr>
        </p:nvSpPr>
        <p:spPr/>
        <p:txBody>
          <a:bodyPr>
            <a:normAutofit fontScale="92500" lnSpcReduction="20000"/>
          </a:bodyPr>
          <a:lstStyle/>
          <a:p>
            <a:r>
              <a:rPr lang="es-ES" dirty="0"/>
              <a:t>La estructura del paquete no puede ser diseñado desde arriba hacia </a:t>
            </a:r>
            <a:r>
              <a:rPr lang="es-ES" dirty="0" smtClean="0"/>
              <a:t>abajo.</a:t>
            </a:r>
          </a:p>
          <a:p>
            <a:endParaRPr lang="es-ES" dirty="0" smtClean="0"/>
          </a:p>
          <a:p>
            <a:r>
              <a:rPr lang="es-ES" dirty="0" smtClean="0"/>
              <a:t>Perspectiva </a:t>
            </a:r>
            <a:r>
              <a:rPr lang="es-ES" dirty="0"/>
              <a:t>de la dependencia de un </a:t>
            </a:r>
            <a:r>
              <a:rPr lang="es-ES" dirty="0" smtClean="0"/>
              <a:t>paquete diagramas:</a:t>
            </a:r>
          </a:p>
          <a:p>
            <a:pPr lvl="1"/>
            <a:r>
              <a:rPr lang="es-ES" dirty="0" smtClean="0"/>
              <a:t>Los diagramas </a:t>
            </a:r>
            <a:r>
              <a:rPr lang="es-ES" dirty="0"/>
              <a:t>de dependencia de paquetes tienen muy poco que ver con la descripción de la función de la aplicación</a:t>
            </a:r>
          </a:p>
          <a:p>
            <a:pPr lvl="1"/>
            <a:r>
              <a:rPr lang="es-ES" dirty="0" smtClean="0"/>
              <a:t>Son </a:t>
            </a:r>
            <a:r>
              <a:rPr lang="es-ES" dirty="0"/>
              <a:t>un mapa de la edificabilidad de la aplicación</a:t>
            </a:r>
          </a:p>
          <a:p>
            <a:pPr lvl="1"/>
            <a:r>
              <a:rPr lang="es-ES" dirty="0" smtClean="0"/>
              <a:t>No </a:t>
            </a:r>
            <a:r>
              <a:rPr lang="es-ES" dirty="0"/>
              <a:t>trate de diseñar la estructura de dependencias del paquete antes de </a:t>
            </a:r>
            <a:r>
              <a:rPr lang="es-ES" dirty="0" smtClean="0"/>
              <a:t>haber diseñado </a:t>
            </a:r>
            <a:r>
              <a:rPr lang="es-ES" dirty="0"/>
              <a:t>las clases</a:t>
            </a:r>
          </a:p>
          <a:p>
            <a:pPr lvl="1"/>
            <a:r>
              <a:rPr lang="es-ES" dirty="0" smtClean="0"/>
              <a:t>La </a:t>
            </a:r>
            <a:r>
              <a:rPr lang="es-ES" dirty="0"/>
              <a:t>estructura de dependencias del paquete crece y evoluciona con el diseño lógico del sistema</a:t>
            </a:r>
          </a:p>
        </p:txBody>
      </p:sp>
    </p:spTree>
    <p:extLst>
      <p:ext uri="{BB962C8B-B14F-4D97-AF65-F5344CB8AC3E}">
        <p14:creationId xmlns:p14="http://schemas.microsoft.com/office/powerpoint/2010/main" val="35180215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Estabilidad</a:t>
            </a:r>
            <a:endParaRPr lang="es-ES" dirty="0"/>
          </a:p>
        </p:txBody>
      </p:sp>
      <p:sp>
        <p:nvSpPr>
          <p:cNvPr id="3" name="Marcador de contenido 2"/>
          <p:cNvSpPr>
            <a:spLocks noGrp="1"/>
          </p:cNvSpPr>
          <p:nvPr>
            <p:ph idx="1"/>
          </p:nvPr>
        </p:nvSpPr>
        <p:spPr/>
        <p:txBody>
          <a:bodyPr/>
          <a:lstStyle/>
          <a:p>
            <a:r>
              <a:rPr lang="es-ES" dirty="0" smtClean="0"/>
              <a:t>Se relaciona con la cantidad trabajo para hacer un cambio.</a:t>
            </a:r>
            <a:endParaRPr lang="es-ES" dirty="0"/>
          </a:p>
        </p:txBody>
      </p:sp>
      <p:pic>
        <p:nvPicPr>
          <p:cNvPr id="4" name="Imagen 3"/>
          <p:cNvPicPr>
            <a:picLocks noChangeAspect="1"/>
          </p:cNvPicPr>
          <p:nvPr/>
        </p:nvPicPr>
        <p:blipFill>
          <a:blip r:embed="rId2"/>
          <a:stretch>
            <a:fillRect/>
          </a:stretch>
        </p:blipFill>
        <p:spPr>
          <a:xfrm>
            <a:off x="971600" y="3140968"/>
            <a:ext cx="4381500" cy="2197100"/>
          </a:xfrm>
          <a:prstGeom prst="rect">
            <a:avLst/>
          </a:prstGeom>
        </p:spPr>
      </p:pic>
      <p:sp>
        <p:nvSpPr>
          <p:cNvPr id="5" name="CuadroTexto 4"/>
          <p:cNvSpPr txBox="1"/>
          <p:nvPr/>
        </p:nvSpPr>
        <p:spPr>
          <a:xfrm>
            <a:off x="6372200" y="2996952"/>
            <a:ext cx="1736373" cy="369332"/>
          </a:xfrm>
          <a:prstGeom prst="rect">
            <a:avLst/>
          </a:prstGeom>
          <a:noFill/>
        </p:spPr>
        <p:txBody>
          <a:bodyPr wrap="none" rtlCol="0">
            <a:spAutoFit/>
          </a:bodyPr>
          <a:lstStyle/>
          <a:p>
            <a:r>
              <a:rPr lang="es-ES" dirty="0" smtClean="0"/>
              <a:t>Esto es física!!!! </a:t>
            </a:r>
            <a:endParaRPr lang="es-ES" dirty="0"/>
          </a:p>
        </p:txBody>
      </p:sp>
      <p:sp>
        <p:nvSpPr>
          <p:cNvPr id="6" name="CuadroTexto 5"/>
          <p:cNvSpPr txBox="1"/>
          <p:nvPr/>
        </p:nvSpPr>
        <p:spPr>
          <a:xfrm>
            <a:off x="6300192" y="4293096"/>
            <a:ext cx="1957838" cy="369332"/>
          </a:xfrm>
          <a:prstGeom prst="rect">
            <a:avLst/>
          </a:prstGeom>
          <a:noFill/>
        </p:spPr>
        <p:txBody>
          <a:bodyPr wrap="none" rtlCol="0">
            <a:spAutoFit/>
          </a:bodyPr>
          <a:lstStyle/>
          <a:p>
            <a:r>
              <a:rPr lang="es-ES" dirty="0" smtClean="0"/>
              <a:t>Y en Software????</a:t>
            </a:r>
            <a:endParaRPr lang="es-ES" dirty="0"/>
          </a:p>
        </p:txBody>
      </p:sp>
    </p:spTree>
    <p:extLst>
      <p:ext uri="{BB962C8B-B14F-4D97-AF65-F5344CB8AC3E}">
        <p14:creationId xmlns:p14="http://schemas.microsoft.com/office/powerpoint/2010/main" val="3171311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Dependencias Estables (SDP)</a:t>
            </a:r>
            <a:endParaRPr lang="es-ES" dirty="0"/>
          </a:p>
        </p:txBody>
      </p:sp>
      <p:sp>
        <p:nvSpPr>
          <p:cNvPr id="3" name="Marcador de contenido 2"/>
          <p:cNvSpPr>
            <a:spLocks noGrp="1"/>
          </p:cNvSpPr>
          <p:nvPr>
            <p:ph idx="1"/>
          </p:nvPr>
        </p:nvSpPr>
        <p:spPr>
          <a:xfrm>
            <a:off x="457200" y="1935480"/>
            <a:ext cx="8075240" cy="2573640"/>
          </a:xfrm>
        </p:spPr>
        <p:txBody>
          <a:bodyPr/>
          <a:lstStyle/>
          <a:p>
            <a:pPr marL="0" indent="0" algn="ctr">
              <a:buNone/>
            </a:pPr>
            <a:endParaRPr lang="es-ES" dirty="0" smtClean="0"/>
          </a:p>
          <a:p>
            <a:pPr marL="0" indent="0" algn="ctr">
              <a:buNone/>
            </a:pPr>
            <a:r>
              <a:rPr lang="es-ES" dirty="0" smtClean="0"/>
              <a:t>Las dependencias entre los paquetes en un diseño deberían estar en la dirección de la estabilidad de los paquetes. Un paquete solo debe depender de paquete que son más estables que él.</a:t>
            </a:r>
            <a:endParaRPr lang="es-ES" dirty="0"/>
          </a:p>
        </p:txBody>
      </p:sp>
    </p:spTree>
    <p:extLst>
      <p:ext uri="{BB962C8B-B14F-4D97-AF65-F5344CB8AC3E}">
        <p14:creationId xmlns:p14="http://schemas.microsoft.com/office/powerpoint/2010/main" val="23988671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Estabilidad no es rigidez</a:t>
            </a:r>
          </a:p>
        </p:txBody>
      </p:sp>
      <p:sp>
        <p:nvSpPr>
          <p:cNvPr id="3" name="Marcador de contenido 2"/>
          <p:cNvSpPr>
            <a:spLocks noGrp="1"/>
          </p:cNvSpPr>
          <p:nvPr>
            <p:ph idx="1"/>
          </p:nvPr>
        </p:nvSpPr>
        <p:spPr/>
        <p:txBody>
          <a:bodyPr>
            <a:normAutofit fontScale="92500" lnSpcReduction="20000"/>
          </a:bodyPr>
          <a:lstStyle/>
          <a:p>
            <a:r>
              <a:rPr lang="es-ES" sz="2800" dirty="0" smtClean="0"/>
              <a:t>Los diseños no pueden ser completamente estáticos.</a:t>
            </a:r>
          </a:p>
          <a:p>
            <a:endParaRPr lang="es-ES" sz="2800" dirty="0"/>
          </a:p>
          <a:p>
            <a:r>
              <a:rPr lang="es-ES" sz="2800" dirty="0" smtClean="0"/>
              <a:t>Existe siempre el mantenimiento por lo tanto hay necesidad de modificación (OCP, CCP)</a:t>
            </a:r>
          </a:p>
          <a:p>
            <a:endParaRPr lang="es-ES" sz="2800" dirty="0"/>
          </a:p>
          <a:p>
            <a:r>
              <a:rPr lang="es-ES" sz="2800" dirty="0" smtClean="0"/>
              <a:t>Alguno paquetes deben ser diseñados para cambiar.</a:t>
            </a:r>
          </a:p>
          <a:p>
            <a:endParaRPr lang="es-ES" sz="2800" dirty="0" smtClean="0"/>
          </a:p>
          <a:p>
            <a:r>
              <a:rPr lang="es-ES" sz="2800" dirty="0" smtClean="0"/>
              <a:t>Un </a:t>
            </a:r>
            <a:r>
              <a:rPr lang="es-ES" sz="2800" dirty="0"/>
              <a:t>paquete estable no quiere decir es difícil de cambiar por es complejo o porque es grande.</a:t>
            </a:r>
          </a:p>
          <a:p>
            <a:endParaRPr lang="es-ES" b="1" dirty="0"/>
          </a:p>
        </p:txBody>
      </p:sp>
    </p:spTree>
    <p:extLst>
      <p:ext uri="{BB962C8B-B14F-4D97-AF65-F5344CB8AC3E}">
        <p14:creationId xmlns:p14="http://schemas.microsoft.com/office/powerpoint/2010/main" val="136987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Principio de Responsabilidad Única</a:t>
            </a:r>
            <a:endParaRPr lang="es-AR" dirty="0"/>
          </a:p>
        </p:txBody>
      </p:sp>
      <p:sp>
        <p:nvSpPr>
          <p:cNvPr id="3" name="2 Marcador de contenido"/>
          <p:cNvSpPr>
            <a:spLocks noGrp="1"/>
          </p:cNvSpPr>
          <p:nvPr>
            <p:ph idx="1"/>
          </p:nvPr>
        </p:nvSpPr>
        <p:spPr/>
        <p:txBody>
          <a:bodyPr/>
          <a:lstStyle/>
          <a:p>
            <a:r>
              <a:rPr lang="es-AR" dirty="0" smtClean="0"/>
              <a:t>También esta relacionado con el concepto de cohesión.</a:t>
            </a:r>
          </a:p>
          <a:p>
            <a:endParaRPr lang="es-AR" dirty="0"/>
          </a:p>
          <a:p>
            <a:pPr marL="0" indent="0" algn="ctr">
              <a:buNone/>
            </a:pPr>
            <a:r>
              <a:rPr lang="es-AR" sz="3200" b="1" dirty="0"/>
              <a:t>Nunca debe haber más de una razón </a:t>
            </a:r>
            <a:endParaRPr lang="es-AR" sz="3200" b="1" dirty="0" smtClean="0"/>
          </a:p>
          <a:p>
            <a:pPr marL="0" indent="0" algn="ctr">
              <a:buNone/>
            </a:pPr>
            <a:r>
              <a:rPr lang="es-AR" sz="3200" b="1" dirty="0" smtClean="0"/>
              <a:t>para </a:t>
            </a:r>
            <a:r>
              <a:rPr lang="es-AR" sz="3200" b="1" dirty="0"/>
              <a:t>que una clase cambie</a:t>
            </a:r>
            <a:r>
              <a:rPr lang="es-AR" sz="3200" b="1" dirty="0" smtClean="0"/>
              <a:t>.</a:t>
            </a:r>
          </a:p>
          <a:p>
            <a:pPr marL="0" indent="0" algn="ctr">
              <a:buNone/>
            </a:pPr>
            <a:endParaRPr lang="es-AR" sz="3200" b="1" dirty="0"/>
          </a:p>
          <a:p>
            <a:pPr marL="0" indent="0" algn="ctr">
              <a:buNone/>
            </a:pPr>
            <a:r>
              <a:rPr lang="es-AR" sz="3200" b="1" dirty="0" smtClean="0"/>
              <a:t>Cada responsabilidad de un módulo es un eje de cambio.</a:t>
            </a:r>
            <a:endParaRPr lang="es-AR" sz="3200" b="1" dirty="0"/>
          </a:p>
        </p:txBody>
      </p:sp>
    </p:spTree>
    <p:extLst>
      <p:ext uri="{BB962C8B-B14F-4D97-AF65-F5344CB8AC3E}">
        <p14:creationId xmlns:p14="http://schemas.microsoft.com/office/powerpoint/2010/main" val="3922208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Dependencias</a:t>
            </a:r>
            <a:endParaRPr lang="es-ES" dirty="0"/>
          </a:p>
        </p:txBody>
      </p:sp>
      <p:sp>
        <p:nvSpPr>
          <p:cNvPr id="3" name="Marcador de contenido 2"/>
          <p:cNvSpPr>
            <a:spLocks noGrp="1"/>
          </p:cNvSpPr>
          <p:nvPr>
            <p:ph idx="1"/>
          </p:nvPr>
        </p:nvSpPr>
        <p:spPr>
          <a:xfrm>
            <a:off x="457200" y="1935480"/>
            <a:ext cx="4186808" cy="4733880"/>
          </a:xfrm>
        </p:spPr>
        <p:txBody>
          <a:bodyPr>
            <a:normAutofit/>
          </a:bodyPr>
          <a:lstStyle/>
          <a:p>
            <a:r>
              <a:rPr lang="es-ES" sz="1800" dirty="0" smtClean="0"/>
              <a:t>Un </a:t>
            </a:r>
            <a:r>
              <a:rPr lang="es-ES" sz="1800" dirty="0"/>
              <a:t>paquete con un montón de dependencias entrantes es muy </a:t>
            </a:r>
            <a:r>
              <a:rPr lang="es-ES" sz="1800" dirty="0" smtClean="0"/>
              <a:t>estable.</a:t>
            </a:r>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endParaRPr lang="es-ES" sz="1800" dirty="0" smtClean="0"/>
          </a:p>
          <a:p>
            <a:r>
              <a:rPr lang="es-ES" sz="1800" dirty="0" smtClean="0"/>
              <a:t>Requiere </a:t>
            </a:r>
            <a:r>
              <a:rPr lang="es-ES" sz="1800" dirty="0"/>
              <a:t>una gran cantidad de trabajo para conciliar cualquier </a:t>
            </a:r>
            <a:r>
              <a:rPr lang="es-ES" sz="1800" dirty="0" smtClean="0"/>
              <a:t>cambio con </a:t>
            </a:r>
            <a:r>
              <a:rPr lang="es-ES" sz="1800" dirty="0"/>
              <a:t>todos los paquetes </a:t>
            </a:r>
            <a:r>
              <a:rPr lang="es-ES" sz="1800" dirty="0" smtClean="0"/>
              <a:t>dependientes</a:t>
            </a:r>
            <a:r>
              <a:rPr lang="es-ES" sz="1800" dirty="0"/>
              <a:t>.</a:t>
            </a:r>
          </a:p>
        </p:txBody>
      </p:sp>
      <p:pic>
        <p:nvPicPr>
          <p:cNvPr id="4" name="Imagen 3"/>
          <p:cNvPicPr>
            <a:picLocks noChangeAspect="1"/>
          </p:cNvPicPr>
          <p:nvPr/>
        </p:nvPicPr>
        <p:blipFill>
          <a:blip r:embed="rId2"/>
          <a:stretch>
            <a:fillRect/>
          </a:stretch>
        </p:blipFill>
        <p:spPr>
          <a:xfrm>
            <a:off x="755576" y="3212976"/>
            <a:ext cx="3384376" cy="1626013"/>
          </a:xfrm>
          <a:prstGeom prst="rect">
            <a:avLst/>
          </a:prstGeom>
        </p:spPr>
      </p:pic>
      <p:sp>
        <p:nvSpPr>
          <p:cNvPr id="5" name="Marcador de contenido 2"/>
          <p:cNvSpPr txBox="1">
            <a:spLocks/>
          </p:cNvSpPr>
          <p:nvPr/>
        </p:nvSpPr>
        <p:spPr>
          <a:xfrm>
            <a:off x="4788024" y="1916832"/>
            <a:ext cx="4186808" cy="46085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s-ES" sz="1800" dirty="0" smtClean="0"/>
              <a:t>Un paquete con un montón de dependencias saliente es muy inestable.</a:t>
            </a:r>
          </a:p>
          <a:p>
            <a:endParaRPr lang="es-ES" sz="1800" dirty="0" smtClean="0"/>
          </a:p>
          <a:p>
            <a:endParaRPr lang="es-ES" sz="1800" dirty="0" smtClean="0"/>
          </a:p>
          <a:p>
            <a:endParaRPr lang="es-ES" sz="1800" dirty="0"/>
          </a:p>
          <a:p>
            <a:endParaRPr lang="es-ES" sz="1800" dirty="0" smtClean="0"/>
          </a:p>
          <a:p>
            <a:endParaRPr lang="es-ES" sz="1800" dirty="0" smtClean="0"/>
          </a:p>
          <a:p>
            <a:endParaRPr lang="es-ES" sz="1800" dirty="0" smtClean="0"/>
          </a:p>
          <a:p>
            <a:endParaRPr lang="es-ES" sz="1800" dirty="0" smtClean="0"/>
          </a:p>
          <a:p>
            <a:r>
              <a:rPr lang="es-ES" sz="1800" dirty="0" smtClean="0"/>
              <a:t>El paquete Y es dependiente de otros 3 paquetes, por lo tanto existe mas posibilidad de que cambie.</a:t>
            </a:r>
          </a:p>
          <a:p>
            <a:r>
              <a:rPr lang="es-ES" sz="1800" dirty="0" smtClean="0"/>
              <a:t>Es inestable</a:t>
            </a:r>
          </a:p>
        </p:txBody>
      </p:sp>
      <p:pic>
        <p:nvPicPr>
          <p:cNvPr id="6" name="Imagen 5"/>
          <p:cNvPicPr>
            <a:picLocks noChangeAspect="1"/>
          </p:cNvPicPr>
          <p:nvPr/>
        </p:nvPicPr>
        <p:blipFill>
          <a:blip r:embed="rId3"/>
          <a:stretch>
            <a:fillRect/>
          </a:stretch>
        </p:blipFill>
        <p:spPr>
          <a:xfrm>
            <a:off x="5148064" y="2924944"/>
            <a:ext cx="3384376" cy="1939059"/>
          </a:xfrm>
          <a:prstGeom prst="rect">
            <a:avLst/>
          </a:prstGeom>
        </p:spPr>
      </p:pic>
    </p:spTree>
    <p:extLst>
      <p:ext uri="{BB962C8B-B14F-4D97-AF65-F5344CB8AC3E}">
        <p14:creationId xmlns:p14="http://schemas.microsoft.com/office/powerpoint/2010/main" val="42686235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Métricas de Estabilidad</a:t>
            </a:r>
            <a:endParaRPr lang="es-ES" dirty="0"/>
          </a:p>
        </p:txBody>
      </p:sp>
      <p:sp>
        <p:nvSpPr>
          <p:cNvPr id="3" name="Marcador de contenido 2"/>
          <p:cNvSpPr>
            <a:spLocks noGrp="1"/>
          </p:cNvSpPr>
          <p:nvPr>
            <p:ph idx="1"/>
          </p:nvPr>
        </p:nvSpPr>
        <p:spPr/>
        <p:txBody>
          <a:bodyPr>
            <a:normAutofit fontScale="92500" lnSpcReduction="20000"/>
          </a:bodyPr>
          <a:lstStyle/>
          <a:p>
            <a:r>
              <a:rPr lang="es-ES" dirty="0" smtClean="0">
                <a:solidFill>
                  <a:schemeClr val="accent3">
                    <a:lumMod val="75000"/>
                  </a:schemeClr>
                </a:solidFill>
              </a:rPr>
              <a:t>(C</a:t>
            </a:r>
            <a:r>
              <a:rPr lang="es-ES" baseline="-25000" dirty="0" smtClean="0">
                <a:solidFill>
                  <a:schemeClr val="accent3">
                    <a:lumMod val="75000"/>
                  </a:schemeClr>
                </a:solidFill>
              </a:rPr>
              <a:t>a</a:t>
            </a:r>
            <a:r>
              <a:rPr lang="es-ES" dirty="0">
                <a:solidFill>
                  <a:schemeClr val="accent3">
                    <a:lumMod val="75000"/>
                  </a:schemeClr>
                </a:solidFill>
              </a:rPr>
              <a:t>)</a:t>
            </a:r>
            <a:r>
              <a:rPr lang="es-ES" dirty="0" smtClean="0">
                <a:solidFill>
                  <a:schemeClr val="accent3">
                    <a:lumMod val="75000"/>
                  </a:schemeClr>
                </a:solidFill>
              </a:rPr>
              <a:t>: Acoplamiento aferente</a:t>
            </a:r>
            <a:r>
              <a:rPr lang="es-ES" dirty="0" smtClean="0"/>
              <a:t>: número de clases externas al paquete de las que dependen las clases internas del paquete</a:t>
            </a:r>
          </a:p>
          <a:p>
            <a:endParaRPr lang="es-ES" dirty="0"/>
          </a:p>
          <a:p>
            <a:r>
              <a:rPr lang="es-ES" dirty="0" smtClean="0">
                <a:solidFill>
                  <a:srgbClr val="089CA3"/>
                </a:solidFill>
              </a:rPr>
              <a:t>(C</a:t>
            </a:r>
            <a:r>
              <a:rPr lang="es-ES" baseline="-25000" dirty="0" smtClean="0">
                <a:solidFill>
                  <a:srgbClr val="089CA3"/>
                </a:solidFill>
              </a:rPr>
              <a:t>e</a:t>
            </a:r>
            <a:r>
              <a:rPr lang="es-ES" dirty="0" smtClean="0">
                <a:solidFill>
                  <a:srgbClr val="089CA3"/>
                </a:solidFill>
              </a:rPr>
              <a:t>): Acoplamiento eferente</a:t>
            </a:r>
            <a:r>
              <a:rPr lang="es-ES" dirty="0" smtClean="0"/>
              <a:t>: número de clases internas del paquete de las que dependen las clases externas al paquete.</a:t>
            </a:r>
          </a:p>
          <a:p>
            <a:endParaRPr lang="es-ES" dirty="0"/>
          </a:p>
          <a:p>
            <a:r>
              <a:rPr lang="es-ES" dirty="0" smtClean="0">
                <a:solidFill>
                  <a:srgbClr val="089CA3"/>
                </a:solidFill>
              </a:rPr>
              <a:t>(Inestabilidad I): </a:t>
            </a:r>
            <a:r>
              <a:rPr lang="es-ES" dirty="0" smtClean="0"/>
              <a:t>I = C</a:t>
            </a:r>
            <a:r>
              <a:rPr lang="es-ES" baseline="-25000" dirty="0" smtClean="0"/>
              <a:t>e</a:t>
            </a:r>
            <a:r>
              <a:rPr lang="es-ES" dirty="0" smtClean="0"/>
              <a:t> / (</a:t>
            </a:r>
            <a:r>
              <a:rPr lang="es-ES" dirty="0" err="1" smtClean="0"/>
              <a:t>C</a:t>
            </a:r>
            <a:r>
              <a:rPr lang="es-ES" baseline="-25000" dirty="0" err="1" smtClean="0"/>
              <a:t>a</a:t>
            </a:r>
            <a:r>
              <a:rPr lang="es-ES" dirty="0" err="1" smtClean="0"/>
              <a:t>+C</a:t>
            </a:r>
            <a:r>
              <a:rPr lang="es-ES" baseline="-25000" dirty="0" err="1" smtClean="0"/>
              <a:t>e</a:t>
            </a:r>
            <a:r>
              <a:rPr lang="es-ES" dirty="0" smtClean="0"/>
              <a:t>)</a:t>
            </a:r>
          </a:p>
          <a:p>
            <a:pPr lvl="1"/>
            <a:r>
              <a:rPr lang="es-ES" dirty="0" smtClean="0"/>
              <a:t>I tiene un rango [0,1]</a:t>
            </a:r>
          </a:p>
          <a:p>
            <a:pPr lvl="1"/>
            <a:r>
              <a:rPr lang="es-ES" dirty="0" smtClean="0"/>
              <a:t>I = 0 indica máxima estabilidad del paquete</a:t>
            </a:r>
          </a:p>
          <a:p>
            <a:pPr lvl="1"/>
            <a:r>
              <a:rPr lang="es-ES" dirty="0" smtClean="0"/>
              <a:t>I = 1 indica máxima inestabilidad del paquete</a:t>
            </a:r>
            <a:endParaRPr lang="es-ES" dirty="0"/>
          </a:p>
        </p:txBody>
      </p:sp>
    </p:spTree>
    <p:extLst>
      <p:ext uri="{BB962C8B-B14F-4D97-AF65-F5344CB8AC3E}">
        <p14:creationId xmlns:p14="http://schemas.microsoft.com/office/powerpoint/2010/main" val="27885860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a:t>
            </a:r>
            <a:endParaRPr lang="es-ES" dirty="0"/>
          </a:p>
        </p:txBody>
      </p:sp>
      <p:pic>
        <p:nvPicPr>
          <p:cNvPr id="4" name="Marcador de contenido 3"/>
          <p:cNvPicPr>
            <a:picLocks noGrp="1" noChangeAspect="1"/>
          </p:cNvPicPr>
          <p:nvPr>
            <p:ph idx="1"/>
          </p:nvPr>
        </p:nvPicPr>
        <p:blipFill>
          <a:blip r:embed="rId2"/>
          <a:srcRect l="-6867" r="-6867"/>
          <a:stretch>
            <a:fillRect/>
          </a:stretch>
        </p:blipFill>
        <p:spPr/>
      </p:pic>
    </p:spTree>
    <p:extLst>
      <p:ext uri="{BB962C8B-B14F-4D97-AF65-F5344CB8AC3E}">
        <p14:creationId xmlns:p14="http://schemas.microsoft.com/office/powerpoint/2010/main" val="15979659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SDP y la métrica I</a:t>
            </a:r>
            <a:endParaRPr lang="es-ES" dirty="0"/>
          </a:p>
        </p:txBody>
      </p:sp>
      <p:sp>
        <p:nvSpPr>
          <p:cNvPr id="3" name="Marcador de contenido 2"/>
          <p:cNvSpPr>
            <a:spLocks noGrp="1"/>
          </p:cNvSpPr>
          <p:nvPr>
            <p:ph idx="1"/>
          </p:nvPr>
        </p:nvSpPr>
        <p:spPr>
          <a:xfrm>
            <a:off x="457200" y="1935480"/>
            <a:ext cx="8229600" cy="2213600"/>
          </a:xfrm>
        </p:spPr>
        <p:txBody>
          <a:bodyPr>
            <a:normAutofit lnSpcReduction="10000"/>
          </a:bodyPr>
          <a:lstStyle/>
          <a:p>
            <a:r>
              <a:rPr lang="es-ES" dirty="0" smtClean="0"/>
              <a:t>La métrica I de un paquete debería ser mayor de otro paquete de quien dependo.</a:t>
            </a:r>
          </a:p>
          <a:p>
            <a:endParaRPr lang="es-ES" dirty="0"/>
          </a:p>
          <a:p>
            <a:r>
              <a:rPr lang="es-ES" dirty="0" smtClean="0"/>
              <a:t>I debería disminuir en dirección de la dependencia</a:t>
            </a:r>
            <a:endParaRPr lang="es-ES" dirty="0"/>
          </a:p>
        </p:txBody>
      </p:sp>
      <p:pic>
        <p:nvPicPr>
          <p:cNvPr id="4" name="Imagen 3"/>
          <p:cNvPicPr>
            <a:picLocks noChangeAspect="1"/>
          </p:cNvPicPr>
          <p:nvPr/>
        </p:nvPicPr>
        <p:blipFill>
          <a:blip r:embed="rId2"/>
          <a:stretch>
            <a:fillRect/>
          </a:stretch>
        </p:blipFill>
        <p:spPr>
          <a:xfrm>
            <a:off x="1475656" y="3933056"/>
            <a:ext cx="6223000" cy="2197100"/>
          </a:xfrm>
          <a:prstGeom prst="rect">
            <a:avLst/>
          </a:prstGeom>
        </p:spPr>
      </p:pic>
    </p:spTree>
    <p:extLst>
      <p:ext uri="{BB962C8B-B14F-4D97-AF65-F5344CB8AC3E}">
        <p14:creationId xmlns:p14="http://schemas.microsoft.com/office/powerpoint/2010/main" val="42055078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No todos los paquetes deben ser estable</a:t>
            </a:r>
            <a:endParaRPr lang="es-ES" dirty="0"/>
          </a:p>
        </p:txBody>
      </p:sp>
      <p:sp>
        <p:nvSpPr>
          <p:cNvPr id="3" name="Marcador de contenido 2"/>
          <p:cNvSpPr>
            <a:spLocks noGrp="1"/>
          </p:cNvSpPr>
          <p:nvPr>
            <p:ph idx="1"/>
          </p:nvPr>
        </p:nvSpPr>
        <p:spPr>
          <a:xfrm>
            <a:off x="457200" y="1935480"/>
            <a:ext cx="8229600" cy="1133480"/>
          </a:xfrm>
        </p:spPr>
        <p:txBody>
          <a:bodyPr/>
          <a:lstStyle/>
          <a:p>
            <a:r>
              <a:rPr lang="es-ES" dirty="0" smtClean="0"/>
              <a:t>Sino el producto es inmodificable</a:t>
            </a:r>
          </a:p>
          <a:p>
            <a:endParaRPr lang="es-ES" dirty="0"/>
          </a:p>
        </p:txBody>
      </p:sp>
      <p:pic>
        <p:nvPicPr>
          <p:cNvPr id="4" name="Imagen 3"/>
          <p:cNvPicPr>
            <a:picLocks noChangeAspect="1"/>
          </p:cNvPicPr>
          <p:nvPr/>
        </p:nvPicPr>
        <p:blipFill>
          <a:blip r:embed="rId2"/>
          <a:stretch>
            <a:fillRect/>
          </a:stretch>
        </p:blipFill>
        <p:spPr>
          <a:xfrm>
            <a:off x="4860032" y="2924944"/>
            <a:ext cx="3492500" cy="2540000"/>
          </a:xfrm>
          <a:prstGeom prst="rect">
            <a:avLst/>
          </a:prstGeom>
        </p:spPr>
      </p:pic>
      <p:pic>
        <p:nvPicPr>
          <p:cNvPr id="5" name="Imagen 4"/>
          <p:cNvPicPr>
            <a:picLocks noChangeAspect="1"/>
          </p:cNvPicPr>
          <p:nvPr/>
        </p:nvPicPr>
        <p:blipFill>
          <a:blip r:embed="rId3"/>
          <a:stretch>
            <a:fillRect/>
          </a:stretch>
        </p:blipFill>
        <p:spPr>
          <a:xfrm>
            <a:off x="611560" y="2996952"/>
            <a:ext cx="3721100" cy="2489200"/>
          </a:xfrm>
          <a:prstGeom prst="rect">
            <a:avLst/>
          </a:prstGeom>
        </p:spPr>
      </p:pic>
      <p:sp>
        <p:nvSpPr>
          <p:cNvPr id="6" name="CuadroTexto 5"/>
          <p:cNvSpPr txBox="1"/>
          <p:nvPr/>
        </p:nvSpPr>
        <p:spPr>
          <a:xfrm>
            <a:off x="1691680" y="5733256"/>
            <a:ext cx="1431251" cy="369332"/>
          </a:xfrm>
          <a:prstGeom prst="rect">
            <a:avLst/>
          </a:prstGeom>
          <a:noFill/>
        </p:spPr>
        <p:txBody>
          <a:bodyPr wrap="none" rtlCol="0">
            <a:spAutoFit/>
          </a:bodyPr>
          <a:lstStyle/>
          <a:p>
            <a:r>
              <a:rPr lang="es-ES" dirty="0" smtClean="0"/>
              <a:t>Se viola SDP</a:t>
            </a:r>
            <a:endParaRPr lang="es-ES" dirty="0"/>
          </a:p>
        </p:txBody>
      </p:sp>
      <p:sp>
        <p:nvSpPr>
          <p:cNvPr id="7" name="CuadroTexto 6"/>
          <p:cNvSpPr txBox="1"/>
          <p:nvPr/>
        </p:nvSpPr>
        <p:spPr>
          <a:xfrm>
            <a:off x="5796136" y="5661248"/>
            <a:ext cx="2236510" cy="369332"/>
          </a:xfrm>
          <a:prstGeom prst="rect">
            <a:avLst/>
          </a:prstGeom>
          <a:noFill/>
        </p:spPr>
        <p:txBody>
          <a:bodyPr wrap="none" rtlCol="0">
            <a:spAutoFit/>
          </a:bodyPr>
          <a:lstStyle/>
          <a:p>
            <a:r>
              <a:rPr lang="es-ES" dirty="0" smtClean="0"/>
              <a:t>Motivo del violación</a:t>
            </a:r>
            <a:endParaRPr lang="es-ES" dirty="0"/>
          </a:p>
        </p:txBody>
      </p:sp>
    </p:spTree>
    <p:extLst>
      <p:ext uri="{BB962C8B-B14F-4D97-AF65-F5344CB8AC3E}">
        <p14:creationId xmlns:p14="http://schemas.microsoft.com/office/powerpoint/2010/main" val="12286309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Resolución de la violación de SDP</a:t>
            </a:r>
            <a:endParaRPr lang="es-ES" dirty="0"/>
          </a:p>
        </p:txBody>
      </p:sp>
      <p:pic>
        <p:nvPicPr>
          <p:cNvPr id="4" name="Imagen 3"/>
          <p:cNvPicPr>
            <a:picLocks noChangeAspect="1"/>
          </p:cNvPicPr>
          <p:nvPr/>
        </p:nvPicPr>
        <p:blipFill>
          <a:blip r:embed="rId2"/>
          <a:stretch>
            <a:fillRect/>
          </a:stretch>
        </p:blipFill>
        <p:spPr>
          <a:xfrm>
            <a:off x="4211960" y="3861048"/>
            <a:ext cx="3600400" cy="2485124"/>
          </a:xfrm>
          <a:prstGeom prst="rect">
            <a:avLst/>
          </a:prstGeom>
        </p:spPr>
      </p:pic>
      <p:pic>
        <p:nvPicPr>
          <p:cNvPr id="5" name="Imagen 4"/>
          <p:cNvPicPr>
            <a:picLocks noChangeAspect="1"/>
          </p:cNvPicPr>
          <p:nvPr/>
        </p:nvPicPr>
        <p:blipFill>
          <a:blip r:embed="rId3"/>
          <a:stretch>
            <a:fillRect/>
          </a:stretch>
        </p:blipFill>
        <p:spPr>
          <a:xfrm>
            <a:off x="539552" y="2060848"/>
            <a:ext cx="4008935" cy="1584176"/>
          </a:xfrm>
          <a:prstGeom prst="rect">
            <a:avLst/>
          </a:prstGeom>
        </p:spPr>
      </p:pic>
      <p:sp>
        <p:nvSpPr>
          <p:cNvPr id="6" name="CuadroTexto 5"/>
          <p:cNvSpPr txBox="1"/>
          <p:nvPr/>
        </p:nvSpPr>
        <p:spPr>
          <a:xfrm>
            <a:off x="5652120" y="2924944"/>
            <a:ext cx="2082327" cy="523220"/>
          </a:xfrm>
          <a:prstGeom prst="rect">
            <a:avLst/>
          </a:prstGeom>
          <a:noFill/>
        </p:spPr>
        <p:txBody>
          <a:bodyPr wrap="square" rtlCol="0">
            <a:spAutoFit/>
          </a:bodyPr>
          <a:lstStyle/>
          <a:p>
            <a:pPr algn="ctr"/>
            <a:r>
              <a:rPr lang="es-ES" sz="2800" dirty="0" smtClean="0">
                <a:solidFill>
                  <a:srgbClr val="089CA3"/>
                </a:solidFill>
              </a:rPr>
              <a:t>Aplicar DIP</a:t>
            </a:r>
            <a:endParaRPr lang="es-ES" sz="2800" dirty="0">
              <a:solidFill>
                <a:srgbClr val="089CA3"/>
              </a:solidFill>
            </a:endParaRPr>
          </a:p>
        </p:txBody>
      </p:sp>
    </p:spTree>
    <p:extLst>
      <p:ext uri="{BB962C8B-B14F-4D97-AF65-F5344CB8AC3E}">
        <p14:creationId xmlns:p14="http://schemas.microsoft.com/office/powerpoint/2010/main" val="1042074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Relación en OCP y DSP</a:t>
            </a:r>
            <a:endParaRPr lang="es-ES" dirty="0"/>
          </a:p>
        </p:txBody>
      </p:sp>
      <p:sp>
        <p:nvSpPr>
          <p:cNvPr id="3" name="Marcador de contenido 2"/>
          <p:cNvSpPr>
            <a:spLocks noGrp="1"/>
          </p:cNvSpPr>
          <p:nvPr>
            <p:ph idx="1"/>
          </p:nvPr>
        </p:nvSpPr>
        <p:spPr>
          <a:xfrm>
            <a:off x="457200" y="1935480"/>
            <a:ext cx="8229600" cy="3509744"/>
          </a:xfrm>
        </p:spPr>
        <p:txBody>
          <a:bodyPr>
            <a:normAutofit fontScale="92500"/>
          </a:bodyPr>
          <a:lstStyle/>
          <a:p>
            <a:r>
              <a:rPr lang="es-ES" dirty="0" smtClean="0"/>
              <a:t>OCP:  Un módulo debe ser abierto (flexible) para extensión, pero cerrado para modificación (estable)</a:t>
            </a:r>
          </a:p>
          <a:p>
            <a:endParaRPr lang="es-ES" dirty="0"/>
          </a:p>
          <a:p>
            <a:r>
              <a:rPr lang="es-ES" dirty="0" smtClean="0"/>
              <a:t>Qué tipo de clases son suficientemente flexibles para ser extendidas sin requerir modificaciones?</a:t>
            </a:r>
          </a:p>
          <a:p>
            <a:pPr algn="ctr"/>
            <a:endParaRPr lang="es-ES" dirty="0" smtClean="0"/>
          </a:p>
          <a:p>
            <a:pPr marL="0" indent="0" algn="ctr">
              <a:buNone/>
            </a:pPr>
            <a:r>
              <a:rPr lang="es-ES" dirty="0" smtClean="0">
                <a:solidFill>
                  <a:srgbClr val="089CA3"/>
                </a:solidFill>
              </a:rPr>
              <a:t>Clases Abstractas e Interfaces</a:t>
            </a:r>
            <a:endParaRPr lang="es-ES" dirty="0">
              <a:solidFill>
                <a:srgbClr val="089CA3"/>
              </a:solidFill>
            </a:endParaRPr>
          </a:p>
        </p:txBody>
      </p:sp>
      <p:sp>
        <p:nvSpPr>
          <p:cNvPr id="4" name="CuadroTexto 3"/>
          <p:cNvSpPr txBox="1"/>
          <p:nvPr/>
        </p:nvSpPr>
        <p:spPr>
          <a:xfrm>
            <a:off x="755576" y="5610681"/>
            <a:ext cx="7359900" cy="461665"/>
          </a:xfrm>
          <a:prstGeom prst="rect">
            <a:avLst/>
          </a:prstGeom>
          <a:noFill/>
        </p:spPr>
        <p:txBody>
          <a:bodyPr wrap="none" rtlCol="0">
            <a:spAutoFit/>
          </a:bodyPr>
          <a:lstStyle/>
          <a:p>
            <a:r>
              <a:rPr lang="es-ES" sz="2400" b="1" dirty="0" smtClean="0">
                <a:solidFill>
                  <a:srgbClr val="FF6600"/>
                </a:solidFill>
                <a:latin typeface="+mj-lt"/>
              </a:rPr>
              <a:t>Programar para la interfaces, no para la implementación</a:t>
            </a:r>
            <a:endParaRPr lang="es-ES" sz="2400" b="1" dirty="0">
              <a:solidFill>
                <a:srgbClr val="FF6600"/>
              </a:solidFill>
              <a:latin typeface="+mj-lt"/>
            </a:endParaRPr>
          </a:p>
        </p:txBody>
      </p:sp>
    </p:spTree>
    <p:extLst>
      <p:ext uri="{BB962C8B-B14F-4D97-AF65-F5344CB8AC3E}">
        <p14:creationId xmlns:p14="http://schemas.microsoft.com/office/powerpoint/2010/main" val="7118311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Principio de Abstracciones Estables (SAP)</a:t>
            </a:r>
            <a:endParaRPr lang="es-ES" dirty="0"/>
          </a:p>
        </p:txBody>
      </p:sp>
      <p:sp>
        <p:nvSpPr>
          <p:cNvPr id="3" name="Marcador de contenido 2"/>
          <p:cNvSpPr>
            <a:spLocks noGrp="1"/>
          </p:cNvSpPr>
          <p:nvPr>
            <p:ph idx="1"/>
          </p:nvPr>
        </p:nvSpPr>
        <p:spPr/>
        <p:txBody>
          <a:bodyPr/>
          <a:lstStyle/>
          <a:p>
            <a:r>
              <a:rPr lang="es-ES" dirty="0" smtClean="0"/>
              <a:t>Los paquetes estables deberían ser paquetes abstractos.</a:t>
            </a:r>
          </a:p>
          <a:p>
            <a:endParaRPr lang="es-ES" dirty="0"/>
          </a:p>
          <a:p>
            <a:r>
              <a:rPr lang="es-ES" dirty="0" smtClean="0"/>
              <a:t>Estabilidad implica abstracción:</a:t>
            </a:r>
          </a:p>
          <a:p>
            <a:pPr lvl="1"/>
            <a:r>
              <a:rPr lang="es-ES" dirty="0" smtClean="0"/>
              <a:t>Un </a:t>
            </a:r>
            <a:r>
              <a:rPr lang="es-ES" dirty="0"/>
              <a:t>paquete </a:t>
            </a:r>
            <a:r>
              <a:rPr lang="es-ES" dirty="0" smtClean="0"/>
              <a:t>estable debería ser abstracto de </a:t>
            </a:r>
            <a:r>
              <a:rPr lang="es-ES" dirty="0"/>
              <a:t>modo que </a:t>
            </a:r>
            <a:r>
              <a:rPr lang="es-ES" dirty="0" smtClean="0"/>
              <a:t>su </a:t>
            </a:r>
            <a:r>
              <a:rPr lang="es-ES" dirty="0"/>
              <a:t>estabilidad </a:t>
            </a:r>
            <a:r>
              <a:rPr lang="es-ES" dirty="0" smtClean="0"/>
              <a:t>no impida </a:t>
            </a:r>
            <a:r>
              <a:rPr lang="es-ES" dirty="0"/>
              <a:t>que se </a:t>
            </a:r>
            <a:r>
              <a:rPr lang="es-ES" dirty="0" smtClean="0"/>
              <a:t>extienda.</a:t>
            </a:r>
          </a:p>
          <a:p>
            <a:pPr lvl="1"/>
            <a:endParaRPr lang="es-ES" dirty="0" smtClean="0"/>
          </a:p>
          <a:p>
            <a:pPr lvl="1"/>
            <a:r>
              <a:rPr lang="es-ES" dirty="0" smtClean="0"/>
              <a:t>Los paquetes </a:t>
            </a:r>
            <a:r>
              <a:rPr lang="es-ES" dirty="0"/>
              <a:t>estables </a:t>
            </a:r>
            <a:r>
              <a:rPr lang="es-ES" dirty="0" smtClean="0"/>
              <a:t> que </a:t>
            </a:r>
            <a:r>
              <a:rPr lang="es-ES" dirty="0"/>
              <a:t>son </a:t>
            </a:r>
            <a:r>
              <a:rPr lang="es-ES" dirty="0" smtClean="0"/>
              <a:t>y flexibles </a:t>
            </a:r>
            <a:r>
              <a:rPr lang="es-ES" dirty="0"/>
              <a:t>y </a:t>
            </a:r>
            <a:r>
              <a:rPr lang="es-ES" dirty="0" smtClean="0"/>
              <a:t>extensibles </a:t>
            </a:r>
            <a:r>
              <a:rPr lang="es-ES" dirty="0"/>
              <a:t>no </a:t>
            </a:r>
            <a:r>
              <a:rPr lang="es-ES" dirty="0" smtClean="0"/>
              <a:t>limitan </a:t>
            </a:r>
            <a:r>
              <a:rPr lang="es-ES" dirty="0"/>
              <a:t>el diseño.</a:t>
            </a:r>
          </a:p>
        </p:txBody>
      </p:sp>
    </p:spTree>
    <p:extLst>
      <p:ext uri="{BB962C8B-B14F-4D97-AF65-F5344CB8AC3E}">
        <p14:creationId xmlns:p14="http://schemas.microsoft.com/office/powerpoint/2010/main" val="39710789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SAP y SDP -&gt; DIP</a:t>
            </a:r>
            <a:endParaRPr lang="es-ES" dirty="0"/>
          </a:p>
        </p:txBody>
      </p:sp>
      <p:sp>
        <p:nvSpPr>
          <p:cNvPr id="3" name="Marcador de contenido 2"/>
          <p:cNvSpPr>
            <a:spLocks noGrp="1"/>
          </p:cNvSpPr>
          <p:nvPr>
            <p:ph idx="1"/>
          </p:nvPr>
        </p:nvSpPr>
        <p:spPr/>
        <p:txBody>
          <a:bodyPr>
            <a:normAutofit lnSpcReduction="10000"/>
          </a:bodyPr>
          <a:lstStyle/>
          <a:p>
            <a:r>
              <a:rPr lang="es-ES" dirty="0" smtClean="0"/>
              <a:t>SAP </a:t>
            </a:r>
            <a:r>
              <a:rPr lang="es-ES" dirty="0"/>
              <a:t>y SDP </a:t>
            </a:r>
            <a:r>
              <a:rPr lang="es-ES" dirty="0" smtClean="0"/>
              <a:t>combinado  es el principio de Inversión  de dependencia </a:t>
            </a:r>
            <a:r>
              <a:rPr lang="es-ES" dirty="0"/>
              <a:t>de los paquetes. </a:t>
            </a:r>
            <a:endParaRPr lang="es-ES" dirty="0" smtClean="0"/>
          </a:p>
          <a:p>
            <a:endParaRPr lang="es-ES" dirty="0" smtClean="0"/>
          </a:p>
          <a:p>
            <a:r>
              <a:rPr lang="es-ES" dirty="0" smtClean="0"/>
              <a:t>SDP </a:t>
            </a:r>
            <a:r>
              <a:rPr lang="es-ES" dirty="0"/>
              <a:t>dice que </a:t>
            </a:r>
            <a:r>
              <a:rPr lang="es-ES" dirty="0" smtClean="0"/>
              <a:t>la dependencias deberían ir en sentido de la estabilidad.</a:t>
            </a:r>
          </a:p>
          <a:p>
            <a:endParaRPr lang="es-ES" dirty="0" smtClean="0"/>
          </a:p>
          <a:p>
            <a:r>
              <a:rPr lang="es-ES" dirty="0" smtClean="0"/>
              <a:t>SAP </a:t>
            </a:r>
            <a:r>
              <a:rPr lang="es-ES" dirty="0"/>
              <a:t>dice que </a:t>
            </a:r>
            <a:r>
              <a:rPr lang="es-ES" dirty="0" smtClean="0"/>
              <a:t>la estabilidad implica abstracción.</a:t>
            </a:r>
          </a:p>
          <a:p>
            <a:endParaRPr lang="es-ES" dirty="0"/>
          </a:p>
          <a:p>
            <a:r>
              <a:rPr lang="es-ES" dirty="0" smtClean="0"/>
              <a:t>Por lo tanto, las dependencias van en </a:t>
            </a:r>
            <a:r>
              <a:rPr lang="es-ES" dirty="0"/>
              <a:t>la </a:t>
            </a:r>
            <a:r>
              <a:rPr lang="es-ES" dirty="0" smtClean="0"/>
              <a:t>dirección de </a:t>
            </a:r>
            <a:r>
              <a:rPr lang="es-ES" dirty="0"/>
              <a:t>la abstracción.</a:t>
            </a:r>
          </a:p>
        </p:txBody>
      </p:sp>
    </p:spTree>
    <p:extLst>
      <p:ext uri="{BB962C8B-B14F-4D97-AF65-F5344CB8AC3E}">
        <p14:creationId xmlns:p14="http://schemas.microsoft.com/office/powerpoint/2010/main" val="12071488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Medición de la Abstracción</a:t>
            </a:r>
            <a:endParaRPr lang="es-ES" dirty="0"/>
          </a:p>
        </p:txBody>
      </p:sp>
      <p:sp>
        <p:nvSpPr>
          <p:cNvPr id="3" name="Marcador de contenido 2"/>
          <p:cNvSpPr>
            <a:spLocks noGrp="1"/>
          </p:cNvSpPr>
          <p:nvPr>
            <p:ph idx="1"/>
          </p:nvPr>
        </p:nvSpPr>
        <p:spPr/>
        <p:txBody>
          <a:bodyPr/>
          <a:lstStyle/>
          <a:p>
            <a:r>
              <a:rPr lang="es-ES" dirty="0" smtClean="0"/>
              <a:t>(</a:t>
            </a:r>
            <a:r>
              <a:rPr lang="es-ES" dirty="0" err="1" smtClean="0"/>
              <a:t>N</a:t>
            </a:r>
            <a:r>
              <a:rPr lang="es-ES" baseline="-25000" dirty="0" err="1" smtClean="0"/>
              <a:t>c</a:t>
            </a:r>
            <a:r>
              <a:rPr lang="es-ES" dirty="0" smtClean="0"/>
              <a:t>): Número de clases en el paquete</a:t>
            </a:r>
          </a:p>
          <a:p>
            <a:r>
              <a:rPr lang="es-ES" dirty="0" smtClean="0"/>
              <a:t>(</a:t>
            </a:r>
            <a:r>
              <a:rPr lang="es-ES" dirty="0" err="1" smtClean="0"/>
              <a:t>N</a:t>
            </a:r>
            <a:r>
              <a:rPr lang="es-ES" baseline="-25000" dirty="0" err="1" smtClean="0"/>
              <a:t>a</a:t>
            </a:r>
            <a:r>
              <a:rPr lang="es-ES" dirty="0" smtClean="0"/>
              <a:t>): Número de clases abstractas en el paquete</a:t>
            </a:r>
          </a:p>
          <a:p>
            <a:endParaRPr lang="es-ES" dirty="0"/>
          </a:p>
          <a:p>
            <a:r>
              <a:rPr lang="es-ES" dirty="0" smtClean="0"/>
              <a:t>(</a:t>
            </a:r>
            <a:r>
              <a:rPr lang="es-ES" dirty="0" err="1" smtClean="0"/>
              <a:t>Abstractness</a:t>
            </a:r>
            <a:r>
              <a:rPr lang="es-ES" dirty="0" smtClean="0"/>
              <a:t> A): A = </a:t>
            </a:r>
            <a:r>
              <a:rPr lang="es-ES" dirty="0" err="1" smtClean="0"/>
              <a:t>N</a:t>
            </a:r>
            <a:r>
              <a:rPr lang="es-ES" baseline="-25000" dirty="0" err="1" smtClean="0"/>
              <a:t>a</a:t>
            </a:r>
            <a:r>
              <a:rPr lang="es-ES" dirty="0" smtClean="0"/>
              <a:t>/</a:t>
            </a:r>
            <a:r>
              <a:rPr lang="es-ES" dirty="0" err="1" smtClean="0"/>
              <a:t>N</a:t>
            </a:r>
            <a:r>
              <a:rPr lang="es-ES" baseline="-25000" dirty="0" err="1" smtClean="0"/>
              <a:t>c</a:t>
            </a:r>
            <a:endParaRPr lang="es-ES" baseline="-25000" dirty="0" smtClean="0"/>
          </a:p>
          <a:p>
            <a:pPr lvl="1"/>
            <a:r>
              <a:rPr lang="es-ES" dirty="0" smtClean="0"/>
              <a:t>A tiene un rango [0,1]</a:t>
            </a:r>
          </a:p>
          <a:p>
            <a:pPr lvl="1"/>
            <a:r>
              <a:rPr lang="es-ES" dirty="0" smtClean="0"/>
              <a:t>A = 0 implica que el paquete no tiene clases abstractas</a:t>
            </a:r>
          </a:p>
          <a:p>
            <a:pPr lvl="1"/>
            <a:r>
              <a:rPr lang="es-ES" dirty="0" smtClean="0"/>
              <a:t>A = 1 implica que el paquete solo tiene clases abstractas</a:t>
            </a:r>
            <a:endParaRPr lang="es-ES" dirty="0"/>
          </a:p>
          <a:p>
            <a:endParaRPr lang="es-ES" dirty="0"/>
          </a:p>
        </p:txBody>
      </p:sp>
    </p:spTree>
    <p:extLst>
      <p:ext uri="{BB962C8B-B14F-4D97-AF65-F5344CB8AC3E}">
        <p14:creationId xmlns:p14="http://schemas.microsoft.com/office/powerpoint/2010/main" val="192187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Responsabilidad </a:t>
            </a:r>
            <a:endParaRPr lang="es-ES" dirty="0"/>
          </a:p>
        </p:txBody>
      </p:sp>
      <p:sp>
        <p:nvSpPr>
          <p:cNvPr id="3" name="Marcador de contenido 2"/>
          <p:cNvSpPr>
            <a:spLocks noGrp="1"/>
          </p:cNvSpPr>
          <p:nvPr>
            <p:ph idx="1"/>
          </p:nvPr>
        </p:nvSpPr>
        <p:spPr/>
        <p:txBody>
          <a:bodyPr>
            <a:normAutofit lnSpcReduction="10000"/>
          </a:bodyPr>
          <a:lstStyle/>
          <a:p>
            <a:r>
              <a:rPr lang="es-ES" dirty="0" smtClean="0"/>
              <a:t>No es igual a un método o una función</a:t>
            </a:r>
          </a:p>
          <a:p>
            <a:endParaRPr lang="es-ES" dirty="0"/>
          </a:p>
          <a:p>
            <a:r>
              <a:rPr lang="es-ES" dirty="0" smtClean="0"/>
              <a:t>Es un concepto mas abstracto que puede implementarse con varios métodos.</a:t>
            </a:r>
          </a:p>
          <a:p>
            <a:endParaRPr lang="es-ES" dirty="0"/>
          </a:p>
          <a:p>
            <a:r>
              <a:rPr lang="es-ES" dirty="0" smtClean="0"/>
              <a:t>Solo una responsabilidad por clase, porque?</a:t>
            </a:r>
          </a:p>
          <a:p>
            <a:endParaRPr lang="es-ES" dirty="0"/>
          </a:p>
          <a:p>
            <a:r>
              <a:rPr lang="es-ES" dirty="0" smtClean="0"/>
              <a:t>Porque si una clase tiene muchas responsabilidades es muy posible que muchas otras clases dependan de ellas.</a:t>
            </a:r>
            <a:endParaRPr lang="es-ES" dirty="0"/>
          </a:p>
        </p:txBody>
      </p:sp>
    </p:spTree>
    <p:extLst>
      <p:ext uri="{BB962C8B-B14F-4D97-AF65-F5344CB8AC3E}">
        <p14:creationId xmlns:p14="http://schemas.microsoft.com/office/powerpoint/2010/main" val="26840715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Relación entre estabilidad (I) y la </a:t>
            </a:r>
            <a:r>
              <a:rPr lang="es-ES" dirty="0" err="1" smtClean="0"/>
              <a:t>abtractness</a:t>
            </a:r>
            <a:r>
              <a:rPr lang="es-ES" dirty="0" smtClean="0"/>
              <a:t> (A)</a:t>
            </a:r>
            <a:endParaRPr lang="es-ES" dirty="0"/>
          </a:p>
        </p:txBody>
      </p:sp>
      <p:cxnSp>
        <p:nvCxnSpPr>
          <p:cNvPr id="5" name="Conector recto 4"/>
          <p:cNvCxnSpPr/>
          <p:nvPr/>
        </p:nvCxnSpPr>
        <p:spPr>
          <a:xfrm>
            <a:off x="3203848" y="2636912"/>
            <a:ext cx="72008" cy="223224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3275856" y="4869160"/>
            <a:ext cx="266429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3491880" y="2564904"/>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5220072" y="4365104"/>
            <a:ext cx="645914" cy="408623"/>
          </a:xfrm>
          <a:prstGeom prst="wedgeRoundRectCallout">
            <a:avLst/>
          </a:prstGeom>
          <a:noFill/>
        </p:spPr>
        <p:txBody>
          <a:bodyPr wrap="none" rtlCol="0">
            <a:spAutoFit/>
          </a:bodyPr>
          <a:lstStyle/>
          <a:p>
            <a:r>
              <a:rPr lang="es-ES" dirty="0" smtClean="0"/>
              <a:t>(1,0)</a:t>
            </a:r>
            <a:endParaRPr lang="es-ES" dirty="0"/>
          </a:p>
        </p:txBody>
      </p:sp>
      <p:sp>
        <p:nvSpPr>
          <p:cNvPr id="10" name="Llamada rectangular redondeada 9"/>
          <p:cNvSpPr/>
          <p:nvPr/>
        </p:nvSpPr>
        <p:spPr>
          <a:xfrm>
            <a:off x="4932040" y="2204864"/>
            <a:ext cx="1728192" cy="720080"/>
          </a:xfrm>
          <a:prstGeom prst="wedgeRoundRectCallout">
            <a:avLst>
              <a:gd name="adj1" fmla="val -99130"/>
              <a:gd name="adj2" fmla="val 31584"/>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estable y </a:t>
            </a:r>
            <a:r>
              <a:rPr lang="es-ES" sz="1600" dirty="0" err="1" smtClean="0">
                <a:solidFill>
                  <a:srgbClr val="000000"/>
                </a:solidFill>
              </a:rPr>
              <a:t>abstractness</a:t>
            </a:r>
            <a:endParaRPr lang="es-ES" sz="1600" dirty="0">
              <a:solidFill>
                <a:srgbClr val="000000"/>
              </a:solidFill>
            </a:endParaRPr>
          </a:p>
        </p:txBody>
      </p:sp>
      <p:sp>
        <p:nvSpPr>
          <p:cNvPr id="11" name="Llamada rectangular redondeada 10"/>
          <p:cNvSpPr/>
          <p:nvPr/>
        </p:nvSpPr>
        <p:spPr>
          <a:xfrm>
            <a:off x="6660232" y="3284984"/>
            <a:ext cx="1440160" cy="1080120"/>
          </a:xfrm>
          <a:prstGeom prst="wedgeRoundRectCallout">
            <a:avLst>
              <a:gd name="adj1" fmla="val -114840"/>
              <a:gd name="adj2" fmla="val 5641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inestable y concreto</a:t>
            </a:r>
            <a:endParaRPr lang="es-ES" sz="1400" dirty="0">
              <a:solidFill>
                <a:srgbClr val="000000"/>
              </a:solidFill>
            </a:endParaRPr>
          </a:p>
        </p:txBody>
      </p:sp>
      <p:sp>
        <p:nvSpPr>
          <p:cNvPr id="12" name="CuadroTexto 11"/>
          <p:cNvSpPr txBox="1"/>
          <p:nvPr/>
        </p:nvSpPr>
        <p:spPr>
          <a:xfrm>
            <a:off x="3851920" y="5445224"/>
            <a:ext cx="1499329" cy="369332"/>
          </a:xfrm>
          <a:prstGeom prst="rect">
            <a:avLst/>
          </a:prstGeom>
          <a:noFill/>
        </p:spPr>
        <p:txBody>
          <a:bodyPr wrap="none" rtlCol="0">
            <a:spAutoFit/>
          </a:bodyPr>
          <a:lstStyle/>
          <a:p>
            <a:r>
              <a:rPr lang="es-ES" dirty="0" smtClean="0"/>
              <a:t>El grafo (A-I)</a:t>
            </a:r>
            <a:endParaRPr lang="es-ES" dirty="0"/>
          </a:p>
        </p:txBody>
      </p:sp>
    </p:spTree>
    <p:extLst>
      <p:ext uri="{BB962C8B-B14F-4D97-AF65-F5344CB8AC3E}">
        <p14:creationId xmlns:p14="http://schemas.microsoft.com/office/powerpoint/2010/main" val="34978399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Zonas de exclusión</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1" name="Llamada rectangular redondeada 20"/>
          <p:cNvSpPr/>
          <p:nvPr/>
        </p:nvSpPr>
        <p:spPr>
          <a:xfrm>
            <a:off x="5580112" y="2132856"/>
            <a:ext cx="1728192" cy="720080"/>
          </a:xfrm>
          <a:prstGeom prst="wedgeRoundRectCallout">
            <a:avLst>
              <a:gd name="adj1" fmla="val -90895"/>
              <a:gd name="adj2" fmla="val 68076"/>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smtClean="0">
                <a:solidFill>
                  <a:srgbClr val="000000"/>
                </a:solidFill>
              </a:rPr>
              <a:t>Máximo instable abstracto</a:t>
            </a:r>
            <a:endParaRPr lang="es-ES" sz="1600" dirty="0">
              <a:solidFill>
                <a:srgbClr val="000000"/>
              </a:solidFill>
            </a:endParaRPr>
          </a:p>
        </p:txBody>
      </p:sp>
      <p:sp>
        <p:nvSpPr>
          <p:cNvPr id="22" name="Llamada rectangular redondeada 21"/>
          <p:cNvSpPr/>
          <p:nvPr/>
        </p:nvSpPr>
        <p:spPr>
          <a:xfrm>
            <a:off x="539552" y="3501008"/>
            <a:ext cx="1440160" cy="1080120"/>
          </a:xfrm>
          <a:prstGeom prst="wedgeRoundRectCallout">
            <a:avLst>
              <a:gd name="adj1" fmla="val 72161"/>
              <a:gd name="adj2" fmla="val 86829"/>
              <a:gd name="adj3" fmla="val 16667"/>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smtClean="0">
                <a:solidFill>
                  <a:srgbClr val="000000"/>
                </a:solidFill>
              </a:rPr>
              <a:t>Máximo </a:t>
            </a:r>
            <a:r>
              <a:rPr lang="es-ES" sz="1400" dirty="0" err="1" smtClean="0">
                <a:solidFill>
                  <a:srgbClr val="000000"/>
                </a:solidFill>
              </a:rPr>
              <a:t>stable</a:t>
            </a:r>
            <a:r>
              <a:rPr lang="es-ES" sz="1400" dirty="0" smtClean="0">
                <a:solidFill>
                  <a:srgbClr val="000000"/>
                </a:solidFill>
              </a:rPr>
              <a:t> y concreto</a:t>
            </a:r>
            <a:endParaRPr lang="es-ES" sz="1400" dirty="0">
              <a:solidFill>
                <a:srgbClr val="000000"/>
              </a:solidFill>
            </a:endParaRPr>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Tree>
    <p:extLst>
      <p:ext uri="{BB962C8B-B14F-4D97-AF65-F5344CB8AC3E}">
        <p14:creationId xmlns:p14="http://schemas.microsoft.com/office/powerpoint/2010/main" val="35968650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692696"/>
            <a:ext cx="8229600" cy="1143000"/>
          </a:xfrm>
        </p:spPr>
        <p:txBody>
          <a:bodyPr>
            <a:normAutofit/>
          </a:bodyPr>
          <a:lstStyle/>
          <a:p>
            <a:r>
              <a:rPr lang="es-ES" dirty="0" smtClean="0"/>
              <a:t>La secuencia principal</a:t>
            </a:r>
            <a:endParaRPr lang="es-ES" dirty="0"/>
          </a:p>
        </p:txBody>
      </p:sp>
      <p:cxnSp>
        <p:nvCxnSpPr>
          <p:cNvPr id="5" name="Conector recto 4"/>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ector recto 6"/>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uadroTexto 7"/>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9" name="CuadroTexto 8"/>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12" name="CuadroTexto 11"/>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13" name="Conector recto 12"/>
          <p:cNvCxnSpPr/>
          <p:nvPr/>
        </p:nvCxnSpPr>
        <p:spPr>
          <a:xfrm>
            <a:off x="2627784" y="2996952"/>
            <a:ext cx="2376264" cy="20882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Conector recto 14"/>
          <p:cNvCxnSpPr/>
          <p:nvPr/>
        </p:nvCxnSpPr>
        <p:spPr>
          <a:xfrm>
            <a:off x="2627784" y="2996952"/>
            <a:ext cx="2376264"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 name="Conector recto 16"/>
          <p:cNvCxnSpPr/>
          <p:nvPr/>
        </p:nvCxnSpPr>
        <p:spPr>
          <a:xfrm flipV="1">
            <a:off x="5004048" y="2996952"/>
            <a:ext cx="0" cy="20882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9" name="CuadroTexto 18"/>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20" name="CuadroTexto 19"/>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sp>
        <p:nvSpPr>
          <p:cNvPr id="24" name="Circular 23"/>
          <p:cNvSpPr/>
          <p:nvPr/>
        </p:nvSpPr>
        <p:spPr>
          <a:xfrm>
            <a:off x="3995936" y="2204864"/>
            <a:ext cx="1872208" cy="1728192"/>
          </a:xfrm>
          <a:prstGeom prst="pie">
            <a:avLst>
              <a:gd name="adj1" fmla="val 5339236"/>
              <a:gd name="adj2" fmla="val 10885608"/>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7" name="Circular 26"/>
          <p:cNvSpPr/>
          <p:nvPr/>
        </p:nvSpPr>
        <p:spPr>
          <a:xfrm>
            <a:off x="1835696" y="4293096"/>
            <a:ext cx="1800200" cy="1584176"/>
          </a:xfrm>
          <a:prstGeom prst="pie">
            <a:avLst>
              <a:gd name="adj1" fmla="val 16024693"/>
              <a:gd name="adj2" fmla="val 21555469"/>
            </a:avLst>
          </a:prstGeom>
          <a:solidFill>
            <a:srgbClr val="C4E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sp>
        <p:nvSpPr>
          <p:cNvPr id="28" name="CuadroTexto 27"/>
          <p:cNvSpPr txBox="1"/>
          <p:nvPr/>
        </p:nvSpPr>
        <p:spPr>
          <a:xfrm>
            <a:off x="3923928" y="3140968"/>
            <a:ext cx="1224136" cy="523220"/>
          </a:xfrm>
          <a:prstGeom prst="rect">
            <a:avLst/>
          </a:prstGeom>
          <a:noFill/>
        </p:spPr>
        <p:txBody>
          <a:bodyPr wrap="square" rtlCol="0">
            <a:spAutoFit/>
          </a:bodyPr>
          <a:lstStyle/>
          <a:p>
            <a:pPr algn="ctr"/>
            <a:r>
              <a:rPr lang="es-ES" sz="1400" dirty="0" smtClean="0"/>
              <a:t>Zona de Inutilidad</a:t>
            </a:r>
            <a:endParaRPr lang="es-ES" sz="1400" dirty="0"/>
          </a:p>
        </p:txBody>
      </p:sp>
      <p:sp>
        <p:nvSpPr>
          <p:cNvPr id="30" name="CuadroTexto 29"/>
          <p:cNvSpPr txBox="1"/>
          <p:nvPr/>
        </p:nvSpPr>
        <p:spPr>
          <a:xfrm>
            <a:off x="2483768" y="4509120"/>
            <a:ext cx="1224136" cy="523220"/>
          </a:xfrm>
          <a:prstGeom prst="rect">
            <a:avLst/>
          </a:prstGeom>
          <a:noFill/>
        </p:spPr>
        <p:txBody>
          <a:bodyPr wrap="square" rtlCol="0">
            <a:spAutoFit/>
          </a:bodyPr>
          <a:lstStyle/>
          <a:p>
            <a:pPr algn="ctr"/>
            <a:r>
              <a:rPr lang="es-ES" sz="1400" dirty="0" smtClean="0"/>
              <a:t>Zona de Dolor</a:t>
            </a:r>
            <a:endParaRPr lang="es-ES" sz="1400" dirty="0"/>
          </a:p>
        </p:txBody>
      </p:sp>
      <p:sp>
        <p:nvSpPr>
          <p:cNvPr id="3" name="CuadroTexto 2"/>
          <p:cNvSpPr txBox="1"/>
          <p:nvPr/>
        </p:nvSpPr>
        <p:spPr>
          <a:xfrm>
            <a:off x="6372200" y="2924944"/>
            <a:ext cx="2232248" cy="1477328"/>
          </a:xfrm>
          <a:prstGeom prst="rect">
            <a:avLst/>
          </a:prstGeom>
          <a:noFill/>
        </p:spPr>
        <p:txBody>
          <a:bodyPr wrap="square" rtlCol="0">
            <a:spAutoFit/>
          </a:bodyPr>
          <a:lstStyle/>
          <a:p>
            <a:r>
              <a:rPr lang="es-ES" dirty="0" smtClean="0"/>
              <a:t>Un paquete que está sobre la secuencia principal no es tan abstracto ni tan inestable</a:t>
            </a:r>
            <a:endParaRPr lang="es-ES" dirty="0"/>
          </a:p>
        </p:txBody>
      </p:sp>
    </p:spTree>
    <p:extLst>
      <p:ext uri="{BB962C8B-B14F-4D97-AF65-F5344CB8AC3E}">
        <p14:creationId xmlns:p14="http://schemas.microsoft.com/office/powerpoint/2010/main" val="27603970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Distancia a la SQ</a:t>
            </a:r>
            <a:endParaRPr lang="es-ES" dirty="0"/>
          </a:p>
        </p:txBody>
      </p:sp>
      <p:sp>
        <p:nvSpPr>
          <p:cNvPr id="3" name="Marcador de contenido 2"/>
          <p:cNvSpPr>
            <a:spLocks noGrp="1"/>
          </p:cNvSpPr>
          <p:nvPr>
            <p:ph idx="1"/>
          </p:nvPr>
        </p:nvSpPr>
        <p:spPr/>
        <p:txBody>
          <a:bodyPr/>
          <a:lstStyle/>
          <a:p>
            <a:r>
              <a:rPr lang="es-ES" dirty="0" smtClean="0"/>
              <a:t>(Distancia D): D = |A + I – 1| / √2</a:t>
            </a:r>
          </a:p>
          <a:p>
            <a:pPr lvl="1"/>
            <a:r>
              <a:rPr lang="es-ES" dirty="0" smtClean="0"/>
              <a:t>D rango de [0, ~0.707]</a:t>
            </a:r>
          </a:p>
          <a:p>
            <a:pPr lvl="1"/>
            <a:endParaRPr lang="es-ES" dirty="0"/>
          </a:p>
          <a:p>
            <a:r>
              <a:rPr lang="es-ES" dirty="0" smtClean="0"/>
              <a:t>(Distancia Normalizada D’): D’ = </a:t>
            </a:r>
            <a:r>
              <a:rPr lang="es-ES" dirty="0"/>
              <a:t>|A + I – 1| </a:t>
            </a:r>
            <a:endParaRPr lang="es-ES" dirty="0" smtClean="0"/>
          </a:p>
          <a:p>
            <a:pPr lvl="1"/>
            <a:r>
              <a:rPr lang="es-ES" dirty="0" smtClean="0"/>
              <a:t>D’ rango de [0,1]</a:t>
            </a:r>
          </a:p>
          <a:p>
            <a:pPr lvl="1"/>
            <a:r>
              <a:rPr lang="es-ES" dirty="0" smtClean="0"/>
              <a:t>D’ = 0 paquete sobre la SQ</a:t>
            </a:r>
          </a:p>
          <a:p>
            <a:pPr lvl="1"/>
            <a:r>
              <a:rPr lang="es-ES" dirty="0" smtClean="0"/>
              <a:t>D’ = 1 paquete ubicado a la distancia más alejad</a:t>
            </a:r>
            <a:endParaRPr lang="es-ES" dirty="0"/>
          </a:p>
        </p:txBody>
      </p:sp>
    </p:spTree>
    <p:extLst>
      <p:ext uri="{BB962C8B-B14F-4D97-AF65-F5344CB8AC3E}">
        <p14:creationId xmlns:p14="http://schemas.microsoft.com/office/powerpoint/2010/main" val="37220869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rma libre 34"/>
          <p:cNvSpPr/>
          <p:nvPr/>
        </p:nvSpPr>
        <p:spPr>
          <a:xfrm rot="10800000">
            <a:off x="2771800" y="4077072"/>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3" name="Forma libre 32"/>
          <p:cNvSpPr/>
          <p:nvPr/>
        </p:nvSpPr>
        <p:spPr>
          <a:xfrm>
            <a:off x="4067944" y="3068960"/>
            <a:ext cx="825395" cy="917377"/>
          </a:xfrm>
          <a:custGeom>
            <a:avLst/>
            <a:gdLst>
              <a:gd name="connsiteX0" fmla="*/ 0 w 957917"/>
              <a:gd name="connsiteY0" fmla="*/ 158180 h 1001231"/>
              <a:gd name="connsiteX1" fmla="*/ 0 w 957917"/>
              <a:gd name="connsiteY1" fmla="*/ 158180 h 1001231"/>
              <a:gd name="connsiteX2" fmla="*/ 21895 w 957917"/>
              <a:gd name="connsiteY2" fmla="*/ 311462 h 1001231"/>
              <a:gd name="connsiteX3" fmla="*/ 32843 w 957917"/>
              <a:gd name="connsiteY3" fmla="*/ 344308 h 1001231"/>
              <a:gd name="connsiteX4" fmla="*/ 87581 w 957917"/>
              <a:gd name="connsiteY4" fmla="*/ 399052 h 1001231"/>
              <a:gd name="connsiteX5" fmla="*/ 98529 w 957917"/>
              <a:gd name="connsiteY5" fmla="*/ 442847 h 1001231"/>
              <a:gd name="connsiteX6" fmla="*/ 175162 w 957917"/>
              <a:gd name="connsiteY6" fmla="*/ 497590 h 1001231"/>
              <a:gd name="connsiteX7" fmla="*/ 273691 w 957917"/>
              <a:gd name="connsiteY7" fmla="*/ 585180 h 1001231"/>
              <a:gd name="connsiteX8" fmla="*/ 328429 w 957917"/>
              <a:gd name="connsiteY8" fmla="*/ 661821 h 1001231"/>
              <a:gd name="connsiteX9" fmla="*/ 361272 w 957917"/>
              <a:gd name="connsiteY9" fmla="*/ 694667 h 1001231"/>
              <a:gd name="connsiteX10" fmla="*/ 416010 w 957917"/>
              <a:gd name="connsiteY10" fmla="*/ 771308 h 1001231"/>
              <a:gd name="connsiteX11" fmla="*/ 437905 w 957917"/>
              <a:gd name="connsiteY11" fmla="*/ 793206 h 1001231"/>
              <a:gd name="connsiteX12" fmla="*/ 459800 w 957917"/>
              <a:gd name="connsiteY12" fmla="*/ 826052 h 1001231"/>
              <a:gd name="connsiteX13" fmla="*/ 470748 w 957917"/>
              <a:gd name="connsiteY13" fmla="*/ 858898 h 1001231"/>
              <a:gd name="connsiteX14" fmla="*/ 514538 w 957917"/>
              <a:gd name="connsiteY14" fmla="*/ 891744 h 1001231"/>
              <a:gd name="connsiteX15" fmla="*/ 602119 w 957917"/>
              <a:gd name="connsiteY15" fmla="*/ 968385 h 1001231"/>
              <a:gd name="connsiteX16" fmla="*/ 733491 w 957917"/>
              <a:gd name="connsiteY16" fmla="*/ 1001231 h 1001231"/>
              <a:gd name="connsiteX17" fmla="*/ 832019 w 957917"/>
              <a:gd name="connsiteY17" fmla="*/ 990282 h 1001231"/>
              <a:gd name="connsiteX18" fmla="*/ 842967 w 957917"/>
              <a:gd name="connsiteY18" fmla="*/ 957436 h 1001231"/>
              <a:gd name="connsiteX19" fmla="*/ 864862 w 957917"/>
              <a:gd name="connsiteY19" fmla="*/ 924590 h 1001231"/>
              <a:gd name="connsiteX20" fmla="*/ 875810 w 957917"/>
              <a:gd name="connsiteY20" fmla="*/ 891744 h 1001231"/>
              <a:gd name="connsiteX21" fmla="*/ 919600 w 957917"/>
              <a:gd name="connsiteY21" fmla="*/ 694667 h 1001231"/>
              <a:gd name="connsiteX22" fmla="*/ 897705 w 957917"/>
              <a:gd name="connsiteY22" fmla="*/ 15847 h 1001231"/>
              <a:gd name="connsiteX23" fmla="*/ 186110 w 957917"/>
              <a:gd name="connsiteY23" fmla="*/ 15847 h 1001231"/>
              <a:gd name="connsiteX24" fmla="*/ 98529 w 957917"/>
              <a:gd name="connsiteY24" fmla="*/ 26796 h 1001231"/>
              <a:gd name="connsiteX25" fmla="*/ 65686 w 957917"/>
              <a:gd name="connsiteY25" fmla="*/ 37744 h 1001231"/>
              <a:gd name="connsiteX26" fmla="*/ 21895 w 957917"/>
              <a:gd name="connsiteY26" fmla="*/ 103437 h 1001231"/>
              <a:gd name="connsiteX27" fmla="*/ 0 w 957917"/>
              <a:gd name="connsiteY27" fmla="*/ 158180 h 100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7917" h="1001231">
                <a:moveTo>
                  <a:pt x="0" y="158180"/>
                </a:moveTo>
                <a:lnTo>
                  <a:pt x="0" y="158180"/>
                </a:lnTo>
                <a:cubicBezTo>
                  <a:pt x="7298" y="209274"/>
                  <a:pt x="12926" y="260635"/>
                  <a:pt x="21895" y="311462"/>
                </a:cubicBezTo>
                <a:cubicBezTo>
                  <a:pt x="23900" y="322827"/>
                  <a:pt x="25919" y="335075"/>
                  <a:pt x="32843" y="344308"/>
                </a:cubicBezTo>
                <a:cubicBezTo>
                  <a:pt x="48325" y="364953"/>
                  <a:pt x="87581" y="399052"/>
                  <a:pt x="87581" y="399052"/>
                </a:cubicBezTo>
                <a:cubicBezTo>
                  <a:pt x="91230" y="413650"/>
                  <a:pt x="91064" y="429782"/>
                  <a:pt x="98529" y="442847"/>
                </a:cubicBezTo>
                <a:cubicBezTo>
                  <a:pt x="117982" y="476894"/>
                  <a:pt x="143800" y="479667"/>
                  <a:pt x="175162" y="497590"/>
                </a:cubicBezTo>
                <a:cubicBezTo>
                  <a:pt x="210600" y="517842"/>
                  <a:pt x="253229" y="554484"/>
                  <a:pt x="273691" y="585180"/>
                </a:cubicBezTo>
                <a:cubicBezTo>
                  <a:pt x="291019" y="611175"/>
                  <a:pt x="308060" y="638055"/>
                  <a:pt x="328429" y="661821"/>
                </a:cubicBezTo>
                <a:cubicBezTo>
                  <a:pt x="338505" y="673577"/>
                  <a:pt x="351196" y="682911"/>
                  <a:pt x="361272" y="694667"/>
                </a:cubicBezTo>
                <a:cubicBezTo>
                  <a:pt x="453703" y="802514"/>
                  <a:pt x="346717" y="684682"/>
                  <a:pt x="416010" y="771308"/>
                </a:cubicBezTo>
                <a:cubicBezTo>
                  <a:pt x="422458" y="779369"/>
                  <a:pt x="431457" y="785145"/>
                  <a:pt x="437905" y="793206"/>
                </a:cubicBezTo>
                <a:cubicBezTo>
                  <a:pt x="446124" y="803481"/>
                  <a:pt x="453916" y="814283"/>
                  <a:pt x="459800" y="826052"/>
                </a:cubicBezTo>
                <a:cubicBezTo>
                  <a:pt x="464961" y="836375"/>
                  <a:pt x="463360" y="850032"/>
                  <a:pt x="470748" y="858898"/>
                </a:cubicBezTo>
                <a:cubicBezTo>
                  <a:pt x="482428" y="872916"/>
                  <a:pt x="500901" y="879621"/>
                  <a:pt x="514538" y="891744"/>
                </a:cubicBezTo>
                <a:cubicBezTo>
                  <a:pt x="541333" y="915564"/>
                  <a:pt x="566797" y="952685"/>
                  <a:pt x="602119" y="968385"/>
                </a:cubicBezTo>
                <a:cubicBezTo>
                  <a:pt x="654165" y="991518"/>
                  <a:pt x="678411" y="992050"/>
                  <a:pt x="733491" y="1001231"/>
                </a:cubicBezTo>
                <a:cubicBezTo>
                  <a:pt x="766334" y="997581"/>
                  <a:pt x="801338" y="1002556"/>
                  <a:pt x="832019" y="990282"/>
                </a:cubicBezTo>
                <a:cubicBezTo>
                  <a:pt x="842734" y="985995"/>
                  <a:pt x="837806" y="967759"/>
                  <a:pt x="842967" y="957436"/>
                </a:cubicBezTo>
                <a:cubicBezTo>
                  <a:pt x="848851" y="945667"/>
                  <a:pt x="858978" y="936359"/>
                  <a:pt x="864862" y="924590"/>
                </a:cubicBezTo>
                <a:cubicBezTo>
                  <a:pt x="870023" y="914267"/>
                  <a:pt x="872774" y="902878"/>
                  <a:pt x="875810" y="891744"/>
                </a:cubicBezTo>
                <a:cubicBezTo>
                  <a:pt x="898999" y="806708"/>
                  <a:pt x="901365" y="785853"/>
                  <a:pt x="919600" y="694667"/>
                </a:cubicBezTo>
                <a:cubicBezTo>
                  <a:pt x="912302" y="468394"/>
                  <a:pt x="1023275" y="204222"/>
                  <a:pt x="897705" y="15847"/>
                </a:cubicBezTo>
                <a:cubicBezTo>
                  <a:pt x="875369" y="-17660"/>
                  <a:pt x="288767" y="11740"/>
                  <a:pt x="186110" y="15847"/>
                </a:cubicBezTo>
                <a:cubicBezTo>
                  <a:pt x="156916" y="19497"/>
                  <a:pt x="127475" y="21533"/>
                  <a:pt x="98529" y="26796"/>
                </a:cubicBezTo>
                <a:cubicBezTo>
                  <a:pt x="87175" y="28860"/>
                  <a:pt x="73846" y="29584"/>
                  <a:pt x="65686" y="37744"/>
                </a:cubicBezTo>
                <a:cubicBezTo>
                  <a:pt x="47078" y="56354"/>
                  <a:pt x="36492" y="81539"/>
                  <a:pt x="21895" y="103437"/>
                </a:cubicBezTo>
                <a:cubicBezTo>
                  <a:pt x="-8097" y="148430"/>
                  <a:pt x="3649" y="149056"/>
                  <a:pt x="0" y="158180"/>
                </a:cubicBezTo>
                <a:close/>
              </a:path>
            </a:pathLst>
          </a:custGeom>
          <a:solidFill>
            <a:srgbClr val="D1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2" name="Forma libre 31"/>
          <p:cNvSpPr/>
          <p:nvPr/>
        </p:nvSpPr>
        <p:spPr>
          <a:xfrm>
            <a:off x="2915816" y="2996952"/>
            <a:ext cx="1800200" cy="1944216"/>
          </a:xfrm>
          <a:custGeom>
            <a:avLst/>
            <a:gdLst>
              <a:gd name="connsiteX0" fmla="*/ 44601 w 1434949"/>
              <a:gd name="connsiteY0" fmla="*/ 0 h 1653255"/>
              <a:gd name="connsiteX1" fmla="*/ 44601 w 1434949"/>
              <a:gd name="connsiteY1" fmla="*/ 0 h 1653255"/>
              <a:gd name="connsiteX2" fmla="*/ 811 w 1434949"/>
              <a:gd name="connsiteY2" fmla="*/ 87589 h 1653255"/>
              <a:gd name="connsiteX3" fmla="*/ 22706 w 1434949"/>
              <a:gd name="connsiteY3" fmla="*/ 448897 h 1653255"/>
              <a:gd name="connsiteX4" fmla="*/ 44601 w 1434949"/>
              <a:gd name="connsiteY4" fmla="*/ 503640 h 1653255"/>
              <a:gd name="connsiteX5" fmla="*/ 55549 w 1434949"/>
              <a:gd name="connsiteY5" fmla="*/ 558384 h 1653255"/>
              <a:gd name="connsiteX6" fmla="*/ 77444 w 1434949"/>
              <a:gd name="connsiteY6" fmla="*/ 602179 h 1653255"/>
              <a:gd name="connsiteX7" fmla="*/ 88392 w 1434949"/>
              <a:gd name="connsiteY7" fmla="*/ 635025 h 1653255"/>
              <a:gd name="connsiteX8" fmla="*/ 121235 w 1434949"/>
              <a:gd name="connsiteY8" fmla="*/ 733563 h 1653255"/>
              <a:gd name="connsiteX9" fmla="*/ 132182 w 1434949"/>
              <a:gd name="connsiteY9" fmla="*/ 777358 h 1653255"/>
              <a:gd name="connsiteX10" fmla="*/ 175973 w 1434949"/>
              <a:gd name="connsiteY10" fmla="*/ 864948 h 1653255"/>
              <a:gd name="connsiteX11" fmla="*/ 186920 w 1434949"/>
              <a:gd name="connsiteY11" fmla="*/ 908743 h 1653255"/>
              <a:gd name="connsiteX12" fmla="*/ 230711 w 1434949"/>
              <a:gd name="connsiteY12" fmla="*/ 985384 h 1653255"/>
              <a:gd name="connsiteX13" fmla="*/ 241658 w 1434949"/>
              <a:gd name="connsiteY13" fmla="*/ 1018230 h 1653255"/>
              <a:gd name="connsiteX14" fmla="*/ 296397 w 1434949"/>
              <a:gd name="connsiteY14" fmla="*/ 1083922 h 1653255"/>
              <a:gd name="connsiteX15" fmla="*/ 362082 w 1434949"/>
              <a:gd name="connsiteY15" fmla="*/ 1171512 h 1653255"/>
              <a:gd name="connsiteX16" fmla="*/ 394925 w 1434949"/>
              <a:gd name="connsiteY16" fmla="*/ 1215307 h 1653255"/>
              <a:gd name="connsiteX17" fmla="*/ 460611 w 1434949"/>
              <a:gd name="connsiteY17" fmla="*/ 1280999 h 1653255"/>
              <a:gd name="connsiteX18" fmla="*/ 504401 w 1434949"/>
              <a:gd name="connsiteY18" fmla="*/ 1335743 h 1653255"/>
              <a:gd name="connsiteX19" fmla="*/ 591982 w 1434949"/>
              <a:gd name="connsiteY19" fmla="*/ 1401435 h 1653255"/>
              <a:gd name="connsiteX20" fmla="*/ 624825 w 1434949"/>
              <a:gd name="connsiteY20" fmla="*/ 1423332 h 1653255"/>
              <a:gd name="connsiteX21" fmla="*/ 712406 w 1434949"/>
              <a:gd name="connsiteY21" fmla="*/ 1456178 h 1653255"/>
              <a:gd name="connsiteX22" fmla="*/ 778092 w 1434949"/>
              <a:gd name="connsiteY22" fmla="*/ 1499973 h 1653255"/>
              <a:gd name="connsiteX23" fmla="*/ 810935 w 1434949"/>
              <a:gd name="connsiteY23" fmla="*/ 1521871 h 1653255"/>
              <a:gd name="connsiteX24" fmla="*/ 865673 w 1434949"/>
              <a:gd name="connsiteY24" fmla="*/ 1543768 h 1653255"/>
              <a:gd name="connsiteX25" fmla="*/ 898516 w 1434949"/>
              <a:gd name="connsiteY25" fmla="*/ 1554717 h 1653255"/>
              <a:gd name="connsiteX26" fmla="*/ 953254 w 1434949"/>
              <a:gd name="connsiteY26" fmla="*/ 1576614 h 1653255"/>
              <a:gd name="connsiteX27" fmla="*/ 1029887 w 1434949"/>
              <a:gd name="connsiteY27" fmla="*/ 1620409 h 1653255"/>
              <a:gd name="connsiteX28" fmla="*/ 1106520 w 1434949"/>
              <a:gd name="connsiteY28" fmla="*/ 1653255 h 1653255"/>
              <a:gd name="connsiteX29" fmla="*/ 1270735 w 1434949"/>
              <a:gd name="connsiteY29" fmla="*/ 1642307 h 1653255"/>
              <a:gd name="connsiteX30" fmla="*/ 1347368 w 1434949"/>
              <a:gd name="connsiteY30" fmla="*/ 1620409 h 1653255"/>
              <a:gd name="connsiteX31" fmla="*/ 1424001 w 1434949"/>
              <a:gd name="connsiteY31" fmla="*/ 1598512 h 1653255"/>
              <a:gd name="connsiteX32" fmla="*/ 1434949 w 1434949"/>
              <a:gd name="connsiteY32" fmla="*/ 1543768 h 1653255"/>
              <a:gd name="connsiteX33" fmla="*/ 1413054 w 1434949"/>
              <a:gd name="connsiteY33" fmla="*/ 1368589 h 1653255"/>
              <a:gd name="connsiteX34" fmla="*/ 1380211 w 1434949"/>
              <a:gd name="connsiteY34" fmla="*/ 1226255 h 1653255"/>
              <a:gd name="connsiteX35" fmla="*/ 1369263 w 1434949"/>
              <a:gd name="connsiteY35" fmla="*/ 1182461 h 1653255"/>
              <a:gd name="connsiteX36" fmla="*/ 1325473 w 1434949"/>
              <a:gd name="connsiteY36" fmla="*/ 1116768 h 1653255"/>
              <a:gd name="connsiteX37" fmla="*/ 1270735 w 1434949"/>
              <a:gd name="connsiteY37" fmla="*/ 1029179 h 1653255"/>
              <a:gd name="connsiteX38" fmla="*/ 1226944 w 1434949"/>
              <a:gd name="connsiteY38" fmla="*/ 996333 h 1653255"/>
              <a:gd name="connsiteX39" fmla="*/ 1194101 w 1434949"/>
              <a:gd name="connsiteY39" fmla="*/ 963486 h 1653255"/>
              <a:gd name="connsiteX40" fmla="*/ 1150311 w 1434949"/>
              <a:gd name="connsiteY40" fmla="*/ 886845 h 1653255"/>
              <a:gd name="connsiteX41" fmla="*/ 1106520 w 1434949"/>
              <a:gd name="connsiteY41" fmla="*/ 821153 h 1653255"/>
              <a:gd name="connsiteX42" fmla="*/ 1084625 w 1434949"/>
              <a:gd name="connsiteY42" fmla="*/ 766410 h 1653255"/>
              <a:gd name="connsiteX43" fmla="*/ 1073678 w 1434949"/>
              <a:gd name="connsiteY43" fmla="*/ 722615 h 1653255"/>
              <a:gd name="connsiteX44" fmla="*/ 1051782 w 1434949"/>
              <a:gd name="connsiteY44" fmla="*/ 678820 h 1653255"/>
              <a:gd name="connsiteX45" fmla="*/ 1029887 w 1434949"/>
              <a:gd name="connsiteY45" fmla="*/ 624076 h 1653255"/>
              <a:gd name="connsiteX46" fmla="*/ 1007992 w 1434949"/>
              <a:gd name="connsiteY46" fmla="*/ 558384 h 1653255"/>
              <a:gd name="connsiteX47" fmla="*/ 975149 w 1434949"/>
              <a:gd name="connsiteY47" fmla="*/ 514589 h 1653255"/>
              <a:gd name="connsiteX48" fmla="*/ 909463 w 1434949"/>
              <a:gd name="connsiteY48" fmla="*/ 405102 h 1653255"/>
              <a:gd name="connsiteX49" fmla="*/ 854725 w 1434949"/>
              <a:gd name="connsiteY49" fmla="*/ 350358 h 1653255"/>
              <a:gd name="connsiteX50" fmla="*/ 821882 w 1434949"/>
              <a:gd name="connsiteY50" fmla="*/ 317512 h 1653255"/>
              <a:gd name="connsiteX51" fmla="*/ 778092 w 1434949"/>
              <a:gd name="connsiteY51" fmla="*/ 273717 h 1653255"/>
              <a:gd name="connsiteX52" fmla="*/ 734301 w 1434949"/>
              <a:gd name="connsiteY52" fmla="*/ 251820 h 1653255"/>
              <a:gd name="connsiteX53" fmla="*/ 668616 w 1434949"/>
              <a:gd name="connsiteY53" fmla="*/ 186128 h 1653255"/>
              <a:gd name="connsiteX54" fmla="*/ 635773 w 1434949"/>
              <a:gd name="connsiteY54" fmla="*/ 164230 h 1653255"/>
              <a:gd name="connsiteX55" fmla="*/ 570087 w 1434949"/>
              <a:gd name="connsiteY55" fmla="*/ 142333 h 1653255"/>
              <a:gd name="connsiteX56" fmla="*/ 504401 w 1434949"/>
              <a:gd name="connsiteY56" fmla="*/ 109487 h 1653255"/>
              <a:gd name="connsiteX57" fmla="*/ 471558 w 1434949"/>
              <a:gd name="connsiteY57" fmla="*/ 87589 h 1653255"/>
              <a:gd name="connsiteX58" fmla="*/ 186920 w 1434949"/>
              <a:gd name="connsiteY58" fmla="*/ 43794 h 1653255"/>
              <a:gd name="connsiteX59" fmla="*/ 132182 w 1434949"/>
              <a:gd name="connsiteY59" fmla="*/ 32846 h 1653255"/>
              <a:gd name="connsiteX60" fmla="*/ 55549 w 1434949"/>
              <a:gd name="connsiteY60" fmla="*/ 10948 h 1653255"/>
              <a:gd name="connsiteX61" fmla="*/ 44601 w 1434949"/>
              <a:gd name="connsiteY61" fmla="*/ 0 h 165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34949" h="1653255">
                <a:moveTo>
                  <a:pt x="44601" y="0"/>
                </a:moveTo>
                <a:lnTo>
                  <a:pt x="44601" y="0"/>
                </a:lnTo>
                <a:cubicBezTo>
                  <a:pt x="30004" y="29196"/>
                  <a:pt x="3522" y="55060"/>
                  <a:pt x="811" y="87589"/>
                </a:cubicBezTo>
                <a:cubicBezTo>
                  <a:pt x="645" y="89585"/>
                  <a:pt x="-6151" y="352699"/>
                  <a:pt x="22706" y="448897"/>
                </a:cubicBezTo>
                <a:cubicBezTo>
                  <a:pt x="28353" y="467721"/>
                  <a:pt x="38954" y="484816"/>
                  <a:pt x="44601" y="503640"/>
                </a:cubicBezTo>
                <a:cubicBezTo>
                  <a:pt x="49948" y="521465"/>
                  <a:pt x="49665" y="540729"/>
                  <a:pt x="55549" y="558384"/>
                </a:cubicBezTo>
                <a:cubicBezTo>
                  <a:pt x="60710" y="573868"/>
                  <a:pt x="71015" y="587177"/>
                  <a:pt x="77444" y="602179"/>
                </a:cubicBezTo>
                <a:cubicBezTo>
                  <a:pt x="81990" y="612787"/>
                  <a:pt x="84743" y="624076"/>
                  <a:pt x="88392" y="635025"/>
                </a:cubicBezTo>
                <a:cubicBezTo>
                  <a:pt x="114618" y="792407"/>
                  <a:pt x="79251" y="635591"/>
                  <a:pt x="121235" y="733563"/>
                </a:cubicBezTo>
                <a:cubicBezTo>
                  <a:pt x="127162" y="747394"/>
                  <a:pt x="126395" y="763468"/>
                  <a:pt x="132182" y="777358"/>
                </a:cubicBezTo>
                <a:cubicBezTo>
                  <a:pt x="144736" y="807490"/>
                  <a:pt x="175973" y="864948"/>
                  <a:pt x="175973" y="864948"/>
                </a:cubicBezTo>
                <a:cubicBezTo>
                  <a:pt x="179622" y="879546"/>
                  <a:pt x="181637" y="894653"/>
                  <a:pt x="186920" y="908743"/>
                </a:cubicBezTo>
                <a:cubicBezTo>
                  <a:pt x="198824" y="940491"/>
                  <a:pt x="212563" y="958158"/>
                  <a:pt x="230711" y="985384"/>
                </a:cubicBezTo>
                <a:cubicBezTo>
                  <a:pt x="234360" y="996333"/>
                  <a:pt x="236497" y="1007907"/>
                  <a:pt x="241658" y="1018230"/>
                </a:cubicBezTo>
                <a:cubicBezTo>
                  <a:pt x="256899" y="1048714"/>
                  <a:pt x="272186" y="1059709"/>
                  <a:pt x="296397" y="1083922"/>
                </a:cubicBezTo>
                <a:cubicBezTo>
                  <a:pt x="321128" y="1158127"/>
                  <a:pt x="286606" y="1070867"/>
                  <a:pt x="362082" y="1171512"/>
                </a:cubicBezTo>
                <a:cubicBezTo>
                  <a:pt x="373030" y="1186110"/>
                  <a:pt x="382719" y="1201743"/>
                  <a:pt x="394925" y="1215307"/>
                </a:cubicBezTo>
                <a:cubicBezTo>
                  <a:pt x="415639" y="1238325"/>
                  <a:pt x="441268" y="1256817"/>
                  <a:pt x="460611" y="1280999"/>
                </a:cubicBezTo>
                <a:cubicBezTo>
                  <a:pt x="475208" y="1299247"/>
                  <a:pt x="487176" y="1319952"/>
                  <a:pt x="504401" y="1335743"/>
                </a:cubicBezTo>
                <a:cubicBezTo>
                  <a:pt x="531301" y="1360404"/>
                  <a:pt x="561618" y="1381191"/>
                  <a:pt x="591982" y="1401435"/>
                </a:cubicBezTo>
                <a:cubicBezTo>
                  <a:pt x="602930" y="1408734"/>
                  <a:pt x="613057" y="1417447"/>
                  <a:pt x="624825" y="1423332"/>
                </a:cubicBezTo>
                <a:cubicBezTo>
                  <a:pt x="651016" y="1436429"/>
                  <a:pt x="683975" y="1446701"/>
                  <a:pt x="712406" y="1456178"/>
                </a:cubicBezTo>
                <a:lnTo>
                  <a:pt x="778092" y="1499973"/>
                </a:lnTo>
                <a:cubicBezTo>
                  <a:pt x="789040" y="1507272"/>
                  <a:pt x="798718" y="1516984"/>
                  <a:pt x="810935" y="1521871"/>
                </a:cubicBezTo>
                <a:cubicBezTo>
                  <a:pt x="829181" y="1529170"/>
                  <a:pt x="847273" y="1536867"/>
                  <a:pt x="865673" y="1543768"/>
                </a:cubicBezTo>
                <a:cubicBezTo>
                  <a:pt x="876478" y="1547820"/>
                  <a:pt x="887711" y="1550665"/>
                  <a:pt x="898516" y="1554717"/>
                </a:cubicBezTo>
                <a:cubicBezTo>
                  <a:pt x="916916" y="1561618"/>
                  <a:pt x="935008" y="1569315"/>
                  <a:pt x="953254" y="1576614"/>
                </a:cubicBezTo>
                <a:cubicBezTo>
                  <a:pt x="1015649" y="1639015"/>
                  <a:pt x="952697" y="1587323"/>
                  <a:pt x="1029887" y="1620409"/>
                </a:cubicBezTo>
                <a:cubicBezTo>
                  <a:pt x="1135722" y="1665773"/>
                  <a:pt x="980814" y="1621827"/>
                  <a:pt x="1106520" y="1653255"/>
                </a:cubicBezTo>
                <a:cubicBezTo>
                  <a:pt x="1161258" y="1649606"/>
                  <a:pt x="1216177" y="1648050"/>
                  <a:pt x="1270735" y="1642307"/>
                </a:cubicBezTo>
                <a:cubicBezTo>
                  <a:pt x="1297827" y="1639455"/>
                  <a:pt x="1321645" y="1627759"/>
                  <a:pt x="1347368" y="1620409"/>
                </a:cubicBezTo>
                <a:cubicBezTo>
                  <a:pt x="1443611" y="1592908"/>
                  <a:pt x="1345244" y="1624766"/>
                  <a:pt x="1424001" y="1598512"/>
                </a:cubicBezTo>
                <a:cubicBezTo>
                  <a:pt x="1427650" y="1580264"/>
                  <a:pt x="1434949" y="1562377"/>
                  <a:pt x="1434949" y="1543768"/>
                </a:cubicBezTo>
                <a:cubicBezTo>
                  <a:pt x="1434949" y="1446186"/>
                  <a:pt x="1430481" y="1438310"/>
                  <a:pt x="1413054" y="1368589"/>
                </a:cubicBezTo>
                <a:cubicBezTo>
                  <a:pt x="1392487" y="1183476"/>
                  <a:pt x="1420744" y="1334354"/>
                  <a:pt x="1380211" y="1226255"/>
                </a:cubicBezTo>
                <a:cubicBezTo>
                  <a:pt x="1374928" y="1212166"/>
                  <a:pt x="1375992" y="1195920"/>
                  <a:pt x="1369263" y="1182461"/>
                </a:cubicBezTo>
                <a:cubicBezTo>
                  <a:pt x="1357495" y="1158922"/>
                  <a:pt x="1333795" y="1141734"/>
                  <a:pt x="1325473" y="1116768"/>
                </a:cubicBezTo>
                <a:cubicBezTo>
                  <a:pt x="1310285" y="1071200"/>
                  <a:pt x="1315359" y="1073807"/>
                  <a:pt x="1270735" y="1029179"/>
                </a:cubicBezTo>
                <a:cubicBezTo>
                  <a:pt x="1257833" y="1016276"/>
                  <a:pt x="1240797" y="1008209"/>
                  <a:pt x="1226944" y="996333"/>
                </a:cubicBezTo>
                <a:cubicBezTo>
                  <a:pt x="1215189" y="986256"/>
                  <a:pt x="1205049" y="974435"/>
                  <a:pt x="1194101" y="963486"/>
                </a:cubicBezTo>
                <a:cubicBezTo>
                  <a:pt x="1169002" y="888179"/>
                  <a:pt x="1203331" y="979638"/>
                  <a:pt x="1150311" y="886845"/>
                </a:cubicBezTo>
                <a:cubicBezTo>
                  <a:pt x="1108062" y="812903"/>
                  <a:pt x="1182948" y="897588"/>
                  <a:pt x="1106520" y="821153"/>
                </a:cubicBezTo>
                <a:cubicBezTo>
                  <a:pt x="1099222" y="802905"/>
                  <a:pt x="1090839" y="785055"/>
                  <a:pt x="1084625" y="766410"/>
                </a:cubicBezTo>
                <a:cubicBezTo>
                  <a:pt x="1079867" y="752135"/>
                  <a:pt x="1078961" y="736705"/>
                  <a:pt x="1073678" y="722615"/>
                </a:cubicBezTo>
                <a:cubicBezTo>
                  <a:pt x="1067948" y="707333"/>
                  <a:pt x="1058410" y="693735"/>
                  <a:pt x="1051782" y="678820"/>
                </a:cubicBezTo>
                <a:cubicBezTo>
                  <a:pt x="1043801" y="660860"/>
                  <a:pt x="1036603" y="642546"/>
                  <a:pt x="1029887" y="624076"/>
                </a:cubicBezTo>
                <a:cubicBezTo>
                  <a:pt x="1022000" y="602384"/>
                  <a:pt x="1021840" y="576850"/>
                  <a:pt x="1007992" y="558384"/>
                </a:cubicBezTo>
                <a:cubicBezTo>
                  <a:pt x="997044" y="543786"/>
                  <a:pt x="984819" y="530063"/>
                  <a:pt x="975149" y="514589"/>
                </a:cubicBezTo>
                <a:cubicBezTo>
                  <a:pt x="946351" y="468508"/>
                  <a:pt x="954461" y="450105"/>
                  <a:pt x="909463" y="405102"/>
                </a:cubicBezTo>
                <a:lnTo>
                  <a:pt x="854725" y="350358"/>
                </a:lnTo>
                <a:lnTo>
                  <a:pt x="821882" y="317512"/>
                </a:lnTo>
                <a:cubicBezTo>
                  <a:pt x="807285" y="302914"/>
                  <a:pt x="796556" y="282950"/>
                  <a:pt x="778092" y="273717"/>
                </a:cubicBezTo>
                <a:lnTo>
                  <a:pt x="734301" y="251820"/>
                </a:lnTo>
                <a:cubicBezTo>
                  <a:pt x="712406" y="229923"/>
                  <a:pt x="694380" y="203306"/>
                  <a:pt x="668616" y="186128"/>
                </a:cubicBezTo>
                <a:cubicBezTo>
                  <a:pt x="657668" y="178829"/>
                  <a:pt x="647797" y="169574"/>
                  <a:pt x="635773" y="164230"/>
                </a:cubicBezTo>
                <a:cubicBezTo>
                  <a:pt x="614683" y="154856"/>
                  <a:pt x="589290" y="155136"/>
                  <a:pt x="570087" y="142333"/>
                </a:cubicBezTo>
                <a:cubicBezTo>
                  <a:pt x="527643" y="114033"/>
                  <a:pt x="549727" y="124596"/>
                  <a:pt x="504401" y="109487"/>
                </a:cubicBezTo>
                <a:cubicBezTo>
                  <a:pt x="493453" y="102188"/>
                  <a:pt x="484041" y="91750"/>
                  <a:pt x="471558" y="87589"/>
                </a:cubicBezTo>
                <a:cubicBezTo>
                  <a:pt x="348110" y="46435"/>
                  <a:pt x="319837" y="53289"/>
                  <a:pt x="186920" y="43794"/>
                </a:cubicBezTo>
                <a:cubicBezTo>
                  <a:pt x="168674" y="40145"/>
                  <a:pt x="150234" y="37359"/>
                  <a:pt x="132182" y="32846"/>
                </a:cubicBezTo>
                <a:cubicBezTo>
                  <a:pt x="80115" y="19828"/>
                  <a:pt x="116988" y="21189"/>
                  <a:pt x="55549" y="10948"/>
                </a:cubicBezTo>
                <a:cubicBezTo>
                  <a:pt x="48350" y="9748"/>
                  <a:pt x="46426" y="1825"/>
                  <a:pt x="44601" y="0"/>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p:txBody>
          <a:bodyPr/>
          <a:lstStyle/>
          <a:p>
            <a:r>
              <a:rPr lang="es-ES" dirty="0" smtClean="0"/>
              <a:t>Cálculo Estadístico</a:t>
            </a:r>
            <a:endParaRPr lang="es-ES" dirty="0"/>
          </a:p>
        </p:txBody>
      </p:sp>
      <p:cxnSp>
        <p:nvCxnSpPr>
          <p:cNvPr id="4" name="Conector recto 3"/>
          <p:cNvCxnSpPr/>
          <p:nvPr/>
        </p:nvCxnSpPr>
        <p:spPr>
          <a:xfrm>
            <a:off x="2627784" y="2276872"/>
            <a:ext cx="72008" cy="28083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ector recto 4"/>
          <p:cNvCxnSpPr/>
          <p:nvPr/>
        </p:nvCxnSpPr>
        <p:spPr>
          <a:xfrm>
            <a:off x="2699792" y="5085184"/>
            <a:ext cx="3744416"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uadroTexto 5"/>
          <p:cNvSpPr txBox="1"/>
          <p:nvPr/>
        </p:nvSpPr>
        <p:spPr>
          <a:xfrm>
            <a:off x="1907704" y="2780928"/>
            <a:ext cx="610489" cy="369332"/>
          </a:xfrm>
          <a:prstGeom prst="rect">
            <a:avLst/>
          </a:prstGeom>
          <a:noFill/>
        </p:spPr>
        <p:txBody>
          <a:bodyPr wrap="none" rtlCol="0">
            <a:spAutoFit/>
          </a:bodyPr>
          <a:lstStyle/>
          <a:p>
            <a:r>
              <a:rPr lang="es-ES" dirty="0" smtClean="0"/>
              <a:t>(0,1)</a:t>
            </a:r>
            <a:endParaRPr lang="es-ES" dirty="0"/>
          </a:p>
        </p:txBody>
      </p:sp>
      <p:sp>
        <p:nvSpPr>
          <p:cNvPr id="7" name="CuadroTexto 6"/>
          <p:cNvSpPr txBox="1"/>
          <p:nvPr/>
        </p:nvSpPr>
        <p:spPr>
          <a:xfrm>
            <a:off x="4860032" y="5229200"/>
            <a:ext cx="645914" cy="408623"/>
          </a:xfrm>
          <a:prstGeom prst="wedgeRoundRectCallout">
            <a:avLst/>
          </a:prstGeom>
          <a:noFill/>
        </p:spPr>
        <p:txBody>
          <a:bodyPr wrap="none" rtlCol="0">
            <a:spAutoFit/>
          </a:bodyPr>
          <a:lstStyle/>
          <a:p>
            <a:r>
              <a:rPr lang="es-ES" dirty="0" smtClean="0"/>
              <a:t>(1,0)</a:t>
            </a:r>
            <a:endParaRPr lang="es-ES" dirty="0"/>
          </a:p>
        </p:txBody>
      </p:sp>
      <p:sp>
        <p:nvSpPr>
          <p:cNvPr id="8" name="CuadroTexto 7"/>
          <p:cNvSpPr txBox="1"/>
          <p:nvPr/>
        </p:nvSpPr>
        <p:spPr>
          <a:xfrm>
            <a:off x="3275856" y="5661248"/>
            <a:ext cx="1499329" cy="369332"/>
          </a:xfrm>
          <a:prstGeom prst="rect">
            <a:avLst/>
          </a:prstGeom>
          <a:noFill/>
        </p:spPr>
        <p:txBody>
          <a:bodyPr wrap="none" rtlCol="0">
            <a:spAutoFit/>
          </a:bodyPr>
          <a:lstStyle/>
          <a:p>
            <a:r>
              <a:rPr lang="es-ES" dirty="0" smtClean="0"/>
              <a:t>El grafo (A-I)</a:t>
            </a:r>
            <a:endParaRPr lang="es-ES" dirty="0"/>
          </a:p>
        </p:txBody>
      </p:sp>
      <p:cxnSp>
        <p:nvCxnSpPr>
          <p:cNvPr id="9" name="Conector recto 8"/>
          <p:cNvCxnSpPr/>
          <p:nvPr/>
        </p:nvCxnSpPr>
        <p:spPr>
          <a:xfrm>
            <a:off x="2627784" y="2996952"/>
            <a:ext cx="2376264" cy="2088232"/>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Conector recto 9"/>
          <p:cNvCxnSpPr/>
          <p:nvPr/>
        </p:nvCxnSpPr>
        <p:spPr>
          <a:xfrm>
            <a:off x="2627784" y="2996952"/>
            <a:ext cx="2376264" cy="0"/>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cxnSp>
        <p:nvCxnSpPr>
          <p:cNvPr id="11" name="Conector recto 10"/>
          <p:cNvCxnSpPr/>
          <p:nvPr/>
        </p:nvCxnSpPr>
        <p:spPr>
          <a:xfrm flipV="1">
            <a:off x="5004048" y="2996952"/>
            <a:ext cx="0" cy="2088232"/>
          </a:xfrm>
          <a:prstGeom prst="line">
            <a:avLst/>
          </a:prstGeom>
          <a:ln>
            <a:solidFill>
              <a:schemeClr val="accent1"/>
            </a:solidFill>
            <a:prstDash val="sysDash"/>
          </a:ln>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5076056" y="2924944"/>
            <a:ext cx="558416" cy="369332"/>
          </a:xfrm>
          <a:prstGeom prst="rect">
            <a:avLst/>
          </a:prstGeom>
          <a:noFill/>
        </p:spPr>
        <p:txBody>
          <a:bodyPr wrap="none" rtlCol="0">
            <a:spAutoFit/>
          </a:bodyPr>
          <a:lstStyle/>
          <a:p>
            <a:r>
              <a:rPr lang="es-ES" dirty="0" smtClean="0"/>
              <a:t>(1,1)</a:t>
            </a:r>
            <a:endParaRPr lang="es-ES" dirty="0"/>
          </a:p>
        </p:txBody>
      </p:sp>
      <p:sp>
        <p:nvSpPr>
          <p:cNvPr id="13" name="CuadroTexto 12"/>
          <p:cNvSpPr txBox="1"/>
          <p:nvPr/>
        </p:nvSpPr>
        <p:spPr>
          <a:xfrm>
            <a:off x="1979712" y="5013176"/>
            <a:ext cx="662561" cy="369332"/>
          </a:xfrm>
          <a:prstGeom prst="rect">
            <a:avLst/>
          </a:prstGeom>
          <a:noFill/>
        </p:spPr>
        <p:txBody>
          <a:bodyPr wrap="none" rtlCol="0">
            <a:spAutoFit/>
          </a:bodyPr>
          <a:lstStyle/>
          <a:p>
            <a:r>
              <a:rPr lang="es-ES" dirty="0" smtClean="0"/>
              <a:t>(0,0)</a:t>
            </a:r>
            <a:endParaRPr lang="es-ES" dirty="0"/>
          </a:p>
        </p:txBody>
      </p:sp>
      <p:cxnSp>
        <p:nvCxnSpPr>
          <p:cNvPr id="19" name="Conector recto 18"/>
          <p:cNvCxnSpPr/>
          <p:nvPr/>
        </p:nvCxnSpPr>
        <p:spPr>
          <a:xfrm>
            <a:off x="4067944" y="2996952"/>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3347864" y="2996952"/>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4" name="Conector recto 23"/>
          <p:cNvCxnSpPr/>
          <p:nvPr/>
        </p:nvCxnSpPr>
        <p:spPr>
          <a:xfrm>
            <a:off x="2699792" y="3573016"/>
            <a:ext cx="1656184" cy="1512168"/>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25" name="Conector recto 24"/>
          <p:cNvCxnSpPr/>
          <p:nvPr/>
        </p:nvCxnSpPr>
        <p:spPr>
          <a:xfrm>
            <a:off x="2699792" y="4221088"/>
            <a:ext cx="936104" cy="8640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sp>
        <p:nvSpPr>
          <p:cNvPr id="26" name="CuadroTexto 25"/>
          <p:cNvSpPr txBox="1"/>
          <p:nvPr/>
        </p:nvSpPr>
        <p:spPr>
          <a:xfrm>
            <a:off x="5076056" y="4221088"/>
            <a:ext cx="518091" cy="369332"/>
          </a:xfrm>
          <a:prstGeom prst="rect">
            <a:avLst/>
          </a:prstGeom>
          <a:noFill/>
        </p:spPr>
        <p:txBody>
          <a:bodyPr wrap="none" rtlCol="0">
            <a:spAutoFit/>
          </a:bodyPr>
          <a:lstStyle/>
          <a:p>
            <a:r>
              <a:rPr lang="es-ES" dirty="0" smtClean="0"/>
              <a:t>Z=1</a:t>
            </a:r>
            <a:endParaRPr lang="es-ES" dirty="0"/>
          </a:p>
        </p:txBody>
      </p:sp>
      <p:sp>
        <p:nvSpPr>
          <p:cNvPr id="27" name="CuadroTexto 26"/>
          <p:cNvSpPr txBox="1"/>
          <p:nvPr/>
        </p:nvSpPr>
        <p:spPr>
          <a:xfrm>
            <a:off x="4139952" y="5157192"/>
            <a:ext cx="518091" cy="369332"/>
          </a:xfrm>
          <a:prstGeom prst="rect">
            <a:avLst/>
          </a:prstGeom>
          <a:noFill/>
        </p:spPr>
        <p:txBody>
          <a:bodyPr wrap="none" rtlCol="0">
            <a:spAutoFit/>
          </a:bodyPr>
          <a:lstStyle/>
          <a:p>
            <a:r>
              <a:rPr lang="es-ES" dirty="0" smtClean="0"/>
              <a:t>Z=1</a:t>
            </a:r>
            <a:endParaRPr lang="es-ES" dirty="0"/>
          </a:p>
        </p:txBody>
      </p:sp>
      <p:sp>
        <p:nvSpPr>
          <p:cNvPr id="28" name="CuadroTexto 27"/>
          <p:cNvSpPr txBox="1"/>
          <p:nvPr/>
        </p:nvSpPr>
        <p:spPr>
          <a:xfrm>
            <a:off x="5076056" y="3645024"/>
            <a:ext cx="557064" cy="369332"/>
          </a:xfrm>
          <a:prstGeom prst="rect">
            <a:avLst/>
          </a:prstGeom>
          <a:noFill/>
        </p:spPr>
        <p:txBody>
          <a:bodyPr wrap="none" rtlCol="0">
            <a:spAutoFit/>
          </a:bodyPr>
          <a:lstStyle/>
          <a:p>
            <a:r>
              <a:rPr lang="es-ES" dirty="0" smtClean="0"/>
              <a:t>Z=2</a:t>
            </a:r>
            <a:endParaRPr lang="es-ES" dirty="0"/>
          </a:p>
        </p:txBody>
      </p:sp>
      <p:sp>
        <p:nvSpPr>
          <p:cNvPr id="29" name="CuadroTexto 28"/>
          <p:cNvSpPr txBox="1"/>
          <p:nvPr/>
        </p:nvSpPr>
        <p:spPr>
          <a:xfrm>
            <a:off x="3275856" y="5229200"/>
            <a:ext cx="557064" cy="369332"/>
          </a:xfrm>
          <a:prstGeom prst="rect">
            <a:avLst/>
          </a:prstGeom>
          <a:noFill/>
        </p:spPr>
        <p:txBody>
          <a:bodyPr wrap="none" rtlCol="0">
            <a:spAutoFit/>
          </a:bodyPr>
          <a:lstStyle/>
          <a:p>
            <a:r>
              <a:rPr lang="es-ES" dirty="0" smtClean="0"/>
              <a:t>Z=2</a:t>
            </a:r>
            <a:endParaRPr lang="es-ES" dirty="0"/>
          </a:p>
        </p:txBody>
      </p:sp>
      <p:sp>
        <p:nvSpPr>
          <p:cNvPr id="36" name="CuadroTexto 35"/>
          <p:cNvSpPr txBox="1"/>
          <p:nvPr/>
        </p:nvSpPr>
        <p:spPr>
          <a:xfrm>
            <a:off x="6516216" y="1988840"/>
            <a:ext cx="2160240" cy="2585323"/>
          </a:xfrm>
          <a:prstGeom prst="rect">
            <a:avLst/>
          </a:prstGeom>
          <a:noFill/>
        </p:spPr>
        <p:txBody>
          <a:bodyPr wrap="square" rtlCol="0">
            <a:spAutoFit/>
          </a:bodyPr>
          <a:lstStyle/>
          <a:p>
            <a:r>
              <a:rPr lang="es-ES" dirty="0" smtClean="0"/>
              <a:t>Se puede obtener la media y la varianza de la distancia de los paquetes de un software y son indicadores de la calidad del diseño, cuanto mas cercano a cero mejor</a:t>
            </a:r>
            <a:endParaRPr lang="es-ES" dirty="0"/>
          </a:p>
        </p:txBody>
      </p:sp>
    </p:spTree>
    <p:extLst>
      <p:ext uri="{BB962C8B-B14F-4D97-AF65-F5344CB8AC3E}">
        <p14:creationId xmlns:p14="http://schemas.microsoft.com/office/powerpoint/2010/main" val="52242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Violación al SPR</a:t>
            </a:r>
            <a:endParaRPr lang="es-AR" dirty="0"/>
          </a:p>
        </p:txBody>
      </p:sp>
      <p:sp>
        <p:nvSpPr>
          <p:cNvPr id="5" name="4 Rectángulo"/>
          <p:cNvSpPr/>
          <p:nvPr/>
        </p:nvSpPr>
        <p:spPr>
          <a:xfrm>
            <a:off x="827584"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Geométrica</a:t>
            </a:r>
            <a:endParaRPr lang="es-AR" dirty="0"/>
          </a:p>
        </p:txBody>
      </p:sp>
      <p:sp>
        <p:nvSpPr>
          <p:cNvPr id="6" name="5 Rectángulo"/>
          <p:cNvSpPr/>
          <p:nvPr/>
        </p:nvSpPr>
        <p:spPr>
          <a:xfrm>
            <a:off x="6444208" y="2852936"/>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Aplicación </a:t>
            </a:r>
          </a:p>
          <a:p>
            <a:pPr algn="ctr"/>
            <a:r>
              <a:rPr lang="es-AR" dirty="0" smtClean="0"/>
              <a:t>Gráfica</a:t>
            </a:r>
            <a:endParaRPr lang="es-AR" dirty="0"/>
          </a:p>
        </p:txBody>
      </p:sp>
      <p:sp>
        <p:nvSpPr>
          <p:cNvPr id="7" name="6 Rectángulo"/>
          <p:cNvSpPr/>
          <p:nvPr/>
        </p:nvSpPr>
        <p:spPr>
          <a:xfrm>
            <a:off x="3707904" y="4947479"/>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GUI</a:t>
            </a:r>
            <a:endParaRPr lang="es-AR" dirty="0"/>
          </a:p>
        </p:txBody>
      </p:sp>
      <p:sp>
        <p:nvSpPr>
          <p:cNvPr id="8" name="7 Rectángulo"/>
          <p:cNvSpPr/>
          <p:nvPr/>
        </p:nvSpPr>
        <p:spPr>
          <a:xfrm>
            <a:off x="3707904" y="2836416"/>
            <a:ext cx="158530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Rectangulo</a:t>
            </a:r>
            <a:endParaRPr lang="es-AR" dirty="0"/>
          </a:p>
        </p:txBody>
      </p:sp>
      <p:sp>
        <p:nvSpPr>
          <p:cNvPr id="9" name="8 Rectángulo"/>
          <p:cNvSpPr/>
          <p:nvPr/>
        </p:nvSpPr>
        <p:spPr>
          <a:xfrm>
            <a:off x="3707904" y="3293616"/>
            <a:ext cx="1585303" cy="838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t>+Dibujar()</a:t>
            </a:r>
          </a:p>
          <a:p>
            <a:r>
              <a:rPr lang="es-AR" sz="1600" dirty="0" smtClean="0"/>
              <a:t>+</a:t>
            </a:r>
            <a:r>
              <a:rPr lang="es-AR" sz="1600" dirty="0" err="1" smtClean="0"/>
              <a:t>Area</a:t>
            </a:r>
            <a:r>
              <a:rPr lang="es-AR" sz="1600" dirty="0" smtClean="0"/>
              <a:t>():</a:t>
            </a:r>
            <a:r>
              <a:rPr lang="es-AR" sz="1600" dirty="0" err="1" smtClean="0"/>
              <a:t>double</a:t>
            </a:r>
            <a:endParaRPr lang="es-AR" sz="1600" dirty="0"/>
          </a:p>
        </p:txBody>
      </p:sp>
      <p:cxnSp>
        <p:nvCxnSpPr>
          <p:cNvPr id="10" name="9 Conector recto de flecha"/>
          <p:cNvCxnSpPr>
            <a:stCxn id="5" idx="3"/>
          </p:cNvCxnSpPr>
          <p:nvPr/>
        </p:nvCxnSpPr>
        <p:spPr>
          <a:xfrm>
            <a:off x="2411760" y="331013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6" idx="1"/>
          </p:cNvCxnSpPr>
          <p:nvPr/>
        </p:nvCxnSpPr>
        <p:spPr>
          <a:xfrm flipH="1">
            <a:off x="5293208" y="3310136"/>
            <a:ext cx="115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2"/>
          </p:cNvCxnSpPr>
          <p:nvPr/>
        </p:nvCxnSpPr>
        <p:spPr>
          <a:xfrm flipH="1">
            <a:off x="4500555" y="4132560"/>
            <a:ext cx="1" cy="814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angular"/>
          <p:cNvCxnSpPr>
            <a:stCxn id="6" idx="2"/>
            <a:endCxn id="7" idx="3"/>
          </p:cNvCxnSpPr>
          <p:nvPr/>
        </p:nvCxnSpPr>
        <p:spPr>
          <a:xfrm rot="5400000">
            <a:off x="5445517" y="3613899"/>
            <a:ext cx="1637343" cy="19442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51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14731</TotalTime>
  <Words>3287</Words>
  <Application>Microsoft Office PowerPoint</Application>
  <PresentationFormat>Presentación en pantalla (4:3)</PresentationFormat>
  <Paragraphs>513</Paragraphs>
  <Slides>84</Slides>
  <Notes>37</Notes>
  <HiddenSlides>0</HiddenSlides>
  <MMClips>0</MMClips>
  <ScaleCrop>false</ScaleCrop>
  <HeadingPairs>
    <vt:vector size="4" baseType="variant">
      <vt:variant>
        <vt:lpstr>Tema</vt:lpstr>
      </vt:variant>
      <vt:variant>
        <vt:i4>1</vt:i4>
      </vt:variant>
      <vt:variant>
        <vt:lpstr>Títulos de diapositiva</vt:lpstr>
      </vt:variant>
      <vt:variant>
        <vt:i4>84</vt:i4>
      </vt:variant>
    </vt:vector>
  </HeadingPairs>
  <TitlesOfParts>
    <vt:vector size="85" baseType="lpstr">
      <vt:lpstr>Flujo</vt:lpstr>
      <vt:lpstr>Presentación de PowerPoint</vt:lpstr>
      <vt:lpstr>Presentación de PowerPoint</vt:lpstr>
      <vt:lpstr>Presentación de PowerPoint</vt:lpstr>
      <vt:lpstr>Presentación de PowerPoint</vt:lpstr>
      <vt:lpstr>Presentación de PowerPoint</vt:lpstr>
      <vt:lpstr>Principio de Responsabilidad Unica  </vt:lpstr>
      <vt:lpstr>Principio de Responsabilidad Única</vt:lpstr>
      <vt:lpstr>Responsabilidad </vt:lpstr>
      <vt:lpstr>Violación al SPR</vt:lpstr>
      <vt:lpstr>Responsabilidades Separadas</vt:lpstr>
      <vt:lpstr>Definiendo Responsabilidad</vt:lpstr>
      <vt:lpstr>Consecuencias</vt:lpstr>
      <vt:lpstr>Ejemplo1</vt:lpstr>
      <vt:lpstr>Ejemplo1</vt:lpstr>
      <vt:lpstr>Ejemplo 2</vt:lpstr>
      <vt:lpstr>Ejemplo 2</vt:lpstr>
      <vt:lpstr>¿Por qué es importante SRP?</vt:lpstr>
      <vt:lpstr>Resumen - SPR</vt:lpstr>
      <vt:lpstr>Principio Abierto - Cerrado</vt:lpstr>
      <vt:lpstr>Principio Abierto - Cerrado</vt:lpstr>
      <vt:lpstr>Principio Abierto - Cerrado</vt:lpstr>
      <vt:lpstr>Principio Abierto - Cerrado</vt:lpstr>
      <vt:lpstr>Principio Abierto - Cerrado</vt:lpstr>
      <vt:lpstr>Concepto</vt:lpstr>
      <vt:lpstr>OCP</vt:lpstr>
      <vt:lpstr>Resumen - OCP</vt:lpstr>
      <vt:lpstr>Principio de Sustitución de Liskov</vt:lpstr>
      <vt:lpstr>LSP</vt:lpstr>
      <vt:lpstr>LSP</vt:lpstr>
      <vt:lpstr>LSP</vt:lpstr>
      <vt:lpstr>LSP</vt:lpstr>
      <vt:lpstr>Ejemplo de violación de LSP</vt:lpstr>
      <vt:lpstr>Presentación de PowerPoint</vt:lpstr>
      <vt:lpstr>LSP - Herencia</vt:lpstr>
      <vt:lpstr>Resumen - LSP</vt:lpstr>
      <vt:lpstr>Principio de Segregación de Interfaces</vt:lpstr>
      <vt:lpstr>ISP - Inicio</vt:lpstr>
      <vt:lpstr>ISP - Características</vt:lpstr>
      <vt:lpstr>Principio</vt:lpstr>
      <vt:lpstr>Ejemplo – No ISP</vt:lpstr>
      <vt:lpstr>Ejemplo - ISP</vt:lpstr>
      <vt:lpstr>¿Por qué importa el ISP?</vt:lpstr>
      <vt:lpstr>Presentación de PowerPoint</vt:lpstr>
      <vt:lpstr>Presentación de PowerPoint</vt:lpstr>
      <vt:lpstr>Presentación de PowerPoint</vt:lpstr>
      <vt:lpstr>Presentación de PowerPoint</vt:lpstr>
      <vt:lpstr>Presentación de PowerPoint</vt:lpstr>
      <vt:lpstr>Granularidad</vt:lpstr>
      <vt:lpstr>Principio de Equivalencia Reuso-Release (REP)</vt:lpstr>
      <vt:lpstr>¿Qué esperamos de un autor de una biblioteca de software que vamos a usar?</vt:lpstr>
      <vt:lpstr>Aspecto estratégico en el diseño de la estructura del software.</vt:lpstr>
      <vt:lpstr>Principio de reuso en común (CRP)</vt:lpstr>
      <vt:lpstr>Principio de reuso en común (CRP)</vt:lpstr>
      <vt:lpstr>Principio de reuso en común (CRP)</vt:lpstr>
      <vt:lpstr>Principio de reuso en común (CRP)</vt:lpstr>
      <vt:lpstr>Principio de Cierre en Común (CCP)</vt:lpstr>
      <vt:lpstr>Principio de Cierre en Común (CCP)</vt:lpstr>
      <vt:lpstr>Principio de Cierre en Común (CCP)</vt:lpstr>
      <vt:lpstr>Presentación de PowerPoint</vt:lpstr>
      <vt:lpstr>Estabilidad</vt:lpstr>
      <vt:lpstr>Principio de Dependencias Acíclicas (ADP) </vt:lpstr>
      <vt:lpstr>Principio de Dependencias Acíclicas (ADP) </vt:lpstr>
      <vt:lpstr>Ejemplo de Dependencia</vt:lpstr>
      <vt:lpstr>Rompiendo del Ciclo</vt:lpstr>
      <vt:lpstr>Aplicar DIP a paquetes</vt:lpstr>
      <vt:lpstr>No sería bueno el Top-Down</vt:lpstr>
      <vt:lpstr>Estabilidad</vt:lpstr>
      <vt:lpstr>Principio de Dependencias Estables (SDP)</vt:lpstr>
      <vt:lpstr>Estabilidad no es rigidez</vt:lpstr>
      <vt:lpstr>Dependencias</vt:lpstr>
      <vt:lpstr>Métricas de Estabilidad</vt:lpstr>
      <vt:lpstr>Ejemplo </vt:lpstr>
      <vt:lpstr>Relación SDP y la métrica I</vt:lpstr>
      <vt:lpstr>No todos los paquetes deben ser estable</vt:lpstr>
      <vt:lpstr>Resolución de la violación de SDP</vt:lpstr>
      <vt:lpstr>Relación en OCP y DSP</vt:lpstr>
      <vt:lpstr>Principio de Abstracciones Estables (SAP)</vt:lpstr>
      <vt:lpstr>SAP y SDP -&gt; DIP</vt:lpstr>
      <vt:lpstr>Medición de la Abstracción</vt:lpstr>
      <vt:lpstr>Relación entre estabilidad (I) y la abtractness (A)</vt:lpstr>
      <vt:lpstr>Zonas de exclusión</vt:lpstr>
      <vt:lpstr>La secuencia principal</vt:lpstr>
      <vt:lpstr>Distancia a la SQ</vt:lpstr>
      <vt:lpstr>Cálculo Estadístico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dc:creator>
  <cp:lastModifiedBy>Victor</cp:lastModifiedBy>
  <cp:revision>97</cp:revision>
  <dcterms:created xsi:type="dcterms:W3CDTF">2011-11-26T18:10:30Z</dcterms:created>
  <dcterms:modified xsi:type="dcterms:W3CDTF">2014-01-30T15:42:17Z</dcterms:modified>
</cp:coreProperties>
</file>