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0"/>
  </p:notesMasterIdLst>
  <p:sldIdLst>
    <p:sldId id="256" r:id="rId2"/>
    <p:sldId id="276" r:id="rId3"/>
    <p:sldId id="292" r:id="rId4"/>
    <p:sldId id="293" r:id="rId5"/>
    <p:sldId id="294" r:id="rId6"/>
    <p:sldId id="258" r:id="rId7"/>
    <p:sldId id="257" r:id="rId8"/>
    <p:sldId id="295" r:id="rId9"/>
    <p:sldId id="259" r:id="rId10"/>
    <p:sldId id="260" r:id="rId11"/>
    <p:sldId id="261" r:id="rId12"/>
    <p:sldId id="280" r:id="rId13"/>
    <p:sldId id="262" r:id="rId14"/>
    <p:sldId id="263" r:id="rId15"/>
    <p:sldId id="281" r:id="rId16"/>
    <p:sldId id="282" r:id="rId17"/>
    <p:sldId id="264" r:id="rId18"/>
    <p:sldId id="285" r:id="rId19"/>
    <p:sldId id="269" r:id="rId20"/>
    <p:sldId id="265" r:id="rId21"/>
    <p:sldId id="266" r:id="rId22"/>
    <p:sldId id="279" r:id="rId23"/>
    <p:sldId id="267" r:id="rId24"/>
    <p:sldId id="283" r:id="rId25"/>
    <p:sldId id="284" r:id="rId26"/>
    <p:sldId id="286" r:id="rId27"/>
    <p:sldId id="268" r:id="rId28"/>
    <p:sldId id="270" r:id="rId29"/>
    <p:sldId id="272" r:id="rId30"/>
    <p:sldId id="271" r:id="rId31"/>
    <p:sldId id="273" r:id="rId32"/>
    <p:sldId id="274" r:id="rId33"/>
    <p:sldId id="288" r:id="rId34"/>
    <p:sldId id="275" r:id="rId35"/>
    <p:sldId id="287" r:id="rId36"/>
    <p:sldId id="278" r:id="rId37"/>
    <p:sldId id="301" r:id="rId38"/>
    <p:sldId id="291" r:id="rId39"/>
    <p:sldId id="289" r:id="rId40"/>
    <p:sldId id="302" r:id="rId41"/>
    <p:sldId id="303" r:id="rId42"/>
    <p:sldId id="290" r:id="rId43"/>
    <p:sldId id="277" r:id="rId44"/>
    <p:sldId id="342" r:id="rId45"/>
    <p:sldId id="343" r:id="rId46"/>
    <p:sldId id="344" r:id="rId47"/>
    <p:sldId id="345" r:id="rId48"/>
    <p:sldId id="296" r:id="rId49"/>
    <p:sldId id="297" r:id="rId50"/>
    <p:sldId id="298" r:id="rId51"/>
    <p:sldId id="299" r:id="rId52"/>
    <p:sldId id="330" r:id="rId53"/>
    <p:sldId id="331" r:id="rId54"/>
    <p:sldId id="332" r:id="rId55"/>
    <p:sldId id="333" r:id="rId56"/>
    <p:sldId id="334" r:id="rId57"/>
    <p:sldId id="337" r:id="rId58"/>
    <p:sldId id="335" r:id="rId59"/>
    <p:sldId id="336" r:id="rId60"/>
    <p:sldId id="338" r:id="rId61"/>
    <p:sldId id="339" r:id="rId62"/>
    <p:sldId id="340" r:id="rId63"/>
    <p:sldId id="341" r:id="rId64"/>
    <p:sldId id="304" r:id="rId65"/>
    <p:sldId id="305" r:id="rId66"/>
    <p:sldId id="306" r:id="rId67"/>
    <p:sldId id="307" r:id="rId68"/>
    <p:sldId id="308" r:id="rId69"/>
    <p:sldId id="309" r:id="rId70"/>
    <p:sldId id="310" r:id="rId71"/>
    <p:sldId id="311" r:id="rId72"/>
    <p:sldId id="315" r:id="rId73"/>
    <p:sldId id="316" r:id="rId74"/>
    <p:sldId id="312" r:id="rId75"/>
    <p:sldId id="314"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1297" autoAdjust="0"/>
  </p:normalViewPr>
  <p:slideViewPr>
    <p:cSldViewPr>
      <p:cViewPr>
        <p:scale>
          <a:sx n="90" d="100"/>
          <a:sy n="90" d="100"/>
        </p:scale>
        <p:origin x="-1960" y="-15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A293A-B665-4521-B0F4-E6F48354B443}" type="datetimeFigureOut">
              <a:rPr lang="es-AR" smtClean="0"/>
              <a:t>07/02/14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F13C9-CA4F-400C-B2B1-64AECC0EDF32}" type="slidenum">
              <a:rPr lang="es-AR" smtClean="0"/>
              <a:t>‹Nr.›</a:t>
            </a:fld>
            <a:endParaRPr lang="es-AR"/>
          </a:p>
        </p:txBody>
      </p:sp>
    </p:spTree>
    <p:extLst>
      <p:ext uri="{BB962C8B-B14F-4D97-AF65-F5344CB8AC3E}">
        <p14:creationId xmlns:p14="http://schemas.microsoft.com/office/powerpoint/2010/main" val="26782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a:t>
            </a:fld>
            <a:endParaRPr lang="es-AR"/>
          </a:p>
        </p:txBody>
      </p:sp>
    </p:spTree>
    <p:extLst>
      <p:ext uri="{BB962C8B-B14F-4D97-AF65-F5344CB8AC3E}">
        <p14:creationId xmlns:p14="http://schemas.microsoft.com/office/powerpoint/2010/main" val="33172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17</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18</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19</a:t>
            </a:fld>
            <a:endParaRPr lang="es-AR"/>
          </a:p>
        </p:txBody>
      </p:sp>
    </p:spTree>
    <p:extLst>
      <p:ext uri="{BB962C8B-B14F-4D97-AF65-F5344CB8AC3E}">
        <p14:creationId xmlns:p14="http://schemas.microsoft.com/office/powerpoint/2010/main" val="302997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20</a:t>
            </a:fld>
            <a:endParaRPr lang="es-AR"/>
          </a:p>
        </p:txBody>
      </p:sp>
    </p:spTree>
    <p:extLst>
      <p:ext uri="{BB962C8B-B14F-4D97-AF65-F5344CB8AC3E}">
        <p14:creationId xmlns:p14="http://schemas.microsoft.com/office/powerpoint/2010/main" val="330856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21</a:t>
            </a:fld>
            <a:endParaRPr lang="es-AR"/>
          </a:p>
        </p:txBody>
      </p:sp>
    </p:spTree>
    <p:extLst>
      <p:ext uri="{BB962C8B-B14F-4D97-AF65-F5344CB8AC3E}">
        <p14:creationId xmlns:p14="http://schemas.microsoft.com/office/powerpoint/2010/main" val="88076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22</a:t>
            </a:fld>
            <a:endParaRPr lang="es-AR"/>
          </a:p>
        </p:txBody>
      </p:sp>
    </p:spTree>
    <p:extLst>
      <p:ext uri="{BB962C8B-B14F-4D97-AF65-F5344CB8AC3E}">
        <p14:creationId xmlns:p14="http://schemas.microsoft.com/office/powerpoint/2010/main" val="205169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Entonces el cierre no puede ser completo, debe ser estratégico.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experiencia</a:t>
            </a:r>
            <a:r>
              <a:rPr lang="es-AR" sz="1200" b="0" i="0" kern="1200" baseline="0" dirty="0" smtClean="0">
                <a:solidFill>
                  <a:schemeClr val="tx1"/>
                </a:solidFill>
                <a:effectLst/>
                <a:latin typeface="+mn-lt"/>
                <a:ea typeface="+mn-ea"/>
                <a:cs typeface="+mn-cs"/>
              </a:rPr>
              <a:t> de los diseñadores definen al aplicación de lo OCP contra los cambios mas probables.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me engañas una vez, la culpa es tuya. Si me engañas dos veces, la culpa es mía</a:t>
            </a:r>
            <a:r>
              <a:rPr lang="es-AR" sz="1200" b="0" i="0" kern="1200" baseline="0" dirty="0" smtClean="0">
                <a:solidFill>
                  <a:schemeClr val="tx1"/>
                </a:solidFill>
                <a:effectLst/>
                <a:latin typeface="+mn-lt"/>
                <a:ea typeface="+mn-ea"/>
                <a:cs typeface="+mn-cs"/>
              </a:rPr>
              <a:t>”.</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estimulamos el engaño????. Simulando del cambio lo antes posible:</a:t>
            </a:r>
          </a:p>
          <a:p>
            <a:r>
              <a:rPr lang="es-AR" sz="1200" b="0" i="0" kern="1200" baseline="0" dirty="0" smtClean="0">
                <a:solidFill>
                  <a:schemeClr val="tx1"/>
                </a:solidFill>
                <a:effectLst/>
                <a:latin typeface="+mn-lt"/>
                <a:ea typeface="+mn-ea"/>
                <a:cs typeface="+mn-cs"/>
              </a:rPr>
              <a:t>TDD</a:t>
            </a:r>
          </a:p>
          <a:p>
            <a:r>
              <a:rPr lang="es-AR" sz="1200" b="0" i="0" kern="1200" baseline="0" dirty="0" smtClean="0">
                <a:solidFill>
                  <a:schemeClr val="tx1"/>
                </a:solidFill>
                <a:effectLst/>
                <a:latin typeface="+mn-lt"/>
                <a:ea typeface="+mn-ea"/>
                <a:cs typeface="+mn-cs"/>
              </a:rPr>
              <a:t>Ciclos cortos de desarrollo</a:t>
            </a:r>
          </a:p>
          <a:p>
            <a:r>
              <a:rPr lang="es-AR" sz="1200" b="0" i="0" kern="1200" baseline="0" dirty="0" smtClean="0">
                <a:solidFill>
                  <a:schemeClr val="tx1"/>
                </a:solidFill>
                <a:effectLst/>
                <a:latin typeface="+mn-lt"/>
                <a:ea typeface="+mn-ea"/>
                <a:cs typeface="+mn-cs"/>
              </a:rPr>
              <a:t>Desarrollar aspectos de infraestructura</a:t>
            </a:r>
          </a:p>
          <a:p>
            <a:r>
              <a:rPr lang="es-AR" sz="1200" b="0" i="0" kern="1200" baseline="0" dirty="0" smtClean="0">
                <a:solidFill>
                  <a:schemeClr val="tx1"/>
                </a:solidFill>
                <a:effectLst/>
                <a:latin typeface="+mn-lt"/>
                <a:ea typeface="+mn-ea"/>
                <a:cs typeface="+mn-cs"/>
              </a:rPr>
              <a:t>Las características mas importantes primero</a:t>
            </a:r>
          </a:p>
          <a:p>
            <a:r>
              <a:rPr lang="es-AR" sz="1200" b="0" i="0" kern="1200" baseline="0" dirty="0" smtClean="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23</a:t>
            </a:fld>
            <a:endParaRPr lang="es-AR"/>
          </a:p>
        </p:txBody>
      </p:sp>
    </p:spTree>
    <p:extLst>
      <p:ext uri="{BB962C8B-B14F-4D97-AF65-F5344CB8AC3E}">
        <p14:creationId xmlns:p14="http://schemas.microsoft.com/office/powerpoint/2010/main" val="337649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24</a:t>
            </a:fld>
            <a:endParaRPr lang="es-AR"/>
          </a:p>
        </p:txBody>
      </p:sp>
    </p:spTree>
    <p:extLst>
      <p:ext uri="{BB962C8B-B14F-4D97-AF65-F5344CB8AC3E}">
        <p14:creationId xmlns:p14="http://schemas.microsoft.com/office/powerpoint/2010/main" val="239756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25</a:t>
            </a:fld>
            <a:endParaRPr lang="es-AR"/>
          </a:p>
        </p:txBody>
      </p:sp>
    </p:spTree>
    <p:extLst>
      <p:ext uri="{BB962C8B-B14F-4D97-AF65-F5344CB8AC3E}">
        <p14:creationId xmlns:p14="http://schemas.microsoft.com/office/powerpoint/2010/main" val="253065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26</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27</a:t>
            </a:fld>
            <a:endParaRPr lang="es-AR"/>
          </a:p>
        </p:txBody>
      </p:sp>
    </p:spTree>
    <p:extLst>
      <p:ext uri="{BB962C8B-B14F-4D97-AF65-F5344CB8AC3E}">
        <p14:creationId xmlns:p14="http://schemas.microsoft.com/office/powerpoint/2010/main" val="41667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smtClean="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smtClean="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smtClean="0">
                <a:solidFill>
                  <a:schemeClr val="tx1"/>
                </a:solidFill>
                <a:latin typeface="+mn-lt"/>
                <a:ea typeface="+mn-ea"/>
                <a:cs typeface="+mn-cs"/>
              </a:rPr>
              <a:t>implement abstract methods in base classes.</a:t>
            </a:r>
          </a:p>
          <a:p>
            <a:r>
              <a:rPr lang="en-US" sz="1200" b="0" i="0" u="none" strike="noStrike" kern="1200" baseline="0" dirty="0" smtClean="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smtClean="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smtClean="0">
                <a:solidFill>
                  <a:schemeClr val="tx1"/>
                </a:solidFill>
                <a:latin typeface="+mn-lt"/>
                <a:ea typeface="+mn-ea"/>
                <a:cs typeface="+mn-cs"/>
              </a:rPr>
              <a:t>not conform to OCP? These are the questions addressed by the </a:t>
            </a:r>
            <a:r>
              <a:rPr lang="en-US" sz="1200" b="0" i="0" u="none" strike="noStrike" kern="1200" baseline="0" dirty="0" err="1" smtClean="0">
                <a:solidFill>
                  <a:schemeClr val="tx1"/>
                </a:solidFill>
                <a:latin typeface="+mn-lt"/>
                <a:ea typeface="+mn-ea"/>
                <a:cs typeface="+mn-cs"/>
              </a:rPr>
              <a:t>Liskov</a:t>
            </a:r>
            <a:r>
              <a:rPr lang="en-US" sz="1200" b="0" i="0" u="none" strike="noStrike" kern="1200" baseline="0" dirty="0" smtClean="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28</a:t>
            </a:fld>
            <a:endParaRPr lang="es-AR"/>
          </a:p>
        </p:txBody>
      </p:sp>
    </p:spTree>
    <p:extLst>
      <p:ext uri="{BB962C8B-B14F-4D97-AF65-F5344CB8AC3E}">
        <p14:creationId xmlns:p14="http://schemas.microsoft.com/office/powerpoint/2010/main" val="19524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29</a:t>
            </a:fld>
            <a:endParaRPr lang="es-AR"/>
          </a:p>
        </p:txBody>
      </p:sp>
    </p:spTree>
    <p:extLst>
      <p:ext uri="{BB962C8B-B14F-4D97-AF65-F5344CB8AC3E}">
        <p14:creationId xmlns:p14="http://schemas.microsoft.com/office/powerpoint/2010/main" val="210551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30</a:t>
            </a:fld>
            <a:endParaRPr lang="es-AR"/>
          </a:p>
        </p:txBody>
      </p:sp>
    </p:spTree>
    <p:extLst>
      <p:ext uri="{BB962C8B-B14F-4D97-AF65-F5344CB8AC3E}">
        <p14:creationId xmlns:p14="http://schemas.microsoft.com/office/powerpoint/2010/main" val="2611047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31</a:t>
            </a:fld>
            <a:endParaRPr lang="es-AR"/>
          </a:p>
        </p:txBody>
      </p:sp>
    </p:spTree>
    <p:extLst>
      <p:ext uri="{BB962C8B-B14F-4D97-AF65-F5344CB8AC3E}">
        <p14:creationId xmlns:p14="http://schemas.microsoft.com/office/powerpoint/2010/main" val="64432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32</a:t>
            </a:fld>
            <a:endParaRPr lang="es-AR"/>
          </a:p>
        </p:txBody>
      </p:sp>
    </p:spTree>
    <p:extLst>
      <p:ext uri="{BB962C8B-B14F-4D97-AF65-F5344CB8AC3E}">
        <p14:creationId xmlns:p14="http://schemas.microsoft.com/office/powerpoint/2010/main" val="414152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33</a:t>
            </a:fld>
            <a:endParaRPr lang="es-AR"/>
          </a:p>
        </p:txBody>
      </p:sp>
    </p:spTree>
    <p:extLst>
      <p:ext uri="{BB962C8B-B14F-4D97-AF65-F5344CB8AC3E}">
        <p14:creationId xmlns:p14="http://schemas.microsoft.com/office/powerpoint/2010/main" val="24669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34</a:t>
            </a:fld>
            <a:endParaRPr lang="es-AR"/>
          </a:p>
        </p:txBody>
      </p:sp>
    </p:spTree>
    <p:extLst>
      <p:ext uri="{BB962C8B-B14F-4D97-AF65-F5344CB8AC3E}">
        <p14:creationId xmlns:p14="http://schemas.microsoft.com/office/powerpoint/2010/main" val="2156850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35</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36</a:t>
            </a:fld>
            <a:endParaRPr lang="es-AR"/>
          </a:p>
        </p:txBody>
      </p:sp>
    </p:spTree>
    <p:extLst>
      <p:ext uri="{BB962C8B-B14F-4D97-AF65-F5344CB8AC3E}">
        <p14:creationId xmlns:p14="http://schemas.microsoft.com/office/powerpoint/2010/main" val="3040593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38</a:t>
            </a:fld>
            <a:endParaRPr lang="es-AR"/>
          </a:p>
        </p:txBody>
      </p:sp>
    </p:spTree>
    <p:extLst>
      <p:ext uri="{BB962C8B-B14F-4D97-AF65-F5344CB8AC3E}">
        <p14:creationId xmlns:p14="http://schemas.microsoft.com/office/powerpoint/2010/main" val="938417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39</a:t>
            </a:fld>
            <a:endParaRPr lang="es-AR"/>
          </a:p>
        </p:txBody>
      </p:sp>
    </p:spTree>
    <p:extLst>
      <p:ext uri="{BB962C8B-B14F-4D97-AF65-F5344CB8AC3E}">
        <p14:creationId xmlns:p14="http://schemas.microsoft.com/office/powerpoint/2010/main" val="1889844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Ac· un problema por posible violación del LSP, y </a:t>
            </a:r>
            <a:r>
              <a:rPr lang="es-ES" sz="1200" b="0" i="0" u="none" strike="noStrike" kern="1200" baseline="0" dirty="0" err="1" smtClean="0">
                <a:solidFill>
                  <a:schemeClr val="tx1"/>
                </a:solidFill>
                <a:latin typeface="+mn-lt"/>
                <a:ea typeface="+mn-ea"/>
                <a:cs typeface="+mn-cs"/>
              </a:rPr>
              <a:t>ademas</a:t>
            </a:r>
            <a:r>
              <a:rPr lang="es-ES" sz="1200" b="0" i="0" u="none" strike="noStrike" kern="1200" baseline="0" dirty="0" smtClean="0">
                <a:solidFill>
                  <a:schemeClr val="tx1"/>
                </a:solidFill>
                <a:latin typeface="+mn-lt"/>
                <a:ea typeface="+mn-ea"/>
                <a:cs typeface="+mn-cs"/>
              </a:rPr>
              <a:t> las derivadas de la interfaz puerta deben importar la </a:t>
            </a:r>
            <a:r>
              <a:rPr lang="es-ES" sz="1200" b="0" i="0" u="none" strike="noStrike" kern="1200" baseline="0" dirty="0" err="1" smtClean="0">
                <a:solidFill>
                  <a:schemeClr val="tx1"/>
                </a:solidFill>
                <a:latin typeface="+mn-lt"/>
                <a:ea typeface="+mn-ea"/>
                <a:cs typeface="+mn-cs"/>
              </a:rPr>
              <a:t>definiciÛn</a:t>
            </a:r>
            <a:r>
              <a:rPr lang="es-ES" sz="1200" b="0" i="0" u="none" strike="noStrike" kern="1200" baseline="0" dirty="0" smtClean="0">
                <a:solidFill>
                  <a:schemeClr val="tx1"/>
                </a:solidFill>
                <a:latin typeface="+mn-lt"/>
                <a:ea typeface="+mn-ea"/>
                <a:cs typeface="+mn-cs"/>
              </a:rPr>
              <a:t> de </a:t>
            </a:r>
            <a:r>
              <a:rPr lang="es-ES" sz="1200" b="0" i="0" u="none" strike="noStrike" kern="1200" baseline="0" dirty="0" err="1" smtClean="0">
                <a:solidFill>
                  <a:schemeClr val="tx1"/>
                </a:solidFill>
                <a:latin typeface="+mn-lt"/>
                <a:ea typeface="+mn-ea"/>
                <a:cs typeface="+mn-cs"/>
              </a:rPr>
              <a:t>ClienteTemporizador</a:t>
            </a:r>
            <a:r>
              <a:rPr lang="es-ES" sz="1200" b="0" i="0" u="none" strike="noStrike" kern="1200" baseline="0" dirty="0" smtClean="0">
                <a:solidFill>
                  <a:schemeClr val="tx1"/>
                </a:solidFill>
                <a:latin typeface="+mn-lt"/>
                <a:ea typeface="+mn-ea"/>
                <a:cs typeface="+mn-cs"/>
              </a:rPr>
              <a:t> aunque no lo usen.</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La interfaz Puerta ha sido contaminada con un método que no requiere. Se ha visto obligada a incorporar este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˙nicamente para el beneficio de una de sus subclases. Si esta </a:t>
            </a:r>
            <a:r>
              <a:rPr lang="es-ES" sz="1200" b="0" i="0" u="none" strike="noStrike" kern="1200" baseline="0" dirty="0" err="1" smtClean="0">
                <a:solidFill>
                  <a:schemeClr val="tx1"/>
                </a:solidFill>
                <a:latin typeface="+mn-lt"/>
                <a:ea typeface="+mn-ea"/>
                <a:cs typeface="+mn-cs"/>
              </a:rPr>
              <a:t>pr·ctica</a:t>
            </a:r>
            <a:r>
              <a:rPr lang="es-ES" sz="1200" b="0" i="0" u="none" strike="noStrike" kern="1200" baseline="0" dirty="0" smtClean="0">
                <a:solidFill>
                  <a:schemeClr val="tx1"/>
                </a:solidFill>
                <a:latin typeface="+mn-lt"/>
                <a:ea typeface="+mn-ea"/>
                <a:cs typeface="+mn-cs"/>
              </a:rPr>
              <a:t> se lleva a cabo, cada vez que una derivada necesita de un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el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ser· agregado a la clase base. Esto va a contaminar </a:t>
            </a:r>
            <a:r>
              <a:rPr lang="es-ES" sz="1200" b="0" i="0" u="none" strike="noStrike" kern="1200" baseline="0" dirty="0" err="1" smtClean="0">
                <a:solidFill>
                  <a:schemeClr val="tx1"/>
                </a:solidFill>
                <a:latin typeface="+mn-lt"/>
                <a:ea typeface="+mn-ea"/>
                <a:cs typeface="+mn-cs"/>
              </a:rPr>
              <a:t>a˙n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la interfaz de la clase base, </a:t>
            </a:r>
            <a:r>
              <a:rPr lang="es-ES" sz="1200" b="0" i="0" u="none" strike="noStrike" kern="1200" baseline="0" dirty="0" err="1" smtClean="0">
                <a:solidFill>
                  <a:schemeClr val="tx1"/>
                </a:solidFill>
                <a:latin typeface="+mn-lt"/>
                <a:ea typeface="+mn-ea"/>
                <a:cs typeface="+mn-cs"/>
              </a:rPr>
              <a:t>haciendola</a:t>
            </a:r>
            <a:r>
              <a:rPr lang="es-ES" sz="1200" b="0" i="0" u="none" strike="noStrike" kern="1200" baseline="0" dirty="0" smtClean="0">
                <a:solidFill>
                  <a:schemeClr val="tx1"/>
                </a:solidFill>
                <a:latin typeface="+mn-lt"/>
                <a:ea typeface="+mn-ea"/>
                <a:cs typeface="+mn-cs"/>
              </a:rPr>
              <a:t> cada vez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gorda.</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Que pasa, si agrego una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a la clase base?</a:t>
            </a:r>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41</a:t>
            </a:fld>
            <a:endParaRPr lang="es-AR"/>
          </a:p>
        </p:txBody>
      </p:sp>
    </p:spTree>
    <p:extLst>
      <p:ext uri="{BB962C8B-B14F-4D97-AF65-F5344CB8AC3E}">
        <p14:creationId xmlns:p14="http://schemas.microsoft.com/office/powerpoint/2010/main" val="2781712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42</a:t>
            </a:fld>
            <a:endParaRPr lang="es-AR"/>
          </a:p>
        </p:txBody>
      </p:sp>
    </p:spTree>
    <p:extLst>
      <p:ext uri="{BB962C8B-B14F-4D97-AF65-F5344CB8AC3E}">
        <p14:creationId xmlns:p14="http://schemas.microsoft.com/office/powerpoint/2010/main" val="2549529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43</a:t>
            </a:fld>
            <a:endParaRPr lang="es-AR"/>
          </a:p>
        </p:txBody>
      </p:sp>
    </p:spTree>
    <p:extLst>
      <p:ext uri="{BB962C8B-B14F-4D97-AF65-F5344CB8AC3E}">
        <p14:creationId xmlns:p14="http://schemas.microsoft.com/office/powerpoint/2010/main" val="80469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974FAF2-C221-43B6-A1C4-E485D84FD000}" type="datetimeFigureOut">
              <a:rPr lang="es-AR" smtClean="0"/>
              <a:t>07/02/14</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07/02/14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07/02/14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07/02/14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974FAF2-C221-43B6-A1C4-E485D84FD000}" type="datetimeFigureOut">
              <a:rPr lang="es-AR" smtClean="0"/>
              <a:t>07/02/14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07/02/14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974FAF2-C221-43B6-A1C4-E485D84FD000}" type="datetimeFigureOut">
              <a:rPr lang="es-AR" smtClean="0"/>
              <a:t>07/02/14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974FAF2-C221-43B6-A1C4-E485D84FD000}" type="datetimeFigureOut">
              <a:rPr lang="es-AR" smtClean="0"/>
              <a:t>07/02/14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FAF2-C221-43B6-A1C4-E485D84FD000}" type="datetimeFigureOut">
              <a:rPr lang="es-AR" smtClean="0"/>
              <a:t>07/02/14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07/02/14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974FAF2-C221-43B6-A1C4-E485D84FD000}" type="datetimeFigureOut">
              <a:rPr lang="es-AR" smtClean="0"/>
              <a:t>07/02/14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4CFCC119-9D23-4BF4-BB44-DF001D4F383E}" type="slidenum">
              <a:rPr lang="es-AR" smtClean="0"/>
              <a:t>‹Nr.›</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74FAF2-C221-43B6-A1C4-E485D84FD000}" type="datetimeFigureOut">
              <a:rPr lang="es-AR" smtClean="0"/>
              <a:t>07/02/14</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FCC119-9D23-4BF4-BB44-DF001D4F383E}" type="slidenum">
              <a:rPr lang="es-AR" smtClean="0"/>
              <a:t>‹Nr.›</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Lucida Sans" panose="020B0602030504020204" pitchFamily="34"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Lucida Sans" panose="020B0602030504020204" pitchFamily="34"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Lucida Sans" panose="020B0602030504020204" pitchFamily="34"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Lucida Sans" panose="020B0602030504020204" pitchFamily="34"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Lucida Sans" panose="020B0602030504020204"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1656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3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304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Tree>
    <p:extLst>
      <p:ext uri="{BB962C8B-B14F-4D97-AF65-F5344CB8AC3E}">
        <p14:creationId xmlns:p14="http://schemas.microsoft.com/office/powerpoint/2010/main" val="210925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0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23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83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85000" lnSpcReduction="2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5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Tree>
    <p:extLst>
      <p:ext uri="{BB962C8B-B14F-4D97-AF65-F5344CB8AC3E}">
        <p14:creationId xmlns:p14="http://schemas.microsoft.com/office/powerpoint/2010/main" val="372404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texto"/>
          <p:cNvSpPr>
            <a:spLocks noGrp="1"/>
          </p:cNvSpPr>
          <p:nvPr>
            <p:ph type="body" sz="half" idx="2"/>
          </p:nvPr>
        </p:nvSpPr>
        <p:spPr/>
        <p:txBody>
          <a:bodyPr/>
          <a:lstStyle/>
          <a:p>
            <a:endParaRPr lang="es-AR"/>
          </a:p>
        </p:txBody>
      </p:sp>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1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Todo sistema de programación cambia durante su vida </a:t>
            </a:r>
            <a:r>
              <a:rPr lang="es-AR" dirty="0"/>
              <a:t>ú</a:t>
            </a:r>
            <a:r>
              <a:rPr lang="es-AR" dirty="0" smtClean="0"/>
              <a:t>til.</a:t>
            </a:r>
          </a:p>
          <a:p>
            <a:endParaRPr lang="es-AR" dirty="0"/>
          </a:p>
          <a:p>
            <a:r>
              <a:rPr lang="es-AR" dirty="0" smtClean="0"/>
              <a:t>Lamentablemente los a veces los cambios son espeluznantes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221088"/>
            <a:ext cx="3456384" cy="19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37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4762872" cy="4389120"/>
          </a:xfrm>
        </p:spPr>
        <p:txBody>
          <a:bodyPr>
            <a:normAutofit fontScale="92500"/>
          </a:bodyPr>
          <a:lstStyle/>
          <a:p>
            <a:endParaRPr lang="es-AR" dirty="0" smtClean="0"/>
          </a:p>
          <a:p>
            <a:pPr marL="0" indent="0" algn="ctr">
              <a:buNone/>
            </a:pPr>
            <a:r>
              <a:rPr lang="es-AR" dirty="0" smtClean="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(clases, módulos,</a:t>
            </a:r>
          </a:p>
          <a:p>
            <a:pPr marL="0" indent="0" algn="ctr">
              <a:buNone/>
            </a:pPr>
            <a:r>
              <a:rPr lang="es-AR" dirty="0">
                <a:solidFill>
                  <a:schemeClr val="accent1">
                    <a:lumMod val="75000"/>
                  </a:schemeClr>
                </a:solidFill>
              </a:rPr>
              <a:t>funciones) 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343" y="2420888"/>
            <a:ext cx="2327531"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08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5050904" cy="4389120"/>
          </a:xfrm>
        </p:spPr>
        <p:txBody>
          <a:bodyPr>
            <a:normAutofit fontScale="92500" lnSpcReduction="20000"/>
          </a:bodyPr>
          <a:lstStyle/>
          <a:p>
            <a:r>
              <a:rPr lang="es-AR" dirty="0" smtClean="0"/>
              <a:t>Los módulos que están de acuerdo al principio:</a:t>
            </a:r>
          </a:p>
          <a:p>
            <a:endParaRPr lang="es-AR" dirty="0"/>
          </a:p>
          <a:p>
            <a:pPr lvl="1"/>
            <a:r>
              <a:rPr lang="es-AR" i="1" dirty="0" smtClean="0"/>
              <a:t>Son abiertos para la extensión: </a:t>
            </a:r>
            <a:r>
              <a:rPr lang="es-AR" dirty="0" smtClean="0"/>
              <a:t>se </a:t>
            </a:r>
            <a:r>
              <a:rPr lang="es-AR" dirty="0"/>
              <a:t>debería </a:t>
            </a:r>
            <a:r>
              <a:rPr lang="es-AR" dirty="0" smtClean="0"/>
              <a:t>permitir agregar </a:t>
            </a:r>
            <a:r>
              <a:rPr lang="es-AR" dirty="0"/>
              <a:t>nuevas </a:t>
            </a:r>
            <a:r>
              <a:rPr lang="es-AR" i="1" dirty="0" smtClean="0"/>
              <a:t>características </a:t>
            </a:r>
            <a:r>
              <a:rPr lang="es-AR" dirty="0" smtClean="0"/>
              <a:t>a </a:t>
            </a:r>
            <a:r>
              <a:rPr lang="es-AR" dirty="0"/>
              <a:t>un módulo</a:t>
            </a:r>
            <a:r>
              <a:rPr lang="es-AR" i="1" dirty="0" smtClean="0"/>
              <a:t>.</a:t>
            </a:r>
          </a:p>
          <a:p>
            <a:pPr marL="365760" lvl="1" indent="0">
              <a:buNone/>
            </a:pPr>
            <a:endParaRPr lang="es-AR" i="1" dirty="0"/>
          </a:p>
          <a:p>
            <a:pPr lvl="1"/>
            <a:r>
              <a:rPr lang="es-AR" i="1" dirty="0" smtClean="0"/>
              <a:t>Son cerrados para la modificación </a:t>
            </a:r>
            <a:r>
              <a:rPr lang="es-AR" dirty="0" smtClean="0"/>
              <a:t>: </a:t>
            </a:r>
            <a:r>
              <a:rPr lang="es-AR" dirty="0"/>
              <a:t>no debería </a:t>
            </a:r>
            <a:r>
              <a:rPr lang="es-AR" dirty="0" smtClean="0"/>
              <a:t>permitirse la </a:t>
            </a:r>
            <a:r>
              <a:rPr lang="es-AR" dirty="0"/>
              <a:t>modificación de código fuente excepto</a:t>
            </a:r>
            <a:r>
              <a:rPr lang="es-AR" dirty="0" smtClean="0"/>
              <a:t>, obviamente</a:t>
            </a:r>
            <a:r>
              <a:rPr lang="es-AR" dirty="0"/>
              <a:t>, para extensión</a:t>
            </a:r>
            <a:r>
              <a:rPr lang="es-AR" dirty="0" smtClean="0"/>
              <a:t>. (Solo para corregir)</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185" y="2204864"/>
            <a:ext cx="2101180" cy="218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174" y="5013176"/>
            <a:ext cx="1769202" cy="11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2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La manera de aplicar del principio es a través de la abstracción y el polimorfismo.</a:t>
            </a:r>
          </a:p>
          <a:p>
            <a:endParaRPr lang="es-AR" dirty="0"/>
          </a:p>
          <a:p>
            <a:r>
              <a:rPr lang="es-AR" dirty="0" smtClean="0"/>
              <a:t>Abstracción: entender que es lo invariable </a:t>
            </a:r>
          </a:p>
          <a:p>
            <a:pPr lvl="1"/>
            <a:r>
              <a:rPr lang="es-AR" dirty="0" smtClean="0"/>
              <a:t>Clases Abstractas, interfaces, métodos virtuales.</a:t>
            </a:r>
          </a:p>
          <a:p>
            <a:endParaRPr lang="es-AR" dirty="0"/>
          </a:p>
          <a:p>
            <a:r>
              <a:rPr lang="es-AR" dirty="0" smtClean="0"/>
              <a:t>Polimorfismo: entender que puede cambiar.</a:t>
            </a:r>
          </a:p>
          <a:p>
            <a:pPr lvl="1"/>
            <a:r>
              <a:rPr lang="es-AR" dirty="0" smtClean="0"/>
              <a:t>La clases derivadas de las abstracciones implementan las variaciones y extensiones. </a:t>
            </a:r>
            <a:endParaRPr lang="es-AR" dirty="0"/>
          </a:p>
        </p:txBody>
      </p:sp>
    </p:spTree>
    <p:extLst>
      <p:ext uri="{BB962C8B-B14F-4D97-AF65-F5344CB8AC3E}">
        <p14:creationId xmlns:p14="http://schemas.microsoft.com/office/powerpoint/2010/main" val="326061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060848"/>
            <a:ext cx="3802043" cy="156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861048"/>
            <a:ext cx="3802043" cy="281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OCP</a:t>
            </a:r>
            <a:endParaRPr lang="es-AR" dirty="0"/>
          </a:p>
        </p:txBody>
      </p:sp>
      <p:sp>
        <p:nvSpPr>
          <p:cNvPr id="3" name="2 Marcador de texto"/>
          <p:cNvSpPr>
            <a:spLocks noGrp="1"/>
          </p:cNvSpPr>
          <p:nvPr>
            <p:ph type="body" idx="1"/>
          </p:nvPr>
        </p:nvSpPr>
        <p:spPr/>
        <p:txBody>
          <a:bodyPr/>
          <a:lstStyle/>
          <a:p>
            <a:pPr algn="ctr"/>
            <a:r>
              <a:rPr lang="es-AR" dirty="0" smtClean="0"/>
              <a:t>Importancia</a:t>
            </a:r>
            <a:endParaRPr lang="es-AR" dirty="0"/>
          </a:p>
        </p:txBody>
      </p:sp>
      <p:sp>
        <p:nvSpPr>
          <p:cNvPr id="4" name="3 Marcador de texto"/>
          <p:cNvSpPr>
            <a:spLocks noGrp="1"/>
          </p:cNvSpPr>
          <p:nvPr>
            <p:ph type="body" sz="half" idx="3"/>
          </p:nvPr>
        </p:nvSpPr>
        <p:spPr/>
        <p:txBody>
          <a:bodyPr/>
          <a:lstStyle/>
          <a:p>
            <a:pPr algn="ctr"/>
            <a:r>
              <a:rPr lang="es-AR" dirty="0" smtClean="0"/>
              <a:t>Para tener en cuenta</a:t>
            </a:r>
            <a:endParaRPr lang="es-AR" dirty="0"/>
          </a:p>
        </p:txBody>
      </p:sp>
      <p:sp>
        <p:nvSpPr>
          <p:cNvPr id="5" name="4 Marcador de contenido"/>
          <p:cNvSpPr>
            <a:spLocks noGrp="1"/>
          </p:cNvSpPr>
          <p:nvPr>
            <p:ph sz="quarter" idx="2"/>
          </p:nvPr>
        </p:nvSpPr>
        <p:spPr/>
        <p:txBody>
          <a:bodyPr/>
          <a:lstStyle/>
          <a:p>
            <a:endParaRPr lang="es-AR" dirty="0" smtClean="0"/>
          </a:p>
          <a:p>
            <a:r>
              <a:rPr lang="es-AR" dirty="0" smtClean="0"/>
              <a:t>Cada </a:t>
            </a:r>
            <a:r>
              <a:rPr lang="es-AR" dirty="0"/>
              <a:t>vez que se modifica un código, se </a:t>
            </a:r>
            <a:r>
              <a:rPr lang="es-AR" dirty="0" smtClean="0"/>
              <a:t>corre el </a:t>
            </a:r>
            <a:r>
              <a:rPr lang="es-AR" dirty="0"/>
              <a:t>riesgo de romperlo</a:t>
            </a:r>
            <a:r>
              <a:rPr lang="es-AR" dirty="0" smtClean="0"/>
              <a:t>.</a:t>
            </a:r>
          </a:p>
          <a:p>
            <a:endParaRPr lang="es-AR" dirty="0"/>
          </a:p>
          <a:p>
            <a:r>
              <a:rPr lang="es-AR" dirty="0" smtClean="0"/>
              <a:t>A </a:t>
            </a:r>
            <a:r>
              <a:rPr lang="es-AR" dirty="0"/>
              <a:t>veces no es necesario cambiar librerías (</a:t>
            </a:r>
            <a:r>
              <a:rPr lang="es-AR" dirty="0" smtClean="0"/>
              <a:t>por ejemplo</a:t>
            </a:r>
            <a:r>
              <a:rPr lang="es-AR" dirty="0"/>
              <a:t>, en código que no es nuestro).</a:t>
            </a:r>
          </a:p>
        </p:txBody>
      </p:sp>
      <p:sp>
        <p:nvSpPr>
          <p:cNvPr id="6" name="5 Marcador de contenido"/>
          <p:cNvSpPr>
            <a:spLocks noGrp="1"/>
          </p:cNvSpPr>
          <p:nvPr>
            <p:ph sz="quarter" idx="4"/>
          </p:nvPr>
        </p:nvSpPr>
        <p:spPr/>
        <p:txBody>
          <a:bodyPr>
            <a:normAutofit lnSpcReduction="10000"/>
          </a:bodyPr>
          <a:lstStyle/>
          <a:p>
            <a:r>
              <a:rPr lang="es-AR" dirty="0" smtClean="0"/>
              <a:t>Usar </a:t>
            </a:r>
            <a:r>
              <a:rPr lang="es-AR" dirty="0" err="1"/>
              <a:t>if</a:t>
            </a:r>
            <a:r>
              <a:rPr lang="es-AR" dirty="0"/>
              <a:t> </a:t>
            </a:r>
            <a:r>
              <a:rPr lang="es-AR" dirty="0" err="1"/>
              <a:t>or</a:t>
            </a:r>
            <a:r>
              <a:rPr lang="es-AR" dirty="0"/>
              <a:t> </a:t>
            </a:r>
            <a:r>
              <a:rPr lang="es-AR" dirty="0" err="1"/>
              <a:t>switch</a:t>
            </a:r>
            <a:r>
              <a:rPr lang="es-AR" dirty="0"/>
              <a:t>‐case si el número de </a:t>
            </a:r>
            <a:r>
              <a:rPr lang="es-AR" dirty="0" smtClean="0"/>
              <a:t>casos probablemente </a:t>
            </a:r>
            <a:r>
              <a:rPr lang="es-AR" dirty="0"/>
              <a:t>no cambie</a:t>
            </a:r>
            <a:r>
              <a:rPr lang="es-AR" dirty="0" smtClean="0"/>
              <a:t>.</a:t>
            </a:r>
          </a:p>
          <a:p>
            <a:endParaRPr lang="es-AR" dirty="0"/>
          </a:p>
          <a:p>
            <a:r>
              <a:rPr lang="es-AR" dirty="0" smtClean="0"/>
              <a:t>Usar </a:t>
            </a:r>
            <a:r>
              <a:rPr lang="es-AR" dirty="0"/>
              <a:t>patrones cuando el número de </a:t>
            </a:r>
            <a:r>
              <a:rPr lang="es-AR" dirty="0" smtClean="0"/>
              <a:t>casos probablemente </a:t>
            </a:r>
            <a:r>
              <a:rPr lang="es-AR" dirty="0"/>
              <a:t>cambie</a:t>
            </a:r>
            <a:r>
              <a:rPr lang="es-AR" dirty="0" smtClean="0"/>
              <a:t>.</a:t>
            </a:r>
          </a:p>
          <a:p>
            <a:endParaRPr lang="es-AR" dirty="0" smtClean="0"/>
          </a:p>
          <a:p>
            <a:r>
              <a:rPr lang="es-AR" dirty="0" smtClean="0"/>
              <a:t>¡</a:t>
            </a:r>
            <a:r>
              <a:rPr lang="es-AR" dirty="0"/>
              <a:t>Usar SIEMPRE el sentido común!</a:t>
            </a:r>
          </a:p>
        </p:txBody>
      </p:sp>
    </p:spTree>
    <p:extLst>
      <p:ext uri="{BB962C8B-B14F-4D97-AF65-F5344CB8AC3E}">
        <p14:creationId xmlns:p14="http://schemas.microsoft.com/office/powerpoint/2010/main" val="245786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OCP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POLIMORFISMO</a:t>
            </a:r>
            <a:endParaRPr lang="es-AR" sz="6600" dirty="0"/>
          </a:p>
        </p:txBody>
      </p:sp>
    </p:spTree>
    <p:extLst>
      <p:ext uri="{BB962C8B-B14F-4D97-AF65-F5344CB8AC3E}">
        <p14:creationId xmlns:p14="http://schemas.microsoft.com/office/powerpoint/2010/main" val="320111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Sustitución de </a:t>
            </a:r>
            <a:r>
              <a:rPr lang="es-AR" dirty="0" err="1" smtClean="0"/>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0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sz="half" idx="1"/>
          </p:nvPr>
        </p:nvSpPr>
        <p:spPr/>
        <p:txBody>
          <a:bodyPr/>
          <a:lstStyle/>
          <a:p>
            <a:r>
              <a:rPr lang="es-AR" dirty="0" smtClean="0"/>
              <a:t>Es el principio sobre el que se muestra el uso adecuado del concepto de herencia.</a:t>
            </a:r>
          </a:p>
          <a:p>
            <a:pPr lvl="1"/>
            <a:r>
              <a:rPr lang="es-AR" dirty="0" smtClean="0"/>
              <a:t>¿Cómo se debe aplicar la herencia en un caso particular?</a:t>
            </a:r>
          </a:p>
          <a:p>
            <a:pPr lvl="1"/>
            <a:r>
              <a:rPr lang="es-AR" dirty="0" smtClean="0"/>
              <a:t>¿Cómo crear un jerarquía de herencia?</a:t>
            </a:r>
            <a:endParaRPr lang="es-AR" dirty="0"/>
          </a:p>
        </p:txBody>
      </p:sp>
      <p:pic>
        <p:nvPicPr>
          <p:cNvPr id="3074" name="Picture 2" descr="http://ts1.mm.bing.net/images/thumbnail.aspx?q=1436923017408&amp;id=86a8d0e2ca120777efa2d75e3d1c60b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48064" y="2132856"/>
            <a:ext cx="2936180" cy="371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smtClean="0"/>
          </a:p>
          <a:p>
            <a:pPr marL="0" indent="0">
              <a:buNone/>
            </a:pPr>
            <a:r>
              <a:rPr lang="es-AR" b="1" dirty="0" smtClean="0"/>
              <a:t>Propiedad:</a:t>
            </a:r>
          </a:p>
          <a:p>
            <a:pPr marL="0" indent="0">
              <a:buNone/>
            </a:pPr>
            <a:r>
              <a:rPr lang="es-AR" dirty="0"/>
              <a:t>Si para cada o1 objeto de tipo S </a:t>
            </a:r>
            <a:r>
              <a:rPr lang="es-AR" dirty="0" smtClean="0"/>
              <a:t>hay</a:t>
            </a:r>
            <a:r>
              <a:rPr lang="es-AR" dirty="0"/>
              <a:t> </a:t>
            </a:r>
            <a:r>
              <a:rPr lang="es-AR" dirty="0" smtClean="0"/>
              <a:t>un</a:t>
            </a:r>
            <a:r>
              <a:rPr lang="es-AR" dirty="0"/>
              <a:t> objeto </a:t>
            </a:r>
            <a:r>
              <a:rPr lang="es-AR" dirty="0" smtClean="0"/>
              <a:t>o2</a:t>
            </a:r>
            <a:r>
              <a:rPr lang="es-AR" dirty="0"/>
              <a:t> de tipo T tal que para todos </a:t>
            </a:r>
            <a:r>
              <a:rPr lang="es-AR" dirty="0" smtClean="0"/>
              <a:t>los programas</a:t>
            </a:r>
            <a:r>
              <a:rPr lang="es-AR" dirty="0"/>
              <a:t> P definidos en términos de T, el comportamiento de P no cambia cuando o1 es sustituido por o2 entonces S es un subtipo de T.</a:t>
            </a:r>
          </a:p>
        </p:txBody>
      </p:sp>
    </p:spTree>
    <p:extLst>
      <p:ext uri="{BB962C8B-B14F-4D97-AF65-F5344CB8AC3E}">
        <p14:creationId xmlns:p14="http://schemas.microsoft.com/office/powerpoint/2010/main" val="24517368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Paradigma de desarrollo orientados a objetos.</a:t>
            </a:r>
          </a:p>
          <a:p>
            <a:endParaRPr lang="es-ES" dirty="0"/>
          </a:p>
          <a:p>
            <a:r>
              <a:rPr lang="es-ES" dirty="0" smtClean="0"/>
              <a:t>Clases o tipos</a:t>
            </a:r>
          </a:p>
          <a:p>
            <a:endParaRPr lang="es-ES" dirty="0"/>
          </a:p>
          <a:p>
            <a:r>
              <a:rPr lang="es-ES" dirty="0" smtClean="0"/>
              <a:t>Objetos </a:t>
            </a:r>
            <a:r>
              <a:rPr lang="es-ES" dirty="0" smtClean="0">
                <a:sym typeface="Wingdings"/>
              </a:rPr>
              <a:t> instancias de clases</a:t>
            </a:r>
          </a:p>
          <a:p>
            <a:endParaRPr lang="es-ES" dirty="0">
              <a:sym typeface="Wingdings"/>
            </a:endParaRPr>
          </a:p>
          <a:p>
            <a:r>
              <a:rPr lang="es-ES" dirty="0" smtClean="0">
                <a:sym typeface="Wingdings"/>
              </a:rPr>
              <a:t>Los objetos se comunican y colaboran</a:t>
            </a:r>
          </a:p>
          <a:p>
            <a:endParaRPr lang="es-ES" dirty="0">
              <a:sym typeface="Wingdings"/>
            </a:endParaRPr>
          </a:p>
          <a:p>
            <a:r>
              <a:rPr lang="es-ES" dirty="0" smtClean="0">
                <a:sym typeface="Wingdings"/>
              </a:rPr>
              <a:t>Entramado de objetos  Dependencia</a:t>
            </a:r>
            <a:endParaRPr lang="es-ES" dirty="0"/>
          </a:p>
        </p:txBody>
      </p:sp>
    </p:spTree>
    <p:extLst>
      <p:ext uri="{BB962C8B-B14F-4D97-AF65-F5344CB8AC3E}">
        <p14:creationId xmlns:p14="http://schemas.microsoft.com/office/powerpoint/2010/main" val="237108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5" y="2260123"/>
            <a:ext cx="3943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15" y="4134966"/>
            <a:ext cx="3971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303" y="2813050"/>
            <a:ext cx="2038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6390" y="2809161"/>
            <a:ext cx="2162175" cy="1657350"/>
          </a:xfrm>
          <a:prstGeom prst="rect">
            <a:avLst/>
          </a:prstGeom>
          <a:solidFill>
            <a:schemeClr val="bg1"/>
          </a:solidFill>
          <a:ln>
            <a:noFill/>
          </a:ln>
          <a:effec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90" y="2260123"/>
            <a:ext cx="4243639" cy="3113093"/>
          </a:xfrm>
          <a:prstGeom prst="rect">
            <a:avLst/>
          </a:prstGeom>
          <a:solidFill>
            <a:schemeClr val="bg1"/>
          </a:solidFill>
          <a:ln>
            <a:noFill/>
          </a:ln>
          <a:effectLst/>
        </p:spPr>
      </p:pic>
    </p:spTree>
    <p:extLst>
      <p:ext uri="{BB962C8B-B14F-4D97-AF65-F5344CB8AC3E}">
        <p14:creationId xmlns:p14="http://schemas.microsoft.com/office/powerpoint/2010/main" val="701686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a:bodyPr>
          <a:lstStyle/>
          <a:p>
            <a:r>
              <a:rPr lang="es-AR" dirty="0"/>
              <a:t>En POO, “herencia” se suele describir </a:t>
            </a:r>
            <a:r>
              <a:rPr lang="es-AR" dirty="0" smtClean="0"/>
              <a:t>mediante relaciones </a:t>
            </a:r>
            <a:r>
              <a:rPr lang="es-AR" dirty="0"/>
              <a:t>de tipo “es un” (</a:t>
            </a:r>
            <a:r>
              <a:rPr lang="es-AR" i="1" dirty="0" err="1"/>
              <a:t>is</a:t>
            </a:r>
            <a:r>
              <a:rPr lang="es-AR" i="1" dirty="0"/>
              <a:t>‐a</a:t>
            </a:r>
            <a:r>
              <a:rPr lang="es-AR" dirty="0" smtClean="0"/>
              <a:t>).</a:t>
            </a:r>
          </a:p>
          <a:p>
            <a:endParaRPr lang="es-AR" dirty="0"/>
          </a:p>
          <a:p>
            <a:r>
              <a:rPr lang="es-AR" dirty="0" smtClean="0"/>
              <a:t>Tal </a:t>
            </a:r>
            <a:r>
              <a:rPr lang="es-AR" dirty="0"/>
              <a:t>relación “es un” es muy importante en diseño y</a:t>
            </a:r>
            <a:r>
              <a:rPr lang="es-AR" dirty="0" smtClean="0"/>
              <a:t>, muchas </a:t>
            </a:r>
            <a:r>
              <a:rPr lang="es-AR" dirty="0"/>
              <a:t>veces, caemos en un mal diseño sin </a:t>
            </a:r>
            <a:r>
              <a:rPr lang="es-AR" dirty="0" smtClean="0"/>
              <a:t>respetar esa </a:t>
            </a:r>
            <a:r>
              <a:rPr lang="es-AR" dirty="0"/>
              <a:t>herencia</a:t>
            </a:r>
            <a:r>
              <a:rPr lang="es-AR" dirty="0" smtClean="0"/>
              <a:t>.</a:t>
            </a:r>
          </a:p>
          <a:p>
            <a:endParaRPr lang="es-AR" dirty="0"/>
          </a:p>
          <a:p>
            <a:r>
              <a:rPr lang="es-AR" dirty="0" smtClean="0"/>
              <a:t>LSP </a:t>
            </a:r>
            <a:r>
              <a:rPr lang="es-AR" dirty="0"/>
              <a:t>es una manera de asegurar que la herencia </a:t>
            </a:r>
            <a:r>
              <a:rPr lang="es-AR" dirty="0" smtClean="0"/>
              <a:t>se use </a:t>
            </a:r>
            <a:r>
              <a:rPr lang="es-AR" dirty="0"/>
              <a:t>correctamente</a:t>
            </a:r>
            <a:r>
              <a:rPr lang="es-AR" dirty="0" smtClean="0"/>
              <a:t>.</a:t>
            </a:r>
          </a:p>
          <a:p>
            <a:endParaRPr lang="es-AR" dirty="0" smtClean="0"/>
          </a:p>
          <a:p>
            <a:pPr marL="0" indent="0">
              <a:buNone/>
            </a:pPr>
            <a:endParaRPr lang="es-AR" dirty="0"/>
          </a:p>
          <a:p>
            <a:endParaRPr lang="es-AR" dirty="0"/>
          </a:p>
        </p:txBody>
      </p:sp>
    </p:spTree>
    <p:extLst>
      <p:ext uri="{BB962C8B-B14F-4D97-AF65-F5344CB8AC3E}">
        <p14:creationId xmlns:p14="http://schemas.microsoft.com/office/powerpoint/2010/main" val="27851036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violación de LSP</a:t>
            </a:r>
            <a:endParaRPr lang="es-AR"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17" y="2060847"/>
            <a:ext cx="7534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13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78" y="1988840"/>
            <a:ext cx="77628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89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 - Herencia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herencia no es solo datos.</a:t>
            </a:r>
          </a:p>
          <a:p>
            <a:endParaRPr lang="es-AR" dirty="0"/>
          </a:p>
          <a:p>
            <a:r>
              <a:rPr lang="es-AR" dirty="0" smtClean="0"/>
              <a:t>La relación “ES-UN” de la herencia, también significa comportamiento.</a:t>
            </a:r>
          </a:p>
          <a:p>
            <a:endParaRPr lang="es-AR" dirty="0"/>
          </a:p>
          <a:p>
            <a:r>
              <a:rPr lang="es-AR" dirty="0"/>
              <a:t>Si LSP no se mantiene, las jerarquías de clase sería un desastre, y si una instancia </a:t>
            </a:r>
            <a:r>
              <a:rPr lang="es-AR" dirty="0" smtClean="0"/>
              <a:t>de subclase</a:t>
            </a:r>
            <a:r>
              <a:rPr lang="es-AR" dirty="0"/>
              <a:t> se pasa como parámetro a los métodos, comportamiento extraño si no lo </a:t>
            </a:r>
            <a:r>
              <a:rPr lang="es-AR" dirty="0" smtClean="0"/>
              <a:t>hace.</a:t>
            </a:r>
          </a:p>
          <a:p>
            <a:endParaRPr lang="es-AR" dirty="0" smtClean="0"/>
          </a:p>
          <a:p>
            <a:r>
              <a:rPr lang="es-AR" dirty="0" smtClean="0"/>
              <a:t>Si</a:t>
            </a:r>
            <a:r>
              <a:rPr lang="es-AR" dirty="0"/>
              <a:t> LSP no se mantiene, las pruebas unitarias para las clases de base nunca tendría </a:t>
            </a:r>
            <a:r>
              <a:rPr lang="es-AR" dirty="0" smtClean="0"/>
              <a:t>éxito para las</a:t>
            </a:r>
            <a:r>
              <a:rPr lang="es-AR" dirty="0"/>
              <a:t> </a:t>
            </a:r>
            <a:r>
              <a:rPr lang="es-AR" dirty="0" smtClean="0"/>
              <a:t>subclases.</a:t>
            </a:r>
            <a:endParaRPr lang="es-AR" dirty="0"/>
          </a:p>
        </p:txBody>
      </p:sp>
    </p:spTree>
    <p:extLst>
      <p:ext uri="{BB962C8B-B14F-4D97-AF65-F5344CB8AC3E}">
        <p14:creationId xmlns:p14="http://schemas.microsoft.com/office/powerpoint/2010/main" val="32547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LSP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HERENCIA</a:t>
            </a:r>
            <a:endParaRPr lang="es-AR" sz="6600" dirty="0"/>
          </a:p>
        </p:txBody>
      </p:sp>
    </p:spTree>
    <p:extLst>
      <p:ext uri="{BB962C8B-B14F-4D97-AF65-F5344CB8AC3E}">
        <p14:creationId xmlns:p14="http://schemas.microsoft.com/office/powerpoint/2010/main" val="867707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Segregación de Interfaces</a:t>
            </a:r>
            <a:endParaRPr lang="es-AR" dirty="0"/>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6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ISP - Inicio</a:t>
            </a:r>
            <a:endParaRPr lang="es-ES" dirty="0"/>
          </a:p>
        </p:txBody>
      </p:sp>
      <p:sp>
        <p:nvSpPr>
          <p:cNvPr id="3" name="Marcador de contenido 2"/>
          <p:cNvSpPr>
            <a:spLocks noGrp="1"/>
          </p:cNvSpPr>
          <p:nvPr>
            <p:ph idx="1"/>
          </p:nvPr>
        </p:nvSpPr>
        <p:spPr>
          <a:xfrm>
            <a:off x="457200" y="1935480"/>
            <a:ext cx="5338936" cy="4389120"/>
          </a:xfrm>
        </p:spPr>
        <p:txBody>
          <a:bodyPr/>
          <a:lstStyle/>
          <a:p>
            <a:r>
              <a:rPr lang="es-ES" dirty="0" smtClean="0"/>
              <a:t>Veamos la clase abstracta del </a:t>
            </a:r>
            <a:r>
              <a:rPr lang="es-ES" dirty="0" err="1" smtClean="0"/>
              <a:t>framework</a:t>
            </a:r>
            <a:r>
              <a:rPr lang="es-ES" dirty="0" smtClean="0"/>
              <a:t> .NET</a:t>
            </a:r>
          </a:p>
          <a:p>
            <a:endParaRPr lang="es-ES" dirty="0"/>
          </a:p>
          <a:p>
            <a:r>
              <a:rPr lang="es-ES" dirty="0" err="1" smtClean="0"/>
              <a:t>MembershipProvider</a:t>
            </a:r>
            <a:endParaRPr lang="es-ES" dirty="0"/>
          </a:p>
        </p:txBody>
      </p:sp>
      <p:pic>
        <p:nvPicPr>
          <p:cNvPr id="4" name="Imagen 3"/>
          <p:cNvPicPr>
            <a:picLocks noChangeAspect="1"/>
          </p:cNvPicPr>
          <p:nvPr/>
        </p:nvPicPr>
        <p:blipFill>
          <a:blip r:embed="rId2"/>
          <a:stretch>
            <a:fillRect/>
          </a:stretch>
        </p:blipFill>
        <p:spPr>
          <a:xfrm>
            <a:off x="4716016" y="2852936"/>
            <a:ext cx="3384376" cy="3384376"/>
          </a:xfrm>
          <a:prstGeom prst="rect">
            <a:avLst/>
          </a:prstGeom>
        </p:spPr>
      </p:pic>
    </p:spTree>
    <p:extLst>
      <p:ext uri="{BB962C8B-B14F-4D97-AF65-F5344CB8AC3E}">
        <p14:creationId xmlns:p14="http://schemas.microsoft.com/office/powerpoint/2010/main" val="62578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ISP - Características</a:t>
            </a:r>
            <a:endParaRPr lang="es-AR" dirty="0"/>
          </a:p>
        </p:txBody>
      </p:sp>
      <p:sp>
        <p:nvSpPr>
          <p:cNvPr id="3" name="2 Marcador de contenido"/>
          <p:cNvSpPr>
            <a:spLocks noGrp="1"/>
          </p:cNvSpPr>
          <p:nvPr>
            <p:ph idx="1"/>
          </p:nvPr>
        </p:nvSpPr>
        <p:spPr>
          <a:xfrm>
            <a:off x="457200" y="1935480"/>
            <a:ext cx="5842992" cy="4389120"/>
          </a:xfrm>
        </p:spPr>
        <p:txBody>
          <a:bodyPr/>
          <a:lstStyle/>
          <a:p>
            <a:r>
              <a:rPr lang="es-AR" dirty="0" smtClean="0"/>
              <a:t>Trata los problemas de las interfaces “obesas”.</a:t>
            </a:r>
          </a:p>
          <a:p>
            <a:endParaRPr lang="es-AR" dirty="0"/>
          </a:p>
          <a:p>
            <a:r>
              <a:rPr lang="es-AR" dirty="0" smtClean="0"/>
              <a:t>Clases que usan estas interfaces no son cohesivas.</a:t>
            </a:r>
          </a:p>
          <a:p>
            <a:endParaRPr lang="es-AR" dirty="0"/>
          </a:p>
          <a:p>
            <a:r>
              <a:rPr lang="es-AR" dirty="0" smtClean="0"/>
              <a:t>Se pueden agrupar métodos para diferentes clientes.</a:t>
            </a:r>
          </a:p>
          <a:p>
            <a:endParaRPr lang="es-AR" dirty="0"/>
          </a:p>
          <a:p>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45191"/>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2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Tree>
    <p:extLst>
      <p:ext uri="{BB962C8B-B14F-4D97-AF65-F5344CB8AC3E}">
        <p14:creationId xmlns:p14="http://schemas.microsoft.com/office/powerpoint/2010/main" val="23704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Tree>
    <p:extLst>
      <p:ext uri="{BB962C8B-B14F-4D97-AF65-F5344CB8AC3E}">
        <p14:creationId xmlns:p14="http://schemas.microsoft.com/office/powerpoint/2010/main" val="15868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No ISP</a:t>
            </a:r>
            <a:endParaRPr lang="es-ES" dirty="0"/>
          </a:p>
        </p:txBody>
      </p:sp>
      <p:pic>
        <p:nvPicPr>
          <p:cNvPr id="4" name="Marcador de contenido 3"/>
          <p:cNvPicPr>
            <a:picLocks noGrp="1" noChangeAspect="1"/>
          </p:cNvPicPr>
          <p:nvPr>
            <p:ph idx="1"/>
          </p:nvPr>
        </p:nvPicPr>
        <p:blipFill>
          <a:blip r:embed="rId2"/>
          <a:srcRect t="4456" b="4456"/>
          <a:stretch>
            <a:fillRect/>
          </a:stretch>
        </p:blipFill>
        <p:spPr/>
      </p:pic>
    </p:spTree>
    <p:extLst>
      <p:ext uri="{BB962C8B-B14F-4D97-AF65-F5344CB8AC3E}">
        <p14:creationId xmlns:p14="http://schemas.microsoft.com/office/powerpoint/2010/main" val="3406154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ISP</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854329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qué importa el ISP?</a:t>
            </a:r>
            <a:endParaRPr lang="es-AR" dirty="0"/>
          </a:p>
        </p:txBody>
      </p:sp>
      <p:sp>
        <p:nvSpPr>
          <p:cNvPr id="3" name="2 Marcador de contenido"/>
          <p:cNvSpPr>
            <a:spLocks noGrp="1"/>
          </p:cNvSpPr>
          <p:nvPr>
            <p:ph idx="1"/>
          </p:nvPr>
        </p:nvSpPr>
        <p:spPr>
          <a:xfrm>
            <a:off x="457200" y="1935480"/>
            <a:ext cx="8291264" cy="4445848"/>
          </a:xfrm>
        </p:spPr>
        <p:txBody>
          <a:bodyPr>
            <a:normAutofit fontScale="77500" lnSpcReduction="20000"/>
          </a:bodyPr>
          <a:lstStyle/>
          <a:p>
            <a:r>
              <a:rPr lang="es-AR" dirty="0"/>
              <a:t>Si la interface cuenta con miembros que no </a:t>
            </a:r>
            <a:r>
              <a:rPr lang="es-AR" dirty="0" smtClean="0"/>
              <a:t>son utilizados </a:t>
            </a:r>
            <a:r>
              <a:rPr lang="es-AR" dirty="0"/>
              <a:t>por algunos herederos, los </a:t>
            </a:r>
            <a:r>
              <a:rPr lang="es-AR" dirty="0" smtClean="0"/>
              <a:t>herederos pueden </a:t>
            </a:r>
            <a:r>
              <a:rPr lang="es-AR" dirty="0"/>
              <a:t>verse afectados por cambios en </a:t>
            </a:r>
            <a:r>
              <a:rPr lang="es-AR" dirty="0" smtClean="0"/>
              <a:t>la interface</a:t>
            </a:r>
            <a:r>
              <a:rPr lang="es-AR" dirty="0"/>
              <a:t>, aunque los métodos que utilizan </a:t>
            </a:r>
            <a:r>
              <a:rPr lang="es-AR" dirty="0" smtClean="0"/>
              <a:t>no hayan </a:t>
            </a:r>
            <a:r>
              <a:rPr lang="es-AR" dirty="0"/>
              <a:t>sido efectivamente cambiados</a:t>
            </a:r>
            <a:r>
              <a:rPr lang="es-AR" dirty="0" smtClean="0"/>
              <a:t>.</a:t>
            </a:r>
          </a:p>
          <a:p>
            <a:endParaRPr lang="es-AR" dirty="0" smtClean="0"/>
          </a:p>
          <a:p>
            <a:r>
              <a:rPr lang="es-AR" dirty="0"/>
              <a:t>Este principio trata de sobreponerse a las desventajas </a:t>
            </a:r>
            <a:r>
              <a:rPr lang="es-AR" dirty="0" smtClean="0"/>
              <a:t>de las </a:t>
            </a:r>
            <a:r>
              <a:rPr lang="es-AR" dirty="0"/>
              <a:t>interfaces “obesas</a:t>
            </a:r>
            <a:r>
              <a:rPr lang="es-AR" dirty="0" smtClean="0"/>
              <a:t>”.</a:t>
            </a:r>
          </a:p>
          <a:p>
            <a:endParaRPr lang="es-AR" dirty="0"/>
          </a:p>
          <a:p>
            <a:r>
              <a:rPr lang="es-AR" dirty="0" smtClean="0"/>
              <a:t>Las </a:t>
            </a:r>
            <a:r>
              <a:rPr lang="es-AR" dirty="0"/>
              <a:t>clases que tienen interfaces “obesas” son </a:t>
            </a:r>
            <a:r>
              <a:rPr lang="es-AR" dirty="0" smtClean="0"/>
              <a:t>clases cuyas </a:t>
            </a:r>
            <a:r>
              <a:rPr lang="es-AR" dirty="0"/>
              <a:t>interfaces no son cohesivas</a:t>
            </a:r>
            <a:r>
              <a:rPr lang="es-AR" dirty="0" smtClean="0"/>
              <a:t>.</a:t>
            </a:r>
          </a:p>
          <a:p>
            <a:endParaRPr lang="es-AR" dirty="0"/>
          </a:p>
          <a:p>
            <a:r>
              <a:rPr lang="es-AR" dirty="0" smtClean="0"/>
              <a:t>ISP </a:t>
            </a:r>
            <a:r>
              <a:rPr lang="es-AR" dirty="0"/>
              <a:t>reconoce que existen objetos que </a:t>
            </a:r>
            <a:r>
              <a:rPr lang="es-AR" dirty="0" smtClean="0"/>
              <a:t>requieren interfaces </a:t>
            </a:r>
            <a:r>
              <a:rPr lang="es-AR" dirty="0"/>
              <a:t>no cohesivas, sugiriendo que los clientes </a:t>
            </a:r>
            <a:r>
              <a:rPr lang="es-AR" dirty="0" smtClean="0"/>
              <a:t>no deberían </a:t>
            </a:r>
            <a:r>
              <a:rPr lang="es-AR" dirty="0"/>
              <a:t>conocerlos como una clase única, sino </a:t>
            </a:r>
            <a:r>
              <a:rPr lang="es-AR" dirty="0" smtClean="0"/>
              <a:t>como clases </a:t>
            </a:r>
            <a:r>
              <a:rPr lang="es-AR" dirty="0"/>
              <a:t>base abstractas que tienen interfaces cohesivas.</a:t>
            </a:r>
          </a:p>
        </p:txBody>
      </p:sp>
    </p:spTree>
    <p:extLst>
      <p:ext uri="{BB962C8B-B14F-4D97-AF65-F5344CB8AC3E}">
        <p14:creationId xmlns:p14="http://schemas.microsoft.com/office/powerpoint/2010/main" val="374521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Inversion de Dependencias</a:t>
            </a:r>
            <a:endParaRPr lang="es-AR" dirty="0"/>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5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fontScale="85000" lnSpcReduction="10000"/>
          </a:bodyPr>
          <a:lstStyle/>
          <a:p>
            <a:r>
              <a:rPr lang="es-ES" dirty="0"/>
              <a:t>¿</a:t>
            </a:r>
            <a:r>
              <a:rPr lang="es-ES" dirty="0" smtClean="0"/>
              <a:t>Qu</a:t>
            </a:r>
            <a:r>
              <a:rPr lang="es-ES" dirty="0" smtClean="0"/>
              <a:t>é</a:t>
            </a:r>
            <a:r>
              <a:rPr lang="es-ES" dirty="0" smtClean="0"/>
              <a:t> es un mal diseño?</a:t>
            </a:r>
          </a:p>
          <a:p>
            <a:pPr marL="0" indent="0">
              <a:buNone/>
            </a:pPr>
            <a:endParaRPr lang="es-ES" dirty="0"/>
          </a:p>
          <a:p>
            <a:r>
              <a:rPr lang="es-ES" dirty="0" smtClean="0"/>
              <a:t>Hay un ingrediente de criterio personal</a:t>
            </a:r>
          </a:p>
          <a:p>
            <a:endParaRPr lang="es-ES" dirty="0"/>
          </a:p>
          <a:p>
            <a:r>
              <a:rPr lang="es-ES" dirty="0" smtClean="0"/>
              <a:t>Pero es puede estar de acuerdo que:</a:t>
            </a:r>
          </a:p>
          <a:p>
            <a:pPr lvl="1"/>
            <a:r>
              <a:rPr lang="es-ES" dirty="0"/>
              <a:t>1. Es difícil cambiar ya que cada cambio afecta a muchas otras partes del sistema. </a:t>
            </a:r>
            <a:r>
              <a:rPr lang="es-ES" dirty="0" smtClean="0"/>
              <a:t>(</a:t>
            </a:r>
            <a:r>
              <a:rPr lang="es-ES" dirty="0"/>
              <a:t>Rigidez</a:t>
            </a:r>
            <a:r>
              <a:rPr lang="es-ES" dirty="0" smtClean="0"/>
              <a:t>).</a:t>
            </a:r>
          </a:p>
          <a:p>
            <a:pPr lvl="1"/>
            <a:endParaRPr lang="es-ES" dirty="0"/>
          </a:p>
          <a:p>
            <a:pPr lvl="1"/>
            <a:r>
              <a:rPr lang="es-ES" dirty="0"/>
              <a:t>2. Cuando </a:t>
            </a:r>
            <a:r>
              <a:rPr lang="es-ES" dirty="0" smtClean="0"/>
              <a:t>se hace </a:t>
            </a:r>
            <a:r>
              <a:rPr lang="es-ES" dirty="0"/>
              <a:t>un cambio, piezas inesperadas de la ruptura del sistema. (Fragilidad</a:t>
            </a:r>
            <a:r>
              <a:rPr lang="es-ES" dirty="0" smtClean="0"/>
              <a:t>).</a:t>
            </a:r>
          </a:p>
          <a:p>
            <a:pPr lvl="1"/>
            <a:endParaRPr lang="es-ES" dirty="0"/>
          </a:p>
          <a:p>
            <a:pPr lvl="1"/>
            <a:r>
              <a:rPr lang="es-ES" dirty="0"/>
              <a:t>3. Es difícil volver a utilizar en otra aplicación, ya que no puede ser </a:t>
            </a:r>
            <a:r>
              <a:rPr lang="es-ES" dirty="0" smtClean="0"/>
              <a:t>despegada de la </a:t>
            </a:r>
            <a:r>
              <a:rPr lang="es-ES" dirty="0"/>
              <a:t>aplicación actual. (Inmovilidad)</a:t>
            </a:r>
          </a:p>
          <a:p>
            <a:endParaRPr lang="es-ES" dirty="0"/>
          </a:p>
        </p:txBody>
      </p:sp>
    </p:spTree>
    <p:extLst>
      <p:ext uri="{BB962C8B-B14F-4D97-AF65-F5344CB8AC3E}">
        <p14:creationId xmlns:p14="http://schemas.microsoft.com/office/powerpoint/2010/main" val="75128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Qu</a:t>
            </a:r>
            <a:r>
              <a:rPr lang="es-ES" dirty="0" smtClean="0"/>
              <a:t>é hay de común entre estos aspectos:</a:t>
            </a:r>
            <a:endParaRPr lang="es-ES" dirty="0"/>
          </a:p>
          <a:p>
            <a:pPr marL="0" indent="0" algn="ctr">
              <a:buNone/>
            </a:pPr>
            <a:r>
              <a:rPr lang="es-ES" sz="3200" dirty="0" smtClean="0">
                <a:solidFill>
                  <a:srgbClr val="FF0000"/>
                </a:solidFill>
              </a:rPr>
              <a:t>Dependencia en los elementos</a:t>
            </a:r>
            <a:endParaRPr lang="es-ES" sz="3200" dirty="0">
              <a:solidFill>
                <a:srgbClr val="FF0000"/>
              </a:solidFill>
            </a:endParaRPr>
          </a:p>
        </p:txBody>
      </p:sp>
      <p:pic>
        <p:nvPicPr>
          <p:cNvPr id="4" name="Imagen 3"/>
          <p:cNvPicPr>
            <a:picLocks noChangeAspect="1"/>
          </p:cNvPicPr>
          <p:nvPr/>
        </p:nvPicPr>
        <p:blipFill>
          <a:blip r:embed="rId2"/>
          <a:stretch>
            <a:fillRect/>
          </a:stretch>
        </p:blipFill>
        <p:spPr>
          <a:xfrm>
            <a:off x="2267744" y="3212976"/>
            <a:ext cx="4464496" cy="3120168"/>
          </a:xfrm>
          <a:prstGeom prst="rect">
            <a:avLst/>
          </a:prstGeom>
        </p:spPr>
      </p:pic>
    </p:spTree>
    <p:extLst>
      <p:ext uri="{BB962C8B-B14F-4D97-AF65-F5344CB8AC3E}">
        <p14:creationId xmlns:p14="http://schemas.microsoft.com/office/powerpoint/2010/main" val="374305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Alto Acoplamiento</a:t>
            </a:r>
            <a:endParaRPr lang="es-ES" dirty="0"/>
          </a:p>
        </p:txBody>
      </p:sp>
      <p:sp>
        <p:nvSpPr>
          <p:cNvPr id="3" name="Marcador de contenido 2"/>
          <p:cNvSpPr>
            <a:spLocks noGrp="1"/>
          </p:cNvSpPr>
          <p:nvPr>
            <p:ph idx="1"/>
          </p:nvPr>
        </p:nvSpPr>
        <p:spPr/>
        <p:txBody>
          <a:bodyPr>
            <a:normAutofit/>
          </a:bodyPr>
          <a:lstStyle/>
          <a:p>
            <a:r>
              <a:rPr lang="es-ES" dirty="0" smtClean="0"/>
              <a:t>Dos </a:t>
            </a:r>
            <a:r>
              <a:rPr lang="es-ES" dirty="0"/>
              <a:t>clases están altamente acopladas  si </a:t>
            </a:r>
            <a:r>
              <a:rPr lang="es-ES" dirty="0" smtClean="0"/>
              <a:t>están fuertemente </a:t>
            </a:r>
            <a:r>
              <a:rPr lang="es-ES" dirty="0"/>
              <a:t>vinculadas o son </a:t>
            </a:r>
            <a:r>
              <a:rPr lang="es-ES" dirty="0" smtClean="0"/>
              <a:t>dependientes entre </a:t>
            </a:r>
            <a:r>
              <a:rPr lang="es-ES" dirty="0"/>
              <a:t>si</a:t>
            </a:r>
            <a:r>
              <a:rPr lang="es-ES" dirty="0" smtClean="0"/>
              <a:t>.</a:t>
            </a:r>
          </a:p>
          <a:p>
            <a:endParaRPr lang="es-ES" dirty="0"/>
          </a:p>
          <a:p>
            <a:r>
              <a:rPr lang="es-ES" dirty="0" smtClean="0"/>
              <a:t>Las </a:t>
            </a:r>
            <a:r>
              <a:rPr lang="es-ES" dirty="0"/>
              <a:t>clases altamente acopladas no </a:t>
            </a:r>
            <a:r>
              <a:rPr lang="es-ES" dirty="0" smtClean="0"/>
              <a:t>pueden trabajar </a:t>
            </a:r>
            <a:r>
              <a:rPr lang="es-ES" dirty="0"/>
              <a:t>de manera independiente entre si</a:t>
            </a:r>
            <a:r>
              <a:rPr lang="es-ES" dirty="0" smtClean="0"/>
              <a:t>.</a:t>
            </a:r>
          </a:p>
          <a:p>
            <a:endParaRPr lang="es-ES" dirty="0"/>
          </a:p>
          <a:p>
            <a:r>
              <a:rPr lang="es-ES" dirty="0" smtClean="0"/>
              <a:t>Realizar </a:t>
            </a:r>
            <a:r>
              <a:rPr lang="es-ES" dirty="0"/>
              <a:t>cambios sobre una clase es difícil </a:t>
            </a:r>
            <a:r>
              <a:rPr lang="es-ES" dirty="0" smtClean="0"/>
              <a:t>ya que </a:t>
            </a:r>
            <a:r>
              <a:rPr lang="es-ES" dirty="0"/>
              <a:t>puede generar una serie de cambios </a:t>
            </a:r>
            <a:r>
              <a:rPr lang="es-ES" dirty="0" smtClean="0"/>
              <a:t>en las </a:t>
            </a:r>
            <a:r>
              <a:rPr lang="es-ES" dirty="0"/>
              <a:t>clases que están altamente acopladas </a:t>
            </a:r>
            <a:r>
              <a:rPr lang="es-ES" dirty="0" smtClean="0"/>
              <a:t>con ella</a:t>
            </a:r>
            <a:endParaRPr lang="es-ES" dirty="0"/>
          </a:p>
        </p:txBody>
      </p:sp>
    </p:spTree>
    <p:extLst>
      <p:ext uri="{BB962C8B-B14F-4D97-AF65-F5344CB8AC3E}">
        <p14:creationId xmlns:p14="http://schemas.microsoft.com/office/powerpoint/2010/main" val="3320418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Simple</a:t>
            </a:r>
            <a:endParaRPr lang="es-ES" dirty="0"/>
          </a:p>
        </p:txBody>
      </p:sp>
      <p:pic>
        <p:nvPicPr>
          <p:cNvPr id="6" name="Imagen 5"/>
          <p:cNvPicPr>
            <a:picLocks noChangeAspect="1"/>
          </p:cNvPicPr>
          <p:nvPr/>
        </p:nvPicPr>
        <p:blipFill>
          <a:blip r:embed="rId2"/>
          <a:stretch>
            <a:fillRect/>
          </a:stretch>
        </p:blipFill>
        <p:spPr>
          <a:xfrm>
            <a:off x="539552" y="2996952"/>
            <a:ext cx="3772272" cy="2673627"/>
          </a:xfrm>
          <a:prstGeom prst="rect">
            <a:avLst/>
          </a:prstGeom>
        </p:spPr>
      </p:pic>
      <p:pic>
        <p:nvPicPr>
          <p:cNvPr id="7" name="Imagen 6"/>
          <p:cNvPicPr>
            <a:picLocks noChangeAspect="1"/>
          </p:cNvPicPr>
          <p:nvPr/>
        </p:nvPicPr>
        <p:blipFill>
          <a:blip r:embed="rId3"/>
          <a:stretch>
            <a:fillRect/>
          </a:stretch>
        </p:blipFill>
        <p:spPr>
          <a:xfrm>
            <a:off x="4644008" y="2132856"/>
            <a:ext cx="3768384" cy="4293096"/>
          </a:xfrm>
          <a:prstGeom prst="rect">
            <a:avLst/>
          </a:prstGeom>
        </p:spPr>
      </p:pic>
      <p:cxnSp>
        <p:nvCxnSpPr>
          <p:cNvPr id="9" name="Conector recto de flecha 8"/>
          <p:cNvCxnSpPr/>
          <p:nvPr/>
        </p:nvCxnSpPr>
        <p:spPr>
          <a:xfrm>
            <a:off x="323528" y="3212976"/>
            <a:ext cx="0" cy="2520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p:nvPr/>
        </p:nvCxnSpPr>
        <p:spPr>
          <a:xfrm>
            <a:off x="8676456" y="2204864"/>
            <a:ext cx="0" cy="2016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p:nvPr/>
        </p:nvCxnSpPr>
        <p:spPr>
          <a:xfrm flipV="1">
            <a:off x="8676456" y="4365104"/>
            <a:ext cx="0" cy="1872208"/>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52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Principio</a:t>
            </a:r>
            <a:endParaRPr lang="es-ES" dirty="0"/>
          </a:p>
        </p:txBody>
      </p:sp>
      <p:sp>
        <p:nvSpPr>
          <p:cNvPr id="3" name="Marcador de contenido 2"/>
          <p:cNvSpPr>
            <a:spLocks noGrp="1"/>
          </p:cNvSpPr>
          <p:nvPr>
            <p:ph idx="1"/>
          </p:nvPr>
        </p:nvSpPr>
        <p:spPr/>
        <p:txBody>
          <a:bodyPr>
            <a:noAutofit/>
          </a:bodyPr>
          <a:lstStyle/>
          <a:p>
            <a:pPr marL="0" indent="0" algn="ctr">
              <a:buNone/>
            </a:pPr>
            <a:r>
              <a:rPr lang="es-ES" sz="3200" b="1" dirty="0">
                <a:solidFill>
                  <a:schemeClr val="tx2">
                    <a:lumMod val="60000"/>
                    <a:lumOff val="40000"/>
                  </a:schemeClr>
                </a:solidFill>
              </a:rPr>
              <a:t>Los módulos de alto nivel no deberían depender de los módulos de bajo nivel, ambos deberían depender de abstracciones.</a:t>
            </a:r>
          </a:p>
          <a:p>
            <a:pPr marL="0" indent="0" algn="ctr">
              <a:buNone/>
            </a:pPr>
            <a:endParaRPr lang="es-ES" sz="3200" b="1" dirty="0">
              <a:solidFill>
                <a:schemeClr val="tx2">
                  <a:lumMod val="60000"/>
                  <a:lumOff val="40000"/>
                </a:schemeClr>
              </a:solidFill>
            </a:endParaRPr>
          </a:p>
          <a:p>
            <a:pPr marL="0" indent="0" algn="ctr">
              <a:buNone/>
            </a:pPr>
            <a:r>
              <a:rPr lang="es-ES" sz="3200" b="1" dirty="0">
                <a:solidFill>
                  <a:schemeClr val="tx2">
                    <a:lumMod val="60000"/>
                    <a:lumOff val="40000"/>
                  </a:schemeClr>
                </a:solidFill>
              </a:rPr>
              <a:t>Las abstracciones no deben depender de los detalles. Detalles deben </a:t>
            </a:r>
            <a:r>
              <a:rPr lang="es-ES" sz="3200" b="1" dirty="0">
                <a:solidFill>
                  <a:schemeClr val="tx2">
                    <a:lumMod val="60000"/>
                    <a:lumOff val="40000"/>
                  </a:schemeClr>
                </a:solidFill>
              </a:rPr>
              <a:t>depender de las abstracciones</a:t>
            </a:r>
            <a:r>
              <a:rPr lang="es-ES" sz="3200" b="1" dirty="0">
                <a:solidFill>
                  <a:schemeClr val="tx2">
                    <a:lumMod val="60000"/>
                    <a:lumOff val="40000"/>
                  </a:schemeClr>
                </a:solidFill>
              </a:rPr>
              <a:t>.</a:t>
            </a:r>
          </a:p>
        </p:txBody>
      </p:sp>
    </p:spTree>
    <p:extLst>
      <p:ext uri="{BB962C8B-B14F-4D97-AF65-F5344CB8AC3E}">
        <p14:creationId xmlns:p14="http://schemas.microsoft.com/office/powerpoint/2010/main" val="2529456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6059016" cy="4389120"/>
          </a:xfrm>
        </p:spPr>
        <p:txBody>
          <a:bodyPr>
            <a:normAutofit fontScale="92500" lnSpcReduction="10000"/>
          </a:bodyPr>
          <a:lstStyle/>
          <a:p>
            <a:r>
              <a:rPr lang="es-ES" dirty="0" smtClean="0"/>
              <a:t>La tendencia desde las metodologías tradicionales que los módulos de alto nivel dependan de los módulos menores.</a:t>
            </a:r>
          </a:p>
          <a:p>
            <a:endParaRPr lang="es-ES" dirty="0"/>
          </a:p>
          <a:p>
            <a:r>
              <a:rPr lang="es-ES" dirty="0" smtClean="0"/>
              <a:t>Estructura jerárquica de llamadas desde los programas superiores a los inferiores.</a:t>
            </a:r>
          </a:p>
          <a:p>
            <a:endParaRPr lang="es-ES" dirty="0"/>
          </a:p>
          <a:p>
            <a:r>
              <a:rPr lang="es-ES" dirty="0" smtClean="0"/>
              <a:t>La inversión de la dependencia aparece en un software OO bien </a:t>
            </a:r>
            <a:r>
              <a:rPr lang="es-ES" dirty="0" smtClean="0"/>
              <a:t>diseñado.</a:t>
            </a:r>
            <a:endParaRPr lang="es-ES" dirty="0" smtClean="0"/>
          </a:p>
          <a:p>
            <a:endParaRPr lang="es-ES" dirty="0"/>
          </a:p>
        </p:txBody>
      </p:sp>
    </p:spTree>
    <p:extLst>
      <p:ext uri="{BB962C8B-B14F-4D97-AF65-F5344CB8AC3E}">
        <p14:creationId xmlns:p14="http://schemas.microsoft.com/office/powerpoint/2010/main" val="103937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rcRect l="-24718" r="-24718"/>
          <a:stretch>
            <a:fillRect/>
          </a:stretch>
        </p:blipFill>
        <p:spPr/>
      </p:pic>
    </p:spTree>
    <p:extLst>
      <p:ext uri="{BB962C8B-B14F-4D97-AF65-F5344CB8AC3E}">
        <p14:creationId xmlns:p14="http://schemas.microsoft.com/office/powerpoint/2010/main" val="97438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4906888" cy="4389120"/>
          </a:xfrm>
        </p:spPr>
        <p:txBody>
          <a:bodyPr>
            <a:normAutofit fontScale="92500" lnSpcReduction="10000"/>
          </a:bodyPr>
          <a:lstStyle/>
          <a:p>
            <a:r>
              <a:rPr lang="es-ES" dirty="0" smtClean="0"/>
              <a:t>Conceptualmente es muy peligrosa la dependencia tradicional.</a:t>
            </a:r>
          </a:p>
          <a:p>
            <a:endParaRPr lang="es-ES" dirty="0"/>
          </a:p>
          <a:p>
            <a:r>
              <a:rPr lang="es-ES" dirty="0" smtClean="0"/>
              <a:t>Las reglas de negocio no pueden depender de su implementación, sino al revés.</a:t>
            </a:r>
          </a:p>
          <a:p>
            <a:endParaRPr lang="es-ES" dirty="0"/>
          </a:p>
          <a:p>
            <a:r>
              <a:rPr lang="es-ES" dirty="0" smtClean="0"/>
              <a:t>En este </a:t>
            </a:r>
            <a:r>
              <a:rPr lang="es-ES" dirty="0"/>
              <a:t>principio se encuentra en el corazón del diseño de </a:t>
            </a:r>
            <a:r>
              <a:rPr lang="es-ES" dirty="0" smtClean="0"/>
              <a:t>los </a:t>
            </a:r>
            <a:r>
              <a:rPr lang="es-ES" dirty="0" err="1" smtClean="0"/>
              <a:t>frameworks</a:t>
            </a:r>
            <a:r>
              <a:rPr lang="es-ES" dirty="0" smtClean="0"/>
              <a:t>.</a:t>
            </a:r>
            <a:endParaRPr lang="es-ES" dirty="0"/>
          </a:p>
        </p:txBody>
      </p:sp>
    </p:spTree>
    <p:extLst>
      <p:ext uri="{BB962C8B-B14F-4D97-AF65-F5344CB8AC3E}">
        <p14:creationId xmlns:p14="http://schemas.microsoft.com/office/powerpoint/2010/main" val="376997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6" name="Marcador de contenido 5"/>
          <p:cNvPicPr>
            <a:picLocks noGrp="1" noChangeAspect="1"/>
          </p:cNvPicPr>
          <p:nvPr>
            <p:ph idx="1"/>
          </p:nvPr>
        </p:nvPicPr>
        <p:blipFill>
          <a:blip r:embed="rId2"/>
          <a:srcRect l="28494" r="28494"/>
          <a:stretch>
            <a:fillRect/>
          </a:stretch>
        </p:blipFill>
        <p:spPr>
          <a:xfrm>
            <a:off x="457200" y="1935163"/>
            <a:ext cx="4402138" cy="4389437"/>
          </a:xfrm>
        </p:spPr>
      </p:pic>
      <p:pic>
        <p:nvPicPr>
          <p:cNvPr id="7" name="Imagen 6"/>
          <p:cNvPicPr>
            <a:picLocks noChangeAspect="1"/>
          </p:cNvPicPr>
          <p:nvPr/>
        </p:nvPicPr>
        <p:blipFill>
          <a:blip r:embed="rId2"/>
          <a:stretch>
            <a:fillRect/>
          </a:stretch>
        </p:blipFill>
        <p:spPr>
          <a:xfrm>
            <a:off x="1714500" y="2197100"/>
            <a:ext cx="5715000" cy="2451100"/>
          </a:xfrm>
          <a:prstGeom prst="rect">
            <a:avLst/>
          </a:prstGeom>
        </p:spPr>
      </p:pic>
      <p:pic>
        <p:nvPicPr>
          <p:cNvPr id="8" name="Imagen 7"/>
          <p:cNvPicPr>
            <a:picLocks noChangeAspect="1"/>
          </p:cNvPicPr>
          <p:nvPr/>
        </p:nvPicPr>
        <p:blipFill>
          <a:blip r:embed="rId2"/>
          <a:stretch>
            <a:fillRect/>
          </a:stretch>
        </p:blipFill>
        <p:spPr>
          <a:xfrm>
            <a:off x="1043608" y="3501008"/>
            <a:ext cx="5715000" cy="2451100"/>
          </a:xfrm>
          <a:prstGeom prst="rect">
            <a:avLst/>
          </a:prstGeom>
        </p:spPr>
      </p:pic>
    </p:spTree>
    <p:extLst>
      <p:ext uri="{BB962C8B-B14F-4D97-AF65-F5344CB8AC3E}">
        <p14:creationId xmlns:p14="http://schemas.microsoft.com/office/powerpoint/2010/main" val="4142006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Granularidad</a:t>
            </a:r>
            <a:endParaRPr lang="es-ES" dirty="0"/>
          </a:p>
        </p:txBody>
      </p:sp>
      <p:sp>
        <p:nvSpPr>
          <p:cNvPr id="3" name="Marcador de texto 2"/>
          <p:cNvSpPr>
            <a:spLocks noGrp="1"/>
          </p:cNvSpPr>
          <p:nvPr>
            <p:ph type="body" sz="half" idx="2"/>
          </p:nvPr>
        </p:nvSpPr>
        <p:spPr/>
        <p:txBody>
          <a:bodyPr/>
          <a:lstStyle/>
          <a:p>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2929540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Equivalencia </a:t>
            </a:r>
            <a:r>
              <a:rPr lang="es-ES" dirty="0" err="1" smtClean="0"/>
              <a:t>Reuso-Release</a:t>
            </a:r>
            <a:r>
              <a:rPr lang="es-ES" dirty="0" smtClean="0"/>
              <a:t> (REP)</a:t>
            </a:r>
            <a:endParaRPr lang="es-ES" dirty="0"/>
          </a:p>
        </p:txBody>
      </p:sp>
      <p:sp>
        <p:nvSpPr>
          <p:cNvPr id="3" name="Marcador de contenido 2"/>
          <p:cNvSpPr>
            <a:spLocks noGrp="1"/>
          </p:cNvSpPr>
          <p:nvPr>
            <p:ph idx="1"/>
          </p:nvPr>
        </p:nvSpPr>
        <p:spPr>
          <a:xfrm>
            <a:off x="457200" y="1935480"/>
            <a:ext cx="6995120" cy="4389120"/>
          </a:xfrm>
        </p:spPr>
        <p:txBody>
          <a:bodyPr/>
          <a:lstStyle/>
          <a:p>
            <a:r>
              <a:rPr lang="es-ES" dirty="0" smtClean="0"/>
              <a:t>La granularidad del </a:t>
            </a:r>
            <a:r>
              <a:rPr lang="es-ES" dirty="0" err="1" smtClean="0"/>
              <a:t>reuso</a:t>
            </a:r>
            <a:r>
              <a:rPr lang="es-ES" dirty="0" smtClean="0"/>
              <a:t> es la granularidad del despliegue (</a:t>
            </a:r>
            <a:r>
              <a:rPr lang="es-ES" dirty="0" err="1" smtClean="0"/>
              <a:t>release</a:t>
            </a:r>
            <a:r>
              <a:rPr lang="es-ES" dirty="0" smtClean="0"/>
              <a:t>).</a:t>
            </a:r>
          </a:p>
          <a:p>
            <a:endParaRPr lang="es-ES" dirty="0"/>
          </a:p>
          <a:p>
            <a:r>
              <a:rPr lang="es-ES" dirty="0"/>
              <a:t>Si un paquete contiene el software que </a:t>
            </a:r>
            <a:r>
              <a:rPr lang="es-ES" dirty="0" smtClean="0"/>
              <a:t>debe </a:t>
            </a:r>
            <a:r>
              <a:rPr lang="es-ES" dirty="0"/>
              <a:t>ser </a:t>
            </a:r>
            <a:r>
              <a:rPr lang="es-ES" dirty="0" smtClean="0"/>
              <a:t>reutilizado, </a:t>
            </a:r>
            <a:r>
              <a:rPr lang="es-ES" dirty="0"/>
              <a:t>entonces no debe contener </a:t>
            </a:r>
            <a:r>
              <a:rPr lang="es-ES" dirty="0" smtClean="0"/>
              <a:t>software </a:t>
            </a:r>
            <a:r>
              <a:rPr lang="es-ES" dirty="0"/>
              <a:t>que no está diseñado para </a:t>
            </a:r>
            <a:r>
              <a:rPr lang="es-ES" dirty="0" smtClean="0"/>
              <a:t>reusarse. </a:t>
            </a:r>
            <a:r>
              <a:rPr lang="es-ES" dirty="0"/>
              <a:t>L</a:t>
            </a:r>
            <a:r>
              <a:rPr lang="es-ES" dirty="0" smtClean="0"/>
              <a:t>as </a:t>
            </a:r>
            <a:r>
              <a:rPr lang="es-ES" dirty="0"/>
              <a:t>clases de un paquete son reutilizables o no lo son.</a:t>
            </a:r>
            <a:endParaRPr lang="es-ES" dirty="0" smtClean="0"/>
          </a:p>
          <a:p>
            <a:endParaRPr lang="es-ES" dirty="0"/>
          </a:p>
          <a:p>
            <a:endParaRPr lang="es-ES" dirty="0"/>
          </a:p>
        </p:txBody>
      </p:sp>
    </p:spTree>
    <p:extLst>
      <p:ext uri="{BB962C8B-B14F-4D97-AF65-F5344CB8AC3E}">
        <p14:creationId xmlns:p14="http://schemas.microsoft.com/office/powerpoint/2010/main" val="4002474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4000" dirty="0" smtClean="0"/>
              <a:t>¿Qué esperamos de un autor de una biblioteca de software que vamos a usar?</a:t>
            </a:r>
            <a:endParaRPr lang="es-AR" sz="4000" dirty="0"/>
          </a:p>
        </p:txBody>
      </p:sp>
      <p:sp>
        <p:nvSpPr>
          <p:cNvPr id="3" name="2 Marcador de contenido"/>
          <p:cNvSpPr>
            <a:spLocks noGrp="1"/>
          </p:cNvSpPr>
          <p:nvPr>
            <p:ph idx="1"/>
          </p:nvPr>
        </p:nvSpPr>
        <p:spPr/>
        <p:txBody>
          <a:bodyPr>
            <a:normAutofit fontScale="92500" lnSpcReduction="20000"/>
          </a:bodyPr>
          <a:lstStyle/>
          <a:p>
            <a:r>
              <a:rPr lang="es-MX" dirty="0" smtClean="0"/>
              <a:t>Buena documentación.</a:t>
            </a:r>
          </a:p>
          <a:p>
            <a:endParaRPr lang="es-MX" dirty="0"/>
          </a:p>
          <a:p>
            <a:r>
              <a:rPr lang="es-MX" dirty="0" smtClean="0"/>
              <a:t>Código que funcione.</a:t>
            </a:r>
          </a:p>
          <a:p>
            <a:endParaRPr lang="es-MX" dirty="0"/>
          </a:p>
          <a:p>
            <a:r>
              <a:rPr lang="es-MX" dirty="0" smtClean="0"/>
              <a:t>Una interfaz bien definida.</a:t>
            </a:r>
          </a:p>
          <a:p>
            <a:endParaRPr lang="es-MX" dirty="0"/>
          </a:p>
          <a:p>
            <a:r>
              <a:rPr lang="es-MX" dirty="0" smtClean="0"/>
              <a:t>Que el autor lo mantenga.</a:t>
            </a:r>
          </a:p>
          <a:p>
            <a:endParaRPr lang="es-MX" dirty="0"/>
          </a:p>
          <a:p>
            <a:r>
              <a:rPr lang="es-AR" dirty="0" smtClean="0"/>
              <a:t>Que </a:t>
            </a:r>
            <a:r>
              <a:rPr lang="es-AR" dirty="0"/>
              <a:t>el autor le notifique con antelación </a:t>
            </a:r>
            <a:r>
              <a:rPr lang="es-AR" dirty="0" smtClean="0"/>
              <a:t>cualquier </a:t>
            </a:r>
            <a:r>
              <a:rPr lang="es-AR" dirty="0"/>
              <a:t>cambio que se proponga introducir en la interfaz </a:t>
            </a:r>
            <a:r>
              <a:rPr lang="es-AR" dirty="0" smtClean="0"/>
              <a:t>y </a:t>
            </a:r>
            <a:r>
              <a:rPr lang="es-AR" dirty="0"/>
              <a:t>la funcionalidad del código, </a:t>
            </a:r>
            <a:r>
              <a:rPr lang="es-AR" dirty="0" smtClean="0"/>
              <a:t>y así optar por negarse </a:t>
            </a:r>
            <a:r>
              <a:rPr lang="es-AR" dirty="0"/>
              <a:t>a usar las nuevas </a:t>
            </a:r>
            <a:r>
              <a:rPr lang="es-AR" dirty="0" smtClean="0"/>
              <a:t>versiones o no.</a:t>
            </a:r>
            <a:endParaRPr lang="es-AR" dirty="0"/>
          </a:p>
        </p:txBody>
      </p:sp>
    </p:spTree>
    <p:extLst>
      <p:ext uri="{BB962C8B-B14F-4D97-AF65-F5344CB8AC3E}">
        <p14:creationId xmlns:p14="http://schemas.microsoft.com/office/powerpoint/2010/main" val="91375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Aspecto estratégico en el diseño de la estructura del software.</a:t>
            </a:r>
            <a:endParaRPr lang="es-AR" dirty="0"/>
          </a:p>
        </p:txBody>
      </p:sp>
      <p:sp>
        <p:nvSpPr>
          <p:cNvPr id="3" name="2 Marcador de contenido"/>
          <p:cNvSpPr>
            <a:spLocks noGrp="1"/>
          </p:cNvSpPr>
          <p:nvPr>
            <p:ph idx="1"/>
          </p:nvPr>
        </p:nvSpPr>
        <p:spPr/>
        <p:txBody>
          <a:bodyPr/>
          <a:lstStyle/>
          <a:p>
            <a:r>
              <a:rPr lang="es-AR" dirty="0"/>
              <a:t>Para </a:t>
            </a:r>
            <a:r>
              <a:rPr lang="es-AR" dirty="0" smtClean="0"/>
              <a:t>dar garantías de lo  </a:t>
            </a:r>
            <a:r>
              <a:rPr lang="es-AR" dirty="0"/>
              <a:t>que </a:t>
            </a:r>
            <a:r>
              <a:rPr lang="es-AR" dirty="0" smtClean="0"/>
              <a:t>necesitan los usuarios, </a:t>
            </a:r>
            <a:r>
              <a:rPr lang="es-AR" dirty="0"/>
              <a:t>los autores deben organizar su software en paquetes reutilizables y luego un seguimiento de los paquetes con números de </a:t>
            </a:r>
            <a:r>
              <a:rPr lang="es-AR" dirty="0" smtClean="0"/>
              <a:t>entrega.</a:t>
            </a:r>
          </a:p>
          <a:p>
            <a:endParaRPr lang="es-AR" dirty="0"/>
          </a:p>
          <a:p>
            <a:r>
              <a:rPr lang="es-AR" dirty="0" smtClean="0"/>
              <a:t>El </a:t>
            </a:r>
            <a:r>
              <a:rPr lang="es-AR" dirty="0" err="1" smtClean="0"/>
              <a:t>reuso</a:t>
            </a:r>
            <a:r>
              <a:rPr lang="es-AR" dirty="0" smtClean="0"/>
              <a:t> viene </a:t>
            </a:r>
            <a:r>
              <a:rPr lang="es-AR" dirty="0"/>
              <a:t>sólo después </a:t>
            </a:r>
            <a:r>
              <a:rPr lang="es-AR" dirty="0" smtClean="0"/>
              <a:t>que hay un </a:t>
            </a:r>
            <a:r>
              <a:rPr lang="es-AR" dirty="0"/>
              <a:t>sistema de seguimiento </a:t>
            </a:r>
            <a:r>
              <a:rPr lang="es-AR" dirty="0" smtClean="0"/>
              <a:t>que </a:t>
            </a:r>
            <a:r>
              <a:rPr lang="es-AR" dirty="0"/>
              <a:t>ofrezca las garantías de la notificación, la seguridad y el apoyo </a:t>
            </a:r>
            <a:r>
              <a:rPr lang="es-AR" dirty="0" smtClean="0"/>
              <a:t>a los cliente potenciales.</a:t>
            </a:r>
            <a:endParaRPr lang="es-AR" dirty="0"/>
          </a:p>
        </p:txBody>
      </p:sp>
    </p:spTree>
    <p:extLst>
      <p:ext uri="{BB962C8B-B14F-4D97-AF65-F5344CB8AC3E}">
        <p14:creationId xmlns:p14="http://schemas.microsoft.com/office/powerpoint/2010/main" val="1233689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Principio de </a:t>
            </a:r>
            <a:r>
              <a:rPr lang="es-MX" dirty="0" err="1" smtClean="0"/>
              <a:t>reuso</a:t>
            </a:r>
            <a:r>
              <a:rPr lang="es-MX" dirty="0" smtClean="0"/>
              <a:t> en común (CRP)</a:t>
            </a:r>
            <a:endParaRPr lang="es-AR" dirty="0"/>
          </a:p>
        </p:txBody>
      </p:sp>
      <p:sp>
        <p:nvSpPr>
          <p:cNvPr id="3" name="2 Marcador de contenido"/>
          <p:cNvSpPr>
            <a:spLocks noGrp="1"/>
          </p:cNvSpPr>
          <p:nvPr>
            <p:ph idx="1"/>
          </p:nvPr>
        </p:nvSpPr>
        <p:spPr>
          <a:xfrm>
            <a:off x="457200" y="1935480"/>
            <a:ext cx="8291264" cy="4389120"/>
          </a:xfrm>
        </p:spPr>
        <p:txBody>
          <a:bodyPr>
            <a:normAutofit/>
          </a:bodyPr>
          <a:lstStyle/>
          <a:p>
            <a:r>
              <a:rPr lang="es-AR" sz="2800" dirty="0"/>
              <a:t>Definición: las clases de un paquete </a:t>
            </a:r>
            <a:r>
              <a:rPr lang="es-AR" sz="2800" dirty="0" err="1" smtClean="0"/>
              <a:t>reusan</a:t>
            </a:r>
            <a:r>
              <a:rPr lang="es-AR" sz="2800" dirty="0" smtClean="0"/>
              <a:t> juntas</a:t>
            </a:r>
            <a:r>
              <a:rPr lang="es-AR" sz="2800" dirty="0"/>
              <a:t>. Si vuelve a utilizar una de las clases de un paquete, </a:t>
            </a:r>
            <a:r>
              <a:rPr lang="es-AR" sz="2800" dirty="0" smtClean="0"/>
              <a:t>todas las clases se </a:t>
            </a:r>
            <a:r>
              <a:rPr lang="es-AR" sz="2800" dirty="0" err="1" smtClean="0"/>
              <a:t>reusan</a:t>
            </a:r>
            <a:r>
              <a:rPr lang="es-AR" sz="2800" dirty="0" smtClean="0"/>
              <a:t>. </a:t>
            </a:r>
          </a:p>
          <a:p>
            <a:endParaRPr lang="es-AR" sz="2800" dirty="0"/>
          </a:p>
          <a:p>
            <a:r>
              <a:rPr lang="es-AR" sz="2800" dirty="0" smtClean="0"/>
              <a:t>Las clases </a:t>
            </a:r>
            <a:r>
              <a:rPr lang="es-AR" sz="2800" dirty="0"/>
              <a:t>que tienden </a:t>
            </a:r>
            <a:r>
              <a:rPr lang="es-AR" sz="2800" dirty="0" smtClean="0"/>
              <a:t>al </a:t>
            </a:r>
            <a:r>
              <a:rPr lang="es-AR" sz="2800" dirty="0" err="1" smtClean="0"/>
              <a:t>reuso</a:t>
            </a:r>
            <a:r>
              <a:rPr lang="es-AR" sz="2800" dirty="0" smtClean="0"/>
              <a:t> en </a:t>
            </a:r>
            <a:r>
              <a:rPr lang="es-AR" sz="2800" dirty="0"/>
              <a:t>conjunto pertenecen en el mismo paquete.</a:t>
            </a:r>
          </a:p>
        </p:txBody>
      </p:sp>
    </p:spTree>
    <p:extLst>
      <p:ext uri="{BB962C8B-B14F-4D97-AF65-F5344CB8AC3E}">
        <p14:creationId xmlns:p14="http://schemas.microsoft.com/office/powerpoint/2010/main" val="3253284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10" y="2708920"/>
            <a:ext cx="4037170" cy="27363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3 CuadroTexto"/>
          <p:cNvSpPr txBox="1"/>
          <p:nvPr/>
        </p:nvSpPr>
        <p:spPr>
          <a:xfrm>
            <a:off x="395536" y="1953706"/>
            <a:ext cx="3816424" cy="923330"/>
          </a:xfrm>
          <a:prstGeom prst="rect">
            <a:avLst/>
          </a:prstGeom>
          <a:solidFill>
            <a:schemeClr val="tx2">
              <a:lumMod val="20000"/>
              <a:lumOff val="80000"/>
            </a:schemeClr>
          </a:solidFill>
        </p:spPr>
        <p:txBody>
          <a:bodyPr wrap="square" rtlCol="0">
            <a:spAutoFit/>
          </a:bodyPr>
          <a:lstStyle/>
          <a:p>
            <a:pPr algn="ctr"/>
            <a:r>
              <a:rPr lang="es-MX" dirty="0" smtClean="0">
                <a:latin typeface="+mj-lt"/>
              </a:rPr>
              <a:t>Hay clases reusables que colaboran con otras clases que son parte del conjunto reusable.</a:t>
            </a:r>
            <a:endParaRPr lang="es-AR" dirty="0">
              <a:latin typeface="+mj-lt"/>
            </a:endParaRPr>
          </a:p>
        </p:txBody>
      </p:sp>
      <p:sp>
        <p:nvSpPr>
          <p:cNvPr id="6" name="5 CuadroTexto"/>
          <p:cNvSpPr txBox="1"/>
          <p:nvPr/>
        </p:nvSpPr>
        <p:spPr>
          <a:xfrm>
            <a:off x="5220072" y="1929606"/>
            <a:ext cx="3698009" cy="923330"/>
          </a:xfrm>
          <a:prstGeom prst="rect">
            <a:avLst/>
          </a:prstGeom>
          <a:solidFill>
            <a:schemeClr val="accent1">
              <a:lumMod val="40000"/>
              <a:lumOff val="60000"/>
            </a:schemeClr>
          </a:solidFill>
        </p:spPr>
        <p:txBody>
          <a:bodyPr wrap="square" rtlCol="0">
            <a:spAutoFit/>
          </a:bodyPr>
          <a:lstStyle/>
          <a:p>
            <a:pPr algn="ctr"/>
            <a:r>
              <a:rPr lang="es-MX" dirty="0">
                <a:latin typeface="+mj-lt"/>
              </a:rPr>
              <a:t>Cuando un paquete usa otro, </a:t>
            </a:r>
            <a:r>
              <a:rPr lang="es-MX" dirty="0" smtClean="0">
                <a:latin typeface="+mj-lt"/>
              </a:rPr>
              <a:t> se </a:t>
            </a:r>
            <a:r>
              <a:rPr lang="es-MX" dirty="0">
                <a:latin typeface="+mj-lt"/>
              </a:rPr>
              <a:t>produce una dependencia entre </a:t>
            </a:r>
            <a:r>
              <a:rPr lang="es-MX" dirty="0" smtClean="0">
                <a:latin typeface="+mj-lt"/>
              </a:rPr>
              <a:t>paquetes.</a:t>
            </a:r>
            <a:endParaRPr lang="es-AR" dirty="0">
              <a:latin typeface="+mj-lt"/>
            </a:endParaRPr>
          </a:p>
        </p:txBody>
      </p:sp>
      <p:cxnSp>
        <p:nvCxnSpPr>
          <p:cNvPr id="7" name="6 Conector recto"/>
          <p:cNvCxnSpPr/>
          <p:nvPr/>
        </p:nvCxnSpPr>
        <p:spPr>
          <a:xfrm flipV="1">
            <a:off x="4658125" y="3717032"/>
            <a:ext cx="228836" cy="360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251520" y="5180999"/>
            <a:ext cx="3816424" cy="1200329"/>
          </a:xfrm>
          <a:prstGeom prst="rect">
            <a:avLst/>
          </a:prstGeom>
          <a:solidFill>
            <a:schemeClr val="accent3">
              <a:lumMod val="40000"/>
              <a:lumOff val="60000"/>
            </a:schemeClr>
          </a:solidFill>
        </p:spPr>
        <p:txBody>
          <a:bodyPr wrap="square" rtlCol="0">
            <a:spAutoFit/>
          </a:bodyPr>
          <a:lstStyle/>
          <a:p>
            <a:pPr algn="ctr"/>
            <a:r>
              <a:rPr lang="es-AR" dirty="0">
                <a:latin typeface="+mj-lt"/>
              </a:rPr>
              <a:t>Incluso si </a:t>
            </a:r>
            <a:r>
              <a:rPr lang="es-AR" dirty="0" smtClean="0">
                <a:latin typeface="+mj-lt"/>
              </a:rPr>
              <a:t>en el </a:t>
            </a:r>
            <a:r>
              <a:rPr lang="es-AR" dirty="0">
                <a:latin typeface="+mj-lt"/>
              </a:rPr>
              <a:t>paquete utilizando sólo utiliza una clase dentro del paquete utilizado, la dependencia no se debilita en absoluto.</a:t>
            </a:r>
          </a:p>
        </p:txBody>
      </p:sp>
      <p:sp>
        <p:nvSpPr>
          <p:cNvPr id="15" name="14 Elipse"/>
          <p:cNvSpPr/>
          <p:nvPr/>
        </p:nvSpPr>
        <p:spPr>
          <a:xfrm>
            <a:off x="5868144" y="3501008"/>
            <a:ext cx="216024" cy="21602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CuadroTexto"/>
          <p:cNvSpPr txBox="1"/>
          <p:nvPr/>
        </p:nvSpPr>
        <p:spPr>
          <a:xfrm>
            <a:off x="5101657" y="5319498"/>
            <a:ext cx="3816424" cy="923330"/>
          </a:xfrm>
          <a:prstGeom prst="rect">
            <a:avLst/>
          </a:prstGeom>
          <a:solidFill>
            <a:schemeClr val="bg2">
              <a:lumMod val="75000"/>
            </a:schemeClr>
          </a:solidFill>
        </p:spPr>
        <p:txBody>
          <a:bodyPr wrap="square" rtlCol="0">
            <a:spAutoFit/>
          </a:bodyPr>
          <a:lstStyle/>
          <a:p>
            <a:pPr algn="ctr"/>
            <a:r>
              <a:rPr lang="es-AR" dirty="0">
                <a:latin typeface="+mj-lt"/>
              </a:rPr>
              <a:t>Cuando se depende de un paquete, se depende de cada clase en ese paquete. </a:t>
            </a:r>
          </a:p>
        </p:txBody>
      </p:sp>
    </p:spTree>
    <p:extLst>
      <p:ext uri="{BB962C8B-B14F-4D97-AF65-F5344CB8AC3E}">
        <p14:creationId xmlns:p14="http://schemas.microsoft.com/office/powerpoint/2010/main" val="14429643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sp>
        <p:nvSpPr>
          <p:cNvPr id="3" name="2 Marcador de contenido"/>
          <p:cNvSpPr>
            <a:spLocks noGrp="1"/>
          </p:cNvSpPr>
          <p:nvPr>
            <p:ph idx="1"/>
          </p:nvPr>
        </p:nvSpPr>
        <p:spPr/>
        <p:txBody>
          <a:bodyPr>
            <a:normAutofit/>
          </a:bodyPr>
          <a:lstStyle/>
          <a:p>
            <a:endParaRPr lang="es-AR" dirty="0"/>
          </a:p>
          <a:p>
            <a:r>
              <a:rPr lang="es-AR" dirty="0"/>
              <a:t>Las clases que </a:t>
            </a:r>
            <a:r>
              <a:rPr lang="es-AR" dirty="0" smtClean="0"/>
              <a:t>componen </a:t>
            </a:r>
            <a:r>
              <a:rPr lang="es-AR" dirty="0"/>
              <a:t>un paquete </a:t>
            </a:r>
            <a:r>
              <a:rPr lang="es-AR" dirty="0" smtClean="0"/>
              <a:t>deberían ser inseparables</a:t>
            </a:r>
            <a:r>
              <a:rPr lang="es-AR" dirty="0"/>
              <a:t>, </a:t>
            </a:r>
            <a:r>
              <a:rPr lang="es-AR" dirty="0" smtClean="0"/>
              <a:t>de manera que no puede </a:t>
            </a:r>
            <a:r>
              <a:rPr lang="es-AR" dirty="0"/>
              <a:t>depender de </a:t>
            </a:r>
            <a:r>
              <a:rPr lang="es-AR" dirty="0" smtClean="0"/>
              <a:t>algunas </a:t>
            </a:r>
            <a:r>
              <a:rPr lang="es-AR" dirty="0"/>
              <a:t>y </a:t>
            </a:r>
            <a:r>
              <a:rPr lang="es-AR" dirty="0" smtClean="0"/>
              <a:t>no de otras. </a:t>
            </a:r>
            <a:endParaRPr lang="es-AR" dirty="0"/>
          </a:p>
          <a:p>
            <a:endParaRPr lang="es-AR" dirty="0"/>
          </a:p>
          <a:p>
            <a:r>
              <a:rPr lang="es-AR" dirty="0"/>
              <a:t>De lo contrario, </a:t>
            </a:r>
            <a:r>
              <a:rPr lang="es-AR" dirty="0" smtClean="0"/>
              <a:t>sería revalidado </a:t>
            </a:r>
            <a:r>
              <a:rPr lang="es-AR" dirty="0"/>
              <a:t>y </a:t>
            </a:r>
            <a:r>
              <a:rPr lang="es-AR" dirty="0" smtClean="0"/>
              <a:t>redistribuido </a:t>
            </a:r>
            <a:r>
              <a:rPr lang="es-AR" dirty="0"/>
              <a:t>más de lo necesario, </a:t>
            </a:r>
            <a:r>
              <a:rPr lang="es-AR" dirty="0" smtClean="0"/>
              <a:t> perdiendo </a:t>
            </a:r>
            <a:r>
              <a:rPr lang="es-AR" dirty="0"/>
              <a:t>el esfuerzo significativo.</a:t>
            </a:r>
          </a:p>
        </p:txBody>
      </p:sp>
    </p:spTree>
    <p:extLst>
      <p:ext uri="{BB962C8B-B14F-4D97-AF65-F5344CB8AC3E}">
        <p14:creationId xmlns:p14="http://schemas.microsoft.com/office/powerpoint/2010/main" val="2010033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sp>
        <p:nvSpPr>
          <p:cNvPr id="3" name="2 Marcador de contenido"/>
          <p:cNvSpPr>
            <a:spLocks noGrp="1"/>
          </p:cNvSpPr>
          <p:nvPr>
            <p:ph idx="1"/>
          </p:nvPr>
        </p:nvSpPr>
        <p:spPr/>
        <p:txBody>
          <a:bodyPr/>
          <a:lstStyle/>
          <a:p>
            <a:r>
              <a:rPr lang="es-AR" dirty="0"/>
              <a:t>CRP dice más acerca de </a:t>
            </a:r>
            <a:r>
              <a:rPr lang="es-AR" dirty="0" smtClean="0"/>
              <a:t>cuales clases </a:t>
            </a:r>
            <a:r>
              <a:rPr lang="es-AR" dirty="0"/>
              <a:t>no </a:t>
            </a:r>
            <a:r>
              <a:rPr lang="es-AR" dirty="0" smtClean="0"/>
              <a:t>deberían estar juntas más que cuales clases deberían </a:t>
            </a:r>
            <a:r>
              <a:rPr lang="es-AR" dirty="0"/>
              <a:t>estar </a:t>
            </a:r>
            <a:r>
              <a:rPr lang="es-AR" dirty="0" smtClean="0"/>
              <a:t>juntas.</a:t>
            </a:r>
            <a:endParaRPr lang="es-AR" dirty="0"/>
          </a:p>
          <a:p>
            <a:endParaRPr lang="es-AR" dirty="0"/>
          </a:p>
          <a:p>
            <a:r>
              <a:rPr lang="es-AR" dirty="0"/>
              <a:t>Las clases que no están estrechamente unidas entre sí </a:t>
            </a:r>
            <a:r>
              <a:rPr lang="es-AR" dirty="0" smtClean="0"/>
              <a:t>mediantes las </a:t>
            </a:r>
            <a:r>
              <a:rPr lang="es-AR" dirty="0"/>
              <a:t>relaciones de clase no deben estar en el mismo </a:t>
            </a:r>
            <a:r>
              <a:rPr lang="es-AR" dirty="0" smtClean="0"/>
              <a:t>paquete. </a:t>
            </a:r>
            <a:endParaRPr lang="es-AR" dirty="0"/>
          </a:p>
        </p:txBody>
      </p:sp>
    </p:spTree>
    <p:extLst>
      <p:ext uri="{BB962C8B-B14F-4D97-AF65-F5344CB8AC3E}">
        <p14:creationId xmlns:p14="http://schemas.microsoft.com/office/powerpoint/2010/main" val="271319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a:t>
            </a:r>
            <a:r>
              <a:rPr lang="es-AR" dirty="0" err="1" smtClean="0"/>
              <a:t>Unica</a:t>
            </a:r>
            <a:r>
              <a:rPr lang="es-AR" dirty="0" smtClean="0"/>
              <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58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Principio de Cierre en Común (CCP)</a:t>
            </a:r>
            <a:endParaRPr lang="es-AR" dirty="0"/>
          </a:p>
        </p:txBody>
      </p:sp>
      <p:sp>
        <p:nvSpPr>
          <p:cNvPr id="3" name="2 Marcador de contenido"/>
          <p:cNvSpPr>
            <a:spLocks noGrp="1"/>
          </p:cNvSpPr>
          <p:nvPr>
            <p:ph idx="1"/>
          </p:nvPr>
        </p:nvSpPr>
        <p:spPr>
          <a:xfrm>
            <a:off x="457200" y="1935480"/>
            <a:ext cx="8229600" cy="2429624"/>
          </a:xfrm>
          <a:ln w="19050">
            <a:solidFill>
              <a:schemeClr val="tx1"/>
            </a:solidFill>
          </a:ln>
        </p:spPr>
        <p:txBody>
          <a:bodyPr/>
          <a:lstStyle/>
          <a:p>
            <a:r>
              <a:rPr lang="es-AR" dirty="0"/>
              <a:t>Definición: las clases de un paquete deben estar </a:t>
            </a:r>
            <a:r>
              <a:rPr lang="es-AR" dirty="0" smtClean="0"/>
              <a:t>cerradas </a:t>
            </a:r>
            <a:r>
              <a:rPr lang="es-AR" dirty="0"/>
              <a:t>contra de los mismos tipos de cambios. Un cambio que afecta a un paquete afecta a todas las clases del paquete y no </a:t>
            </a:r>
            <a:r>
              <a:rPr lang="es-AR" dirty="0" smtClean="0"/>
              <a:t>debería a  otros </a:t>
            </a:r>
            <a:r>
              <a:rPr lang="es-AR" dirty="0"/>
              <a:t>paquetes</a:t>
            </a:r>
            <a:r>
              <a:rPr lang="es-AR" dirty="0" smtClean="0"/>
              <a:t>.</a:t>
            </a:r>
          </a:p>
          <a:p>
            <a:endParaRPr lang="es-MX" dirty="0"/>
          </a:p>
        </p:txBody>
      </p:sp>
      <p:sp>
        <p:nvSpPr>
          <p:cNvPr id="4" name="3 CuadroTexto"/>
          <p:cNvSpPr txBox="1"/>
          <p:nvPr/>
        </p:nvSpPr>
        <p:spPr>
          <a:xfrm>
            <a:off x="467544" y="4426783"/>
            <a:ext cx="8208912" cy="954107"/>
          </a:xfrm>
          <a:prstGeom prst="rect">
            <a:avLst/>
          </a:prstGeom>
          <a:solidFill>
            <a:schemeClr val="accent5">
              <a:lumMod val="40000"/>
              <a:lumOff val="60000"/>
            </a:schemeClr>
          </a:solidFill>
        </p:spPr>
        <p:txBody>
          <a:bodyPr wrap="square" rtlCol="0">
            <a:spAutoFit/>
          </a:bodyPr>
          <a:lstStyle/>
          <a:p>
            <a:pPr algn="ctr"/>
            <a:r>
              <a:rPr lang="es-AR" sz="2800" dirty="0">
                <a:latin typeface="+mj-lt"/>
              </a:rPr>
              <a:t>Este es el principio de responsabilidad única redefinido para paquetes</a:t>
            </a:r>
            <a:r>
              <a:rPr lang="es-AR" sz="2800" dirty="0" smtClean="0">
                <a:latin typeface="+mj-lt"/>
              </a:rPr>
              <a:t>.</a:t>
            </a:r>
            <a:endParaRPr lang="es-AR" sz="2800" dirty="0">
              <a:latin typeface="+mj-lt"/>
            </a:endParaRPr>
          </a:p>
        </p:txBody>
      </p:sp>
    </p:spTree>
    <p:extLst>
      <p:ext uri="{BB962C8B-B14F-4D97-AF65-F5344CB8AC3E}">
        <p14:creationId xmlns:p14="http://schemas.microsoft.com/office/powerpoint/2010/main" val="2896425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Cierre en Común (CCP)</a:t>
            </a:r>
            <a:endParaRPr lang="es-AR" dirty="0"/>
          </a:p>
        </p:txBody>
      </p:sp>
      <p:sp>
        <p:nvSpPr>
          <p:cNvPr id="3" name="2 Marcador de contenido"/>
          <p:cNvSpPr>
            <a:spLocks noGrp="1"/>
          </p:cNvSpPr>
          <p:nvPr>
            <p:ph idx="1"/>
          </p:nvPr>
        </p:nvSpPr>
        <p:spPr>
          <a:xfrm>
            <a:off x="457200" y="1935480"/>
            <a:ext cx="8219256" cy="3581752"/>
          </a:xfrm>
          <a:ln w="19050">
            <a:solidFill>
              <a:schemeClr val="tx1"/>
            </a:solidFill>
          </a:ln>
        </p:spPr>
        <p:txBody>
          <a:bodyPr/>
          <a:lstStyle/>
          <a:p>
            <a:r>
              <a:rPr lang="es-AR" dirty="0"/>
              <a:t>Si el código de una aplicación tiene que cambiar, </a:t>
            </a:r>
            <a:r>
              <a:rPr lang="es-AR" dirty="0" smtClean="0"/>
              <a:t>es preferible que todos los cambios ocurran en </a:t>
            </a:r>
            <a:r>
              <a:rPr lang="es-AR" dirty="0"/>
              <a:t>el paquete, en lugar de ser distribuidos a través de varios paquetes</a:t>
            </a:r>
            <a:r>
              <a:rPr lang="es-AR" dirty="0" smtClean="0"/>
              <a:t>.</a:t>
            </a:r>
          </a:p>
          <a:p>
            <a:pPr algn="ctr"/>
            <a:endParaRPr lang="es-AR" dirty="0"/>
          </a:p>
          <a:p>
            <a:r>
              <a:rPr lang="es-AR" dirty="0"/>
              <a:t>El </a:t>
            </a:r>
            <a:r>
              <a:rPr lang="es-AR" dirty="0" smtClean="0"/>
              <a:t>CCP minimiza </a:t>
            </a:r>
            <a:r>
              <a:rPr lang="es-AR" dirty="0"/>
              <a:t>la carga de trabajo relacionada con la </a:t>
            </a:r>
            <a:r>
              <a:rPr lang="es-AR" dirty="0" smtClean="0"/>
              <a:t>entrega, </a:t>
            </a:r>
            <a:r>
              <a:rPr lang="es-AR" dirty="0"/>
              <a:t>la revalidación, y </a:t>
            </a:r>
            <a:r>
              <a:rPr lang="es-AR" dirty="0" smtClean="0"/>
              <a:t>redistribución </a:t>
            </a:r>
            <a:r>
              <a:rPr lang="es-AR" dirty="0"/>
              <a:t>el software.</a:t>
            </a:r>
          </a:p>
        </p:txBody>
      </p:sp>
      <p:sp>
        <p:nvSpPr>
          <p:cNvPr id="4" name="3 CuadroTexto"/>
          <p:cNvSpPr txBox="1"/>
          <p:nvPr/>
        </p:nvSpPr>
        <p:spPr>
          <a:xfrm>
            <a:off x="467544" y="5570076"/>
            <a:ext cx="8208912" cy="523220"/>
          </a:xfrm>
          <a:prstGeom prst="rect">
            <a:avLst/>
          </a:prstGeom>
          <a:solidFill>
            <a:schemeClr val="accent5">
              <a:lumMod val="40000"/>
              <a:lumOff val="60000"/>
            </a:schemeClr>
          </a:solidFill>
          <a:ln>
            <a:noFill/>
          </a:ln>
        </p:spPr>
        <p:txBody>
          <a:bodyPr wrap="square" rtlCol="0">
            <a:spAutoFit/>
          </a:bodyPr>
          <a:lstStyle/>
          <a:p>
            <a:pPr algn="ctr"/>
            <a:r>
              <a:rPr lang="es-MX" sz="2800" dirty="0" smtClean="0">
                <a:latin typeface="+mj-lt"/>
              </a:rPr>
              <a:t>EL CCP se enfoca en la </a:t>
            </a:r>
            <a:r>
              <a:rPr lang="es-MX" sz="2800" dirty="0" err="1" smtClean="0">
                <a:latin typeface="+mj-lt"/>
              </a:rPr>
              <a:t>Mantenibilidad</a:t>
            </a:r>
            <a:endParaRPr lang="es-AR" sz="2800" dirty="0">
              <a:latin typeface="+mj-lt"/>
            </a:endParaRPr>
          </a:p>
        </p:txBody>
      </p:sp>
    </p:spTree>
    <p:extLst>
      <p:ext uri="{BB962C8B-B14F-4D97-AF65-F5344CB8AC3E}">
        <p14:creationId xmlns:p14="http://schemas.microsoft.com/office/powerpoint/2010/main" val="805469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Cierre en Común (CCP)</a:t>
            </a:r>
            <a:endParaRPr lang="es-AR" dirty="0"/>
          </a:p>
        </p:txBody>
      </p:sp>
      <p:sp>
        <p:nvSpPr>
          <p:cNvPr id="3" name="2 Marcador de contenido"/>
          <p:cNvSpPr>
            <a:spLocks noGrp="1"/>
          </p:cNvSpPr>
          <p:nvPr>
            <p:ph idx="1"/>
          </p:nvPr>
        </p:nvSpPr>
        <p:spPr>
          <a:xfrm>
            <a:off x="457200" y="1935480"/>
            <a:ext cx="8229600" cy="3581752"/>
          </a:xfrm>
          <a:ln w="19050">
            <a:solidFill>
              <a:schemeClr val="tx1"/>
            </a:solidFill>
          </a:ln>
        </p:spPr>
        <p:txBody>
          <a:bodyPr>
            <a:normAutofit fontScale="92500" lnSpcReduction="10000"/>
          </a:bodyPr>
          <a:lstStyle/>
          <a:p>
            <a:r>
              <a:rPr lang="es-AR" dirty="0"/>
              <a:t>El OCP afirma que las clases deben </a:t>
            </a:r>
            <a:r>
              <a:rPr lang="es-AR" dirty="0" smtClean="0"/>
              <a:t>ser cerradas </a:t>
            </a:r>
            <a:r>
              <a:rPr lang="es-AR" dirty="0"/>
              <a:t>para su modificación. </a:t>
            </a:r>
          </a:p>
          <a:p>
            <a:pPr lvl="1"/>
            <a:r>
              <a:rPr lang="es-AR" dirty="0"/>
              <a:t>p</a:t>
            </a:r>
            <a:r>
              <a:rPr lang="es-AR" dirty="0" smtClean="0"/>
              <a:t>ero el 100</a:t>
            </a:r>
            <a:r>
              <a:rPr lang="es-AR" dirty="0"/>
              <a:t>% no es alcanzable </a:t>
            </a:r>
          </a:p>
          <a:p>
            <a:pPr lvl="1"/>
            <a:r>
              <a:rPr lang="es-AR" dirty="0" smtClean="0"/>
              <a:t>Se diseñan sistemas </a:t>
            </a:r>
            <a:r>
              <a:rPr lang="es-AR" dirty="0"/>
              <a:t>de manera que </a:t>
            </a:r>
            <a:r>
              <a:rPr lang="es-AR" dirty="0" smtClean="0"/>
              <a:t>estén cerrados </a:t>
            </a:r>
            <a:r>
              <a:rPr lang="es-AR" dirty="0"/>
              <a:t>a los tipos más comunes de los cambios que </a:t>
            </a:r>
            <a:r>
              <a:rPr lang="es-AR" dirty="0" smtClean="0"/>
              <a:t>se experimenten. </a:t>
            </a:r>
          </a:p>
          <a:p>
            <a:pPr lvl="1"/>
            <a:endParaRPr lang="es-AR" dirty="0"/>
          </a:p>
          <a:p>
            <a:r>
              <a:rPr lang="es-AR" dirty="0" smtClean="0"/>
              <a:t>CPP amplia esto concepto </a:t>
            </a:r>
            <a:r>
              <a:rPr lang="es-AR" dirty="0"/>
              <a:t>mediante la agrupación de las clases que </a:t>
            </a:r>
            <a:r>
              <a:rPr lang="es-AR" dirty="0" smtClean="0"/>
              <a:t>son abiertos </a:t>
            </a:r>
            <a:r>
              <a:rPr lang="es-AR" dirty="0"/>
              <a:t>a ciertos tipos de cambios </a:t>
            </a:r>
            <a:r>
              <a:rPr lang="es-AR" dirty="0" smtClean="0"/>
              <a:t>dentro del mismo </a:t>
            </a:r>
            <a:r>
              <a:rPr lang="es-AR" dirty="0" err="1" smtClean="0"/>
              <a:t>mismo</a:t>
            </a:r>
            <a:r>
              <a:rPr lang="es-AR" dirty="0" smtClean="0"/>
              <a:t> paquete.</a:t>
            </a:r>
            <a:endParaRPr lang="es-AR" dirty="0"/>
          </a:p>
        </p:txBody>
      </p:sp>
      <p:sp>
        <p:nvSpPr>
          <p:cNvPr id="4" name="3 CuadroTexto"/>
          <p:cNvSpPr txBox="1"/>
          <p:nvPr/>
        </p:nvSpPr>
        <p:spPr>
          <a:xfrm>
            <a:off x="467544" y="5570076"/>
            <a:ext cx="8208912" cy="523220"/>
          </a:xfrm>
          <a:prstGeom prst="rect">
            <a:avLst/>
          </a:prstGeom>
          <a:solidFill>
            <a:schemeClr val="accent5">
              <a:lumMod val="40000"/>
              <a:lumOff val="60000"/>
            </a:schemeClr>
          </a:solidFill>
          <a:ln>
            <a:noFill/>
          </a:ln>
        </p:spPr>
        <p:txBody>
          <a:bodyPr wrap="square" rtlCol="0">
            <a:spAutoFit/>
          </a:bodyPr>
          <a:lstStyle/>
          <a:p>
            <a:pPr algn="ctr"/>
            <a:r>
              <a:rPr lang="es-MX" sz="2800" dirty="0" smtClean="0">
                <a:latin typeface="+mj-lt"/>
              </a:rPr>
              <a:t>EL CCP está muy asociado el OCP</a:t>
            </a:r>
            <a:endParaRPr lang="es-AR" sz="2800" dirty="0">
              <a:latin typeface="+mj-lt"/>
            </a:endParaRPr>
          </a:p>
        </p:txBody>
      </p:sp>
    </p:spTree>
    <p:extLst>
      <p:ext uri="{BB962C8B-B14F-4D97-AF65-F5344CB8AC3E}">
        <p14:creationId xmlns:p14="http://schemas.microsoft.com/office/powerpoint/2010/main" val="3338969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77500" lnSpcReduction="20000"/>
          </a:bodyPr>
          <a:lstStyle/>
          <a:p>
            <a:r>
              <a:rPr lang="es-AR" dirty="0"/>
              <a:t>CCP y principios de PCR son mutuamente excluyentes, es decir que no pueden cumplirse simultáneamente. </a:t>
            </a:r>
          </a:p>
          <a:p>
            <a:endParaRPr lang="es-AR" dirty="0"/>
          </a:p>
          <a:p>
            <a:r>
              <a:rPr lang="es-AR" dirty="0"/>
              <a:t>El CRP hace la vida más fácil para los </a:t>
            </a:r>
            <a:r>
              <a:rPr lang="es-AR" dirty="0" err="1"/>
              <a:t>reutilizadores</a:t>
            </a:r>
            <a:r>
              <a:rPr lang="es-AR" dirty="0"/>
              <a:t>, mientras que el </a:t>
            </a:r>
            <a:r>
              <a:rPr lang="es-AR" dirty="0" smtClean="0"/>
              <a:t>CCP hace </a:t>
            </a:r>
            <a:r>
              <a:rPr lang="es-AR" dirty="0"/>
              <a:t>la vida más fácil para los mantenedores. </a:t>
            </a:r>
          </a:p>
          <a:p>
            <a:endParaRPr lang="es-AR" dirty="0"/>
          </a:p>
          <a:p>
            <a:r>
              <a:rPr lang="es-AR" dirty="0"/>
              <a:t>El </a:t>
            </a:r>
            <a:r>
              <a:rPr lang="es-AR" dirty="0" smtClean="0"/>
              <a:t>CCP se </a:t>
            </a:r>
            <a:r>
              <a:rPr lang="es-AR" dirty="0"/>
              <a:t>esfuerza para que los paquetes tan grandes como sea posible, mientras que la CRP trata de hacer que los paquetes muy pequeños. </a:t>
            </a:r>
          </a:p>
          <a:p>
            <a:endParaRPr lang="es-AR" dirty="0"/>
          </a:p>
          <a:p>
            <a:r>
              <a:rPr lang="es-AR" dirty="0"/>
              <a:t>Al principio de un proyecto, los arquitectos podrán crear la estructura del paquete de modo que domina CCP y el desarrollo y el mantenimiento es ayudado. Más tarde, cuando la </a:t>
            </a:r>
            <a:r>
              <a:rPr lang="es-AR" dirty="0" err="1"/>
              <a:t>architectura</a:t>
            </a:r>
            <a:r>
              <a:rPr lang="es-AR" dirty="0"/>
              <a:t> estabiliza, los arquitectos pueden </a:t>
            </a:r>
            <a:r>
              <a:rPr lang="es-AR" dirty="0" err="1"/>
              <a:t>refactorizar</a:t>
            </a:r>
            <a:r>
              <a:rPr lang="es-AR" dirty="0"/>
              <a:t> la estructura del paquete de maximizar la PCR para los </a:t>
            </a:r>
            <a:r>
              <a:rPr lang="es-AR" dirty="0" err="1"/>
              <a:t>reutilizadores</a:t>
            </a:r>
            <a:r>
              <a:rPr lang="es-AR" dirty="0"/>
              <a:t> externos.</a:t>
            </a:r>
          </a:p>
        </p:txBody>
      </p:sp>
    </p:spTree>
    <p:extLst>
      <p:ext uri="{BB962C8B-B14F-4D97-AF65-F5344CB8AC3E}">
        <p14:creationId xmlns:p14="http://schemas.microsoft.com/office/powerpoint/2010/main" val="54601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texto 2"/>
          <p:cNvSpPr>
            <a:spLocks noGrp="1"/>
          </p:cNvSpPr>
          <p:nvPr>
            <p:ph type="body" sz="half" idx="2"/>
          </p:nvPr>
        </p:nvSpPr>
        <p:spPr/>
        <p:txBody>
          <a:bodyPr/>
          <a:lstStyle/>
          <a:p>
            <a:r>
              <a:rPr lang="es-ES" dirty="0" smtClean="0"/>
              <a:t>Los principios de acoplamiento de paquetes</a:t>
            </a:r>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3836397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2299154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fontScale="925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4879998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594842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1924522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Aplicar DIP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115572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Tree>
    <p:extLst>
      <p:ext uri="{BB962C8B-B14F-4D97-AF65-F5344CB8AC3E}">
        <p14:creationId xmlns:p14="http://schemas.microsoft.com/office/powerpoint/2010/main" val="3922208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sería bueno el Top-Down</a:t>
            </a:r>
            <a:endParaRPr lang="es-ES" dirty="0"/>
          </a:p>
        </p:txBody>
      </p:sp>
      <p:sp>
        <p:nvSpPr>
          <p:cNvPr id="3" name="Marcador de contenido 2"/>
          <p:cNvSpPr>
            <a:spLocks noGrp="1"/>
          </p:cNvSpPr>
          <p:nvPr>
            <p:ph idx="1"/>
          </p:nvPr>
        </p:nvSpPr>
        <p:spPr/>
        <p:txBody>
          <a:bodyPr>
            <a:normAutofit fontScale="92500" lnSpcReduction="20000"/>
          </a:bodyPr>
          <a:lstStyle/>
          <a:p>
            <a:r>
              <a:rPr lang="es-ES" dirty="0"/>
              <a:t>La estructura del paquete no puede ser diseñado desde arriba hacia </a:t>
            </a:r>
            <a:r>
              <a:rPr lang="es-ES" dirty="0" smtClean="0"/>
              <a:t>abajo.</a:t>
            </a:r>
          </a:p>
          <a:p>
            <a:endParaRPr lang="es-ES" dirty="0" smtClean="0"/>
          </a:p>
          <a:p>
            <a:r>
              <a:rPr lang="es-ES" dirty="0" smtClean="0"/>
              <a:t>Perspectiva </a:t>
            </a:r>
            <a:r>
              <a:rPr lang="es-ES" dirty="0"/>
              <a:t>de la dependencia de un </a:t>
            </a:r>
            <a:r>
              <a:rPr lang="es-ES" dirty="0" smtClean="0"/>
              <a:t>paquete diagramas:</a:t>
            </a:r>
          </a:p>
          <a:p>
            <a:pPr lvl="1"/>
            <a:r>
              <a:rPr lang="es-ES" dirty="0" smtClean="0"/>
              <a:t>Los diagramas </a:t>
            </a:r>
            <a:r>
              <a:rPr lang="es-ES" dirty="0"/>
              <a:t>de dependencia de paquetes tienen muy poco que ver con la descripción de la función de la aplicación</a:t>
            </a:r>
          </a:p>
          <a:p>
            <a:pPr lvl="1"/>
            <a:r>
              <a:rPr lang="es-ES" dirty="0" smtClean="0"/>
              <a:t>Son </a:t>
            </a:r>
            <a:r>
              <a:rPr lang="es-ES" dirty="0"/>
              <a:t>un mapa de la edificabilidad de la aplicación</a:t>
            </a:r>
          </a:p>
          <a:p>
            <a:pPr lvl="1"/>
            <a:r>
              <a:rPr lang="es-ES" dirty="0" smtClean="0"/>
              <a:t>No </a:t>
            </a:r>
            <a:r>
              <a:rPr lang="es-ES" dirty="0"/>
              <a:t>trate de diseñar la estructura de dependencias del paquete antes de </a:t>
            </a:r>
            <a:r>
              <a:rPr lang="es-ES" dirty="0" smtClean="0"/>
              <a:t>haber diseñado </a:t>
            </a:r>
            <a:r>
              <a:rPr lang="es-ES" dirty="0"/>
              <a:t>las clases</a:t>
            </a:r>
          </a:p>
          <a:p>
            <a:pPr lvl="1"/>
            <a:r>
              <a:rPr lang="es-ES" dirty="0" smtClean="0"/>
              <a:t>La </a:t>
            </a:r>
            <a:r>
              <a:rPr lang="es-ES" dirty="0"/>
              <a:t>estructura de dependencias del paquete crece y evoluciona con el diseño lógico del sistema</a:t>
            </a:r>
          </a:p>
        </p:txBody>
      </p:sp>
    </p:spTree>
    <p:extLst>
      <p:ext uri="{BB962C8B-B14F-4D97-AF65-F5344CB8AC3E}">
        <p14:creationId xmlns:p14="http://schemas.microsoft.com/office/powerpoint/2010/main" val="35180215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317131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 que son más estables que él.</a:t>
            </a:r>
            <a:endParaRPr lang="es-ES" dirty="0"/>
          </a:p>
        </p:txBody>
      </p:sp>
    </p:spTree>
    <p:extLst>
      <p:ext uri="{BB962C8B-B14F-4D97-AF65-F5344CB8AC3E}">
        <p14:creationId xmlns:p14="http://schemas.microsoft.com/office/powerpoint/2010/main" val="2398867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lnSpcReduction="200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 (OCP, CCP)</a:t>
            </a:r>
          </a:p>
          <a:p>
            <a:endParaRPr lang="es-ES" sz="2800" dirty="0"/>
          </a:p>
          <a:p>
            <a:r>
              <a:rPr lang="es-ES" sz="2800" dirty="0" smtClean="0"/>
              <a:t>Alguno paquetes deben ser diseñados para cambiar.</a:t>
            </a:r>
          </a:p>
          <a:p>
            <a:endParaRPr lang="es-ES" sz="2800" dirty="0" smtClean="0"/>
          </a:p>
          <a:p>
            <a:r>
              <a:rPr lang="es-ES" sz="2800" dirty="0" smtClean="0"/>
              <a:t>Un </a:t>
            </a:r>
            <a:r>
              <a:rPr lang="es-ES" sz="2800" dirty="0"/>
              <a:t>paquete estable no quiere decir es difícil de cambiar por es complejo o porque es grande.</a:t>
            </a:r>
          </a:p>
          <a:p>
            <a:endParaRPr lang="es-ES" b="1" dirty="0"/>
          </a:p>
        </p:txBody>
      </p:sp>
    </p:spTree>
    <p:extLst>
      <p:ext uri="{BB962C8B-B14F-4D97-AF65-F5344CB8AC3E}">
        <p14:creationId xmlns:p14="http://schemas.microsoft.com/office/powerpoint/2010/main" val="13698786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mas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268623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27885860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979659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normAutofit lnSpcReduction="10000"/>
          </a:bodyPr>
          <a:lstStyle/>
          <a:p>
            <a:r>
              <a:rPr lang="es-ES" dirty="0" smtClean="0"/>
              <a:t>La métrica I de un paquete debería ser mayor de otro paquete de quien dependo.</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4205507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236510" cy="369332"/>
          </a:xfrm>
          <a:prstGeom prst="rect">
            <a:avLst/>
          </a:prstGeom>
          <a:noFill/>
        </p:spPr>
        <p:txBody>
          <a:bodyPr wrap="none" rtlCol="0">
            <a:spAutoFit/>
          </a:bodyPr>
          <a:lstStyle/>
          <a:p>
            <a:r>
              <a:rPr lang="es-ES" dirty="0" smtClean="0"/>
              <a:t>Motivo del violación</a:t>
            </a:r>
            <a:endParaRPr lang="es-ES" dirty="0"/>
          </a:p>
        </p:txBody>
      </p:sp>
    </p:spTree>
    <p:extLst>
      <p:ext uri="{BB962C8B-B14F-4D97-AF65-F5344CB8AC3E}">
        <p14:creationId xmlns:p14="http://schemas.microsoft.com/office/powerpoint/2010/main" val="1228630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4207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lnSpcReduction="10000"/>
          </a:bodyPr>
          <a:lstStyle/>
          <a:p>
            <a:r>
              <a:rPr lang="es-ES" dirty="0" smtClean="0"/>
              <a:t>No es igual a un método o una función</a:t>
            </a:r>
          </a:p>
          <a:p>
            <a:endParaRPr lang="es-ES" dirty="0"/>
          </a:p>
          <a:p>
            <a:r>
              <a:rPr lang="es-ES" dirty="0" smtClean="0"/>
              <a:t>Es un concepto mas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Tree>
    <p:extLst>
      <p:ext uri="{BB962C8B-B14F-4D97-AF65-F5344CB8AC3E}">
        <p14:creationId xmlns:p14="http://schemas.microsoft.com/office/powerpoint/2010/main" val="26840715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normAutofit lnSpcReduction="10000"/>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755576" y="5610681"/>
            <a:ext cx="7359900" cy="461665"/>
          </a:xfrm>
          <a:prstGeom prst="rect">
            <a:avLst/>
          </a:prstGeom>
          <a:noFill/>
        </p:spPr>
        <p:txBody>
          <a:bodyPr wrap="none" rtlCol="0">
            <a:spAutoFit/>
          </a:bodyPr>
          <a:lstStyle/>
          <a:p>
            <a:r>
              <a:rPr lang="es-ES" sz="2400" b="1" dirty="0" smtClean="0">
                <a:solidFill>
                  <a:srgbClr val="FF6600"/>
                </a:solidFill>
                <a:latin typeface="+mj-lt"/>
              </a:rPr>
              <a:t>Programar para la interfaces, no para la implementación</a:t>
            </a:r>
            <a:endParaRPr lang="es-ES" sz="2400" b="1" dirty="0">
              <a:solidFill>
                <a:srgbClr val="FF6600"/>
              </a:solidFill>
              <a:latin typeface="+mj-lt"/>
            </a:endParaRPr>
          </a:p>
        </p:txBody>
      </p:sp>
    </p:spTree>
    <p:extLst>
      <p:ext uri="{BB962C8B-B14F-4D97-AF65-F5344CB8AC3E}">
        <p14:creationId xmlns:p14="http://schemas.microsoft.com/office/powerpoint/2010/main" val="711831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1078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12071488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19218775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3497839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instable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err="1" smtClean="0">
                <a:solidFill>
                  <a:srgbClr val="000000"/>
                </a:solidFill>
              </a:rPr>
              <a:t>stable</a:t>
            </a:r>
            <a:r>
              <a:rPr lang="es-ES" sz="1400" dirty="0" smtClean="0">
                <a:solidFill>
                  <a:srgbClr val="000000"/>
                </a:solidFill>
              </a:rPr>
              <a:t> 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3596865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2760397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t>
            </a:r>
            <a:endParaRPr lang="es-ES" dirty="0"/>
          </a:p>
        </p:txBody>
      </p:sp>
    </p:spTree>
    <p:extLst>
      <p:ext uri="{BB962C8B-B14F-4D97-AF65-F5344CB8AC3E}">
        <p14:creationId xmlns:p14="http://schemas.microsoft.com/office/powerpoint/2010/main" val="3722086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224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5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14765</TotalTime>
  <Words>3538</Words>
  <Application>Microsoft Macintosh PowerPoint</Application>
  <PresentationFormat>Presentación en pantalla (4:3)</PresentationFormat>
  <Paragraphs>534</Paragraphs>
  <Slides>88</Slides>
  <Notes>37</Notes>
  <HiddenSlides>0</HiddenSlides>
  <MMClips>0</MMClips>
  <ScaleCrop>false</ScaleCrop>
  <HeadingPairs>
    <vt:vector size="4" baseType="variant">
      <vt:variant>
        <vt:lpstr>Tema</vt:lpstr>
      </vt:variant>
      <vt:variant>
        <vt:i4>1</vt:i4>
      </vt:variant>
      <vt:variant>
        <vt:lpstr>Títulos de diapositiva</vt:lpstr>
      </vt:variant>
      <vt:variant>
        <vt:i4>88</vt:i4>
      </vt:variant>
    </vt:vector>
  </HeadingPairs>
  <TitlesOfParts>
    <vt:vector size="89" baseType="lpstr">
      <vt:lpstr>Flujo</vt:lpstr>
      <vt:lpstr>Presentación de PowerPoint</vt:lpstr>
      <vt:lpstr>Presentación de PowerPoint</vt:lpstr>
      <vt:lpstr>Presentación de PowerPoint</vt:lpstr>
      <vt:lpstr>Presentación de PowerPoint</vt:lpstr>
      <vt:lpstr>Presentación de PowerPoint</vt:lpstr>
      <vt:lpstr>Principio de Responsabilidad Unica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lpstr>Principio Abierto - Cerrado</vt:lpstr>
      <vt:lpstr>Principio Abierto - Cerrado</vt:lpstr>
      <vt:lpstr>Principio Abierto - Cerrado</vt:lpstr>
      <vt:lpstr>Principio Abierto - Cerrado</vt:lpstr>
      <vt:lpstr>Principio Abierto - Cerrado</vt:lpstr>
      <vt:lpstr>Concepto</vt:lpstr>
      <vt:lpstr>OCP</vt:lpstr>
      <vt:lpstr>Resumen - OCP</vt:lpstr>
      <vt:lpstr>Principio de Sustitución de Liskov</vt:lpstr>
      <vt:lpstr>LSP</vt:lpstr>
      <vt:lpstr>LSP</vt:lpstr>
      <vt:lpstr>LSP</vt:lpstr>
      <vt:lpstr>LSP</vt:lpstr>
      <vt:lpstr>Ejemplo de violación de LSP</vt:lpstr>
      <vt:lpstr>Presentación de PowerPoint</vt:lpstr>
      <vt:lpstr>LSP - Herencia</vt:lpstr>
      <vt:lpstr>Resumen - LSP</vt:lpstr>
      <vt:lpstr>Principio de Segregación de Interfaces</vt:lpstr>
      <vt:lpstr>ISP - Inicio</vt:lpstr>
      <vt:lpstr>ISP - Características</vt:lpstr>
      <vt:lpstr>Principio</vt:lpstr>
      <vt:lpstr>Ejemplo – No ISP</vt:lpstr>
      <vt:lpstr>Ejemplo - ISP</vt:lpstr>
      <vt:lpstr>¿Por qué importa el ISP?</vt:lpstr>
      <vt:lpstr>Principio de Inversion de Dependencias</vt:lpstr>
      <vt:lpstr>Presentación de PowerPoint</vt:lpstr>
      <vt:lpstr>Presentación de PowerPoint</vt:lpstr>
      <vt:lpstr>Alto Acoplamiento</vt:lpstr>
      <vt:lpstr>Ejemplo Simple</vt:lpstr>
      <vt:lpstr>Principio</vt:lpstr>
      <vt:lpstr>Presentación de PowerPoint</vt:lpstr>
      <vt:lpstr>Presentación de PowerPoint</vt:lpstr>
      <vt:lpstr>Presentación de PowerPoint</vt:lpstr>
      <vt:lpstr>Granularidad</vt:lpstr>
      <vt:lpstr>Principio de Equivalencia Reuso-Release (REP)</vt:lpstr>
      <vt:lpstr>¿Qué esperamos de un autor de una biblioteca de software que vamos a usar?</vt:lpstr>
      <vt:lpstr>Aspecto estratégico en el diseño de la estructura del software.</vt:lpstr>
      <vt:lpstr>Principio de reuso en común (CRP)</vt:lpstr>
      <vt:lpstr>Principio de reuso en común (CRP)</vt:lpstr>
      <vt:lpstr>Principio de reuso en común (CRP)</vt:lpstr>
      <vt:lpstr>Principio de reuso en común (CRP)</vt:lpstr>
      <vt:lpstr>Principio de Cierre en Común (CCP)</vt:lpstr>
      <vt:lpstr>Principio de Cierre en Común (CCP)</vt:lpstr>
      <vt:lpstr>Principio de Cierre en Común (CCP)</vt:lpstr>
      <vt:lpstr>Presentación de PowerPoint</vt:lpstr>
      <vt:lpstr>Estabilidad</vt:lpstr>
      <vt:lpstr>Principio de Dependencias Acíclicas (ADP) </vt:lpstr>
      <vt:lpstr>Principio de Dependencias Acíclicas (ADP) </vt:lpstr>
      <vt:lpstr>Ejemplo de Dependencia</vt:lpstr>
      <vt:lpstr>Rompiendo del Ciclo</vt:lpstr>
      <vt:lpstr>Aplicar DIP a paquetes</vt:lpstr>
      <vt:lpstr>No sería bueno el Top-Down</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 Valotto</cp:lastModifiedBy>
  <cp:revision>100</cp:revision>
  <dcterms:created xsi:type="dcterms:W3CDTF">2011-11-26T18:10:30Z</dcterms:created>
  <dcterms:modified xsi:type="dcterms:W3CDTF">2014-02-07T11:52:30Z</dcterms:modified>
</cp:coreProperties>
</file>