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2" r:id="rId3"/>
    <p:sldId id="263" r:id="rId4"/>
    <p:sldId id="264" r:id="rId5"/>
    <p:sldId id="273" r:id="rId6"/>
    <p:sldId id="274" r:id="rId7"/>
    <p:sldId id="275" r:id="rId8"/>
    <p:sldId id="276" r:id="rId9"/>
    <p:sldId id="265" r:id="rId10"/>
    <p:sldId id="278" r:id="rId11"/>
    <p:sldId id="279" r:id="rId12"/>
    <p:sldId id="280" r:id="rId13"/>
    <p:sldId id="281" r:id="rId14"/>
    <p:sldId id="282" r:id="rId15"/>
    <p:sldId id="283" r:id="rId16"/>
    <p:sldId id="277" r:id="rId17"/>
    <p:sldId id="284" r:id="rId18"/>
    <p:sldId id="266" r:id="rId19"/>
    <p:sldId id="285" r:id="rId20"/>
    <p:sldId id="267" r:id="rId21"/>
    <p:sldId id="286" r:id="rId22"/>
    <p:sldId id="287" r:id="rId23"/>
    <p:sldId id="268" r:id="rId24"/>
    <p:sldId id="288" r:id="rId25"/>
    <p:sldId id="289" r:id="rId26"/>
    <p:sldId id="269" r:id="rId27"/>
    <p:sldId id="290" r:id="rId28"/>
    <p:sldId id="291" r:id="rId29"/>
    <p:sldId id="270" r:id="rId30"/>
    <p:sldId id="271" r:id="rId31"/>
    <p:sldId id="272" r:id="rId32"/>
    <p:sldId id="257" r:id="rId33"/>
    <p:sldId id="259" r:id="rId34"/>
    <p:sldId id="258" r:id="rId35"/>
    <p:sldId id="261"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45" autoAdjust="0"/>
  </p:normalViewPr>
  <p:slideViewPr>
    <p:cSldViewPr snapToGrid="0" snapToObjects="1">
      <p:cViewPr varScale="1">
        <p:scale>
          <a:sx n="141" d="100"/>
          <a:sy n="141" d="100"/>
        </p:scale>
        <p:origin x="-37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71209-42B8-9F43-8841-A1974A6D45F5}" type="datetimeFigureOut">
              <a:rPr lang="es-ES" smtClean="0"/>
              <a:t>21/09/13</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87AE8-A672-0A4B-A3DD-0811D3378916}" type="slidenum">
              <a:rPr lang="es-ES" smtClean="0"/>
              <a:t>‹Nr.›</a:t>
            </a:fld>
            <a:endParaRPr lang="es-ES"/>
          </a:p>
        </p:txBody>
      </p:sp>
    </p:spTree>
    <p:extLst>
      <p:ext uri="{BB962C8B-B14F-4D97-AF65-F5344CB8AC3E}">
        <p14:creationId xmlns:p14="http://schemas.microsoft.com/office/powerpoint/2010/main" val="576966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Cuando los desarrolladores entrar por</a:t>
            </a:r>
            <a:r>
              <a:rPr lang="es-ES" baseline="0" dirty="0" smtClean="0"/>
              <a:t> primera vez </a:t>
            </a:r>
            <a:r>
              <a:rPr lang="es-ES" dirty="0" smtClean="0"/>
              <a:t> al desarrollo orientado a objetos, tratan de comprender los elementos básicos. Pueden pasar varios por proyectos. Comprender</a:t>
            </a:r>
            <a:r>
              <a:rPr lang="es-ES" baseline="0" dirty="0" smtClean="0"/>
              <a:t> </a:t>
            </a:r>
            <a:r>
              <a:rPr lang="es-ES" dirty="0" smtClean="0"/>
              <a:t>un pleno sentido de la orientación a objetos es un gran cambio en la mente de las personas, especialmente para aquellos que provienen del mundo de procedimiento. Tales principios son como los libros de ABC puesto que definen la fundación del mundo OO.</a:t>
            </a:r>
          </a:p>
          <a:p>
            <a:endParaRPr lang="es-ES" dirty="0" smtClean="0"/>
          </a:p>
          <a:p>
            <a:r>
              <a:rPr lang="es-ES" dirty="0" smtClean="0"/>
              <a:t>Para construir los sistemas de clase empresarial del mundo real contemporáneo, diseñadores OO debe (a) ser competentes en los principios básicos orientados a objetos, (b) dominar los principios de diseño orientado a objetos, y (c) comprender los patrones de diseño. De lo contrario el riesgo de defectos de diseño y el costo total de los aumentos de la propiedad del sistema. Y, con la creciente adopción de la Arquitectura Orientada a Servicios (SOA), la solidez de los servicios de SOA puede depender directamente de la solidez del diseño orientado a objetos de los componentes subyacentes.</a:t>
            </a:r>
            <a:endParaRPr lang="es-ES" dirty="0"/>
          </a:p>
        </p:txBody>
      </p:sp>
      <p:sp>
        <p:nvSpPr>
          <p:cNvPr id="4" name="Marcador de número de diapositiva 3"/>
          <p:cNvSpPr>
            <a:spLocks noGrp="1"/>
          </p:cNvSpPr>
          <p:nvPr>
            <p:ph type="sldNum" sz="quarter" idx="10"/>
          </p:nvPr>
        </p:nvSpPr>
        <p:spPr/>
        <p:txBody>
          <a:bodyPr/>
          <a:lstStyle/>
          <a:p>
            <a:fld id="{6C487AE8-A672-0A4B-A3DD-0811D3378916}" type="slidenum">
              <a:rPr lang="es-ES" smtClean="0"/>
              <a:t>32</a:t>
            </a:fld>
            <a:endParaRPr lang="es-ES"/>
          </a:p>
        </p:txBody>
      </p:sp>
    </p:spTree>
    <p:extLst>
      <p:ext uri="{BB962C8B-B14F-4D97-AF65-F5344CB8AC3E}">
        <p14:creationId xmlns:p14="http://schemas.microsoft.com/office/powerpoint/2010/main" val="314332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s-ES_tradnl" smtClean="0"/>
              <a:t>Clic para editar título</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21/09/13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21/09/13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s-ES_tradnl" smtClean="0"/>
              <a:t>Clic para editar título</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s-ES_tradnl" smtClean="0"/>
              <a:t>Clic para editar título</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n con título, alternativo">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s-ES_tradnl" smtClean="0"/>
              <a:t>Clic para editar título</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s-ES_tradnl" smtClean="0"/>
              <a:t>Clic para editar título</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s-ES_tradnl" smtClean="0"/>
              <a:t>Clic para editar título</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s-ES_tradnl" smtClean="0"/>
              <a:t>Clic para editar título</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D140825E-4A15-4D39-8176-1F07E904CB30}" type="datetimeFigureOut">
              <a:rPr lang="en-US" smtClean="0"/>
              <a:t>21/09/13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21/09/13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‹Nr.›</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objetos, superior e inferior">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objetos">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objetos">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21/09/13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‹Nr.›</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21/09/13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21/09/13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 Id="rId3"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Bases del Diseño Orientado a Objetos</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5716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Modularidad</a:t>
            </a:r>
            <a:endParaRPr lang="es-ES" dirty="0"/>
          </a:p>
        </p:txBody>
      </p:sp>
      <p:sp>
        <p:nvSpPr>
          <p:cNvPr id="3" name="Marcador de contenido 2"/>
          <p:cNvSpPr>
            <a:spLocks noGrp="1"/>
          </p:cNvSpPr>
          <p:nvPr>
            <p:ph idx="1"/>
          </p:nvPr>
        </p:nvSpPr>
        <p:spPr>
          <a:xfrm>
            <a:off x="286204" y="1860403"/>
            <a:ext cx="4302007" cy="4472487"/>
          </a:xfrm>
        </p:spPr>
        <p:txBody>
          <a:bodyPr/>
          <a:lstStyle/>
          <a:p>
            <a:r>
              <a:rPr lang="es-ES" dirty="0" smtClean="0"/>
              <a:t>Implica dividir o separar en partes  de acuerdo a su responsabilidad o funcionalidad.</a:t>
            </a:r>
          </a:p>
          <a:p>
            <a:r>
              <a:rPr lang="es-ES" dirty="0" smtClean="0"/>
              <a:t>Es un enfoque similar al ensamblado o desensamblado de los elementos físicos.</a:t>
            </a:r>
          </a:p>
          <a:p>
            <a:r>
              <a:rPr lang="es-ES" dirty="0" smtClean="0"/>
              <a:t>Son las “partes” o componentes de un software.</a:t>
            </a:r>
            <a:endParaRPr lang="es-ES" dirty="0"/>
          </a:p>
        </p:txBody>
      </p:sp>
      <p:pic>
        <p:nvPicPr>
          <p:cNvPr id="6" name="Imagen 5"/>
          <p:cNvPicPr>
            <a:picLocks noChangeAspect="1"/>
          </p:cNvPicPr>
          <p:nvPr/>
        </p:nvPicPr>
        <p:blipFill>
          <a:blip r:embed="rId2"/>
          <a:stretch>
            <a:fillRect/>
          </a:stretch>
        </p:blipFill>
        <p:spPr>
          <a:xfrm>
            <a:off x="4999964" y="2771606"/>
            <a:ext cx="3750506" cy="2264368"/>
          </a:xfrm>
          <a:prstGeom prst="rect">
            <a:avLst/>
          </a:prstGeom>
        </p:spPr>
      </p:pic>
    </p:spTree>
    <p:extLst>
      <p:ext uri="{BB962C8B-B14F-4D97-AF65-F5344CB8AC3E}">
        <p14:creationId xmlns:p14="http://schemas.microsoft.com/office/powerpoint/2010/main" val="194934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Descomposición Modular</a:t>
            </a:r>
            <a:endParaRPr lang="es-ES" dirty="0"/>
          </a:p>
        </p:txBody>
      </p:sp>
      <p:sp>
        <p:nvSpPr>
          <p:cNvPr id="3" name="Marcador de contenido 2"/>
          <p:cNvSpPr>
            <a:spLocks noGrp="1"/>
          </p:cNvSpPr>
          <p:nvPr>
            <p:ph idx="1"/>
          </p:nvPr>
        </p:nvSpPr>
        <p:spPr>
          <a:xfrm>
            <a:off x="779463" y="1828800"/>
            <a:ext cx="7878213" cy="2088779"/>
          </a:xfrm>
        </p:spPr>
        <p:txBody>
          <a:bodyPr>
            <a:normAutofit fontScale="92500"/>
          </a:bodyPr>
          <a:lstStyle/>
          <a:p>
            <a:r>
              <a:rPr lang="es-ES" dirty="0"/>
              <a:t>Un método de construcción de software satisface </a:t>
            </a:r>
            <a:r>
              <a:rPr lang="es-ES" dirty="0" smtClean="0"/>
              <a:t>la </a:t>
            </a:r>
            <a:r>
              <a:rPr lang="es-ES" dirty="0" err="1" smtClean="0"/>
              <a:t>Descomponibilidad</a:t>
            </a:r>
            <a:r>
              <a:rPr lang="es-ES" dirty="0" smtClean="0"/>
              <a:t> </a:t>
            </a:r>
            <a:r>
              <a:rPr lang="es-ES" dirty="0"/>
              <a:t>Modular si ayuda en la tarea de descomponer un problema de software en un pequeño número de </a:t>
            </a:r>
            <a:r>
              <a:rPr lang="es-ES" dirty="0" err="1"/>
              <a:t>subproblemas</a:t>
            </a:r>
            <a:r>
              <a:rPr lang="es-ES" dirty="0"/>
              <a:t> menos complejos, conectados por una estructura simple, y lo suficientemente independiente como para permitir seguir trabajando </a:t>
            </a:r>
            <a:r>
              <a:rPr lang="es-ES" dirty="0" smtClean="0"/>
              <a:t>por </a:t>
            </a:r>
            <a:r>
              <a:rPr lang="es-ES" dirty="0"/>
              <a:t>separado en cada uno de </a:t>
            </a:r>
            <a:r>
              <a:rPr lang="es-ES" dirty="0" smtClean="0"/>
              <a:t>ellos.</a:t>
            </a:r>
            <a:endParaRPr lang="es-ES" dirty="0"/>
          </a:p>
        </p:txBody>
      </p:sp>
      <p:pic>
        <p:nvPicPr>
          <p:cNvPr id="4" name="Imagen 3"/>
          <p:cNvPicPr>
            <a:picLocks noChangeAspect="1"/>
          </p:cNvPicPr>
          <p:nvPr/>
        </p:nvPicPr>
        <p:blipFill>
          <a:blip r:embed="rId2"/>
          <a:stretch>
            <a:fillRect/>
          </a:stretch>
        </p:blipFill>
        <p:spPr>
          <a:xfrm>
            <a:off x="1135875" y="4168018"/>
            <a:ext cx="4514780" cy="2062414"/>
          </a:xfrm>
          <a:prstGeom prst="rect">
            <a:avLst/>
          </a:prstGeom>
        </p:spPr>
      </p:pic>
      <p:pic>
        <p:nvPicPr>
          <p:cNvPr id="5" name="Imagen 4"/>
          <p:cNvPicPr>
            <a:picLocks noChangeAspect="1"/>
          </p:cNvPicPr>
          <p:nvPr/>
        </p:nvPicPr>
        <p:blipFill>
          <a:blip r:embed="rId3"/>
          <a:stretch>
            <a:fillRect/>
          </a:stretch>
        </p:blipFill>
        <p:spPr>
          <a:xfrm>
            <a:off x="6135501" y="4168018"/>
            <a:ext cx="2422035" cy="2031034"/>
          </a:xfrm>
          <a:prstGeom prst="rect">
            <a:avLst/>
          </a:prstGeom>
        </p:spPr>
      </p:pic>
    </p:spTree>
    <p:extLst>
      <p:ext uri="{BB962C8B-B14F-4D97-AF65-F5344CB8AC3E}">
        <p14:creationId xmlns:p14="http://schemas.microsoft.com/office/powerpoint/2010/main" val="119360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Modular</a:t>
            </a:r>
            <a:endParaRPr lang="es-ES" dirty="0"/>
          </a:p>
        </p:txBody>
      </p:sp>
      <p:sp>
        <p:nvSpPr>
          <p:cNvPr id="3" name="Marcador de contenido 2"/>
          <p:cNvSpPr>
            <a:spLocks noGrp="1"/>
          </p:cNvSpPr>
          <p:nvPr>
            <p:ph idx="1"/>
          </p:nvPr>
        </p:nvSpPr>
        <p:spPr>
          <a:xfrm>
            <a:off x="779463" y="1828800"/>
            <a:ext cx="7583487" cy="2500215"/>
          </a:xfrm>
        </p:spPr>
        <p:txBody>
          <a:bodyPr/>
          <a:lstStyle/>
          <a:p>
            <a:r>
              <a:rPr lang="es-ES" dirty="0"/>
              <a:t>Un método satisface </a:t>
            </a:r>
            <a:r>
              <a:rPr lang="es-ES" dirty="0" smtClean="0"/>
              <a:t>la Composición Modular </a:t>
            </a:r>
            <a:r>
              <a:rPr lang="es-ES" dirty="0"/>
              <a:t>si favorece la producción de elementos de software que puede entonces ser combinados libremente entre sí para producir nuevos sistemas, posiblemente en un entorno muy diferente de aquel en el que se desarrollaron inicialmente.</a:t>
            </a:r>
          </a:p>
        </p:txBody>
      </p:sp>
      <p:pic>
        <p:nvPicPr>
          <p:cNvPr id="4" name="Imagen 3"/>
          <p:cNvPicPr>
            <a:picLocks noChangeAspect="1"/>
          </p:cNvPicPr>
          <p:nvPr/>
        </p:nvPicPr>
        <p:blipFill>
          <a:blip r:embed="rId2"/>
          <a:stretch>
            <a:fillRect/>
          </a:stretch>
        </p:blipFill>
        <p:spPr>
          <a:xfrm>
            <a:off x="546922" y="4269014"/>
            <a:ext cx="5236792" cy="1923331"/>
          </a:xfrm>
          <a:prstGeom prst="rect">
            <a:avLst/>
          </a:prstGeom>
        </p:spPr>
      </p:pic>
      <p:pic>
        <p:nvPicPr>
          <p:cNvPr id="5" name="Imagen 4"/>
          <p:cNvPicPr>
            <a:picLocks noChangeAspect="1"/>
          </p:cNvPicPr>
          <p:nvPr/>
        </p:nvPicPr>
        <p:blipFill>
          <a:blip r:embed="rId3"/>
          <a:stretch>
            <a:fillRect/>
          </a:stretch>
        </p:blipFill>
        <p:spPr>
          <a:xfrm>
            <a:off x="6233885" y="4206312"/>
            <a:ext cx="2368371" cy="1986033"/>
          </a:xfrm>
          <a:prstGeom prst="rect">
            <a:avLst/>
          </a:prstGeom>
        </p:spPr>
      </p:pic>
    </p:spTree>
    <p:extLst>
      <p:ext uri="{BB962C8B-B14F-4D97-AF65-F5344CB8AC3E}">
        <p14:creationId xmlns:p14="http://schemas.microsoft.com/office/powerpoint/2010/main" val="338753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Comprensión Modular</a:t>
            </a:r>
            <a:endParaRPr lang="es-ES" dirty="0"/>
          </a:p>
        </p:txBody>
      </p:sp>
      <p:sp>
        <p:nvSpPr>
          <p:cNvPr id="3" name="Marcador de contenido 2"/>
          <p:cNvSpPr>
            <a:spLocks noGrp="1"/>
          </p:cNvSpPr>
          <p:nvPr>
            <p:ph idx="1"/>
          </p:nvPr>
        </p:nvSpPr>
        <p:spPr>
          <a:xfrm>
            <a:off x="779463" y="1828800"/>
            <a:ext cx="7583487" cy="2026170"/>
          </a:xfrm>
        </p:spPr>
        <p:txBody>
          <a:bodyPr/>
          <a:lstStyle/>
          <a:p>
            <a:r>
              <a:rPr lang="es-ES" dirty="0"/>
              <a:t>Un método favorece Comprensibilidad modular si ayuda a producir software en el que un lector humano puede comprender cada módulo sin tener que conocer los otros, o, en el </a:t>
            </a:r>
            <a:r>
              <a:rPr lang="es-ES" dirty="0" smtClean="0"/>
              <a:t>peor de los casos, tener </a:t>
            </a:r>
            <a:r>
              <a:rPr lang="es-ES" dirty="0"/>
              <a:t>que examinar sólo unos pocos de los </a:t>
            </a:r>
            <a:r>
              <a:rPr lang="es-ES" dirty="0" smtClean="0"/>
              <a:t>otros módulos.</a:t>
            </a:r>
            <a:endParaRPr lang="es-ES" dirty="0"/>
          </a:p>
        </p:txBody>
      </p:sp>
      <p:pic>
        <p:nvPicPr>
          <p:cNvPr id="4" name="Imagen 3"/>
          <p:cNvPicPr>
            <a:picLocks noChangeAspect="1"/>
          </p:cNvPicPr>
          <p:nvPr/>
        </p:nvPicPr>
        <p:blipFill>
          <a:blip r:embed="rId2"/>
          <a:stretch>
            <a:fillRect/>
          </a:stretch>
        </p:blipFill>
        <p:spPr>
          <a:xfrm>
            <a:off x="2066036" y="3774471"/>
            <a:ext cx="4956140" cy="2241859"/>
          </a:xfrm>
          <a:prstGeom prst="rect">
            <a:avLst/>
          </a:prstGeom>
        </p:spPr>
      </p:pic>
    </p:spTree>
    <p:extLst>
      <p:ext uri="{BB962C8B-B14F-4D97-AF65-F5344CB8AC3E}">
        <p14:creationId xmlns:p14="http://schemas.microsoft.com/office/powerpoint/2010/main" val="53993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Continuidad Modular</a:t>
            </a:r>
            <a:endParaRPr lang="es-ES" dirty="0"/>
          </a:p>
        </p:txBody>
      </p:sp>
      <p:sp>
        <p:nvSpPr>
          <p:cNvPr id="3" name="Marcador de contenido 2"/>
          <p:cNvSpPr>
            <a:spLocks noGrp="1"/>
          </p:cNvSpPr>
          <p:nvPr>
            <p:ph idx="1"/>
          </p:nvPr>
        </p:nvSpPr>
        <p:spPr>
          <a:xfrm>
            <a:off x="779463" y="1828800"/>
            <a:ext cx="7583487" cy="2249776"/>
          </a:xfrm>
        </p:spPr>
        <p:txBody>
          <a:bodyPr/>
          <a:lstStyle/>
          <a:p>
            <a:r>
              <a:rPr lang="es-ES" dirty="0"/>
              <a:t>Un método satisface Continuidad modular si, en las arquitecturas de software </a:t>
            </a:r>
            <a:r>
              <a:rPr lang="es-ES" dirty="0" smtClean="0"/>
              <a:t>en las que se soporta, </a:t>
            </a:r>
            <a:r>
              <a:rPr lang="es-ES" dirty="0"/>
              <a:t>un pequeño cambio en una </a:t>
            </a:r>
            <a:r>
              <a:rPr lang="es-ES" dirty="0" smtClean="0"/>
              <a:t>especificación del </a:t>
            </a:r>
            <a:r>
              <a:rPr lang="es-ES" dirty="0"/>
              <a:t>problema dará lugar a un cambio de un solo módulo, o un pequeño número de módulos.</a:t>
            </a:r>
          </a:p>
        </p:txBody>
      </p:sp>
      <p:pic>
        <p:nvPicPr>
          <p:cNvPr id="4" name="Imagen 3"/>
          <p:cNvPicPr>
            <a:picLocks noChangeAspect="1"/>
          </p:cNvPicPr>
          <p:nvPr/>
        </p:nvPicPr>
        <p:blipFill>
          <a:blip r:embed="rId2"/>
          <a:stretch>
            <a:fillRect/>
          </a:stretch>
        </p:blipFill>
        <p:spPr>
          <a:xfrm>
            <a:off x="2584782" y="3693849"/>
            <a:ext cx="4704126" cy="2700934"/>
          </a:xfrm>
          <a:prstGeom prst="rect">
            <a:avLst/>
          </a:prstGeom>
        </p:spPr>
      </p:pic>
    </p:spTree>
    <p:extLst>
      <p:ext uri="{BB962C8B-B14F-4D97-AF65-F5344CB8AC3E}">
        <p14:creationId xmlns:p14="http://schemas.microsoft.com/office/powerpoint/2010/main" val="401874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Protección Modular</a:t>
            </a:r>
            <a:endParaRPr lang="es-ES" dirty="0"/>
          </a:p>
        </p:txBody>
      </p:sp>
      <p:sp>
        <p:nvSpPr>
          <p:cNvPr id="3" name="Marcador de contenido 2"/>
          <p:cNvSpPr>
            <a:spLocks noGrp="1"/>
          </p:cNvSpPr>
          <p:nvPr>
            <p:ph idx="1"/>
          </p:nvPr>
        </p:nvSpPr>
        <p:spPr>
          <a:xfrm>
            <a:off x="779463" y="1828800"/>
            <a:ext cx="7583487" cy="2357107"/>
          </a:xfrm>
        </p:spPr>
        <p:txBody>
          <a:bodyPr/>
          <a:lstStyle/>
          <a:p>
            <a:r>
              <a:rPr lang="es-ES" dirty="0"/>
              <a:t>Un método satisface modular de protección si se produce arquitecturas en las que el efecto de que se detecten anomalías en tiempo de ejecución en un módulo permanecerá confinados a ese módulo, o en el peor, sólo se propagará a unos pocos módulos vecinos.</a:t>
            </a:r>
          </a:p>
        </p:txBody>
      </p:sp>
      <p:pic>
        <p:nvPicPr>
          <p:cNvPr id="4" name="Imagen 3"/>
          <p:cNvPicPr>
            <a:picLocks noChangeAspect="1"/>
          </p:cNvPicPr>
          <p:nvPr/>
        </p:nvPicPr>
        <p:blipFill>
          <a:blip r:embed="rId2"/>
          <a:stretch>
            <a:fillRect/>
          </a:stretch>
        </p:blipFill>
        <p:spPr>
          <a:xfrm>
            <a:off x="1445121" y="3892209"/>
            <a:ext cx="6616700" cy="2298700"/>
          </a:xfrm>
          <a:prstGeom prst="rect">
            <a:avLst/>
          </a:prstGeom>
        </p:spPr>
      </p:pic>
    </p:spTree>
    <p:extLst>
      <p:ext uri="{BB962C8B-B14F-4D97-AF65-F5344CB8AC3E}">
        <p14:creationId xmlns:p14="http://schemas.microsoft.com/office/powerpoint/2010/main" val="274373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Entonces.. que es un módulo?</a:t>
            </a:r>
            <a:endParaRPr lang="es-ES" dirty="0"/>
          </a:p>
        </p:txBody>
      </p:sp>
      <p:sp>
        <p:nvSpPr>
          <p:cNvPr id="3" name="Marcador de contenido 2"/>
          <p:cNvSpPr>
            <a:spLocks noGrp="1"/>
          </p:cNvSpPr>
          <p:nvPr>
            <p:ph idx="1"/>
          </p:nvPr>
        </p:nvSpPr>
        <p:spPr>
          <a:xfrm>
            <a:off x="555866" y="1668897"/>
            <a:ext cx="7404187" cy="4208930"/>
          </a:xfrm>
        </p:spPr>
        <p:txBody>
          <a:bodyPr>
            <a:normAutofit/>
          </a:bodyPr>
          <a:lstStyle/>
          <a:p>
            <a:r>
              <a:rPr lang="es-ES" dirty="0" smtClean="0"/>
              <a:t>Haciendo una descomposición hasta la menor unidad que cumpla con los criterios anteriores:</a:t>
            </a:r>
          </a:p>
          <a:p>
            <a:pPr lvl="1"/>
            <a:r>
              <a:rPr lang="es-ES" dirty="0" smtClean="0"/>
              <a:t>Función o procedimiento</a:t>
            </a:r>
          </a:p>
          <a:p>
            <a:pPr lvl="1"/>
            <a:r>
              <a:rPr lang="es-ES" dirty="0" smtClean="0"/>
              <a:t>Clase</a:t>
            </a:r>
          </a:p>
          <a:p>
            <a:pPr lvl="1"/>
            <a:r>
              <a:rPr lang="es-ES" dirty="0" smtClean="0"/>
              <a:t>Servicio</a:t>
            </a:r>
            <a:endParaRPr lang="es-ES" dirty="0"/>
          </a:p>
          <a:p>
            <a:r>
              <a:rPr lang="es-ES" dirty="0" smtClean="0"/>
              <a:t>Un componente es un módulo?</a:t>
            </a:r>
          </a:p>
          <a:p>
            <a:r>
              <a:rPr lang="es-ES" dirty="0" smtClean="0"/>
              <a:t>Un paquete es un módulo?</a:t>
            </a:r>
          </a:p>
          <a:p>
            <a:r>
              <a:rPr lang="es-ES" dirty="0" smtClean="0"/>
              <a:t>Una </a:t>
            </a:r>
            <a:r>
              <a:rPr lang="es-ES" dirty="0" err="1" smtClean="0"/>
              <a:t>dll</a:t>
            </a:r>
            <a:r>
              <a:rPr lang="es-ES" dirty="0" smtClean="0"/>
              <a:t> o </a:t>
            </a:r>
            <a:r>
              <a:rPr lang="es-ES" dirty="0" err="1" smtClean="0"/>
              <a:t>exe</a:t>
            </a:r>
            <a:r>
              <a:rPr lang="es-ES" dirty="0" smtClean="0"/>
              <a:t> o </a:t>
            </a:r>
            <a:r>
              <a:rPr lang="es-ES" dirty="0" err="1" smtClean="0"/>
              <a:t>jar</a:t>
            </a:r>
            <a:r>
              <a:rPr lang="es-ES" dirty="0" smtClean="0"/>
              <a:t> es un módulo?</a:t>
            </a:r>
            <a:endParaRPr lang="es-ES" dirty="0"/>
          </a:p>
          <a:p>
            <a:endParaRPr lang="es-ES" dirty="0"/>
          </a:p>
        </p:txBody>
      </p:sp>
    </p:spTree>
    <p:extLst>
      <p:ext uri="{BB962C8B-B14F-4D97-AF65-F5344CB8AC3E}">
        <p14:creationId xmlns:p14="http://schemas.microsoft.com/office/powerpoint/2010/main" val="423130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 aquí surgen….</a:t>
            </a:r>
            <a:endParaRPr lang="es-ES" dirty="0"/>
          </a:p>
        </p:txBody>
      </p:sp>
      <p:sp>
        <p:nvSpPr>
          <p:cNvPr id="3" name="Marcador de contenido 2"/>
          <p:cNvSpPr>
            <a:spLocks noGrp="1"/>
          </p:cNvSpPr>
          <p:nvPr>
            <p:ph idx="1"/>
          </p:nvPr>
        </p:nvSpPr>
        <p:spPr/>
        <p:txBody>
          <a:bodyPr/>
          <a:lstStyle/>
          <a:p>
            <a:r>
              <a:rPr lang="es-ES" dirty="0" smtClean="0"/>
              <a:t>Si a un sistema se parten de divisiones mas chicas, para que sirva las divisiones tienen que interactuar o comunicarse.</a:t>
            </a:r>
          </a:p>
          <a:p>
            <a:r>
              <a:rPr lang="es-ES" dirty="0" smtClean="0"/>
              <a:t>Relación entre los módulos:</a:t>
            </a:r>
          </a:p>
          <a:p>
            <a:pPr lvl="1"/>
            <a:r>
              <a:rPr lang="es-ES" dirty="0" smtClean="0"/>
              <a:t>Cohesión</a:t>
            </a:r>
          </a:p>
          <a:p>
            <a:pPr lvl="1"/>
            <a:r>
              <a:rPr lang="es-ES" dirty="0" smtClean="0"/>
              <a:t>Acoplamiento</a:t>
            </a:r>
          </a:p>
          <a:p>
            <a:pPr lvl="1"/>
            <a:r>
              <a:rPr lang="es-ES" dirty="0" smtClean="0"/>
              <a:t>Ocultamiento de Información</a:t>
            </a:r>
          </a:p>
          <a:p>
            <a:pPr lvl="1"/>
            <a:r>
              <a:rPr lang="es-ES" dirty="0" smtClean="0"/>
              <a:t>Independencia Funcional</a:t>
            </a:r>
          </a:p>
          <a:p>
            <a:endParaRPr lang="es-ES" dirty="0" smtClean="0"/>
          </a:p>
        </p:txBody>
      </p:sp>
    </p:spTree>
    <p:extLst>
      <p:ext uri="{BB962C8B-B14F-4D97-AF65-F5344CB8AC3E}">
        <p14:creationId xmlns:p14="http://schemas.microsoft.com/office/powerpoint/2010/main" val="45228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a:t>Abstracción</a:t>
            </a:r>
            <a:endParaRPr lang="es-ES" dirty="0"/>
          </a:p>
        </p:txBody>
      </p:sp>
      <p:sp>
        <p:nvSpPr>
          <p:cNvPr id="3" name="Marcador de contenido 2"/>
          <p:cNvSpPr>
            <a:spLocks noGrp="1"/>
          </p:cNvSpPr>
          <p:nvPr>
            <p:ph idx="1"/>
          </p:nvPr>
        </p:nvSpPr>
        <p:spPr>
          <a:xfrm>
            <a:off x="537978" y="1589087"/>
            <a:ext cx="4415022" cy="4503737"/>
          </a:xfrm>
        </p:spPr>
        <p:txBody>
          <a:bodyPr>
            <a:normAutofit fontScale="55000" lnSpcReduction="20000"/>
          </a:bodyPr>
          <a:lstStyle/>
          <a:p>
            <a:pPr>
              <a:lnSpc>
                <a:spcPct val="120000"/>
              </a:lnSpc>
            </a:pPr>
            <a:r>
              <a:rPr lang="es-ES_tradnl" sz="2400" dirty="0" smtClean="0"/>
              <a:t>Es otra manera de implementar las separación de preocupaciones.</a:t>
            </a:r>
          </a:p>
          <a:p>
            <a:pPr>
              <a:lnSpc>
                <a:spcPct val="120000"/>
              </a:lnSpc>
            </a:pPr>
            <a:r>
              <a:rPr lang="es-ES_tradnl" sz="2400" dirty="0" smtClean="0"/>
              <a:t>Proceso </a:t>
            </a:r>
            <a:r>
              <a:rPr lang="es-ES_tradnl" sz="2400" dirty="0"/>
              <a:t>por el cual se identifican aspectos importantes de un fenómeno y se ignora su detalle</a:t>
            </a:r>
          </a:p>
          <a:p>
            <a:pPr>
              <a:lnSpc>
                <a:spcPct val="120000"/>
              </a:lnSpc>
            </a:pPr>
            <a:r>
              <a:rPr lang="es-ES_tradnl" sz="2400" dirty="0"/>
              <a:t>Qué es importante y qué es detalle depende del propósito de la abstracción</a:t>
            </a:r>
          </a:p>
          <a:p>
            <a:pPr>
              <a:lnSpc>
                <a:spcPct val="120000"/>
              </a:lnSpc>
            </a:pPr>
            <a:r>
              <a:rPr lang="es-ES" sz="2400" dirty="0"/>
              <a:t>En el nivel superior de abstracción se establece una solución en términos amplios. </a:t>
            </a:r>
          </a:p>
          <a:p>
            <a:pPr>
              <a:lnSpc>
                <a:spcPct val="120000"/>
              </a:lnSpc>
            </a:pPr>
            <a:r>
              <a:rPr lang="es-ES" sz="2400" dirty="0"/>
              <a:t>En los niveles de abstracción inferiores se toma una orientación más procedural. </a:t>
            </a:r>
          </a:p>
          <a:p>
            <a:pPr>
              <a:lnSpc>
                <a:spcPct val="120000"/>
              </a:lnSpc>
            </a:pPr>
            <a:r>
              <a:rPr lang="es-ES" sz="2400" dirty="0"/>
              <a:t>Cada paso de un proceso de Ingeniería de Software es un refinamiento de la solución.</a:t>
            </a:r>
          </a:p>
          <a:p>
            <a:pPr>
              <a:lnSpc>
                <a:spcPct val="120000"/>
              </a:lnSpc>
            </a:pPr>
            <a:r>
              <a:rPr lang="es-ES" sz="2400" dirty="0"/>
              <a:t>Trabajamos para crear abstracciones de datos y procedimientos.</a:t>
            </a:r>
          </a:p>
          <a:p>
            <a:pPr>
              <a:lnSpc>
                <a:spcPct val="120000"/>
              </a:lnSpc>
            </a:pP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4956175" y="1589088"/>
            <a:ext cx="3521075" cy="1203325"/>
          </a:xfrm>
          <a:prstGeom prst="rect">
            <a:avLst/>
          </a:prstGeom>
          <a:noFill/>
          <a:ln w="12700">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956175" y="2994025"/>
            <a:ext cx="3521075" cy="1363663"/>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4953000" y="4560888"/>
            <a:ext cx="3527425" cy="1531937"/>
          </a:xfrm>
          <a:prstGeom prst="rect">
            <a:avLst/>
          </a:prstGeom>
          <a:noFill/>
          <a:ln w="12700">
            <a:noFill/>
            <a:miter lim="800000"/>
            <a:headEnd/>
            <a:tailEnd/>
          </a:ln>
        </p:spPr>
      </p:pic>
      <p:sp>
        <p:nvSpPr>
          <p:cNvPr id="7" name="AutoShape 6"/>
          <p:cNvSpPr>
            <a:spLocks noChangeArrowheads="1"/>
          </p:cNvSpPr>
          <p:nvPr/>
        </p:nvSpPr>
        <p:spPr bwMode="auto">
          <a:xfrm rot="5414241">
            <a:off x="7086600" y="3798888"/>
            <a:ext cx="33528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pPr algn="ctr" eaLnBrk="0" hangingPunct="0"/>
            <a:r>
              <a:rPr lang="es-ES_tradnl" sz="1200" i="1"/>
              <a:t>Cada vez mas detalle</a:t>
            </a:r>
          </a:p>
        </p:txBody>
      </p:sp>
    </p:spTree>
    <p:extLst>
      <p:ext uri="{BB962C8B-B14F-4D97-AF65-F5344CB8AC3E}">
        <p14:creationId xmlns:p14="http://schemas.microsoft.com/office/powerpoint/2010/main" val="150293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Abstracción</a:t>
            </a:r>
            <a:endParaRPr lang="es-ES" dirty="0"/>
          </a:p>
        </p:txBody>
      </p:sp>
      <p:sp>
        <p:nvSpPr>
          <p:cNvPr id="3" name="Marcador de contenido 2"/>
          <p:cNvSpPr>
            <a:spLocks noGrp="1"/>
          </p:cNvSpPr>
          <p:nvPr>
            <p:ph idx="1"/>
          </p:nvPr>
        </p:nvSpPr>
        <p:spPr>
          <a:xfrm>
            <a:off x="779464" y="1828800"/>
            <a:ext cx="5436534" cy="4208930"/>
          </a:xfrm>
        </p:spPr>
        <p:txBody>
          <a:bodyPr>
            <a:normAutofit fontScale="77500" lnSpcReduction="20000"/>
          </a:bodyPr>
          <a:lstStyle/>
          <a:p>
            <a:r>
              <a:rPr lang="es-ES" dirty="0" smtClean="0"/>
              <a:t>Enfoque para separar lo importante o significativo del resto.</a:t>
            </a:r>
          </a:p>
          <a:p>
            <a:r>
              <a:rPr lang="es-ES" dirty="0" smtClean="0"/>
              <a:t>El grado de abstracción o detalle depende del actividad del desarrollo encarada.</a:t>
            </a:r>
          </a:p>
          <a:p>
            <a:r>
              <a:rPr lang="es-ES" dirty="0" smtClean="0"/>
              <a:t>Es una aproximación a separar el QUE del COMO:</a:t>
            </a:r>
          </a:p>
          <a:p>
            <a:endParaRPr lang="es-ES" dirty="0" smtClean="0"/>
          </a:p>
          <a:p>
            <a:pPr lvl="1"/>
            <a:r>
              <a:rPr lang="es-ES" dirty="0" smtClean="0"/>
              <a:t>QUE -&gt; ESPECIFICACION (INTERFASES, CLASES ABSTRACTRAS)</a:t>
            </a:r>
          </a:p>
          <a:p>
            <a:pPr lvl="1"/>
            <a:endParaRPr lang="es-ES" dirty="0" smtClean="0"/>
          </a:p>
          <a:p>
            <a:pPr lvl="1"/>
            <a:r>
              <a:rPr lang="es-ES" dirty="0" smtClean="0"/>
              <a:t>COMO -&gt; IMPLEMENTACION (CLASES CONCRETAS)</a:t>
            </a:r>
          </a:p>
          <a:p>
            <a:pPr lvl="1"/>
            <a:endParaRPr lang="es-ES" dirty="0"/>
          </a:p>
          <a:p>
            <a:r>
              <a:rPr lang="es-ES" dirty="0" smtClean="0"/>
              <a:t>Concepto Relacionado: </a:t>
            </a:r>
            <a:r>
              <a:rPr lang="es-ES" dirty="0"/>
              <a:t>Ocultamiento de Información</a:t>
            </a:r>
          </a:p>
          <a:p>
            <a:endParaRPr lang="es-ES" dirty="0"/>
          </a:p>
        </p:txBody>
      </p:sp>
      <p:pic>
        <p:nvPicPr>
          <p:cNvPr id="4" name="Imagen 3"/>
          <p:cNvPicPr>
            <a:picLocks noChangeAspect="1"/>
          </p:cNvPicPr>
          <p:nvPr/>
        </p:nvPicPr>
        <p:blipFill>
          <a:blip r:embed="rId2"/>
          <a:stretch>
            <a:fillRect/>
          </a:stretch>
        </p:blipFill>
        <p:spPr>
          <a:xfrm>
            <a:off x="6215998" y="2076025"/>
            <a:ext cx="2387600" cy="3403600"/>
          </a:xfrm>
          <a:prstGeom prst="rect">
            <a:avLst/>
          </a:prstGeom>
        </p:spPr>
      </p:pic>
    </p:spTree>
    <p:extLst>
      <p:ext uri="{BB962C8B-B14F-4D97-AF65-F5344CB8AC3E}">
        <p14:creationId xmlns:p14="http://schemas.microsoft.com/office/powerpoint/2010/main" val="318016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Principios del diseño de software</a:t>
            </a:r>
            <a:endParaRPr lang="es-ES" dirty="0"/>
          </a:p>
        </p:txBody>
      </p:sp>
      <p:sp>
        <p:nvSpPr>
          <p:cNvPr id="3" name="Marcador de contenido 2"/>
          <p:cNvSpPr>
            <a:spLocks noGrp="1"/>
          </p:cNvSpPr>
          <p:nvPr>
            <p:ph idx="1"/>
          </p:nvPr>
        </p:nvSpPr>
        <p:spPr/>
        <p:txBody>
          <a:bodyPr>
            <a:normAutofit/>
          </a:bodyPr>
          <a:lstStyle/>
          <a:p>
            <a:r>
              <a:rPr lang="es-ES" sz="2000" dirty="0"/>
              <a:t>Rigor y formalidad</a:t>
            </a:r>
            <a:r>
              <a:rPr lang="es-ES" sz="2000" dirty="0" smtClean="0"/>
              <a:t>.</a:t>
            </a:r>
          </a:p>
          <a:p>
            <a:r>
              <a:rPr lang="es-ES" sz="2000" dirty="0" smtClean="0"/>
              <a:t>Separaci</a:t>
            </a:r>
            <a:r>
              <a:rPr lang="es-ES" sz="2000" dirty="0" smtClean="0"/>
              <a:t>ón de preocupaciones.</a:t>
            </a:r>
            <a:endParaRPr lang="es-ES" sz="2000" dirty="0"/>
          </a:p>
          <a:p>
            <a:r>
              <a:rPr lang="es-ES" sz="2000" dirty="0"/>
              <a:t>Modularidad.</a:t>
            </a:r>
          </a:p>
          <a:p>
            <a:r>
              <a:rPr lang="es-ES" sz="2000" dirty="0"/>
              <a:t>Abstracción</a:t>
            </a:r>
            <a:r>
              <a:rPr lang="es-ES" sz="2000" dirty="0" smtClean="0"/>
              <a:t>.</a:t>
            </a:r>
          </a:p>
          <a:p>
            <a:r>
              <a:rPr lang="es-ES" sz="2000" dirty="0" smtClean="0"/>
              <a:t>Anticipaci</a:t>
            </a:r>
            <a:r>
              <a:rPr lang="es-ES" sz="2000" dirty="0" smtClean="0"/>
              <a:t>ón al cambio.</a:t>
            </a:r>
            <a:endParaRPr lang="es-ES" sz="2000" dirty="0"/>
          </a:p>
          <a:p>
            <a:r>
              <a:rPr lang="es-ES" sz="2000" dirty="0"/>
              <a:t>Generalidad.</a:t>
            </a:r>
          </a:p>
          <a:p>
            <a:r>
              <a:rPr lang="es-ES" sz="2000" dirty="0" err="1" smtClean="0"/>
              <a:t>Incrementalidad</a:t>
            </a:r>
            <a:r>
              <a:rPr lang="es-ES" sz="2000" dirty="0" smtClean="0"/>
              <a:t>.</a:t>
            </a:r>
          </a:p>
          <a:p>
            <a:endParaRPr lang="es-ES" sz="2000" dirty="0"/>
          </a:p>
          <a:p>
            <a:endParaRPr lang="es-ES" dirty="0"/>
          </a:p>
        </p:txBody>
      </p:sp>
      <p:pic>
        <p:nvPicPr>
          <p:cNvPr id="4" name="Imagen 3"/>
          <p:cNvPicPr>
            <a:picLocks noChangeAspect="1"/>
          </p:cNvPicPr>
          <p:nvPr/>
        </p:nvPicPr>
        <p:blipFill>
          <a:blip r:embed="rId2"/>
          <a:stretch>
            <a:fillRect/>
          </a:stretch>
        </p:blipFill>
        <p:spPr>
          <a:xfrm>
            <a:off x="5112203" y="3110090"/>
            <a:ext cx="3187700" cy="2552700"/>
          </a:xfrm>
          <a:prstGeom prst="rect">
            <a:avLst/>
          </a:prstGeom>
        </p:spPr>
      </p:pic>
    </p:spTree>
    <p:extLst>
      <p:ext uri="{BB962C8B-B14F-4D97-AF65-F5344CB8AC3E}">
        <p14:creationId xmlns:p14="http://schemas.microsoft.com/office/powerpoint/2010/main" val="3024282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Anticipación al cambio</a:t>
            </a:r>
            <a:endParaRPr lang="es-ES" dirty="0"/>
          </a:p>
        </p:txBody>
      </p:sp>
      <p:sp>
        <p:nvSpPr>
          <p:cNvPr id="3" name="Marcador de contenido 2"/>
          <p:cNvSpPr>
            <a:spLocks noGrp="1"/>
          </p:cNvSpPr>
          <p:nvPr>
            <p:ph idx="1"/>
          </p:nvPr>
        </p:nvSpPr>
        <p:spPr>
          <a:xfrm>
            <a:off x="779463" y="1828800"/>
            <a:ext cx="5794289" cy="4208930"/>
          </a:xfrm>
        </p:spPr>
        <p:txBody>
          <a:bodyPr>
            <a:normAutofit fontScale="85000" lnSpcReduction="20000"/>
          </a:bodyPr>
          <a:lstStyle/>
          <a:p>
            <a:r>
              <a:rPr lang="es-ES_tradnl" dirty="0"/>
              <a:t>El software cambia constantemente</a:t>
            </a:r>
            <a:r>
              <a:rPr lang="es-ES_tradnl" dirty="0" smtClean="0"/>
              <a:t>.</a:t>
            </a:r>
            <a:endParaRPr lang="es-ES_tradnl" dirty="0"/>
          </a:p>
          <a:p>
            <a:pPr lvl="1"/>
            <a:r>
              <a:rPr lang="es-ES_tradnl" dirty="0"/>
              <a:t>Corrección de defectos no encontrados previamente.</a:t>
            </a:r>
          </a:p>
          <a:p>
            <a:pPr lvl="1"/>
            <a:r>
              <a:rPr lang="es-ES_tradnl" dirty="0"/>
              <a:t>Nuevas funciones.</a:t>
            </a:r>
          </a:p>
          <a:p>
            <a:pPr lvl="1"/>
            <a:endParaRPr lang="es-ES_tradnl" dirty="0"/>
          </a:p>
          <a:p>
            <a:r>
              <a:rPr lang="es-ES_tradnl" dirty="0"/>
              <a:t>Debemos </a:t>
            </a:r>
            <a:r>
              <a:rPr lang="es-ES_tradnl" dirty="0" smtClean="0"/>
              <a:t>considerar </a:t>
            </a:r>
            <a:r>
              <a:rPr lang="es-ES_tradnl" dirty="0"/>
              <a:t>los posibles cambios futuros y estar preparados para ellos.</a:t>
            </a:r>
          </a:p>
          <a:p>
            <a:endParaRPr lang="es-ES_tradnl" dirty="0"/>
          </a:p>
          <a:p>
            <a:r>
              <a:rPr lang="es-ES_tradnl" dirty="0"/>
              <a:t>Anticipación al cambio y </a:t>
            </a:r>
            <a:r>
              <a:rPr lang="es-ES_tradnl" dirty="0" err="1"/>
              <a:t>reuso</a:t>
            </a:r>
            <a:r>
              <a:rPr lang="es-ES_tradnl" dirty="0" smtClean="0"/>
              <a:t>.</a:t>
            </a:r>
          </a:p>
          <a:p>
            <a:endParaRPr lang="es-ES_tradnl" dirty="0"/>
          </a:p>
          <a:p>
            <a:r>
              <a:rPr lang="es-ES_tradnl" dirty="0" smtClean="0"/>
              <a:t>Es la base de la evolución</a:t>
            </a:r>
            <a:endParaRPr lang="es-ES_tradnl" dirty="0"/>
          </a:p>
          <a:p>
            <a:endParaRPr lang="es-ES" dirty="0"/>
          </a:p>
        </p:txBody>
      </p:sp>
      <p:pic>
        <p:nvPicPr>
          <p:cNvPr id="4" name="Imagen 3"/>
          <p:cNvPicPr>
            <a:picLocks noChangeAspect="1"/>
          </p:cNvPicPr>
          <p:nvPr/>
        </p:nvPicPr>
        <p:blipFill>
          <a:blip r:embed="rId2"/>
          <a:stretch>
            <a:fillRect/>
          </a:stretch>
        </p:blipFill>
        <p:spPr>
          <a:xfrm>
            <a:off x="4935642" y="3948122"/>
            <a:ext cx="3701973" cy="2384071"/>
          </a:xfrm>
          <a:prstGeom prst="rect">
            <a:avLst/>
          </a:prstGeom>
        </p:spPr>
      </p:pic>
    </p:spTree>
    <p:extLst>
      <p:ext uri="{BB962C8B-B14F-4D97-AF65-F5344CB8AC3E}">
        <p14:creationId xmlns:p14="http://schemas.microsoft.com/office/powerpoint/2010/main" val="3501352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Anticipación al cambio</a:t>
            </a:r>
            <a:endParaRPr lang="es-ES" dirty="0"/>
          </a:p>
        </p:txBody>
      </p:sp>
      <p:sp>
        <p:nvSpPr>
          <p:cNvPr id="3" name="Marcador de contenido 2"/>
          <p:cNvSpPr>
            <a:spLocks noGrp="1"/>
          </p:cNvSpPr>
          <p:nvPr>
            <p:ph idx="1"/>
          </p:nvPr>
        </p:nvSpPr>
        <p:spPr>
          <a:xfrm>
            <a:off x="779464" y="1828800"/>
            <a:ext cx="5300024" cy="4208930"/>
          </a:xfrm>
        </p:spPr>
        <p:txBody>
          <a:bodyPr>
            <a:normAutofit fontScale="92500" lnSpcReduction="20000"/>
          </a:bodyPr>
          <a:lstStyle/>
          <a:p>
            <a:r>
              <a:rPr lang="es-ES" dirty="0" smtClean="0"/>
              <a:t>Sabemos que el software va cambiar, como hacerlo de forma que no se penoso ni costoso?</a:t>
            </a:r>
          </a:p>
          <a:p>
            <a:pPr lvl="1"/>
            <a:r>
              <a:rPr lang="es-ES" dirty="0" smtClean="0"/>
              <a:t>Si se modifica una parte que no tenga consecuencias en otras inesperadas(“se rompa”).</a:t>
            </a:r>
          </a:p>
          <a:p>
            <a:pPr lvl="1"/>
            <a:r>
              <a:rPr lang="es-ES" dirty="0" smtClean="0"/>
              <a:t>Si se modifica una parte hay que modificar varias otras y lleve mucho tiempo.</a:t>
            </a:r>
          </a:p>
          <a:p>
            <a:pPr lvl="1"/>
            <a:r>
              <a:rPr lang="es-ES" dirty="0" smtClean="0"/>
              <a:t>No entender cuales son la partes mas propensas a cambiar y cuales las mas estables.</a:t>
            </a:r>
          </a:p>
          <a:p>
            <a:pPr lvl="1"/>
            <a:endParaRPr lang="es-ES" dirty="0"/>
          </a:p>
          <a:p>
            <a:r>
              <a:rPr lang="es-ES" dirty="0" smtClean="0"/>
              <a:t>Con separación de preocupaciones, modularidad y abstracción.</a:t>
            </a:r>
            <a:endParaRPr lang="es-ES" dirty="0"/>
          </a:p>
        </p:txBody>
      </p:sp>
      <p:pic>
        <p:nvPicPr>
          <p:cNvPr id="4" name="Imagen 3"/>
          <p:cNvPicPr>
            <a:picLocks noChangeAspect="1"/>
          </p:cNvPicPr>
          <p:nvPr/>
        </p:nvPicPr>
        <p:blipFill>
          <a:blip r:embed="rId2"/>
          <a:stretch>
            <a:fillRect/>
          </a:stretch>
        </p:blipFill>
        <p:spPr>
          <a:xfrm>
            <a:off x="6079488" y="1099201"/>
            <a:ext cx="2609972" cy="5290414"/>
          </a:xfrm>
          <a:prstGeom prst="rect">
            <a:avLst/>
          </a:prstGeom>
        </p:spPr>
      </p:pic>
    </p:spTree>
    <p:extLst>
      <p:ext uri="{BB962C8B-B14F-4D97-AF65-F5344CB8AC3E}">
        <p14:creationId xmlns:p14="http://schemas.microsoft.com/office/powerpoint/2010/main" val="67693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Anticipación al Cambio</a:t>
            </a:r>
            <a:endParaRPr lang="es-ES" dirty="0"/>
          </a:p>
        </p:txBody>
      </p:sp>
      <p:sp>
        <p:nvSpPr>
          <p:cNvPr id="3" name="Marcador de contenido 2"/>
          <p:cNvSpPr>
            <a:spLocks noGrp="1"/>
          </p:cNvSpPr>
          <p:nvPr>
            <p:ph idx="1"/>
          </p:nvPr>
        </p:nvSpPr>
        <p:spPr>
          <a:xfrm>
            <a:off x="332443" y="1648652"/>
            <a:ext cx="4579493" cy="4208930"/>
          </a:xfrm>
        </p:spPr>
        <p:txBody>
          <a:bodyPr>
            <a:normAutofit fontScale="85000" lnSpcReduction="10000"/>
          </a:bodyPr>
          <a:lstStyle/>
          <a:p>
            <a:r>
              <a:rPr lang="es-ES" dirty="0"/>
              <a:t>No anticipar los cambios a menudo conduce a los altos costos y el software inmanejable</a:t>
            </a:r>
          </a:p>
          <a:p>
            <a:pPr lvl="1"/>
            <a:r>
              <a:rPr lang="es-ES" dirty="0" smtClean="0"/>
              <a:t>El </a:t>
            </a:r>
            <a:r>
              <a:rPr lang="es-ES" dirty="0"/>
              <a:t>desarrollo de software se ocupa de sí las nuevas </a:t>
            </a:r>
            <a:r>
              <a:rPr lang="es-ES" dirty="0" smtClean="0"/>
              <a:t>necesidades</a:t>
            </a:r>
          </a:p>
          <a:p>
            <a:pPr lvl="1"/>
            <a:r>
              <a:rPr lang="es-ES" dirty="0" smtClean="0"/>
              <a:t>El </a:t>
            </a:r>
            <a:r>
              <a:rPr lang="es-ES" dirty="0"/>
              <a:t>desarrollo de software puede tolerar ni alto costo ni </a:t>
            </a:r>
            <a:r>
              <a:rPr lang="es-ES" dirty="0" smtClean="0"/>
              <a:t>software inmanejable</a:t>
            </a:r>
            <a:endParaRPr lang="es-ES" dirty="0"/>
          </a:p>
          <a:p>
            <a:pPr lvl="1"/>
            <a:endParaRPr lang="es-ES" dirty="0"/>
          </a:p>
          <a:p>
            <a:r>
              <a:rPr lang="es-ES" dirty="0" smtClean="0"/>
              <a:t>La </a:t>
            </a:r>
            <a:r>
              <a:rPr lang="es-ES" dirty="0"/>
              <a:t>anticipación del cambio ayuda </a:t>
            </a:r>
            <a:r>
              <a:rPr lang="es-ES" dirty="0" smtClean="0"/>
              <a:t>a:</a:t>
            </a:r>
          </a:p>
          <a:p>
            <a:pPr lvl="1"/>
            <a:r>
              <a:rPr lang="es-ES" dirty="0" smtClean="0"/>
              <a:t>Crear una infraestructura de software que absorbe los cambios con facilidad</a:t>
            </a:r>
          </a:p>
          <a:p>
            <a:pPr lvl="1"/>
            <a:r>
              <a:rPr lang="es-ES" dirty="0" smtClean="0"/>
              <a:t>Mejorar la reutilización de los componentes</a:t>
            </a:r>
          </a:p>
          <a:p>
            <a:pPr lvl="1"/>
            <a:r>
              <a:rPr lang="es-ES" dirty="0" smtClean="0"/>
              <a:t>El </a:t>
            </a:r>
            <a:r>
              <a:rPr lang="es-ES" dirty="0"/>
              <a:t>control de costos en el largo plazo</a:t>
            </a:r>
          </a:p>
        </p:txBody>
      </p:sp>
      <p:pic>
        <p:nvPicPr>
          <p:cNvPr id="4" name="Imagen 3"/>
          <p:cNvPicPr>
            <a:picLocks noChangeAspect="1"/>
          </p:cNvPicPr>
          <p:nvPr/>
        </p:nvPicPr>
        <p:blipFill>
          <a:blip r:embed="rId2"/>
          <a:stretch>
            <a:fillRect/>
          </a:stretch>
        </p:blipFill>
        <p:spPr>
          <a:xfrm>
            <a:off x="5302393" y="3068492"/>
            <a:ext cx="3542135" cy="1732446"/>
          </a:xfrm>
          <a:prstGeom prst="rect">
            <a:avLst/>
          </a:prstGeom>
        </p:spPr>
      </p:pic>
    </p:spTree>
    <p:extLst>
      <p:ext uri="{BB962C8B-B14F-4D97-AF65-F5344CB8AC3E}">
        <p14:creationId xmlns:p14="http://schemas.microsoft.com/office/powerpoint/2010/main" val="74601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Generalidad</a:t>
            </a:r>
            <a:endParaRPr lang="es-ES" dirty="0"/>
          </a:p>
        </p:txBody>
      </p:sp>
      <p:sp>
        <p:nvSpPr>
          <p:cNvPr id="3" name="Marcador de contenido 2"/>
          <p:cNvSpPr>
            <a:spLocks noGrp="1"/>
          </p:cNvSpPr>
          <p:nvPr>
            <p:ph idx="1"/>
          </p:nvPr>
        </p:nvSpPr>
        <p:spPr>
          <a:xfrm>
            <a:off x="779464" y="1828800"/>
            <a:ext cx="6029562" cy="4208930"/>
          </a:xfrm>
        </p:spPr>
        <p:txBody>
          <a:bodyPr/>
          <a:lstStyle/>
          <a:p>
            <a:r>
              <a:rPr lang="es-ES_tradnl" sz="2000" dirty="0"/>
              <a:t>Cada vez que hay que resolver un problema, tratar en enfocarse en descubrir un problema más general que puede estás escondido detrás del problema en cuestión.</a:t>
            </a:r>
          </a:p>
          <a:p>
            <a:endParaRPr lang="es-ES_tradnl" sz="1800" dirty="0"/>
          </a:p>
          <a:p>
            <a:r>
              <a:rPr lang="es-ES_tradnl" sz="2000" dirty="0"/>
              <a:t>Puede suceder que el problema genérico no sea más complejo que el problema original.</a:t>
            </a:r>
          </a:p>
          <a:p>
            <a:endParaRPr lang="es-ES_tradnl" sz="2000" dirty="0"/>
          </a:p>
          <a:p>
            <a:r>
              <a:rPr lang="es-ES_tradnl" sz="2000" dirty="0"/>
              <a:t>Siendo más general, la solución podrá ser reusada.</a:t>
            </a:r>
          </a:p>
          <a:p>
            <a:endParaRPr lang="es-ES" dirty="0"/>
          </a:p>
        </p:txBody>
      </p:sp>
    </p:spTree>
    <p:extLst>
      <p:ext uri="{BB962C8B-B14F-4D97-AF65-F5344CB8AC3E}">
        <p14:creationId xmlns:p14="http://schemas.microsoft.com/office/powerpoint/2010/main" val="3961594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Generalidad</a:t>
            </a:r>
            <a:endParaRPr lang="es-ES" dirty="0"/>
          </a:p>
        </p:txBody>
      </p:sp>
      <p:sp>
        <p:nvSpPr>
          <p:cNvPr id="3" name="Marcador de contenido 2"/>
          <p:cNvSpPr>
            <a:spLocks noGrp="1"/>
          </p:cNvSpPr>
          <p:nvPr>
            <p:ph idx="1"/>
          </p:nvPr>
        </p:nvSpPr>
        <p:spPr>
          <a:xfrm>
            <a:off x="779464" y="1828800"/>
            <a:ext cx="6795128" cy="4208930"/>
          </a:xfrm>
        </p:spPr>
        <p:txBody>
          <a:bodyPr>
            <a:normAutofit fontScale="92500" lnSpcReduction="10000"/>
          </a:bodyPr>
          <a:lstStyle/>
          <a:p>
            <a:r>
              <a:rPr lang="es-ES" dirty="0"/>
              <a:t>No generalizar a menudo conduce a la </a:t>
            </a:r>
            <a:r>
              <a:rPr lang="es-ES" dirty="0" smtClean="0"/>
              <a:t>re-desarrollo </a:t>
            </a:r>
            <a:r>
              <a:rPr lang="es-ES" dirty="0"/>
              <a:t>de </a:t>
            </a:r>
            <a:r>
              <a:rPr lang="es-ES" dirty="0" smtClean="0"/>
              <a:t>similares soluciones (reinvenci</a:t>
            </a:r>
            <a:r>
              <a:rPr lang="es-ES" dirty="0" smtClean="0"/>
              <a:t>ón de la rueda).</a:t>
            </a:r>
          </a:p>
          <a:p>
            <a:pPr lvl="1"/>
            <a:r>
              <a:rPr lang="es-ES" dirty="0" smtClean="0"/>
              <a:t>El </a:t>
            </a:r>
            <a:r>
              <a:rPr lang="es-ES" dirty="0"/>
              <a:t>desarrollo de software consiste en la construcción de muchos tipos similares </a:t>
            </a:r>
            <a:r>
              <a:rPr lang="es-ES" dirty="0" smtClean="0"/>
              <a:t>de software </a:t>
            </a:r>
            <a:r>
              <a:rPr lang="es-ES" dirty="0"/>
              <a:t>(componentes</a:t>
            </a:r>
            <a:r>
              <a:rPr lang="es-ES" dirty="0" smtClean="0"/>
              <a:t>)</a:t>
            </a:r>
          </a:p>
          <a:p>
            <a:pPr lvl="1"/>
            <a:r>
              <a:rPr lang="es-ES" dirty="0" smtClean="0"/>
              <a:t>El </a:t>
            </a:r>
            <a:r>
              <a:rPr lang="es-ES" dirty="0"/>
              <a:t>desarrollo de software no puede tolerar la construcción de la misma cosa </a:t>
            </a:r>
            <a:r>
              <a:rPr lang="es-ES" dirty="0" smtClean="0"/>
              <a:t>una y </a:t>
            </a:r>
            <a:r>
              <a:rPr lang="es-ES" dirty="0"/>
              <a:t>otra </a:t>
            </a:r>
            <a:r>
              <a:rPr lang="es-ES" dirty="0" smtClean="0"/>
              <a:t>vez</a:t>
            </a:r>
          </a:p>
          <a:p>
            <a:pPr lvl="1"/>
            <a:endParaRPr lang="es-ES" dirty="0"/>
          </a:p>
          <a:p>
            <a:r>
              <a:rPr lang="es-ES" dirty="0" smtClean="0"/>
              <a:t>Generalidad </a:t>
            </a:r>
            <a:r>
              <a:rPr lang="es-ES" dirty="0"/>
              <a:t>lleva </a:t>
            </a:r>
            <a:r>
              <a:rPr lang="es-ES" dirty="0" smtClean="0"/>
              <a:t>a:</a:t>
            </a:r>
          </a:p>
          <a:p>
            <a:pPr lvl="1"/>
            <a:r>
              <a:rPr lang="es-ES" dirty="0" smtClean="0"/>
              <a:t>Mayor reusabilidad</a:t>
            </a:r>
          </a:p>
          <a:p>
            <a:pPr lvl="1"/>
            <a:r>
              <a:rPr lang="es-ES" dirty="0" smtClean="0"/>
              <a:t>Una </a:t>
            </a:r>
            <a:r>
              <a:rPr lang="es-ES" dirty="0"/>
              <a:t>mayor </a:t>
            </a:r>
            <a:r>
              <a:rPr lang="es-ES" dirty="0" smtClean="0"/>
              <a:t>fiabilidad</a:t>
            </a:r>
          </a:p>
          <a:p>
            <a:pPr lvl="1"/>
            <a:r>
              <a:rPr lang="es-ES" dirty="0" smtClean="0"/>
              <a:t>Un </a:t>
            </a:r>
            <a:r>
              <a:rPr lang="es-ES" dirty="0"/>
              <a:t>desarrollo más </a:t>
            </a:r>
            <a:r>
              <a:rPr lang="es-ES" dirty="0" smtClean="0"/>
              <a:t>rápido</a:t>
            </a:r>
          </a:p>
          <a:p>
            <a:pPr lvl="1"/>
            <a:r>
              <a:rPr lang="es-ES" dirty="0" smtClean="0"/>
              <a:t>Un costos menores de mantenimiento</a:t>
            </a:r>
            <a:endParaRPr lang="es-ES" dirty="0"/>
          </a:p>
        </p:txBody>
      </p:sp>
      <p:pic>
        <p:nvPicPr>
          <p:cNvPr id="4" name="Imagen 3"/>
          <p:cNvPicPr>
            <a:picLocks noChangeAspect="1"/>
          </p:cNvPicPr>
          <p:nvPr/>
        </p:nvPicPr>
        <p:blipFill>
          <a:blip r:embed="rId2"/>
          <a:stretch>
            <a:fillRect/>
          </a:stretch>
        </p:blipFill>
        <p:spPr>
          <a:xfrm>
            <a:off x="6417393" y="3899277"/>
            <a:ext cx="1850710" cy="2464809"/>
          </a:xfrm>
          <a:prstGeom prst="rect">
            <a:avLst/>
          </a:prstGeom>
        </p:spPr>
      </p:pic>
    </p:spTree>
    <p:extLst>
      <p:ext uri="{BB962C8B-B14F-4D97-AF65-F5344CB8AC3E}">
        <p14:creationId xmlns:p14="http://schemas.microsoft.com/office/powerpoint/2010/main" val="55184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Generalidad</a:t>
            </a:r>
            <a:endParaRPr lang="es-ES" dirty="0"/>
          </a:p>
        </p:txBody>
      </p:sp>
      <p:sp>
        <p:nvSpPr>
          <p:cNvPr id="3" name="Marcador de contenido 2"/>
          <p:cNvSpPr>
            <a:spLocks noGrp="1"/>
          </p:cNvSpPr>
          <p:nvPr>
            <p:ph idx="1"/>
          </p:nvPr>
        </p:nvSpPr>
        <p:spPr>
          <a:xfrm>
            <a:off x="779464" y="1828800"/>
            <a:ext cx="6011549" cy="4208930"/>
          </a:xfrm>
        </p:spPr>
        <p:txBody>
          <a:bodyPr/>
          <a:lstStyle/>
          <a:p>
            <a:r>
              <a:rPr lang="es-ES" dirty="0" smtClean="0"/>
              <a:t>Obliga al uso de la abstracci</a:t>
            </a:r>
            <a:r>
              <a:rPr lang="es-ES" dirty="0" smtClean="0"/>
              <a:t>ón, ya que se debe comprender los aspectos comunes, que son los que menos cambian dependiendo de la situación.</a:t>
            </a:r>
          </a:p>
          <a:p>
            <a:endParaRPr lang="es-ES" dirty="0" smtClean="0"/>
          </a:p>
          <a:p>
            <a:r>
              <a:rPr lang="es-ES" dirty="0" smtClean="0"/>
              <a:t>Separar los que se mas general de los especializado.</a:t>
            </a:r>
          </a:p>
          <a:p>
            <a:endParaRPr lang="es-ES" dirty="0" smtClean="0"/>
          </a:p>
          <a:p>
            <a:r>
              <a:rPr lang="es-ES" dirty="0" smtClean="0"/>
              <a:t>Mecanismo para anticipar al cambio.</a:t>
            </a:r>
            <a:endParaRPr lang="es-ES" dirty="0"/>
          </a:p>
        </p:txBody>
      </p:sp>
    </p:spTree>
    <p:extLst>
      <p:ext uri="{BB962C8B-B14F-4D97-AF65-F5344CB8AC3E}">
        <p14:creationId xmlns:p14="http://schemas.microsoft.com/office/powerpoint/2010/main" val="335627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Incremental</a:t>
            </a:r>
            <a:endParaRPr lang="es-ES" dirty="0"/>
          </a:p>
        </p:txBody>
      </p:sp>
      <p:sp>
        <p:nvSpPr>
          <p:cNvPr id="3" name="Marcador de contenido 2"/>
          <p:cNvSpPr>
            <a:spLocks noGrp="1"/>
          </p:cNvSpPr>
          <p:nvPr>
            <p:ph idx="1"/>
          </p:nvPr>
        </p:nvSpPr>
        <p:spPr>
          <a:xfrm>
            <a:off x="779464" y="1828800"/>
            <a:ext cx="5462143" cy="4208930"/>
          </a:xfrm>
        </p:spPr>
        <p:txBody>
          <a:bodyPr/>
          <a:lstStyle/>
          <a:p>
            <a:r>
              <a:rPr lang="es-ES_tradnl" dirty="0"/>
              <a:t>La idea es poder ir construyendo la aplicación en pequeños pasos.</a:t>
            </a:r>
          </a:p>
          <a:p>
            <a:endParaRPr lang="es-ES_tradnl" dirty="0"/>
          </a:p>
          <a:p>
            <a:r>
              <a:rPr lang="es-ES_tradnl" dirty="0"/>
              <a:t>Cada paso agrega un grupo de funciones a lo que ya tenemos.</a:t>
            </a:r>
          </a:p>
          <a:p>
            <a:endParaRPr lang="es-ES_tradnl" dirty="0"/>
          </a:p>
          <a:p>
            <a:r>
              <a:rPr lang="es-ES_tradnl" dirty="0"/>
              <a:t>Esto disminuye los riegos.</a:t>
            </a:r>
          </a:p>
          <a:p>
            <a:endParaRPr lang="es-ES" dirty="0"/>
          </a:p>
        </p:txBody>
      </p:sp>
      <p:pic>
        <p:nvPicPr>
          <p:cNvPr id="4" name="Imagen 3"/>
          <p:cNvPicPr>
            <a:picLocks noChangeAspect="1"/>
          </p:cNvPicPr>
          <p:nvPr/>
        </p:nvPicPr>
        <p:blipFill>
          <a:blip r:embed="rId2"/>
          <a:stretch>
            <a:fillRect/>
          </a:stretch>
        </p:blipFill>
        <p:spPr>
          <a:xfrm>
            <a:off x="5388293" y="3308978"/>
            <a:ext cx="3106196" cy="2329647"/>
          </a:xfrm>
          <a:prstGeom prst="rect">
            <a:avLst/>
          </a:prstGeom>
        </p:spPr>
      </p:pic>
    </p:spTree>
    <p:extLst>
      <p:ext uri="{BB962C8B-B14F-4D97-AF65-F5344CB8AC3E}">
        <p14:creationId xmlns:p14="http://schemas.microsoft.com/office/powerpoint/2010/main" val="103695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Incremental</a:t>
            </a:r>
            <a:endParaRPr lang="es-ES" dirty="0"/>
          </a:p>
        </p:txBody>
      </p:sp>
      <p:sp>
        <p:nvSpPr>
          <p:cNvPr id="3" name="Marcador de contenido 2"/>
          <p:cNvSpPr>
            <a:spLocks noGrp="1"/>
          </p:cNvSpPr>
          <p:nvPr>
            <p:ph idx="1"/>
          </p:nvPr>
        </p:nvSpPr>
        <p:spPr>
          <a:xfrm>
            <a:off x="779463" y="1828800"/>
            <a:ext cx="5273005" cy="4208930"/>
          </a:xfrm>
        </p:spPr>
        <p:txBody>
          <a:bodyPr>
            <a:normAutofit/>
          </a:bodyPr>
          <a:lstStyle/>
          <a:p>
            <a:r>
              <a:rPr lang="es-ES" dirty="0"/>
              <a:t>La entrega de un producto grande en su conjunto, y </a:t>
            </a:r>
            <a:r>
              <a:rPr lang="es-ES" dirty="0" smtClean="0"/>
              <a:t>en una </a:t>
            </a:r>
            <a:r>
              <a:rPr lang="es-ES" dirty="0"/>
              <a:t>sola vez, a menudo conduce a la insatisfacción </a:t>
            </a:r>
            <a:r>
              <a:rPr lang="es-ES" dirty="0" smtClean="0"/>
              <a:t>y un producto </a:t>
            </a:r>
            <a:r>
              <a:rPr lang="es-ES" dirty="0"/>
              <a:t>que es "no está </a:t>
            </a:r>
            <a:r>
              <a:rPr lang="es-ES" dirty="0" smtClean="0"/>
              <a:t>bien”.</a:t>
            </a:r>
            <a:endParaRPr lang="es-ES" dirty="0"/>
          </a:p>
          <a:p>
            <a:r>
              <a:rPr lang="es-ES" dirty="0" smtClean="0"/>
              <a:t>Desarrollo  Incremental </a:t>
            </a:r>
            <a:r>
              <a:rPr lang="es-ES" dirty="0"/>
              <a:t>conduce </a:t>
            </a:r>
            <a:r>
              <a:rPr lang="es-ES" dirty="0" smtClean="0"/>
              <a:t>a:</a:t>
            </a:r>
          </a:p>
          <a:p>
            <a:pPr lvl="1"/>
            <a:r>
              <a:rPr lang="es-ES" dirty="0" smtClean="0"/>
              <a:t>El </a:t>
            </a:r>
            <a:r>
              <a:rPr lang="es-ES" dirty="0"/>
              <a:t>desarrollo de mejores </a:t>
            </a:r>
            <a:r>
              <a:rPr lang="es-ES" dirty="0" smtClean="0"/>
              <a:t>productos</a:t>
            </a:r>
          </a:p>
          <a:p>
            <a:pPr lvl="1"/>
            <a:r>
              <a:rPr lang="es-ES" dirty="0" smtClean="0"/>
              <a:t>La </a:t>
            </a:r>
            <a:r>
              <a:rPr lang="es-ES" dirty="0"/>
              <a:t>identificación temprana de los </a:t>
            </a:r>
            <a:r>
              <a:rPr lang="es-ES" dirty="0" smtClean="0"/>
              <a:t>problemas</a:t>
            </a:r>
          </a:p>
          <a:p>
            <a:pPr lvl="1"/>
            <a:r>
              <a:rPr lang="es-ES" dirty="0" smtClean="0"/>
              <a:t>Un </a:t>
            </a:r>
            <a:r>
              <a:rPr lang="es-ES" dirty="0"/>
              <a:t>aumento de la satisfacción del </a:t>
            </a:r>
            <a:r>
              <a:rPr lang="es-ES" dirty="0" smtClean="0"/>
              <a:t>cliente</a:t>
            </a:r>
          </a:p>
          <a:p>
            <a:pPr lvl="1"/>
            <a:r>
              <a:rPr lang="es-ES" dirty="0" smtClean="0"/>
              <a:t>La </a:t>
            </a:r>
            <a:r>
              <a:rPr lang="es-ES" dirty="0"/>
              <a:t>participación activa de los clientes</a:t>
            </a:r>
          </a:p>
        </p:txBody>
      </p:sp>
      <p:pic>
        <p:nvPicPr>
          <p:cNvPr id="4" name="Imagen 3"/>
          <p:cNvPicPr>
            <a:picLocks noChangeAspect="1"/>
          </p:cNvPicPr>
          <p:nvPr/>
        </p:nvPicPr>
        <p:blipFill>
          <a:blip r:embed="rId2"/>
          <a:stretch>
            <a:fillRect/>
          </a:stretch>
        </p:blipFill>
        <p:spPr>
          <a:xfrm>
            <a:off x="6247174" y="1915801"/>
            <a:ext cx="1966384" cy="1966384"/>
          </a:xfrm>
          <a:prstGeom prst="rect">
            <a:avLst/>
          </a:prstGeom>
        </p:spPr>
      </p:pic>
      <p:pic>
        <p:nvPicPr>
          <p:cNvPr id="5" name="Imagen 4"/>
          <p:cNvPicPr>
            <a:picLocks noChangeAspect="1"/>
          </p:cNvPicPr>
          <p:nvPr/>
        </p:nvPicPr>
        <p:blipFill>
          <a:blip r:embed="rId3"/>
          <a:stretch>
            <a:fillRect/>
          </a:stretch>
        </p:blipFill>
        <p:spPr>
          <a:xfrm>
            <a:off x="5949826" y="4276910"/>
            <a:ext cx="2516424" cy="1672406"/>
          </a:xfrm>
          <a:prstGeom prst="rect">
            <a:avLst/>
          </a:prstGeom>
        </p:spPr>
      </p:pic>
    </p:spTree>
    <p:extLst>
      <p:ext uri="{BB962C8B-B14F-4D97-AF65-F5344CB8AC3E}">
        <p14:creationId xmlns:p14="http://schemas.microsoft.com/office/powerpoint/2010/main" val="296807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731198" y="1828800"/>
            <a:ext cx="3848886" cy="3848886"/>
          </a:xfrm>
          <a:prstGeom prst="rect">
            <a:avLst/>
          </a:prstGeom>
        </p:spPr>
      </p:pic>
      <p:sp>
        <p:nvSpPr>
          <p:cNvPr id="2" name="Título 1"/>
          <p:cNvSpPr>
            <a:spLocks noGrp="1"/>
          </p:cNvSpPr>
          <p:nvPr>
            <p:ph type="title"/>
          </p:nvPr>
        </p:nvSpPr>
        <p:spPr/>
        <p:txBody>
          <a:bodyPr/>
          <a:lstStyle/>
          <a:p>
            <a:r>
              <a:rPr lang="es-ES" dirty="0" smtClean="0"/>
              <a:t>Incremental	</a:t>
            </a:r>
            <a:endParaRPr lang="es-ES" dirty="0"/>
          </a:p>
        </p:txBody>
      </p:sp>
      <p:sp>
        <p:nvSpPr>
          <p:cNvPr id="3" name="Marcador de contenido 2"/>
          <p:cNvSpPr>
            <a:spLocks noGrp="1"/>
          </p:cNvSpPr>
          <p:nvPr>
            <p:ph idx="1"/>
          </p:nvPr>
        </p:nvSpPr>
        <p:spPr>
          <a:xfrm>
            <a:off x="779464" y="1828800"/>
            <a:ext cx="4849692" cy="4208930"/>
          </a:xfrm>
        </p:spPr>
        <p:txBody>
          <a:bodyPr/>
          <a:lstStyle/>
          <a:p>
            <a:r>
              <a:rPr lang="es-ES" dirty="0" smtClean="0"/>
              <a:t>Al tener incrementos son compromisos basados en la separaci</a:t>
            </a:r>
            <a:r>
              <a:rPr lang="es-ES" dirty="0" smtClean="0"/>
              <a:t>ón de preocupaciones temporales. </a:t>
            </a:r>
          </a:p>
          <a:p>
            <a:r>
              <a:rPr lang="es-ES" dirty="0" smtClean="0"/>
              <a:t>Puede o no corresponder a módulos funcionales.</a:t>
            </a:r>
          </a:p>
          <a:p>
            <a:r>
              <a:rPr lang="es-ES" dirty="0" smtClean="0"/>
              <a:t>Se puede pensar en ir extendiendo las funciones y cambios pero con mínimo impacto en lo ya construido.</a:t>
            </a:r>
            <a:endParaRPr lang="es-ES" dirty="0"/>
          </a:p>
        </p:txBody>
      </p:sp>
    </p:spTree>
    <p:extLst>
      <p:ext uri="{BB962C8B-B14F-4D97-AF65-F5344CB8AC3E}">
        <p14:creationId xmlns:p14="http://schemas.microsoft.com/office/powerpoint/2010/main" val="311817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Refinamiento</a:t>
            </a:r>
            <a:endParaRPr lang="es-ES" dirty="0"/>
          </a:p>
        </p:txBody>
      </p:sp>
      <p:sp>
        <p:nvSpPr>
          <p:cNvPr id="3" name="Marcador de contenido 2"/>
          <p:cNvSpPr>
            <a:spLocks noGrp="1"/>
          </p:cNvSpPr>
          <p:nvPr>
            <p:ph idx="1"/>
          </p:nvPr>
        </p:nvSpPr>
        <p:spPr/>
        <p:txBody>
          <a:bodyPr/>
          <a:lstStyle/>
          <a:p>
            <a:r>
              <a:rPr lang="es-ES" dirty="0"/>
              <a:t>La estructura de un programa se desarrolla en niveles sucesivos de refinamiento. </a:t>
            </a:r>
          </a:p>
          <a:p>
            <a:endParaRPr lang="es-ES" dirty="0"/>
          </a:p>
          <a:p>
            <a:r>
              <a:rPr lang="es-ES" dirty="0"/>
              <a:t>Se desarrolla una jerarquía descomponiendo una declaración macroscópica de una función, hasta llegar a las sentencias del lenguaje de programación.</a:t>
            </a:r>
          </a:p>
          <a:p>
            <a:endParaRPr lang="es-ES" dirty="0"/>
          </a:p>
        </p:txBody>
      </p:sp>
    </p:spTree>
    <p:extLst>
      <p:ext uri="{BB962C8B-B14F-4D97-AF65-F5344CB8AC3E}">
        <p14:creationId xmlns:p14="http://schemas.microsoft.com/office/powerpoint/2010/main" val="38947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a:t>Rigurosidad y Formalidad</a:t>
            </a:r>
            <a:endParaRPr lang="es-ES" dirty="0"/>
          </a:p>
        </p:txBody>
      </p:sp>
      <p:sp>
        <p:nvSpPr>
          <p:cNvPr id="3" name="Marcador de contenido 2"/>
          <p:cNvSpPr>
            <a:spLocks noGrp="1"/>
          </p:cNvSpPr>
          <p:nvPr>
            <p:ph idx="1"/>
          </p:nvPr>
        </p:nvSpPr>
        <p:spPr>
          <a:xfrm>
            <a:off x="779464" y="1828800"/>
            <a:ext cx="4712079" cy="4208930"/>
          </a:xfrm>
        </p:spPr>
        <p:txBody>
          <a:bodyPr>
            <a:normAutofit fontScale="85000" lnSpcReduction="10000"/>
          </a:bodyPr>
          <a:lstStyle/>
          <a:p>
            <a:r>
              <a:rPr lang="es-ES_tradnl" sz="2000" dirty="0"/>
              <a:t>Riguroso</a:t>
            </a:r>
          </a:p>
          <a:p>
            <a:pPr lvl="1"/>
            <a:r>
              <a:rPr lang="es-ES_tradnl" sz="1800" dirty="0"/>
              <a:t>Proceder con una secuencia de pasos bien definidos, precisamente enunciados, y supuestamente razonables.</a:t>
            </a:r>
          </a:p>
          <a:p>
            <a:pPr lvl="1"/>
            <a:r>
              <a:rPr lang="es-ES_tradnl" sz="1800" dirty="0"/>
              <a:t>En cada paso seguir algún método o aplicar alguna técnica.</a:t>
            </a:r>
          </a:p>
          <a:p>
            <a:pPr lvl="1"/>
            <a:r>
              <a:rPr lang="es-ES_tradnl" sz="1800" dirty="0"/>
              <a:t>Estos métodos o técnicas basadas en resultados teóricos, y/o reglas heurísticas.</a:t>
            </a:r>
          </a:p>
          <a:p>
            <a:pPr lvl="1"/>
            <a:r>
              <a:rPr lang="es-ES_tradnl" sz="1800" dirty="0"/>
              <a:t>Que está exactamente o estrictamente determinado o definido.</a:t>
            </a:r>
          </a:p>
          <a:p>
            <a:r>
              <a:rPr lang="es-ES_tradnl" sz="2000" dirty="0"/>
              <a:t>Formalidad es el mayor grado de rigurosidad</a:t>
            </a:r>
          </a:p>
          <a:p>
            <a:pPr lvl="1"/>
            <a:r>
              <a:rPr lang="es-ES_tradnl" sz="1800" dirty="0"/>
              <a:t>Se aplican leyes matemáticas.</a:t>
            </a:r>
          </a:p>
          <a:p>
            <a:r>
              <a:rPr lang="es-ES_tradnl" sz="2000" dirty="0"/>
              <a:t>Si es riguroso se puede repetir, por lo tanto analizar, mejorar y enseñar.</a:t>
            </a:r>
          </a:p>
        </p:txBody>
      </p:sp>
      <p:pic>
        <p:nvPicPr>
          <p:cNvPr id="4" name="Imagen 3"/>
          <p:cNvPicPr>
            <a:picLocks noChangeAspect="1"/>
          </p:cNvPicPr>
          <p:nvPr/>
        </p:nvPicPr>
        <p:blipFill>
          <a:blip r:embed="rId2"/>
          <a:stretch>
            <a:fillRect/>
          </a:stretch>
        </p:blipFill>
        <p:spPr>
          <a:xfrm>
            <a:off x="5901320" y="2295486"/>
            <a:ext cx="2461630" cy="1836755"/>
          </a:xfrm>
          <a:prstGeom prst="rect">
            <a:avLst/>
          </a:prstGeom>
        </p:spPr>
      </p:pic>
      <p:pic>
        <p:nvPicPr>
          <p:cNvPr id="5" name="Imagen 4"/>
          <p:cNvPicPr>
            <a:picLocks noChangeAspect="1"/>
          </p:cNvPicPr>
          <p:nvPr/>
        </p:nvPicPr>
        <p:blipFill>
          <a:blip r:embed="rId3"/>
          <a:stretch>
            <a:fillRect/>
          </a:stretch>
        </p:blipFill>
        <p:spPr>
          <a:xfrm>
            <a:off x="5999311" y="4374101"/>
            <a:ext cx="2363639" cy="1597236"/>
          </a:xfrm>
          <a:prstGeom prst="rect">
            <a:avLst/>
          </a:prstGeom>
        </p:spPr>
      </p:pic>
    </p:spTree>
    <p:extLst>
      <p:ext uri="{BB962C8B-B14F-4D97-AF65-F5344CB8AC3E}">
        <p14:creationId xmlns:p14="http://schemas.microsoft.com/office/powerpoint/2010/main" val="309746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Ocultamiento de la información</a:t>
            </a:r>
            <a:endParaRPr lang="es-ES" dirty="0"/>
          </a:p>
        </p:txBody>
      </p:sp>
      <p:sp>
        <p:nvSpPr>
          <p:cNvPr id="3" name="Marcador de contenido 2"/>
          <p:cNvSpPr>
            <a:spLocks noGrp="1"/>
          </p:cNvSpPr>
          <p:nvPr>
            <p:ph idx="1"/>
          </p:nvPr>
        </p:nvSpPr>
        <p:spPr/>
        <p:txBody>
          <a:bodyPr/>
          <a:lstStyle/>
          <a:p>
            <a:r>
              <a:rPr lang="es-ES" sz="2000" dirty="0"/>
              <a:t>Los módulos se han de caracterizar por decisiones de diseño que los oculten unos a otros. </a:t>
            </a:r>
          </a:p>
          <a:p>
            <a:endParaRPr lang="es-ES" sz="2000" dirty="0"/>
          </a:p>
          <a:p>
            <a:r>
              <a:rPr lang="es-ES" sz="2000" dirty="0"/>
              <a:t>La información (procedimientos y datos) contenida en un módulo, debe ser inaccesible a otros. </a:t>
            </a:r>
          </a:p>
          <a:p>
            <a:endParaRPr lang="es-ES" sz="2000" dirty="0"/>
          </a:p>
          <a:p>
            <a:r>
              <a:rPr lang="es-ES" sz="2000" dirty="0"/>
              <a:t>Los módulos deben comunicarse unos a otros sólo a través de la información necesaria.  Facilita la modificación y prueba.</a:t>
            </a:r>
          </a:p>
          <a:p>
            <a:endParaRPr lang="es-ES" dirty="0"/>
          </a:p>
        </p:txBody>
      </p:sp>
    </p:spTree>
    <p:extLst>
      <p:ext uri="{BB962C8B-B14F-4D97-AF65-F5344CB8AC3E}">
        <p14:creationId xmlns:p14="http://schemas.microsoft.com/office/powerpoint/2010/main" val="378089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Independencia funcional</a:t>
            </a:r>
            <a:endParaRPr lang="es-ES" dirty="0"/>
          </a:p>
        </p:txBody>
      </p:sp>
      <p:sp>
        <p:nvSpPr>
          <p:cNvPr id="3" name="Marcador de contenido 2"/>
          <p:cNvSpPr>
            <a:spLocks noGrp="1"/>
          </p:cNvSpPr>
          <p:nvPr>
            <p:ph idx="1"/>
          </p:nvPr>
        </p:nvSpPr>
        <p:spPr/>
        <p:txBody>
          <a:bodyPr>
            <a:normAutofit fontScale="92500" lnSpcReduction="20000"/>
          </a:bodyPr>
          <a:lstStyle/>
          <a:p>
            <a:pPr fontAlgn="base">
              <a:spcAft>
                <a:spcPct val="0"/>
              </a:spcAft>
            </a:pPr>
            <a:r>
              <a:rPr lang="es-ES" sz="2000" dirty="0"/>
              <a:t>Es una derivación directa de los conceptos de modularidad, abstracción y ocultamiento de información. </a:t>
            </a:r>
          </a:p>
          <a:p>
            <a:pPr fontAlgn="base">
              <a:spcAft>
                <a:spcPct val="0"/>
              </a:spcAft>
            </a:pPr>
            <a:endParaRPr lang="es-ES" sz="2000" dirty="0"/>
          </a:p>
          <a:p>
            <a:pPr fontAlgn="base">
              <a:spcAft>
                <a:spcPct val="0"/>
              </a:spcAft>
            </a:pPr>
            <a:r>
              <a:rPr lang="es-ES" sz="2000" dirty="0"/>
              <a:t>Cada módulo debe enfocar una función específica y tener una interfaz sencilla.  </a:t>
            </a:r>
          </a:p>
          <a:p>
            <a:pPr fontAlgn="base">
              <a:spcAft>
                <a:spcPct val="0"/>
              </a:spcAft>
            </a:pPr>
            <a:endParaRPr lang="es-ES" sz="2000" dirty="0"/>
          </a:p>
          <a:p>
            <a:pPr fontAlgn="base">
              <a:spcAft>
                <a:spcPct val="0"/>
              </a:spcAft>
            </a:pPr>
            <a:r>
              <a:rPr lang="es-ES" sz="2000" dirty="0"/>
              <a:t>Facilita el mantenimiento, reduce la propagación de errores y fomenta la reusabilidad. </a:t>
            </a:r>
          </a:p>
          <a:p>
            <a:pPr fontAlgn="base">
              <a:spcAft>
                <a:spcPct val="0"/>
              </a:spcAft>
            </a:pPr>
            <a:endParaRPr lang="es-ES" sz="2000" dirty="0"/>
          </a:p>
          <a:p>
            <a:pPr fontAlgn="base">
              <a:spcAft>
                <a:spcPct val="0"/>
              </a:spcAft>
            </a:pPr>
            <a:r>
              <a:rPr lang="es-ES" sz="2000" dirty="0"/>
              <a:t>Se mide con dos criterios: cohesión y acoplamiento.</a:t>
            </a:r>
          </a:p>
          <a:p>
            <a:pPr marL="0" indent="0">
              <a:buNone/>
            </a:pPr>
            <a:endParaRPr lang="es-ES" dirty="0"/>
          </a:p>
        </p:txBody>
      </p:sp>
    </p:spTree>
    <p:extLst>
      <p:ext uri="{BB962C8B-B14F-4D97-AF65-F5344CB8AC3E}">
        <p14:creationId xmlns:p14="http://schemas.microsoft.com/office/powerpoint/2010/main" val="291463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pirámide del diseño OO</a:t>
            </a:r>
            <a:endParaRPr lang="es-ES" dirty="0"/>
          </a:p>
        </p:txBody>
      </p:sp>
      <p:sp>
        <p:nvSpPr>
          <p:cNvPr id="3" name="Marcador de contenido 2"/>
          <p:cNvSpPr>
            <a:spLocks noGrp="1"/>
          </p:cNvSpPr>
          <p:nvPr>
            <p:ph idx="1"/>
          </p:nvPr>
        </p:nvSpPr>
        <p:spPr>
          <a:xfrm>
            <a:off x="666387" y="1552463"/>
            <a:ext cx="4274200" cy="4704078"/>
          </a:xfrm>
        </p:spPr>
        <p:txBody>
          <a:bodyPr>
            <a:noAutofit/>
          </a:bodyPr>
          <a:lstStyle/>
          <a:p>
            <a:r>
              <a:rPr lang="es-ES" sz="3200" dirty="0" smtClean="0"/>
              <a:t>Experto en los principios básicos de OO.</a:t>
            </a:r>
          </a:p>
          <a:p>
            <a:r>
              <a:rPr lang="es-ES" sz="3200" dirty="0" smtClean="0"/>
              <a:t>Dominar los principios de diseño de OO.</a:t>
            </a:r>
          </a:p>
          <a:p>
            <a:r>
              <a:rPr lang="es-ES" sz="3200" dirty="0" smtClean="0"/>
              <a:t>Comprender los patrones de diseño.</a:t>
            </a:r>
            <a:endParaRPr lang="es-ES" sz="3200" dirty="0"/>
          </a:p>
        </p:txBody>
      </p:sp>
    </p:spTree>
    <p:extLst>
      <p:ext uri="{BB962C8B-B14F-4D97-AF65-F5344CB8AC3E}">
        <p14:creationId xmlns:p14="http://schemas.microsoft.com/office/powerpoint/2010/main" val="518736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Modularización</a:t>
            </a:r>
            <a:endParaRPr lang="es-ES" dirty="0"/>
          </a:p>
        </p:txBody>
      </p:sp>
      <p:sp>
        <p:nvSpPr>
          <p:cNvPr id="3" name="Marcador de contenido 2"/>
          <p:cNvSpPr>
            <a:spLocks noGrp="1"/>
          </p:cNvSpPr>
          <p:nvPr>
            <p:ph idx="1"/>
          </p:nvPr>
        </p:nvSpPr>
        <p:spPr/>
        <p:txBody>
          <a:bodyPr/>
          <a:lstStyle/>
          <a:p>
            <a:r>
              <a:rPr lang="es-ES" dirty="0" smtClean="0"/>
              <a:t>Lo primero que podemos decir que un sistema está compuesto de módulos.</a:t>
            </a:r>
          </a:p>
          <a:p>
            <a:r>
              <a:rPr lang="es-ES" dirty="0" smtClean="0"/>
              <a:t>Es producto de la descomposición.</a:t>
            </a:r>
          </a:p>
          <a:p>
            <a:r>
              <a:rPr lang="es-ES" dirty="0" smtClean="0"/>
              <a:t> La modularidad implica también indicar la relación entre los módulos.</a:t>
            </a:r>
          </a:p>
          <a:p>
            <a:endParaRPr lang="es-ES" dirty="0" smtClean="0"/>
          </a:p>
          <a:p>
            <a:pPr lvl="1"/>
            <a:r>
              <a:rPr lang="es-ES" dirty="0" smtClean="0"/>
              <a:t>Unidad de Compilación</a:t>
            </a:r>
          </a:p>
          <a:p>
            <a:pPr lvl="1"/>
            <a:r>
              <a:rPr lang="es-ES" dirty="0" smtClean="0"/>
              <a:t>Unidad de Construcción</a:t>
            </a:r>
          </a:p>
          <a:p>
            <a:pPr lvl="1"/>
            <a:r>
              <a:rPr lang="es-ES" dirty="0" smtClean="0"/>
              <a:t>Unidad de Mantenimiento</a:t>
            </a:r>
          </a:p>
          <a:p>
            <a:endParaRPr lang="es-ES" dirty="0" smtClean="0"/>
          </a:p>
          <a:p>
            <a:endParaRPr lang="es-ES" dirty="0"/>
          </a:p>
        </p:txBody>
      </p:sp>
    </p:spTree>
    <p:extLst>
      <p:ext uri="{BB962C8B-B14F-4D97-AF65-F5344CB8AC3E}">
        <p14:creationId xmlns:p14="http://schemas.microsoft.com/office/powerpoint/2010/main" val="102176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Los principios básicos</a:t>
            </a:r>
            <a:endParaRPr lang="es-ES" dirty="0"/>
          </a:p>
        </p:txBody>
      </p:sp>
      <p:sp>
        <p:nvSpPr>
          <p:cNvPr id="3" name="Marcador de contenido 2"/>
          <p:cNvSpPr>
            <a:spLocks noGrp="1"/>
          </p:cNvSpPr>
          <p:nvPr>
            <p:ph idx="1"/>
          </p:nvPr>
        </p:nvSpPr>
        <p:spPr/>
        <p:txBody>
          <a:bodyPr/>
          <a:lstStyle/>
          <a:p>
            <a:r>
              <a:rPr lang="es-ES" dirty="0" smtClean="0"/>
              <a:t>Encapsulamiento</a:t>
            </a:r>
          </a:p>
          <a:p>
            <a:r>
              <a:rPr lang="es-ES" dirty="0" smtClean="0"/>
              <a:t>Herencia</a:t>
            </a:r>
          </a:p>
          <a:p>
            <a:r>
              <a:rPr lang="es-ES" dirty="0" smtClean="0"/>
              <a:t>Polimorfismo</a:t>
            </a:r>
            <a:endParaRPr lang="es-ES" dirty="0"/>
          </a:p>
        </p:txBody>
      </p:sp>
    </p:spTree>
    <p:extLst>
      <p:ext uri="{BB962C8B-B14F-4D97-AF65-F5344CB8AC3E}">
        <p14:creationId xmlns:p14="http://schemas.microsoft.com/office/powerpoint/2010/main" val="3314538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Encapsulamiento</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287436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Abstracción</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Concentrarse en las elementos esenciales e ignorar los detalles.</a:t>
            </a:r>
            <a:endParaRPr lang="es-ES" dirty="0"/>
          </a:p>
          <a:p>
            <a:r>
              <a:rPr lang="es-ES" dirty="0" smtClean="0"/>
              <a:t>Es fundamental para tratar con las complejidades</a:t>
            </a:r>
          </a:p>
          <a:p>
            <a:r>
              <a:rPr lang="es-ES" dirty="0"/>
              <a:t>De Tony </a:t>
            </a:r>
            <a:r>
              <a:rPr lang="es-ES" dirty="0" err="1"/>
              <a:t>Hoare</a:t>
            </a:r>
            <a:r>
              <a:rPr lang="es-ES" dirty="0"/>
              <a:t>: "La abstracción surge de un reconocimiento de las </a:t>
            </a:r>
            <a:r>
              <a:rPr lang="es-ES" dirty="0" smtClean="0"/>
              <a:t>similitudes entre </a:t>
            </a:r>
            <a:r>
              <a:rPr lang="es-ES" dirty="0"/>
              <a:t>ciertos objetos, situaciones o procesos en el mundo real</a:t>
            </a:r>
            <a:r>
              <a:rPr lang="es-ES" dirty="0" smtClean="0"/>
              <a:t>, y </a:t>
            </a:r>
            <a:r>
              <a:rPr lang="es-ES" dirty="0"/>
              <a:t>la decisión de concentrarse en las similitudes </a:t>
            </a:r>
            <a:r>
              <a:rPr lang="es-ES" dirty="0" smtClean="0"/>
              <a:t>y ignorar </a:t>
            </a:r>
            <a:r>
              <a:rPr lang="es-ES" dirty="0"/>
              <a:t>por el momento las diferencias "</a:t>
            </a:r>
            <a:r>
              <a:rPr lang="es-ES" dirty="0" smtClean="0"/>
              <a:t>.</a:t>
            </a:r>
          </a:p>
          <a:p>
            <a:r>
              <a:rPr lang="es-ES" dirty="0"/>
              <a:t>Grady </a:t>
            </a:r>
            <a:r>
              <a:rPr lang="es-ES" dirty="0" err="1"/>
              <a:t>Booch</a:t>
            </a:r>
            <a:r>
              <a:rPr lang="es-ES" dirty="0"/>
              <a:t>: "Una abstracción denota las características esenciales de un objeto que lo distinguen de todos los demás tipos de objetos y por lo tanto </a:t>
            </a:r>
            <a:r>
              <a:rPr lang="es-ES" dirty="0" smtClean="0"/>
              <a:t>proporciona </a:t>
            </a:r>
            <a:r>
              <a:rPr lang="es-ES" dirty="0"/>
              <a:t>las fronteras conceptuales nítidamente definidas, con respecto al punto de vista del espectador."</a:t>
            </a:r>
          </a:p>
        </p:txBody>
      </p:sp>
    </p:spTree>
    <p:extLst>
      <p:ext uri="{BB962C8B-B14F-4D97-AF65-F5344CB8AC3E}">
        <p14:creationId xmlns:p14="http://schemas.microsoft.com/office/powerpoint/2010/main" val="402323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a:t>Separación de preocupaciones</a:t>
            </a:r>
            <a:endParaRPr lang="es-ES" dirty="0"/>
          </a:p>
        </p:txBody>
      </p:sp>
      <p:sp>
        <p:nvSpPr>
          <p:cNvPr id="3" name="Marcador de contenido 2"/>
          <p:cNvSpPr>
            <a:spLocks noGrp="1"/>
          </p:cNvSpPr>
          <p:nvPr>
            <p:ph idx="1"/>
          </p:nvPr>
        </p:nvSpPr>
        <p:spPr>
          <a:xfrm>
            <a:off x="690024" y="1829112"/>
            <a:ext cx="5078779" cy="4208930"/>
          </a:xfrm>
        </p:spPr>
        <p:txBody>
          <a:bodyPr/>
          <a:lstStyle/>
          <a:p>
            <a:r>
              <a:rPr lang="es-ES_tradnl" dirty="0"/>
              <a:t>La idea es tratar con aspectos individuales diferentes de un problema, concentrándonos en cada uno de ellos por </a:t>
            </a:r>
            <a:r>
              <a:rPr lang="es-ES_tradnl" dirty="0" smtClean="0"/>
              <a:t>separado.</a:t>
            </a:r>
          </a:p>
          <a:p>
            <a:r>
              <a:rPr lang="es-ES_tradnl" dirty="0" smtClean="0"/>
              <a:t>Es más fácil y manejable resolver un problema complejo partiéndolo en problemas más simples.</a:t>
            </a:r>
            <a:endParaRPr lang="es-ES_tradnl" dirty="0"/>
          </a:p>
          <a:p>
            <a:r>
              <a:rPr lang="es-ES" dirty="0" smtClean="0"/>
              <a:t>Está relacionado con la modularidad, independencia funcional y refinamiento.</a:t>
            </a:r>
            <a:endParaRPr lang="es-ES" dirty="0"/>
          </a:p>
        </p:txBody>
      </p:sp>
      <p:sp>
        <p:nvSpPr>
          <p:cNvPr id="5" name="Paralelogramo 4"/>
          <p:cNvSpPr/>
          <p:nvPr/>
        </p:nvSpPr>
        <p:spPr>
          <a:xfrm>
            <a:off x="6099731" y="3112348"/>
            <a:ext cx="885444" cy="657700"/>
          </a:xfrm>
          <a:prstGeom prst="parallelogram">
            <a:avLst>
              <a:gd name="adj" fmla="val 62667"/>
            </a:avLst>
          </a:prstGeom>
          <a:solidFill>
            <a:srgbClr val="DDF53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Paralelogramo 5"/>
          <p:cNvSpPr/>
          <p:nvPr/>
        </p:nvSpPr>
        <p:spPr>
          <a:xfrm>
            <a:off x="6985175" y="3112348"/>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Paralelogramo 8"/>
          <p:cNvSpPr/>
          <p:nvPr/>
        </p:nvSpPr>
        <p:spPr>
          <a:xfrm>
            <a:off x="6316263" y="4434601"/>
            <a:ext cx="550054" cy="272403"/>
          </a:xfrm>
          <a:prstGeom prst="parallelogram">
            <a:avLst>
              <a:gd name="adj" fmla="val 62667"/>
            </a:avLst>
          </a:prstGeom>
          <a:solidFill>
            <a:srgbClr val="E11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Paralelogramo 9"/>
          <p:cNvSpPr/>
          <p:nvPr/>
        </p:nvSpPr>
        <p:spPr>
          <a:xfrm>
            <a:off x="6130673" y="472827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Paralelogramo 10"/>
          <p:cNvSpPr/>
          <p:nvPr/>
        </p:nvSpPr>
        <p:spPr>
          <a:xfrm>
            <a:off x="5954030" y="5027365"/>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Paralelogramo 12"/>
          <p:cNvSpPr/>
          <p:nvPr/>
        </p:nvSpPr>
        <p:spPr>
          <a:xfrm>
            <a:off x="6743690" y="443122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Paralelogramo 13"/>
          <p:cNvSpPr/>
          <p:nvPr/>
        </p:nvSpPr>
        <p:spPr>
          <a:xfrm>
            <a:off x="6558100" y="472489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Paralelogramo 14"/>
          <p:cNvSpPr/>
          <p:nvPr/>
        </p:nvSpPr>
        <p:spPr>
          <a:xfrm>
            <a:off x="6363569" y="5024127"/>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Paralelogramo 15"/>
          <p:cNvSpPr/>
          <p:nvPr/>
        </p:nvSpPr>
        <p:spPr>
          <a:xfrm>
            <a:off x="7151000" y="443460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Paralelogramo 16"/>
          <p:cNvSpPr/>
          <p:nvPr/>
        </p:nvSpPr>
        <p:spPr>
          <a:xfrm>
            <a:off x="6965410" y="4728272"/>
            <a:ext cx="550054" cy="272403"/>
          </a:xfrm>
          <a:prstGeom prst="parallelogram">
            <a:avLst>
              <a:gd name="adj" fmla="val 62667"/>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Paralelogramo 17"/>
          <p:cNvSpPr/>
          <p:nvPr/>
        </p:nvSpPr>
        <p:spPr>
          <a:xfrm>
            <a:off x="6779823" y="501856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Paralelogramo 18"/>
          <p:cNvSpPr/>
          <p:nvPr/>
        </p:nvSpPr>
        <p:spPr>
          <a:xfrm>
            <a:off x="7588528" y="443460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Paralelogramo 19"/>
          <p:cNvSpPr/>
          <p:nvPr/>
        </p:nvSpPr>
        <p:spPr>
          <a:xfrm>
            <a:off x="7402938" y="472827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Paralelogramo 20"/>
          <p:cNvSpPr/>
          <p:nvPr/>
        </p:nvSpPr>
        <p:spPr>
          <a:xfrm>
            <a:off x="7217351" y="501856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Flecha abajo 21"/>
          <p:cNvSpPr/>
          <p:nvPr/>
        </p:nvSpPr>
        <p:spPr>
          <a:xfrm>
            <a:off x="6965410" y="2387865"/>
            <a:ext cx="364464" cy="724483"/>
          </a:xfrm>
          <a:prstGeom prst="downArrow">
            <a:avLst/>
          </a:prstGeom>
          <a:solidFill>
            <a:schemeClr val="bg1">
              <a:lumMod val="9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Paralelogramo 3"/>
          <p:cNvSpPr/>
          <p:nvPr/>
        </p:nvSpPr>
        <p:spPr>
          <a:xfrm>
            <a:off x="6030927" y="1980852"/>
            <a:ext cx="2325831" cy="505648"/>
          </a:xfrm>
          <a:prstGeom prst="parallelogram">
            <a:avLst>
              <a:gd name="adj" fmla="val 6266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Flecha abajo 22"/>
          <p:cNvSpPr/>
          <p:nvPr/>
        </p:nvSpPr>
        <p:spPr>
          <a:xfrm>
            <a:off x="6922567" y="3697794"/>
            <a:ext cx="364464" cy="724483"/>
          </a:xfrm>
          <a:prstGeom prst="downArrow">
            <a:avLst/>
          </a:prstGeom>
          <a:solidFill>
            <a:srgbClr val="F2F2F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Paralelogramo 6"/>
          <p:cNvSpPr/>
          <p:nvPr/>
        </p:nvSpPr>
        <p:spPr>
          <a:xfrm>
            <a:off x="6770875" y="3484006"/>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927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Algunos enfoques – Separación Horizontal</a:t>
            </a:r>
            <a:endParaRPr lang="es-ES" dirty="0"/>
          </a:p>
        </p:txBody>
      </p:sp>
      <p:pic>
        <p:nvPicPr>
          <p:cNvPr id="5" name="Imagen 4"/>
          <p:cNvPicPr>
            <a:picLocks noChangeAspect="1"/>
          </p:cNvPicPr>
          <p:nvPr/>
        </p:nvPicPr>
        <p:blipFill>
          <a:blip r:embed="rId2"/>
          <a:stretch>
            <a:fillRect/>
          </a:stretch>
        </p:blipFill>
        <p:spPr>
          <a:xfrm>
            <a:off x="5002550" y="2177472"/>
            <a:ext cx="3360400" cy="2762213"/>
          </a:xfrm>
          <a:prstGeom prst="rect">
            <a:avLst/>
          </a:prstGeom>
        </p:spPr>
      </p:pic>
      <p:pic>
        <p:nvPicPr>
          <p:cNvPr id="7" name="Imagen 6"/>
          <p:cNvPicPr>
            <a:picLocks noChangeAspect="1"/>
          </p:cNvPicPr>
          <p:nvPr/>
        </p:nvPicPr>
        <p:blipFill>
          <a:blip r:embed="rId3"/>
          <a:stretch>
            <a:fillRect/>
          </a:stretch>
        </p:blipFill>
        <p:spPr>
          <a:xfrm>
            <a:off x="879769" y="2177473"/>
            <a:ext cx="3390048" cy="2786584"/>
          </a:xfrm>
          <a:prstGeom prst="rect">
            <a:avLst/>
          </a:prstGeom>
        </p:spPr>
      </p:pic>
    </p:spTree>
    <p:extLst>
      <p:ext uri="{BB962C8B-B14F-4D97-AF65-F5344CB8AC3E}">
        <p14:creationId xmlns:p14="http://schemas.microsoft.com/office/powerpoint/2010/main" val="201696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Algunos enfoques – Separación </a:t>
            </a:r>
            <a:r>
              <a:rPr lang="es-ES" dirty="0" smtClean="0"/>
              <a:t>Vertical</a:t>
            </a:r>
            <a:endParaRPr lang="es-ES" dirty="0"/>
          </a:p>
        </p:txBody>
      </p:sp>
      <p:pic>
        <p:nvPicPr>
          <p:cNvPr id="4" name="Imagen 3"/>
          <p:cNvPicPr>
            <a:picLocks noChangeAspect="1"/>
          </p:cNvPicPr>
          <p:nvPr/>
        </p:nvPicPr>
        <p:blipFill>
          <a:blip r:embed="rId2"/>
          <a:stretch>
            <a:fillRect/>
          </a:stretch>
        </p:blipFill>
        <p:spPr>
          <a:xfrm>
            <a:off x="922226" y="2157803"/>
            <a:ext cx="3278010" cy="2800717"/>
          </a:xfrm>
          <a:prstGeom prst="rect">
            <a:avLst/>
          </a:prstGeom>
        </p:spPr>
      </p:pic>
      <p:pic>
        <p:nvPicPr>
          <p:cNvPr id="5" name="Imagen 4"/>
          <p:cNvPicPr>
            <a:picLocks noChangeAspect="1"/>
          </p:cNvPicPr>
          <p:nvPr/>
        </p:nvPicPr>
        <p:blipFill>
          <a:blip r:embed="rId3"/>
          <a:stretch>
            <a:fillRect/>
          </a:stretch>
        </p:blipFill>
        <p:spPr>
          <a:xfrm>
            <a:off x="4713285" y="2157802"/>
            <a:ext cx="3246769" cy="2724675"/>
          </a:xfrm>
          <a:prstGeom prst="rect">
            <a:avLst/>
          </a:prstGeom>
        </p:spPr>
      </p:pic>
    </p:spTree>
    <p:extLst>
      <p:ext uri="{BB962C8B-B14F-4D97-AF65-F5344CB8AC3E}">
        <p14:creationId xmlns:p14="http://schemas.microsoft.com/office/powerpoint/2010/main" val="104009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Asignación de trabajo</a:t>
            </a:r>
            <a:endParaRPr lang="es-ES" dirty="0"/>
          </a:p>
        </p:txBody>
      </p:sp>
      <p:pic>
        <p:nvPicPr>
          <p:cNvPr id="4" name="Imagen 3"/>
          <p:cNvPicPr>
            <a:picLocks noChangeAspect="1"/>
          </p:cNvPicPr>
          <p:nvPr/>
        </p:nvPicPr>
        <p:blipFill>
          <a:blip r:embed="rId2"/>
          <a:stretch>
            <a:fillRect/>
          </a:stretch>
        </p:blipFill>
        <p:spPr>
          <a:xfrm>
            <a:off x="591641" y="1538870"/>
            <a:ext cx="4075285" cy="2308241"/>
          </a:xfrm>
          <a:prstGeom prst="rect">
            <a:avLst/>
          </a:prstGeom>
        </p:spPr>
      </p:pic>
      <p:pic>
        <p:nvPicPr>
          <p:cNvPr id="5" name="Imagen 4"/>
          <p:cNvPicPr>
            <a:picLocks noChangeAspect="1"/>
          </p:cNvPicPr>
          <p:nvPr/>
        </p:nvPicPr>
        <p:blipFill>
          <a:blip r:embed="rId3"/>
          <a:stretch>
            <a:fillRect/>
          </a:stretch>
        </p:blipFill>
        <p:spPr>
          <a:xfrm>
            <a:off x="5446822" y="3634886"/>
            <a:ext cx="3130781" cy="2674926"/>
          </a:xfrm>
          <a:prstGeom prst="rect">
            <a:avLst/>
          </a:prstGeom>
        </p:spPr>
      </p:pic>
    </p:spTree>
    <p:extLst>
      <p:ext uri="{BB962C8B-B14F-4D97-AF65-F5344CB8AC3E}">
        <p14:creationId xmlns:p14="http://schemas.microsoft.com/office/powerpoint/2010/main" val="197398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Aspectos transversales</a:t>
            </a:r>
            <a:endParaRPr lang="es-ES" dirty="0"/>
          </a:p>
        </p:txBody>
      </p:sp>
      <p:pic>
        <p:nvPicPr>
          <p:cNvPr id="4" name="Imagen 3"/>
          <p:cNvPicPr>
            <a:picLocks noChangeAspect="1"/>
          </p:cNvPicPr>
          <p:nvPr/>
        </p:nvPicPr>
        <p:blipFill>
          <a:blip r:embed="rId2"/>
          <a:stretch>
            <a:fillRect/>
          </a:stretch>
        </p:blipFill>
        <p:spPr>
          <a:xfrm>
            <a:off x="1448908" y="1711717"/>
            <a:ext cx="6541331" cy="4195339"/>
          </a:xfrm>
          <a:prstGeom prst="rect">
            <a:avLst/>
          </a:prstGeom>
        </p:spPr>
      </p:pic>
    </p:spTree>
    <p:extLst>
      <p:ext uri="{BB962C8B-B14F-4D97-AF65-F5344CB8AC3E}">
        <p14:creationId xmlns:p14="http://schemas.microsoft.com/office/powerpoint/2010/main" val="421444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smtClean="0"/>
              <a:t>Modularidad </a:t>
            </a:r>
            <a:r>
              <a:rPr lang="es-ES_tradnl" sz="4000" dirty="0"/>
              <a:t>(Partición )</a:t>
            </a:r>
            <a:endParaRPr lang="es-ES" dirty="0"/>
          </a:p>
        </p:txBody>
      </p:sp>
      <p:sp>
        <p:nvSpPr>
          <p:cNvPr id="3" name="Marcador de contenido 2"/>
          <p:cNvSpPr>
            <a:spLocks noGrp="1"/>
          </p:cNvSpPr>
          <p:nvPr>
            <p:ph idx="1"/>
          </p:nvPr>
        </p:nvSpPr>
        <p:spPr>
          <a:xfrm>
            <a:off x="779463" y="1828800"/>
            <a:ext cx="4430769" cy="4208930"/>
          </a:xfrm>
        </p:spPr>
        <p:txBody>
          <a:bodyPr>
            <a:normAutofit fontScale="85000" lnSpcReduction="10000"/>
          </a:bodyPr>
          <a:lstStyle/>
          <a:p>
            <a:r>
              <a:rPr lang="es-ES_tradnl" sz="2400" dirty="0"/>
              <a:t>División en “piezas” o módulos.</a:t>
            </a:r>
          </a:p>
          <a:p>
            <a:r>
              <a:rPr lang="es-ES_tradnl" sz="2400" dirty="0" smtClean="0"/>
              <a:t>Es una manifestación de la separación de la preocupaciones</a:t>
            </a:r>
          </a:p>
          <a:p>
            <a:r>
              <a:rPr lang="es-ES_tradnl" sz="2400" dirty="0" smtClean="0"/>
              <a:t>Estudio </a:t>
            </a:r>
            <a:r>
              <a:rPr lang="es-ES_tradnl" sz="2400" dirty="0"/>
              <a:t>el detalle de cada  módulo por separado (ignoro los otros módulos).</a:t>
            </a:r>
          </a:p>
          <a:p>
            <a:r>
              <a:rPr lang="es-ES_tradnl" sz="2400" dirty="0"/>
              <a:t>Estudio la relación entre módulos (ignoro el detalle de todos).</a:t>
            </a:r>
          </a:p>
          <a:p>
            <a:r>
              <a:rPr lang="es-ES" sz="2400" dirty="0"/>
              <a:t>Es el atributo del software que permite a un programa ser intelectualmente manejable.</a:t>
            </a:r>
          </a:p>
          <a:p>
            <a:endParaRPr lang="es-ES_tradnl" sz="2400" dirty="0"/>
          </a:p>
          <a:p>
            <a:endParaRPr lang="es-ES" dirty="0"/>
          </a:p>
        </p:txBody>
      </p:sp>
      <p:grpSp>
        <p:nvGrpSpPr>
          <p:cNvPr id="4" name="Group 3"/>
          <p:cNvGrpSpPr>
            <a:grpSpLocks/>
          </p:cNvGrpSpPr>
          <p:nvPr/>
        </p:nvGrpSpPr>
        <p:grpSpPr bwMode="auto">
          <a:xfrm>
            <a:off x="5453781" y="1665692"/>
            <a:ext cx="3341431" cy="4325937"/>
            <a:chOff x="2727" y="816"/>
            <a:chExt cx="2785" cy="2967"/>
          </a:xfrm>
        </p:grpSpPr>
        <p:pic>
          <p:nvPicPr>
            <p:cNvPr id="5" name="Picture 4"/>
            <p:cNvPicPr>
              <a:picLocks noChangeAspect="1" noChangeArrowheads="1"/>
            </p:cNvPicPr>
            <p:nvPr/>
          </p:nvPicPr>
          <p:blipFill>
            <a:blip r:embed="rId2" cstate="print"/>
            <a:srcRect/>
            <a:stretch>
              <a:fillRect/>
            </a:stretch>
          </p:blipFill>
          <p:spPr bwMode="auto">
            <a:xfrm>
              <a:off x="2727" y="2331"/>
              <a:ext cx="2785" cy="1210"/>
            </a:xfrm>
            <a:prstGeom prst="rect">
              <a:avLst/>
            </a:prstGeom>
            <a:noFill/>
            <a:ln w="12700">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7" y="960"/>
              <a:ext cx="2780" cy="1124"/>
            </a:xfrm>
            <a:prstGeom prst="rect">
              <a:avLst/>
            </a:prstGeom>
            <a:noFill/>
            <a:ln w="12700">
              <a:noFill/>
              <a:miter lim="800000"/>
              <a:headEnd/>
              <a:tailEnd/>
            </a:ln>
          </p:spPr>
        </p:pic>
        <p:sp>
          <p:nvSpPr>
            <p:cNvPr id="7" name="Text Box 6"/>
            <p:cNvSpPr txBox="1">
              <a:spLocks noChangeArrowheads="1"/>
            </p:cNvSpPr>
            <p:nvPr/>
          </p:nvSpPr>
          <p:spPr bwMode="auto">
            <a:xfrm>
              <a:off x="2736" y="816"/>
              <a:ext cx="568" cy="173"/>
            </a:xfrm>
            <a:prstGeom prst="rect">
              <a:avLst/>
            </a:prstGeom>
            <a:noFill/>
            <a:ln w="12700">
              <a:noFill/>
              <a:miter lim="800000"/>
              <a:headEnd/>
              <a:tailEnd/>
            </a:ln>
          </p:spPr>
          <p:txBody>
            <a:bodyPr wrap="none">
              <a:spAutoFit/>
            </a:bodyPr>
            <a:lstStyle/>
            <a:p>
              <a:pPr eaLnBrk="0" hangingPunct="0"/>
              <a:r>
                <a:rPr lang="es-ES_tradnl" sz="1200" i="1"/>
                <a:t>Partición 1</a:t>
              </a:r>
            </a:p>
          </p:txBody>
        </p:sp>
        <p:sp>
          <p:nvSpPr>
            <p:cNvPr id="8" name="Text Box 7"/>
            <p:cNvSpPr txBox="1">
              <a:spLocks noChangeArrowheads="1"/>
            </p:cNvSpPr>
            <p:nvPr/>
          </p:nvSpPr>
          <p:spPr bwMode="auto">
            <a:xfrm>
              <a:off x="2736" y="2160"/>
              <a:ext cx="568" cy="173"/>
            </a:xfrm>
            <a:prstGeom prst="rect">
              <a:avLst/>
            </a:prstGeom>
            <a:noFill/>
            <a:ln w="12700">
              <a:noFill/>
              <a:miter lim="800000"/>
              <a:headEnd/>
              <a:tailEnd/>
            </a:ln>
          </p:spPr>
          <p:txBody>
            <a:bodyPr wrap="none">
              <a:spAutoFit/>
            </a:bodyPr>
            <a:lstStyle/>
            <a:p>
              <a:pPr eaLnBrk="0" hangingPunct="0"/>
              <a:r>
                <a:rPr lang="es-ES_tradnl" sz="1200" i="1"/>
                <a:t>Partición 2</a:t>
              </a:r>
            </a:p>
          </p:txBody>
        </p:sp>
        <p:sp>
          <p:nvSpPr>
            <p:cNvPr id="9" name="Text Box 8"/>
            <p:cNvSpPr txBox="1">
              <a:spLocks noChangeArrowheads="1"/>
            </p:cNvSpPr>
            <p:nvPr/>
          </p:nvSpPr>
          <p:spPr bwMode="auto">
            <a:xfrm>
              <a:off x="3024" y="3552"/>
              <a:ext cx="1900" cy="231"/>
            </a:xfrm>
            <a:prstGeom prst="rect">
              <a:avLst/>
            </a:prstGeom>
            <a:noFill/>
            <a:ln w="12700">
              <a:noFill/>
              <a:miter lim="800000"/>
              <a:headEnd/>
              <a:tailEnd/>
            </a:ln>
          </p:spPr>
          <p:txBody>
            <a:bodyPr wrap="none">
              <a:spAutoFit/>
            </a:bodyPr>
            <a:lstStyle/>
            <a:p>
              <a:pPr eaLnBrk="0" hangingPunct="0"/>
              <a:r>
                <a:rPr lang="es-ES_tradnl" i="1"/>
                <a:t>¿Cohesión y acoplamiento?</a:t>
              </a:r>
            </a:p>
          </p:txBody>
        </p:sp>
      </p:grpSp>
    </p:spTree>
    <p:extLst>
      <p:ext uri="{BB962C8B-B14F-4D97-AF65-F5344CB8AC3E}">
        <p14:creationId xmlns:p14="http://schemas.microsoft.com/office/powerpoint/2010/main" val="4229222901"/>
      </p:ext>
    </p:extLst>
  </p:cSld>
  <p:clrMapOvr>
    <a:masterClrMapping/>
  </p:clrMapOvr>
</p:sld>
</file>

<file path=ppt/theme/theme1.xml><?xml version="1.0" encoding="utf-8"?>
<a:theme xmlns:a="http://schemas.openxmlformats.org/drawingml/2006/main" name="Revolució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Revolución.thmx</Template>
  <TotalTime>1702</TotalTime>
  <Words>1791</Words>
  <Application>Microsoft Macintosh PowerPoint</Application>
  <PresentationFormat>Presentación en pantalla (4:3)</PresentationFormat>
  <Paragraphs>192</Paragraphs>
  <Slides>36</Slides>
  <Notes>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Revolución</vt:lpstr>
      <vt:lpstr>Bases del Diseño Orientado a Objetos</vt:lpstr>
      <vt:lpstr>Principios del diseño de software</vt:lpstr>
      <vt:lpstr>Rigurosidad y Formalidad</vt:lpstr>
      <vt:lpstr>Separación de preocupaciones</vt:lpstr>
      <vt:lpstr>Algunos enfoques – Separación Horizontal</vt:lpstr>
      <vt:lpstr>Algunos enfoques – Separación Vertical</vt:lpstr>
      <vt:lpstr>Asignación de trabajo</vt:lpstr>
      <vt:lpstr>Aspectos transversales</vt:lpstr>
      <vt:lpstr>Modularidad (Partición )</vt:lpstr>
      <vt:lpstr>Modularidad</vt:lpstr>
      <vt:lpstr>Descomposición Modular</vt:lpstr>
      <vt:lpstr>Composición Modular</vt:lpstr>
      <vt:lpstr>Comprensión Modular</vt:lpstr>
      <vt:lpstr>Continuidad Modular</vt:lpstr>
      <vt:lpstr>Protección Modular</vt:lpstr>
      <vt:lpstr>Entonces.. que es un módulo?</vt:lpstr>
      <vt:lpstr>De aquí surgen….</vt:lpstr>
      <vt:lpstr>Abstracción</vt:lpstr>
      <vt:lpstr>Abstracción</vt:lpstr>
      <vt:lpstr>Anticipación al cambio</vt:lpstr>
      <vt:lpstr>Anticipación al cambio</vt:lpstr>
      <vt:lpstr>Anticipación al Cambio</vt:lpstr>
      <vt:lpstr>Generalidad</vt:lpstr>
      <vt:lpstr>Generalidad</vt:lpstr>
      <vt:lpstr>Generalidad</vt:lpstr>
      <vt:lpstr>Incremental</vt:lpstr>
      <vt:lpstr>Incremental</vt:lpstr>
      <vt:lpstr>Incremental </vt:lpstr>
      <vt:lpstr>Refinamiento</vt:lpstr>
      <vt:lpstr>Ocultamiento de la información</vt:lpstr>
      <vt:lpstr>Independencia funcional</vt:lpstr>
      <vt:lpstr>La pirámide del diseño OO</vt:lpstr>
      <vt:lpstr>Modularización</vt:lpstr>
      <vt:lpstr>Los principios básicos</vt:lpstr>
      <vt:lpstr>Encapsulamiento</vt:lpstr>
      <vt:lpstr>Abstracción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del Diseño Orientado a Objetos</dc:title>
  <dc:creator>Victor Valotto</dc:creator>
  <cp:lastModifiedBy>Victor Valotto</cp:lastModifiedBy>
  <cp:revision>41</cp:revision>
  <dcterms:created xsi:type="dcterms:W3CDTF">2013-09-14T18:20:58Z</dcterms:created>
  <dcterms:modified xsi:type="dcterms:W3CDTF">2013-09-21T20:11:30Z</dcterms:modified>
</cp:coreProperties>
</file>