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0"/>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342" r:id="rId45"/>
    <p:sldId id="343" r:id="rId46"/>
    <p:sldId id="344" r:id="rId47"/>
    <p:sldId id="345" r:id="rId48"/>
    <p:sldId id="296" r:id="rId49"/>
    <p:sldId id="297" r:id="rId50"/>
    <p:sldId id="298" r:id="rId51"/>
    <p:sldId id="299" r:id="rId52"/>
    <p:sldId id="330" r:id="rId53"/>
    <p:sldId id="331" r:id="rId54"/>
    <p:sldId id="332" r:id="rId55"/>
    <p:sldId id="333" r:id="rId56"/>
    <p:sldId id="334" r:id="rId57"/>
    <p:sldId id="337" r:id="rId58"/>
    <p:sldId id="335" r:id="rId59"/>
    <p:sldId id="336" r:id="rId60"/>
    <p:sldId id="338" r:id="rId61"/>
    <p:sldId id="339" r:id="rId62"/>
    <p:sldId id="340" r:id="rId63"/>
    <p:sldId id="341" r:id="rId64"/>
    <p:sldId id="304" r:id="rId65"/>
    <p:sldId id="305" r:id="rId66"/>
    <p:sldId id="306" r:id="rId67"/>
    <p:sldId id="307" r:id="rId68"/>
    <p:sldId id="308" r:id="rId69"/>
    <p:sldId id="309" r:id="rId70"/>
    <p:sldId id="310" r:id="rId71"/>
    <p:sldId id="311" r:id="rId72"/>
    <p:sldId id="315" r:id="rId73"/>
    <p:sldId id="316" r:id="rId74"/>
    <p:sldId id="312" r:id="rId75"/>
    <p:sldId id="314"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1297" autoAdjust="0"/>
  </p:normalViewPr>
  <p:slideViewPr>
    <p:cSldViewPr>
      <p:cViewPr>
        <p:scale>
          <a:sx n="90" d="100"/>
          <a:sy n="90" d="100"/>
        </p:scale>
        <p:origin x="-2352" y="-11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13/02/14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‹Nr.›</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13/02/14</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13/02/14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13/02/14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13/02/14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13/02/14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13/02/14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13/02/14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13/02/14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13/02/14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13/02/14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13/02/14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‹Nr.›</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13/02/14</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‹Nr.›</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Lucida Sans" panose="020B0602030504020204"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Lucida Sans" panose="020B0602030504020204"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Lucida Sans" panose="020B0602030504020204"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Lucida Sans" panose="020B0602030504020204"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Lucida Sans" panose="020B060203050402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850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fontScale="925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2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clases 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normAutofit lnSpcReduction="10000"/>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Inversion de Dependencias</a:t>
            </a:r>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DIP - Inicio</a:t>
            </a:r>
            <a:endParaRPr lang="es-ES" dirty="0"/>
          </a:p>
        </p:txBody>
      </p:sp>
      <p:sp>
        <p:nvSpPr>
          <p:cNvPr id="3" name="Marcador de contenido 2"/>
          <p:cNvSpPr>
            <a:spLocks noGrp="1"/>
          </p:cNvSpPr>
          <p:nvPr>
            <p:ph idx="1"/>
          </p:nvPr>
        </p:nvSpPr>
        <p:spPr/>
        <p:txBody>
          <a:bodyPr>
            <a:normAutofit fontScale="85000" lnSpcReduction="10000"/>
          </a:bodyPr>
          <a:lstStyle/>
          <a:p>
            <a:r>
              <a:rPr lang="es-ES" dirty="0"/>
              <a:t>¿</a:t>
            </a:r>
            <a:r>
              <a:rPr lang="es-ES" dirty="0" smtClean="0"/>
              <a:t>Qué es un mal diseño?</a:t>
            </a:r>
          </a:p>
          <a:p>
            <a:pPr marL="0" indent="0">
              <a:buNone/>
            </a:pPr>
            <a:endParaRPr lang="es-ES" dirty="0"/>
          </a:p>
          <a:p>
            <a:r>
              <a:rPr lang="es-ES" dirty="0" smtClean="0"/>
              <a:t>Hay un ingrediente de criterio personal</a:t>
            </a:r>
          </a:p>
          <a:p>
            <a:endParaRPr lang="es-ES" dirty="0"/>
          </a:p>
          <a:p>
            <a:r>
              <a:rPr lang="es-ES" dirty="0" smtClean="0"/>
              <a:t>Pero es puede estar de acuerdo que:</a:t>
            </a:r>
          </a:p>
          <a:p>
            <a:pPr lvl="1"/>
            <a:r>
              <a:rPr lang="es-ES" dirty="0"/>
              <a:t>1. Es difícil cambiar ya que cada cambio afecta a muchas otras partes del sistema. </a:t>
            </a:r>
            <a:r>
              <a:rPr lang="es-ES" dirty="0" smtClean="0"/>
              <a:t>(</a:t>
            </a:r>
            <a:r>
              <a:rPr lang="es-ES" dirty="0"/>
              <a:t>Rigidez</a:t>
            </a:r>
            <a:r>
              <a:rPr lang="es-ES" dirty="0" smtClean="0"/>
              <a:t>).</a:t>
            </a:r>
          </a:p>
          <a:p>
            <a:pPr lvl="1"/>
            <a:endParaRPr lang="es-ES" dirty="0"/>
          </a:p>
          <a:p>
            <a:pPr lvl="1"/>
            <a:r>
              <a:rPr lang="es-ES" dirty="0"/>
              <a:t>2. Cuando </a:t>
            </a:r>
            <a:r>
              <a:rPr lang="es-ES" dirty="0" smtClean="0"/>
              <a:t>se hace </a:t>
            </a:r>
            <a:r>
              <a:rPr lang="es-ES" dirty="0"/>
              <a:t>un cambio, piezas inesperadas de la ruptura del sistema. (Fragilidad</a:t>
            </a:r>
            <a:r>
              <a:rPr lang="es-ES" dirty="0" smtClean="0"/>
              <a:t>).</a:t>
            </a:r>
          </a:p>
          <a:p>
            <a:pPr lvl="1"/>
            <a:endParaRPr lang="es-ES" dirty="0"/>
          </a:p>
          <a:p>
            <a:pPr lvl="1"/>
            <a:r>
              <a:rPr lang="es-ES" dirty="0"/>
              <a:t>3. Es difícil volver a utilizar en otra aplicación, ya que no puede ser </a:t>
            </a:r>
            <a:r>
              <a:rPr lang="es-ES" dirty="0" smtClean="0"/>
              <a:t>despegada de la </a:t>
            </a:r>
            <a:r>
              <a:rPr lang="es-ES" dirty="0"/>
              <a:t>aplicación actual. (Inmovilidad)</a:t>
            </a:r>
          </a:p>
          <a:p>
            <a:endParaRPr lang="es-ES" dirty="0"/>
          </a:p>
        </p:txBody>
      </p:sp>
    </p:spTree>
    <p:extLst>
      <p:ext uri="{BB962C8B-B14F-4D97-AF65-F5344CB8AC3E}">
        <p14:creationId xmlns:p14="http://schemas.microsoft.com/office/powerpoint/2010/main" val="75128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DIP - Inicio</a:t>
            </a:r>
            <a:endParaRPr lang="es-ES" dirty="0"/>
          </a:p>
        </p:txBody>
      </p:sp>
      <p:sp>
        <p:nvSpPr>
          <p:cNvPr id="3" name="Marcador de contenido 2"/>
          <p:cNvSpPr>
            <a:spLocks noGrp="1"/>
          </p:cNvSpPr>
          <p:nvPr>
            <p:ph idx="1"/>
          </p:nvPr>
        </p:nvSpPr>
        <p:spPr/>
        <p:txBody>
          <a:bodyPr/>
          <a:lstStyle/>
          <a:p>
            <a:r>
              <a:rPr lang="es-ES" dirty="0" smtClean="0"/>
              <a:t>Qué hay de común entre estos aspectos:</a:t>
            </a:r>
            <a:endParaRPr lang="es-ES" dirty="0"/>
          </a:p>
          <a:p>
            <a:pPr marL="0" indent="0" algn="ctr">
              <a:buNone/>
            </a:pPr>
            <a:r>
              <a:rPr lang="es-ES" sz="3200" dirty="0" smtClean="0">
                <a:solidFill>
                  <a:srgbClr val="FF0000"/>
                </a:solidFill>
              </a:rPr>
              <a:t>Dependencia en los elementos</a:t>
            </a:r>
            <a:endParaRPr lang="es-ES" sz="3200" dirty="0">
              <a:solidFill>
                <a:srgbClr val="FF0000"/>
              </a:solidFill>
            </a:endParaRPr>
          </a:p>
        </p:txBody>
      </p:sp>
      <p:pic>
        <p:nvPicPr>
          <p:cNvPr id="4" name="Imagen 3"/>
          <p:cNvPicPr>
            <a:picLocks noChangeAspect="1"/>
          </p:cNvPicPr>
          <p:nvPr/>
        </p:nvPicPr>
        <p:blipFill>
          <a:blip r:embed="rId2"/>
          <a:stretch>
            <a:fillRect/>
          </a:stretch>
        </p:blipFill>
        <p:spPr>
          <a:xfrm>
            <a:off x="2267744" y="3212976"/>
            <a:ext cx="4464496" cy="3120168"/>
          </a:xfrm>
          <a:prstGeom prst="rect">
            <a:avLst/>
          </a:prstGeom>
        </p:spPr>
      </p:pic>
    </p:spTree>
    <p:extLst>
      <p:ext uri="{BB962C8B-B14F-4D97-AF65-F5344CB8AC3E}">
        <p14:creationId xmlns:p14="http://schemas.microsoft.com/office/powerpoint/2010/main" val="374305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Alto Acoplamiento</a:t>
            </a:r>
            <a:endParaRPr lang="es-ES" dirty="0"/>
          </a:p>
        </p:txBody>
      </p:sp>
      <p:sp>
        <p:nvSpPr>
          <p:cNvPr id="3" name="Marcador de contenido 2"/>
          <p:cNvSpPr>
            <a:spLocks noGrp="1"/>
          </p:cNvSpPr>
          <p:nvPr>
            <p:ph idx="1"/>
          </p:nvPr>
        </p:nvSpPr>
        <p:spPr/>
        <p:txBody>
          <a:bodyPr>
            <a:normAutofit/>
          </a:bodyPr>
          <a:lstStyle/>
          <a:p>
            <a:r>
              <a:rPr lang="es-ES" dirty="0" smtClean="0"/>
              <a:t>Dos </a:t>
            </a:r>
            <a:r>
              <a:rPr lang="es-ES" dirty="0"/>
              <a:t>clases están altamente acopladas  si </a:t>
            </a:r>
            <a:r>
              <a:rPr lang="es-ES" dirty="0" smtClean="0"/>
              <a:t>están fuertemente </a:t>
            </a:r>
            <a:r>
              <a:rPr lang="es-ES" dirty="0"/>
              <a:t>vinculadas o son </a:t>
            </a:r>
            <a:r>
              <a:rPr lang="es-ES" dirty="0" smtClean="0"/>
              <a:t>dependientes entre </a:t>
            </a:r>
            <a:r>
              <a:rPr lang="es-ES" dirty="0"/>
              <a:t>si</a:t>
            </a:r>
            <a:r>
              <a:rPr lang="es-ES" dirty="0" smtClean="0"/>
              <a:t>.</a:t>
            </a:r>
          </a:p>
          <a:p>
            <a:endParaRPr lang="es-ES" dirty="0"/>
          </a:p>
          <a:p>
            <a:r>
              <a:rPr lang="es-ES" dirty="0" smtClean="0"/>
              <a:t>Las </a:t>
            </a:r>
            <a:r>
              <a:rPr lang="es-ES" dirty="0"/>
              <a:t>clases altamente acopladas no </a:t>
            </a:r>
            <a:r>
              <a:rPr lang="es-ES" dirty="0" smtClean="0"/>
              <a:t>pueden trabajar </a:t>
            </a:r>
            <a:r>
              <a:rPr lang="es-ES" dirty="0"/>
              <a:t>de manera independiente entre si</a:t>
            </a:r>
            <a:r>
              <a:rPr lang="es-ES" dirty="0" smtClean="0"/>
              <a:t>.</a:t>
            </a:r>
          </a:p>
          <a:p>
            <a:endParaRPr lang="es-ES" dirty="0"/>
          </a:p>
          <a:p>
            <a:r>
              <a:rPr lang="es-ES" dirty="0" smtClean="0"/>
              <a:t>Realizar </a:t>
            </a:r>
            <a:r>
              <a:rPr lang="es-ES" dirty="0"/>
              <a:t>cambios sobre una clase es difícil </a:t>
            </a:r>
            <a:r>
              <a:rPr lang="es-ES" dirty="0" smtClean="0"/>
              <a:t>ya que </a:t>
            </a:r>
            <a:r>
              <a:rPr lang="es-ES" dirty="0"/>
              <a:t>puede generar una serie de cambios </a:t>
            </a:r>
            <a:r>
              <a:rPr lang="es-ES" dirty="0" smtClean="0"/>
              <a:t>en las </a:t>
            </a:r>
            <a:r>
              <a:rPr lang="es-ES" dirty="0"/>
              <a:t>clases que están altamente acopladas </a:t>
            </a:r>
            <a:r>
              <a:rPr lang="es-ES" dirty="0" smtClean="0"/>
              <a:t>con ella</a:t>
            </a:r>
            <a:endParaRPr lang="es-ES" dirty="0"/>
          </a:p>
        </p:txBody>
      </p:sp>
    </p:spTree>
    <p:extLst>
      <p:ext uri="{BB962C8B-B14F-4D97-AF65-F5344CB8AC3E}">
        <p14:creationId xmlns:p14="http://schemas.microsoft.com/office/powerpoint/2010/main" val="3320418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Simple</a:t>
            </a:r>
            <a:endParaRPr lang="es-ES" dirty="0"/>
          </a:p>
        </p:txBody>
      </p:sp>
      <p:pic>
        <p:nvPicPr>
          <p:cNvPr id="6" name="Imagen 5"/>
          <p:cNvPicPr>
            <a:picLocks noChangeAspect="1"/>
          </p:cNvPicPr>
          <p:nvPr/>
        </p:nvPicPr>
        <p:blipFill>
          <a:blip r:embed="rId2"/>
          <a:stretch>
            <a:fillRect/>
          </a:stretch>
        </p:blipFill>
        <p:spPr>
          <a:xfrm>
            <a:off x="539552" y="2996952"/>
            <a:ext cx="3772272" cy="2673627"/>
          </a:xfrm>
          <a:prstGeom prst="rect">
            <a:avLst/>
          </a:prstGeom>
        </p:spPr>
      </p:pic>
      <p:pic>
        <p:nvPicPr>
          <p:cNvPr id="7" name="Imagen 6"/>
          <p:cNvPicPr>
            <a:picLocks noChangeAspect="1"/>
          </p:cNvPicPr>
          <p:nvPr/>
        </p:nvPicPr>
        <p:blipFill>
          <a:blip r:embed="rId3"/>
          <a:stretch>
            <a:fillRect/>
          </a:stretch>
        </p:blipFill>
        <p:spPr>
          <a:xfrm>
            <a:off x="4644008" y="2132856"/>
            <a:ext cx="3768384" cy="4293096"/>
          </a:xfrm>
          <a:prstGeom prst="rect">
            <a:avLst/>
          </a:prstGeom>
        </p:spPr>
      </p:pic>
      <p:cxnSp>
        <p:nvCxnSpPr>
          <p:cNvPr id="9" name="Conector recto de flecha 8"/>
          <p:cNvCxnSpPr/>
          <p:nvPr/>
        </p:nvCxnSpPr>
        <p:spPr>
          <a:xfrm>
            <a:off x="323528" y="3212976"/>
            <a:ext cx="0" cy="2520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p:nvPr/>
        </p:nvCxnSpPr>
        <p:spPr>
          <a:xfrm>
            <a:off x="8676456" y="2204864"/>
            <a:ext cx="0" cy="2016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p:nvPr/>
        </p:nvCxnSpPr>
        <p:spPr>
          <a:xfrm flipV="1">
            <a:off x="8676456" y="4365104"/>
            <a:ext cx="0" cy="1872208"/>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52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Principio</a:t>
            </a:r>
            <a:endParaRPr lang="es-ES" dirty="0"/>
          </a:p>
        </p:txBody>
      </p:sp>
      <p:sp>
        <p:nvSpPr>
          <p:cNvPr id="3" name="Marcador de contenido 2"/>
          <p:cNvSpPr>
            <a:spLocks noGrp="1"/>
          </p:cNvSpPr>
          <p:nvPr>
            <p:ph idx="1"/>
          </p:nvPr>
        </p:nvSpPr>
        <p:spPr/>
        <p:txBody>
          <a:bodyPr>
            <a:noAutofit/>
          </a:bodyPr>
          <a:lstStyle/>
          <a:p>
            <a:pPr marL="0" indent="0" algn="ctr">
              <a:buNone/>
            </a:pPr>
            <a:r>
              <a:rPr lang="es-ES" sz="3200" b="1" dirty="0">
                <a:solidFill>
                  <a:schemeClr val="tx2">
                    <a:lumMod val="60000"/>
                    <a:lumOff val="40000"/>
                  </a:schemeClr>
                </a:solidFill>
              </a:rPr>
              <a:t>Los módulos de alto nivel no deberían depender de los módulos de bajo nivel, ambos deberían depender de abstracciones.</a:t>
            </a:r>
          </a:p>
          <a:p>
            <a:pPr marL="0" indent="0" algn="ctr">
              <a:buNone/>
            </a:pPr>
            <a:endParaRPr lang="es-ES" sz="3200" b="1" dirty="0">
              <a:solidFill>
                <a:schemeClr val="tx2">
                  <a:lumMod val="60000"/>
                  <a:lumOff val="40000"/>
                </a:schemeClr>
              </a:solidFill>
            </a:endParaRPr>
          </a:p>
          <a:p>
            <a:pPr marL="0" indent="0" algn="ctr">
              <a:buNone/>
            </a:pPr>
            <a:r>
              <a:rPr lang="es-ES" sz="3200" b="1" dirty="0">
                <a:solidFill>
                  <a:schemeClr val="tx2">
                    <a:lumMod val="60000"/>
                    <a:lumOff val="40000"/>
                  </a:schemeClr>
                </a:solidFill>
              </a:rPr>
              <a:t>Las abstracciones no deben depender de los detalles. Detalles deben depender de las abstracciones.</a:t>
            </a:r>
          </a:p>
        </p:txBody>
      </p:sp>
    </p:spTree>
    <p:extLst>
      <p:ext uri="{BB962C8B-B14F-4D97-AF65-F5344CB8AC3E}">
        <p14:creationId xmlns:p14="http://schemas.microsoft.com/office/powerpoint/2010/main" val="2529456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a:xfrm>
            <a:off x="457200" y="1935480"/>
            <a:ext cx="6059016" cy="4389120"/>
          </a:xfrm>
        </p:spPr>
        <p:txBody>
          <a:bodyPr>
            <a:normAutofit fontScale="92500"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diseñado.</a:t>
            </a:r>
          </a:p>
          <a:p>
            <a:endParaRPr lang="es-ES" dirty="0"/>
          </a:p>
        </p:txBody>
      </p:sp>
      <p:pic>
        <p:nvPicPr>
          <p:cNvPr id="4" name="Imagen 3"/>
          <p:cNvPicPr>
            <a:picLocks noChangeAspect="1"/>
          </p:cNvPicPr>
          <p:nvPr/>
        </p:nvPicPr>
        <p:blipFill>
          <a:blip r:embed="rId2"/>
          <a:stretch>
            <a:fillRect/>
          </a:stretch>
        </p:blipFill>
        <p:spPr>
          <a:xfrm>
            <a:off x="6732240" y="2780928"/>
            <a:ext cx="2270523" cy="1512168"/>
          </a:xfrm>
          <a:prstGeom prst="rect">
            <a:avLst/>
          </a:prstGeom>
        </p:spPr>
      </p:pic>
    </p:spTree>
    <p:extLst>
      <p:ext uri="{BB962C8B-B14F-4D97-AF65-F5344CB8AC3E}">
        <p14:creationId xmlns:p14="http://schemas.microsoft.com/office/powerpoint/2010/main" val="103937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906888" cy="4389120"/>
          </a:xfrm>
        </p:spPr>
        <p:txBody>
          <a:bodyPr>
            <a:normAutofit fontScale="92500"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a:xfrm>
            <a:off x="457200" y="1935480"/>
            <a:ext cx="6995120" cy="4389120"/>
          </a:xfrm>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dirty="0"/>
              <a:t>L</a:t>
            </a:r>
            <a:r>
              <a:rPr lang="es-ES" dirty="0"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4000" dirty="0" smtClean="0"/>
              <a:t>¿Qué esperamos de un autor de una biblioteca de software que vamos a usar?</a:t>
            </a:r>
            <a:endParaRPr lang="es-AR" sz="4000" dirty="0"/>
          </a:p>
        </p:txBody>
      </p:sp>
      <p:sp>
        <p:nvSpPr>
          <p:cNvPr id="3" name="2 Marcador de contenido"/>
          <p:cNvSpPr>
            <a:spLocks noGrp="1"/>
          </p:cNvSpPr>
          <p:nvPr>
            <p:ph idx="1"/>
          </p:nvPr>
        </p:nvSpPr>
        <p:spPr/>
        <p:txBody>
          <a:bodyPr>
            <a:normAutofit fontScale="92500" lnSpcReduction="20000"/>
          </a:bodyPr>
          <a:lstStyle/>
          <a:p>
            <a:r>
              <a:rPr lang="es-MX" dirty="0" smtClean="0"/>
              <a:t>Buena documentación.</a:t>
            </a:r>
          </a:p>
          <a:p>
            <a:endParaRPr lang="es-MX" dirty="0"/>
          </a:p>
          <a:p>
            <a:r>
              <a:rPr lang="es-MX" dirty="0" smtClean="0"/>
              <a:t>Código que funcione.</a:t>
            </a:r>
          </a:p>
          <a:p>
            <a:endParaRPr lang="es-MX" dirty="0"/>
          </a:p>
          <a:p>
            <a:r>
              <a:rPr lang="es-MX" dirty="0" smtClean="0"/>
              <a:t>Una interfaz bien definida.</a:t>
            </a:r>
          </a:p>
          <a:p>
            <a:endParaRPr lang="es-MX" dirty="0"/>
          </a:p>
          <a:p>
            <a:r>
              <a:rPr lang="es-MX" dirty="0" smtClean="0"/>
              <a:t>Que el autor lo mantenga.</a:t>
            </a:r>
          </a:p>
          <a:p>
            <a:endParaRPr lang="es-MX" dirty="0"/>
          </a:p>
          <a:p>
            <a:r>
              <a:rPr lang="es-AR" dirty="0" smtClean="0"/>
              <a:t>Que </a:t>
            </a:r>
            <a:r>
              <a:rPr lang="es-AR" dirty="0"/>
              <a:t>el autor le notifique con antelación </a:t>
            </a:r>
            <a:r>
              <a:rPr lang="es-AR" dirty="0" smtClean="0"/>
              <a:t>cualquier </a:t>
            </a:r>
            <a:r>
              <a:rPr lang="es-AR" dirty="0"/>
              <a:t>cambio que se proponga introducir en la interfaz </a:t>
            </a:r>
            <a:r>
              <a:rPr lang="es-AR" dirty="0" smtClean="0"/>
              <a:t>y </a:t>
            </a:r>
            <a:r>
              <a:rPr lang="es-AR" dirty="0"/>
              <a:t>la funcionalidad del código, </a:t>
            </a:r>
            <a:r>
              <a:rPr lang="es-AR" dirty="0" smtClean="0"/>
              <a:t>y así optar por negarse </a:t>
            </a:r>
            <a:r>
              <a:rPr lang="es-AR" dirty="0"/>
              <a:t>a usar las nuevas </a:t>
            </a:r>
            <a:r>
              <a:rPr lang="es-AR" dirty="0" smtClean="0"/>
              <a:t>versiones o no.</a:t>
            </a:r>
            <a:endParaRPr lang="es-AR" dirty="0"/>
          </a:p>
        </p:txBody>
      </p:sp>
    </p:spTree>
    <p:extLst>
      <p:ext uri="{BB962C8B-B14F-4D97-AF65-F5344CB8AC3E}">
        <p14:creationId xmlns:p14="http://schemas.microsoft.com/office/powerpoint/2010/main" val="91375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Aspecto estratégico en el diseño de la estructura del software.</a:t>
            </a:r>
            <a:endParaRPr lang="es-AR" dirty="0"/>
          </a:p>
        </p:txBody>
      </p:sp>
      <p:sp>
        <p:nvSpPr>
          <p:cNvPr id="3" name="2 Marcador de contenido"/>
          <p:cNvSpPr>
            <a:spLocks noGrp="1"/>
          </p:cNvSpPr>
          <p:nvPr>
            <p:ph idx="1"/>
          </p:nvPr>
        </p:nvSpPr>
        <p:spPr/>
        <p:txBody>
          <a:bodyPr/>
          <a:lstStyle/>
          <a:p>
            <a:r>
              <a:rPr lang="es-AR" dirty="0"/>
              <a:t>Para </a:t>
            </a:r>
            <a:r>
              <a:rPr lang="es-AR" dirty="0" smtClean="0"/>
              <a:t>dar garantías de lo  </a:t>
            </a:r>
            <a:r>
              <a:rPr lang="es-AR" dirty="0"/>
              <a:t>que </a:t>
            </a:r>
            <a:r>
              <a:rPr lang="es-AR" dirty="0" smtClean="0"/>
              <a:t>necesitan los usuarios, </a:t>
            </a:r>
            <a:r>
              <a:rPr lang="es-AR" dirty="0"/>
              <a:t>los autores deben organizar su software en paquetes reutilizables y luego un seguimiento de los paquetes con números de </a:t>
            </a:r>
            <a:r>
              <a:rPr lang="es-AR" dirty="0" smtClean="0"/>
              <a:t>entrega.</a:t>
            </a:r>
          </a:p>
          <a:p>
            <a:endParaRPr lang="es-AR" dirty="0"/>
          </a:p>
          <a:p>
            <a:r>
              <a:rPr lang="es-AR" dirty="0" smtClean="0"/>
              <a:t>El </a:t>
            </a:r>
            <a:r>
              <a:rPr lang="es-AR" dirty="0" err="1" smtClean="0"/>
              <a:t>reuso</a:t>
            </a:r>
            <a:r>
              <a:rPr lang="es-AR" dirty="0" smtClean="0"/>
              <a:t> viene </a:t>
            </a:r>
            <a:r>
              <a:rPr lang="es-AR" dirty="0"/>
              <a:t>sólo después </a:t>
            </a:r>
            <a:r>
              <a:rPr lang="es-AR" dirty="0" smtClean="0"/>
              <a:t>que hay un </a:t>
            </a:r>
            <a:r>
              <a:rPr lang="es-AR" dirty="0"/>
              <a:t>sistema de seguimiento </a:t>
            </a:r>
            <a:r>
              <a:rPr lang="es-AR" dirty="0" smtClean="0"/>
              <a:t>que </a:t>
            </a:r>
            <a:r>
              <a:rPr lang="es-AR" dirty="0"/>
              <a:t>ofrezca las garantías de la notificación, la seguridad y el apoyo </a:t>
            </a:r>
            <a:r>
              <a:rPr lang="es-AR" dirty="0" smtClean="0"/>
              <a:t>a los cliente potenciales.</a:t>
            </a:r>
            <a:endParaRPr lang="es-AR" dirty="0"/>
          </a:p>
        </p:txBody>
      </p:sp>
    </p:spTree>
    <p:extLst>
      <p:ext uri="{BB962C8B-B14F-4D97-AF65-F5344CB8AC3E}">
        <p14:creationId xmlns:p14="http://schemas.microsoft.com/office/powerpoint/2010/main" val="1233689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a:t>
            </a:r>
            <a:r>
              <a:rPr lang="es-MX" dirty="0" err="1" smtClean="0"/>
              <a:t>reuso</a:t>
            </a:r>
            <a:r>
              <a:rPr lang="es-MX" dirty="0" smtClean="0"/>
              <a:t> en común (CRP)</a:t>
            </a:r>
            <a:endParaRPr lang="es-AR" dirty="0"/>
          </a:p>
        </p:txBody>
      </p:sp>
      <p:sp>
        <p:nvSpPr>
          <p:cNvPr id="3" name="2 Marcador de contenido"/>
          <p:cNvSpPr>
            <a:spLocks noGrp="1"/>
          </p:cNvSpPr>
          <p:nvPr>
            <p:ph idx="1"/>
          </p:nvPr>
        </p:nvSpPr>
        <p:spPr>
          <a:xfrm>
            <a:off x="457200" y="1935480"/>
            <a:ext cx="8291264" cy="4389120"/>
          </a:xfrm>
        </p:spPr>
        <p:txBody>
          <a:bodyPr>
            <a:normAutofit/>
          </a:bodyPr>
          <a:lstStyle/>
          <a:p>
            <a:r>
              <a:rPr lang="es-AR" sz="2800" dirty="0"/>
              <a:t>Definición: las clases de un paquete </a:t>
            </a:r>
            <a:r>
              <a:rPr lang="es-AR" sz="2800" dirty="0" err="1" smtClean="0"/>
              <a:t>reusan</a:t>
            </a:r>
            <a:r>
              <a:rPr lang="es-AR" sz="2800" dirty="0" smtClean="0"/>
              <a:t> juntas</a:t>
            </a:r>
            <a:r>
              <a:rPr lang="es-AR" sz="2800" dirty="0"/>
              <a:t>. Si vuelve a utilizar una de las clases de un paquete, </a:t>
            </a:r>
            <a:r>
              <a:rPr lang="es-AR" sz="2800" dirty="0" smtClean="0"/>
              <a:t>todas las clases se </a:t>
            </a:r>
            <a:r>
              <a:rPr lang="es-AR" sz="2800" dirty="0" err="1" smtClean="0"/>
              <a:t>reusan</a:t>
            </a:r>
            <a:r>
              <a:rPr lang="es-AR" sz="2800" dirty="0" smtClean="0"/>
              <a:t>. </a:t>
            </a:r>
          </a:p>
          <a:p>
            <a:endParaRPr lang="es-AR" sz="2800" dirty="0"/>
          </a:p>
          <a:p>
            <a:r>
              <a:rPr lang="es-AR" sz="2800" dirty="0" smtClean="0"/>
              <a:t>Las clases </a:t>
            </a:r>
            <a:r>
              <a:rPr lang="es-AR" sz="2800" dirty="0"/>
              <a:t>que tienden </a:t>
            </a:r>
            <a:r>
              <a:rPr lang="es-AR" sz="2800" dirty="0" smtClean="0"/>
              <a:t>al </a:t>
            </a:r>
            <a:r>
              <a:rPr lang="es-AR" sz="2800" dirty="0" err="1" smtClean="0"/>
              <a:t>reuso</a:t>
            </a:r>
            <a:r>
              <a:rPr lang="es-AR" sz="2800" dirty="0" smtClean="0"/>
              <a:t> en </a:t>
            </a:r>
            <a:r>
              <a:rPr lang="es-AR" sz="2800" dirty="0"/>
              <a:t>conjunto pertenecen en el mismo paquete.</a:t>
            </a:r>
          </a:p>
        </p:txBody>
      </p:sp>
    </p:spTree>
    <p:extLst>
      <p:ext uri="{BB962C8B-B14F-4D97-AF65-F5344CB8AC3E}">
        <p14:creationId xmlns:p14="http://schemas.microsoft.com/office/powerpoint/2010/main" val="3253284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10" y="2708920"/>
            <a:ext cx="4037170" cy="27363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3 CuadroTexto"/>
          <p:cNvSpPr txBox="1"/>
          <p:nvPr/>
        </p:nvSpPr>
        <p:spPr>
          <a:xfrm>
            <a:off x="395536" y="1953706"/>
            <a:ext cx="3816424" cy="923330"/>
          </a:xfrm>
          <a:prstGeom prst="rect">
            <a:avLst/>
          </a:prstGeom>
          <a:solidFill>
            <a:schemeClr val="tx2">
              <a:lumMod val="20000"/>
              <a:lumOff val="80000"/>
            </a:schemeClr>
          </a:solidFill>
        </p:spPr>
        <p:txBody>
          <a:bodyPr wrap="square" rtlCol="0">
            <a:spAutoFit/>
          </a:bodyPr>
          <a:lstStyle/>
          <a:p>
            <a:pPr algn="ctr"/>
            <a:r>
              <a:rPr lang="es-MX" dirty="0" smtClean="0">
                <a:latin typeface="+mj-lt"/>
              </a:rPr>
              <a:t>Hay clases reusables que colaboran con otras clases que son parte del conjunto reusable.</a:t>
            </a:r>
            <a:endParaRPr lang="es-AR" dirty="0">
              <a:latin typeface="+mj-lt"/>
            </a:endParaRPr>
          </a:p>
        </p:txBody>
      </p:sp>
      <p:sp>
        <p:nvSpPr>
          <p:cNvPr id="6" name="5 CuadroTexto"/>
          <p:cNvSpPr txBox="1"/>
          <p:nvPr/>
        </p:nvSpPr>
        <p:spPr>
          <a:xfrm>
            <a:off x="5220072" y="1929606"/>
            <a:ext cx="3698009" cy="923330"/>
          </a:xfrm>
          <a:prstGeom prst="rect">
            <a:avLst/>
          </a:prstGeom>
          <a:solidFill>
            <a:schemeClr val="accent1">
              <a:lumMod val="40000"/>
              <a:lumOff val="60000"/>
            </a:schemeClr>
          </a:solidFill>
        </p:spPr>
        <p:txBody>
          <a:bodyPr wrap="square" rtlCol="0">
            <a:spAutoFit/>
          </a:bodyPr>
          <a:lstStyle/>
          <a:p>
            <a:pPr algn="ctr"/>
            <a:r>
              <a:rPr lang="es-MX" dirty="0">
                <a:latin typeface="+mj-lt"/>
              </a:rPr>
              <a:t>Cuando un paquete usa otro, </a:t>
            </a:r>
            <a:r>
              <a:rPr lang="es-MX" dirty="0" smtClean="0">
                <a:latin typeface="+mj-lt"/>
              </a:rPr>
              <a:t> se </a:t>
            </a:r>
            <a:r>
              <a:rPr lang="es-MX" dirty="0">
                <a:latin typeface="+mj-lt"/>
              </a:rPr>
              <a:t>produce una dependencia entre </a:t>
            </a:r>
            <a:r>
              <a:rPr lang="es-MX" dirty="0" smtClean="0">
                <a:latin typeface="+mj-lt"/>
              </a:rPr>
              <a:t>paquetes.</a:t>
            </a:r>
            <a:endParaRPr lang="es-AR" dirty="0">
              <a:latin typeface="+mj-lt"/>
            </a:endParaRPr>
          </a:p>
        </p:txBody>
      </p:sp>
      <p:cxnSp>
        <p:nvCxnSpPr>
          <p:cNvPr id="7" name="6 Conector recto"/>
          <p:cNvCxnSpPr/>
          <p:nvPr/>
        </p:nvCxnSpPr>
        <p:spPr>
          <a:xfrm flipV="1">
            <a:off x="4658125" y="3717032"/>
            <a:ext cx="228836" cy="360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51520" y="5180999"/>
            <a:ext cx="3816424" cy="1200329"/>
          </a:xfrm>
          <a:prstGeom prst="rect">
            <a:avLst/>
          </a:prstGeom>
          <a:solidFill>
            <a:schemeClr val="accent3">
              <a:lumMod val="40000"/>
              <a:lumOff val="60000"/>
            </a:schemeClr>
          </a:solidFill>
        </p:spPr>
        <p:txBody>
          <a:bodyPr wrap="square" rtlCol="0">
            <a:spAutoFit/>
          </a:bodyPr>
          <a:lstStyle/>
          <a:p>
            <a:pPr algn="ctr"/>
            <a:r>
              <a:rPr lang="es-AR" dirty="0">
                <a:latin typeface="+mj-lt"/>
              </a:rPr>
              <a:t>Incluso si </a:t>
            </a:r>
            <a:r>
              <a:rPr lang="es-AR" dirty="0" smtClean="0">
                <a:latin typeface="+mj-lt"/>
              </a:rPr>
              <a:t>en el </a:t>
            </a:r>
            <a:r>
              <a:rPr lang="es-AR" dirty="0">
                <a:latin typeface="+mj-lt"/>
              </a:rPr>
              <a:t>paquete utilizando sólo utiliza una clase dentro del paquete utilizado, la dependencia no se debilita en absoluto.</a:t>
            </a:r>
          </a:p>
        </p:txBody>
      </p:sp>
      <p:sp>
        <p:nvSpPr>
          <p:cNvPr id="15" name="14 Elipse"/>
          <p:cNvSpPr/>
          <p:nvPr/>
        </p:nvSpPr>
        <p:spPr>
          <a:xfrm>
            <a:off x="5868144" y="3501008"/>
            <a:ext cx="216024" cy="21602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101657" y="5319498"/>
            <a:ext cx="3816424" cy="923330"/>
          </a:xfrm>
          <a:prstGeom prst="rect">
            <a:avLst/>
          </a:prstGeom>
          <a:solidFill>
            <a:schemeClr val="bg2">
              <a:lumMod val="75000"/>
            </a:schemeClr>
          </a:solidFill>
        </p:spPr>
        <p:txBody>
          <a:bodyPr wrap="square" rtlCol="0">
            <a:spAutoFit/>
          </a:bodyPr>
          <a:lstStyle/>
          <a:p>
            <a:pPr algn="ctr"/>
            <a:r>
              <a:rPr lang="es-AR" dirty="0">
                <a:latin typeface="+mj-lt"/>
              </a:rPr>
              <a:t>Cuando se depende de un paquete, se depende de cada clase en ese paquete. </a:t>
            </a:r>
          </a:p>
        </p:txBody>
      </p:sp>
    </p:spTree>
    <p:extLst>
      <p:ext uri="{BB962C8B-B14F-4D97-AF65-F5344CB8AC3E}">
        <p14:creationId xmlns:p14="http://schemas.microsoft.com/office/powerpoint/2010/main" val="1442964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normAutofit/>
          </a:bodyPr>
          <a:lstStyle/>
          <a:p>
            <a:endParaRPr lang="es-AR" dirty="0"/>
          </a:p>
          <a:p>
            <a:r>
              <a:rPr lang="es-AR" dirty="0"/>
              <a:t>Las clases que </a:t>
            </a:r>
            <a:r>
              <a:rPr lang="es-AR" dirty="0" smtClean="0"/>
              <a:t>componen </a:t>
            </a:r>
            <a:r>
              <a:rPr lang="es-AR" dirty="0"/>
              <a:t>un paquete </a:t>
            </a:r>
            <a:r>
              <a:rPr lang="es-AR" dirty="0" smtClean="0"/>
              <a:t>deberían ser inseparables</a:t>
            </a:r>
            <a:r>
              <a:rPr lang="es-AR" dirty="0"/>
              <a:t>, </a:t>
            </a:r>
            <a:r>
              <a:rPr lang="es-AR" dirty="0" smtClean="0"/>
              <a:t>de manera que no puede </a:t>
            </a:r>
            <a:r>
              <a:rPr lang="es-AR" dirty="0"/>
              <a:t>depender de </a:t>
            </a:r>
            <a:r>
              <a:rPr lang="es-AR" dirty="0" smtClean="0"/>
              <a:t>algunas </a:t>
            </a:r>
            <a:r>
              <a:rPr lang="es-AR" dirty="0"/>
              <a:t>y </a:t>
            </a:r>
            <a:r>
              <a:rPr lang="es-AR" dirty="0" smtClean="0"/>
              <a:t>no de otras. </a:t>
            </a:r>
            <a:endParaRPr lang="es-AR" dirty="0"/>
          </a:p>
          <a:p>
            <a:endParaRPr lang="es-AR" dirty="0"/>
          </a:p>
          <a:p>
            <a:r>
              <a:rPr lang="es-AR" dirty="0"/>
              <a:t>De lo contrario, </a:t>
            </a:r>
            <a:r>
              <a:rPr lang="es-AR" dirty="0" smtClean="0"/>
              <a:t>sería revalidado </a:t>
            </a:r>
            <a:r>
              <a:rPr lang="es-AR" dirty="0"/>
              <a:t>y </a:t>
            </a:r>
            <a:r>
              <a:rPr lang="es-AR" dirty="0" smtClean="0"/>
              <a:t>redistribuido </a:t>
            </a:r>
            <a:r>
              <a:rPr lang="es-AR" dirty="0"/>
              <a:t>más de lo necesario, </a:t>
            </a:r>
            <a:r>
              <a:rPr lang="es-AR" dirty="0" smtClean="0"/>
              <a:t> perdiendo </a:t>
            </a:r>
            <a:r>
              <a:rPr lang="es-AR" dirty="0"/>
              <a:t>el esfuerzo significativo.</a:t>
            </a:r>
          </a:p>
        </p:txBody>
      </p:sp>
    </p:spTree>
    <p:extLst>
      <p:ext uri="{BB962C8B-B14F-4D97-AF65-F5344CB8AC3E}">
        <p14:creationId xmlns:p14="http://schemas.microsoft.com/office/powerpoint/2010/main" val="2010033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lstStyle/>
          <a:p>
            <a:r>
              <a:rPr lang="es-AR" dirty="0"/>
              <a:t>CRP dice más acerca de </a:t>
            </a:r>
            <a:r>
              <a:rPr lang="es-AR" dirty="0" smtClean="0"/>
              <a:t>cuales clases </a:t>
            </a:r>
            <a:r>
              <a:rPr lang="es-AR" dirty="0"/>
              <a:t>no </a:t>
            </a:r>
            <a:r>
              <a:rPr lang="es-AR" dirty="0" smtClean="0"/>
              <a:t>deberían estar juntas más que cuales clases deberían </a:t>
            </a:r>
            <a:r>
              <a:rPr lang="es-AR" dirty="0"/>
              <a:t>estar </a:t>
            </a:r>
            <a:r>
              <a:rPr lang="es-AR" dirty="0" smtClean="0"/>
              <a:t>juntas.</a:t>
            </a:r>
            <a:endParaRPr lang="es-AR" dirty="0"/>
          </a:p>
          <a:p>
            <a:endParaRPr lang="es-AR" dirty="0"/>
          </a:p>
          <a:p>
            <a:r>
              <a:rPr lang="es-AR" dirty="0"/>
              <a:t>Las clases que no están estrechamente unidas entre sí </a:t>
            </a:r>
            <a:r>
              <a:rPr lang="es-AR" dirty="0" smtClean="0"/>
              <a:t>mediantes las </a:t>
            </a:r>
            <a:r>
              <a:rPr lang="es-AR" dirty="0"/>
              <a:t>relaciones de clase no deben estar en el mismo </a:t>
            </a:r>
            <a:r>
              <a:rPr lang="es-AR" dirty="0" smtClean="0"/>
              <a:t>paquete. </a:t>
            </a:r>
            <a:endParaRPr lang="es-AR" dirty="0"/>
          </a:p>
        </p:txBody>
      </p:sp>
    </p:spTree>
    <p:extLst>
      <p:ext uri="{BB962C8B-B14F-4D97-AF65-F5344CB8AC3E}">
        <p14:creationId xmlns:p14="http://schemas.microsoft.com/office/powerpoint/2010/main" val="271319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Cierre en Común (CCP)</a:t>
            </a:r>
            <a:endParaRPr lang="es-AR" dirty="0"/>
          </a:p>
        </p:txBody>
      </p:sp>
      <p:sp>
        <p:nvSpPr>
          <p:cNvPr id="3" name="2 Marcador de contenido"/>
          <p:cNvSpPr>
            <a:spLocks noGrp="1"/>
          </p:cNvSpPr>
          <p:nvPr>
            <p:ph idx="1"/>
          </p:nvPr>
        </p:nvSpPr>
        <p:spPr>
          <a:xfrm>
            <a:off x="457200" y="1935480"/>
            <a:ext cx="8229600" cy="2429624"/>
          </a:xfrm>
          <a:ln w="19050">
            <a:solidFill>
              <a:schemeClr val="tx1"/>
            </a:solidFill>
          </a:ln>
        </p:spPr>
        <p:txBody>
          <a:bodyPr/>
          <a:lstStyle/>
          <a:p>
            <a:r>
              <a:rPr lang="es-AR" dirty="0"/>
              <a:t>Definición: las clases de un paquete deben estar </a:t>
            </a:r>
            <a:r>
              <a:rPr lang="es-AR" dirty="0" smtClean="0"/>
              <a:t>cerradas </a:t>
            </a:r>
            <a:r>
              <a:rPr lang="es-AR" dirty="0"/>
              <a:t>contra de los mismos tipos de cambios. Un cambio que afecta a un paquete afecta a todas las clases del paquete y no </a:t>
            </a:r>
            <a:r>
              <a:rPr lang="es-AR" dirty="0" smtClean="0"/>
              <a:t>debería a  otros </a:t>
            </a:r>
            <a:r>
              <a:rPr lang="es-AR" dirty="0"/>
              <a:t>paquetes</a:t>
            </a:r>
            <a:r>
              <a:rPr lang="es-AR" dirty="0" smtClean="0"/>
              <a:t>.</a:t>
            </a:r>
          </a:p>
          <a:p>
            <a:endParaRPr lang="es-MX" dirty="0"/>
          </a:p>
        </p:txBody>
      </p:sp>
      <p:sp>
        <p:nvSpPr>
          <p:cNvPr id="4" name="3 CuadroTexto"/>
          <p:cNvSpPr txBox="1"/>
          <p:nvPr/>
        </p:nvSpPr>
        <p:spPr>
          <a:xfrm>
            <a:off x="467544" y="4426783"/>
            <a:ext cx="8208912" cy="954107"/>
          </a:xfrm>
          <a:prstGeom prst="rect">
            <a:avLst/>
          </a:prstGeom>
          <a:solidFill>
            <a:schemeClr val="accent5">
              <a:lumMod val="40000"/>
              <a:lumOff val="60000"/>
            </a:schemeClr>
          </a:solidFill>
        </p:spPr>
        <p:txBody>
          <a:bodyPr wrap="square" rtlCol="0">
            <a:spAutoFit/>
          </a:bodyPr>
          <a:lstStyle/>
          <a:p>
            <a:pPr algn="ctr"/>
            <a:r>
              <a:rPr lang="es-AR" sz="2800" dirty="0">
                <a:latin typeface="+mj-lt"/>
              </a:rPr>
              <a:t>Este es el principio de responsabilidad única redefinido para paquetes</a:t>
            </a:r>
            <a:r>
              <a:rPr lang="es-AR" sz="2800" dirty="0" smtClean="0">
                <a:latin typeface="+mj-lt"/>
              </a:rPr>
              <a:t>.</a:t>
            </a:r>
            <a:endParaRPr lang="es-AR" sz="2800" dirty="0">
              <a:latin typeface="+mj-lt"/>
            </a:endParaRPr>
          </a:p>
        </p:txBody>
      </p:sp>
    </p:spTree>
    <p:extLst>
      <p:ext uri="{BB962C8B-B14F-4D97-AF65-F5344CB8AC3E}">
        <p14:creationId xmlns:p14="http://schemas.microsoft.com/office/powerpoint/2010/main" val="2896425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19256" cy="3581752"/>
          </a:xfrm>
          <a:ln w="19050">
            <a:solidFill>
              <a:schemeClr val="tx1"/>
            </a:solidFill>
          </a:ln>
        </p:spPr>
        <p:txBody>
          <a:bodyPr/>
          <a:lstStyle/>
          <a:p>
            <a:r>
              <a:rPr lang="es-AR" dirty="0"/>
              <a:t>Si el código de una aplicación tiene que cambiar, </a:t>
            </a:r>
            <a:r>
              <a:rPr lang="es-AR" dirty="0" smtClean="0"/>
              <a:t>es preferible que todos los cambios ocurran en </a:t>
            </a:r>
            <a:r>
              <a:rPr lang="es-AR" dirty="0"/>
              <a:t>el paquete, en lugar de ser distribuidos a través de varios paquetes</a:t>
            </a:r>
            <a:r>
              <a:rPr lang="es-AR" dirty="0" smtClean="0"/>
              <a:t>.</a:t>
            </a:r>
          </a:p>
          <a:p>
            <a:pPr algn="ctr"/>
            <a:endParaRPr lang="es-AR" dirty="0"/>
          </a:p>
          <a:p>
            <a:r>
              <a:rPr lang="es-AR" dirty="0"/>
              <a:t>El </a:t>
            </a:r>
            <a:r>
              <a:rPr lang="es-AR" dirty="0" smtClean="0"/>
              <a:t>CCP minimiza </a:t>
            </a:r>
            <a:r>
              <a:rPr lang="es-AR" dirty="0"/>
              <a:t>la carga de trabajo relacionada con la </a:t>
            </a:r>
            <a:r>
              <a:rPr lang="es-AR" dirty="0" smtClean="0"/>
              <a:t>entrega, </a:t>
            </a:r>
            <a:r>
              <a:rPr lang="es-AR" dirty="0"/>
              <a:t>la revalidación, y </a:t>
            </a:r>
            <a:r>
              <a:rPr lang="es-AR" dirty="0" smtClean="0"/>
              <a:t>redistribución </a:t>
            </a:r>
            <a:r>
              <a:rPr lang="es-AR" dirty="0"/>
              <a:t>el software.</a:t>
            </a:r>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se enfoca en la </a:t>
            </a:r>
            <a:r>
              <a:rPr lang="es-MX" sz="2800" dirty="0" err="1" smtClean="0">
                <a:latin typeface="+mj-lt"/>
              </a:rPr>
              <a:t>Mantenibilidad</a:t>
            </a:r>
            <a:endParaRPr lang="es-AR" sz="2800" dirty="0">
              <a:latin typeface="+mj-lt"/>
            </a:endParaRPr>
          </a:p>
        </p:txBody>
      </p:sp>
    </p:spTree>
    <p:extLst>
      <p:ext uri="{BB962C8B-B14F-4D97-AF65-F5344CB8AC3E}">
        <p14:creationId xmlns:p14="http://schemas.microsoft.com/office/powerpoint/2010/main" val="805469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29600" cy="3581752"/>
          </a:xfrm>
          <a:ln w="19050">
            <a:solidFill>
              <a:schemeClr val="tx1"/>
            </a:solidFill>
          </a:ln>
        </p:spPr>
        <p:txBody>
          <a:bodyPr>
            <a:normAutofit fontScale="92500" lnSpcReduction="10000"/>
          </a:bodyPr>
          <a:lstStyle/>
          <a:p>
            <a:r>
              <a:rPr lang="es-AR" dirty="0"/>
              <a:t>El OCP afirma que las clases deben </a:t>
            </a:r>
            <a:r>
              <a:rPr lang="es-AR" dirty="0" smtClean="0"/>
              <a:t>ser cerradas </a:t>
            </a:r>
            <a:r>
              <a:rPr lang="es-AR" dirty="0"/>
              <a:t>para su modificación. </a:t>
            </a:r>
          </a:p>
          <a:p>
            <a:pPr lvl="1"/>
            <a:r>
              <a:rPr lang="es-AR" dirty="0"/>
              <a:t>p</a:t>
            </a:r>
            <a:r>
              <a:rPr lang="es-AR" dirty="0" smtClean="0"/>
              <a:t>ero el 100</a:t>
            </a:r>
            <a:r>
              <a:rPr lang="es-AR" dirty="0"/>
              <a:t>% no es alcanzable </a:t>
            </a:r>
          </a:p>
          <a:p>
            <a:pPr lvl="1"/>
            <a:r>
              <a:rPr lang="es-AR" dirty="0" smtClean="0"/>
              <a:t>Se diseñan sistemas </a:t>
            </a:r>
            <a:r>
              <a:rPr lang="es-AR" dirty="0"/>
              <a:t>de manera que </a:t>
            </a:r>
            <a:r>
              <a:rPr lang="es-AR" dirty="0" smtClean="0"/>
              <a:t>estén cerrados </a:t>
            </a:r>
            <a:r>
              <a:rPr lang="es-AR" dirty="0"/>
              <a:t>a los tipos más comunes de los cambios que </a:t>
            </a:r>
            <a:r>
              <a:rPr lang="es-AR" dirty="0" smtClean="0"/>
              <a:t>se experimenten. </a:t>
            </a:r>
          </a:p>
          <a:p>
            <a:pPr lvl="1"/>
            <a:endParaRPr lang="es-AR" dirty="0"/>
          </a:p>
          <a:p>
            <a:r>
              <a:rPr lang="es-AR" dirty="0" smtClean="0"/>
              <a:t>CPP amplia esto concepto </a:t>
            </a:r>
            <a:r>
              <a:rPr lang="es-AR" dirty="0"/>
              <a:t>mediante la agrupación de las clases que </a:t>
            </a:r>
            <a:r>
              <a:rPr lang="es-AR" dirty="0" smtClean="0"/>
              <a:t>son abiertos </a:t>
            </a:r>
            <a:r>
              <a:rPr lang="es-AR" dirty="0"/>
              <a:t>a ciertos tipos de cambios </a:t>
            </a:r>
            <a:r>
              <a:rPr lang="es-AR" dirty="0" smtClean="0"/>
              <a:t>dentro del mismo </a:t>
            </a:r>
            <a:r>
              <a:rPr lang="es-AR" dirty="0" err="1" smtClean="0"/>
              <a:t>mismo</a:t>
            </a:r>
            <a:r>
              <a:rPr lang="es-AR" dirty="0" smtClean="0"/>
              <a:t> paquete.</a:t>
            </a:r>
            <a:endParaRPr lang="es-AR" dirty="0"/>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está muy asociado el OCP</a:t>
            </a:r>
            <a:endParaRPr lang="es-AR" sz="2800" dirty="0">
              <a:latin typeface="+mj-lt"/>
            </a:endParaRPr>
          </a:p>
        </p:txBody>
      </p:sp>
    </p:spTree>
    <p:extLst>
      <p:ext uri="{BB962C8B-B14F-4D97-AF65-F5344CB8AC3E}">
        <p14:creationId xmlns:p14="http://schemas.microsoft.com/office/powerpoint/2010/main" val="3338969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7500" lnSpcReduction="20000"/>
          </a:bodyPr>
          <a:lstStyle/>
          <a:p>
            <a:r>
              <a:rPr lang="es-AR" dirty="0"/>
              <a:t>CCP y principios de PCR son mutuamente excluyentes, es decir que no pueden cumplirse simultáneamente. </a:t>
            </a:r>
          </a:p>
          <a:p>
            <a:endParaRPr lang="es-AR" dirty="0"/>
          </a:p>
          <a:p>
            <a:r>
              <a:rPr lang="es-AR" dirty="0"/>
              <a:t>El CRP hace la vida más fácil para los </a:t>
            </a:r>
            <a:r>
              <a:rPr lang="es-AR" dirty="0" err="1"/>
              <a:t>reutilizadores</a:t>
            </a:r>
            <a:r>
              <a:rPr lang="es-AR" dirty="0"/>
              <a:t>, mientras que el </a:t>
            </a:r>
            <a:r>
              <a:rPr lang="es-AR" dirty="0" smtClean="0"/>
              <a:t>CCP hace </a:t>
            </a:r>
            <a:r>
              <a:rPr lang="es-AR" dirty="0"/>
              <a:t>la vida más fácil para los mantenedores. </a:t>
            </a:r>
          </a:p>
          <a:p>
            <a:endParaRPr lang="es-AR" dirty="0"/>
          </a:p>
          <a:p>
            <a:r>
              <a:rPr lang="es-AR" dirty="0"/>
              <a:t>El </a:t>
            </a:r>
            <a:r>
              <a:rPr lang="es-AR" dirty="0" smtClean="0"/>
              <a:t>CCP se </a:t>
            </a:r>
            <a:r>
              <a:rPr lang="es-AR" dirty="0"/>
              <a:t>esfuerza para que los paquetes tan grandes como sea posible, mientras que la CRP trata de hacer que los paquetes muy pequeños. </a:t>
            </a:r>
          </a:p>
          <a:p>
            <a:endParaRPr lang="es-AR" dirty="0"/>
          </a:p>
          <a:p>
            <a:r>
              <a:rPr lang="es-AR" dirty="0"/>
              <a:t>Al principio de un proyecto, los arquitectos podrán crear la estructura del paquete de modo que domina CCP y el desarrollo y el mantenimiento es ayudado. Más tarde, cuando la </a:t>
            </a:r>
            <a:r>
              <a:rPr lang="es-AR" dirty="0" err="1"/>
              <a:t>architectura</a:t>
            </a:r>
            <a:r>
              <a:rPr lang="es-AR" dirty="0"/>
              <a:t> estabiliza, los arquitectos pueden </a:t>
            </a:r>
            <a:r>
              <a:rPr lang="es-AR" dirty="0" err="1"/>
              <a:t>refactorizar</a:t>
            </a:r>
            <a:r>
              <a:rPr lang="es-AR" dirty="0"/>
              <a:t> la estructura del paquete de maximizar la PCR para los </a:t>
            </a:r>
            <a:r>
              <a:rPr lang="es-AR" dirty="0" err="1"/>
              <a:t>reutilizadores</a:t>
            </a:r>
            <a:r>
              <a:rPr lang="es-AR" dirty="0"/>
              <a:t> externos.</a:t>
            </a:r>
          </a:p>
        </p:txBody>
      </p:sp>
    </p:spTree>
    <p:extLst>
      <p:ext uri="{BB962C8B-B14F-4D97-AF65-F5344CB8AC3E}">
        <p14:creationId xmlns:p14="http://schemas.microsoft.com/office/powerpoint/2010/main" val="54601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fontScale="925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lnSpcReduction="200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normAutofit lnSpcReduction="10000"/>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normAutofit lnSpcReduction="10000"/>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755576" y="5610681"/>
            <a:ext cx="7359900" cy="461665"/>
          </a:xfrm>
          <a:prstGeom prst="rect">
            <a:avLst/>
          </a:prstGeom>
          <a:noFill/>
        </p:spPr>
        <p:txBody>
          <a:bodyPr wrap="none" rtlCol="0">
            <a:spAutoFit/>
          </a:bodyPr>
          <a:lstStyle/>
          <a:p>
            <a:r>
              <a:rPr lang="es-ES" sz="2400" b="1" dirty="0" smtClean="0">
                <a:solidFill>
                  <a:srgbClr val="FF6600"/>
                </a:solidFill>
                <a:latin typeface="+mj-lt"/>
              </a:rPr>
              <a:t>Programar para la interfaces, no para la implementación</a:t>
            </a:r>
            <a:endParaRPr lang="es-ES" sz="2400" b="1" dirty="0">
              <a:solidFill>
                <a:srgbClr val="FF6600"/>
              </a:solidFill>
              <a:latin typeface="+mj-lt"/>
            </a:endParaRPr>
          </a:p>
        </p:txBody>
      </p:sp>
    </p:spTree>
    <p:extLst>
      <p:ext uri="{BB962C8B-B14F-4D97-AF65-F5344CB8AC3E}">
        <p14:creationId xmlns:p14="http://schemas.microsoft.com/office/powerpoint/2010/main" val="711831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14804</TotalTime>
  <Words>3544</Words>
  <Application>Microsoft Macintosh PowerPoint</Application>
  <PresentationFormat>Presentación en pantalla (4:3)</PresentationFormat>
  <Paragraphs>536</Paragraphs>
  <Slides>88</Slides>
  <Notes>37</Notes>
  <HiddenSlides>0</HiddenSlides>
  <MMClips>0</MMClips>
  <ScaleCrop>false</ScaleCrop>
  <HeadingPairs>
    <vt:vector size="4" baseType="variant">
      <vt:variant>
        <vt:lpstr>Tema</vt:lpstr>
      </vt:variant>
      <vt:variant>
        <vt:i4>1</vt:i4>
      </vt:variant>
      <vt:variant>
        <vt:lpstr>Títulos de diapositiva</vt:lpstr>
      </vt:variant>
      <vt:variant>
        <vt:i4>88</vt:i4>
      </vt:variant>
    </vt:vector>
  </HeadingPairs>
  <TitlesOfParts>
    <vt:vector size="89"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Principio de Inversion de Dependencias</vt:lpstr>
      <vt:lpstr>DIP - Inicio</vt:lpstr>
      <vt:lpstr>DIP - Inicio</vt:lpstr>
      <vt:lpstr>Alto Acoplamiento</vt:lpstr>
      <vt:lpstr>Ejemplo Simple</vt:lpstr>
      <vt:lpstr>Principio</vt:lpstr>
      <vt:lpstr>Presentación de PowerPoint</vt:lpstr>
      <vt:lpstr>Presentación de PowerPoint</vt:lpstr>
      <vt:lpstr>Presentación de PowerPoint</vt:lpstr>
      <vt:lpstr>Granularidad</vt:lpstr>
      <vt:lpstr>Principio de Equivalencia Reuso-Release (REP)</vt:lpstr>
      <vt:lpstr>¿Qué esperamos de un autor de una biblioteca de software que vamos a usar?</vt:lpstr>
      <vt:lpstr>Aspecto estratégico en el diseño de la estructura del software.</vt:lpstr>
      <vt:lpstr>Principio de reuso en común (CRP)</vt:lpstr>
      <vt:lpstr>Principio de reuso en común (CRP)</vt:lpstr>
      <vt:lpstr>Principio de reuso en común (CRP)</vt:lpstr>
      <vt:lpstr>Principio de reuso en común (CRP)</vt:lpstr>
      <vt:lpstr>Principio de Cierre en Común (CCP)</vt:lpstr>
      <vt:lpstr>Principio de Cierre en Común (CCP)</vt:lpstr>
      <vt:lpstr>Principio de Cierre en Común (CCP)</vt:lpstr>
      <vt:lpstr>Presentación de PowerPoint</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102</cp:revision>
  <dcterms:created xsi:type="dcterms:W3CDTF">2011-11-26T18:10:30Z</dcterms:created>
  <dcterms:modified xsi:type="dcterms:W3CDTF">2014-02-13T11:25:20Z</dcterms:modified>
</cp:coreProperties>
</file>