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35"/>
  </p:notesMasterIdLst>
  <p:handoutMasterIdLst>
    <p:handoutMasterId r:id="rId36"/>
  </p:handoutMasterIdLst>
  <p:sldIdLst>
    <p:sldId id="256" r:id="rId2"/>
    <p:sldId id="258" r:id="rId3"/>
    <p:sldId id="286" r:id="rId4"/>
    <p:sldId id="259" r:id="rId5"/>
    <p:sldId id="257" r:id="rId6"/>
    <p:sldId id="260" r:id="rId7"/>
    <p:sldId id="287" r:id="rId8"/>
    <p:sldId id="261" r:id="rId9"/>
    <p:sldId id="262" r:id="rId10"/>
    <p:sldId id="284" r:id="rId11"/>
    <p:sldId id="263" r:id="rId12"/>
    <p:sldId id="264" r:id="rId13"/>
    <p:sldId id="265" r:id="rId14"/>
    <p:sldId id="273" r:id="rId15"/>
    <p:sldId id="266" r:id="rId16"/>
    <p:sldId id="267" r:id="rId17"/>
    <p:sldId id="268" r:id="rId18"/>
    <p:sldId id="270" r:id="rId19"/>
    <p:sldId id="272" r:id="rId20"/>
    <p:sldId id="269" r:id="rId21"/>
    <p:sldId id="282" r:id="rId22"/>
    <p:sldId id="271" r:id="rId23"/>
    <p:sldId id="285" r:id="rId24"/>
    <p:sldId id="288" r:id="rId25"/>
    <p:sldId id="289" r:id="rId26"/>
    <p:sldId id="275" r:id="rId27"/>
    <p:sldId id="276" r:id="rId28"/>
    <p:sldId id="277" r:id="rId29"/>
    <p:sldId id="278" r:id="rId30"/>
    <p:sldId id="279" r:id="rId31"/>
    <p:sldId id="280" r:id="rId32"/>
    <p:sldId id="281" r:id="rId33"/>
    <p:sldId id="283" r:id="rId3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30E8"/>
    <a:srgbClr val="2B2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53" autoAdjust="0"/>
  </p:normalViewPr>
  <p:slideViewPr>
    <p:cSldViewPr>
      <p:cViewPr varScale="1">
        <p:scale>
          <a:sx n="111" d="100"/>
          <a:sy n="111" d="100"/>
        </p:scale>
        <p:origin x="360" y="96"/>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DD97AB-8915-4450-BB4D-ADC3317B43DD}" type="datetimeFigureOut">
              <a:rPr lang="es-AR" smtClean="0"/>
              <a:pPr/>
              <a:t>24/03/2014</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A23110-B513-4D24-BD5F-69BCE4676CFE}" type="slidenum">
              <a:rPr lang="es-AR" smtClean="0"/>
              <a:pPr/>
              <a:t>‹Nº›</a:t>
            </a:fld>
            <a:endParaRPr lang="es-AR"/>
          </a:p>
        </p:txBody>
      </p:sp>
    </p:spTree>
    <p:extLst>
      <p:ext uri="{BB962C8B-B14F-4D97-AF65-F5344CB8AC3E}">
        <p14:creationId xmlns:p14="http://schemas.microsoft.com/office/powerpoint/2010/main" val="2953211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A4859-E260-4AFA-8974-05D8619D18C8}" type="datetimeFigureOut">
              <a:rPr lang="es-AR" smtClean="0"/>
              <a:pPr/>
              <a:t>24/03/2014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DC3D2-05E0-45A3-BCA8-C3C21CA5BF77}" type="slidenum">
              <a:rPr lang="es-AR" smtClean="0"/>
              <a:pPr/>
              <a:t>‹Nº›</a:t>
            </a:fld>
            <a:endParaRPr lang="es-AR"/>
          </a:p>
        </p:txBody>
      </p:sp>
    </p:spTree>
    <p:extLst>
      <p:ext uri="{BB962C8B-B14F-4D97-AF65-F5344CB8AC3E}">
        <p14:creationId xmlns:p14="http://schemas.microsoft.com/office/powerpoint/2010/main" val="178435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a:t>
            </a:fld>
            <a:endParaRPr lang="es-AR"/>
          </a:p>
        </p:txBody>
      </p:sp>
    </p:spTree>
    <p:extLst>
      <p:ext uri="{BB962C8B-B14F-4D97-AF65-F5344CB8AC3E}">
        <p14:creationId xmlns:p14="http://schemas.microsoft.com/office/powerpoint/2010/main" val="8346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11</a:t>
            </a:fld>
            <a:endParaRPr lang="es-AR"/>
          </a:p>
        </p:txBody>
      </p:sp>
    </p:spTree>
    <p:extLst>
      <p:ext uri="{BB962C8B-B14F-4D97-AF65-F5344CB8AC3E}">
        <p14:creationId xmlns:p14="http://schemas.microsoft.com/office/powerpoint/2010/main" val="75537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12</a:t>
            </a:fld>
            <a:endParaRPr lang="es-AR"/>
          </a:p>
        </p:txBody>
      </p:sp>
    </p:spTree>
    <p:extLst>
      <p:ext uri="{BB962C8B-B14F-4D97-AF65-F5344CB8AC3E}">
        <p14:creationId xmlns:p14="http://schemas.microsoft.com/office/powerpoint/2010/main" val="2358439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13</a:t>
            </a:fld>
            <a:endParaRPr lang="es-AR"/>
          </a:p>
        </p:txBody>
      </p:sp>
    </p:spTree>
    <p:extLst>
      <p:ext uri="{BB962C8B-B14F-4D97-AF65-F5344CB8AC3E}">
        <p14:creationId xmlns:p14="http://schemas.microsoft.com/office/powerpoint/2010/main" val="405988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14</a:t>
            </a:fld>
            <a:endParaRPr lang="es-AR"/>
          </a:p>
        </p:txBody>
      </p:sp>
    </p:spTree>
    <p:extLst>
      <p:ext uri="{BB962C8B-B14F-4D97-AF65-F5344CB8AC3E}">
        <p14:creationId xmlns:p14="http://schemas.microsoft.com/office/powerpoint/2010/main" val="1101906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15</a:t>
            </a:fld>
            <a:endParaRPr lang="es-AR"/>
          </a:p>
        </p:txBody>
      </p:sp>
    </p:spTree>
    <p:extLst>
      <p:ext uri="{BB962C8B-B14F-4D97-AF65-F5344CB8AC3E}">
        <p14:creationId xmlns:p14="http://schemas.microsoft.com/office/powerpoint/2010/main" val="200177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16</a:t>
            </a:fld>
            <a:endParaRPr lang="es-AR"/>
          </a:p>
        </p:txBody>
      </p:sp>
    </p:spTree>
    <p:extLst>
      <p:ext uri="{BB962C8B-B14F-4D97-AF65-F5344CB8AC3E}">
        <p14:creationId xmlns:p14="http://schemas.microsoft.com/office/powerpoint/2010/main" val="221037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La encapsulación nos permite abstraer la forma que tiene de actuar una clase sobre los datos que contiene o manipula, para poder lograrlo se exponen como parte de la clase los métodos y propiedades necesarios para que podamos manejar esos datos sin tener que preocuparnos cómo se realiza dicha manipulación.</a:t>
            </a:r>
          </a:p>
          <a:p>
            <a:r>
              <a:rPr lang="es-AR" dirty="0" smtClean="0"/>
              <a:t>El polimorfismo es una característica que nos permite realizar ciertas acciones o acceder a la información de los datos contenidos en una clase de forma </a:t>
            </a:r>
            <a:r>
              <a:rPr lang="es-AR" dirty="0" err="1" smtClean="0"/>
              <a:t>semi</a:t>
            </a:r>
            <a:r>
              <a:rPr lang="es-AR" dirty="0" smtClean="0"/>
              <a:t>-anónima, al menos en el sentido de que no tenemos porqué saber sobre que tipo de objeto realizamos la acción, ya que lo único que nos debe preocupar es que podemos hacerlo, por la sencilla razón de que estamos usando ciertos mecanismos que siguen unas normas que están adoptadas por la clase</a:t>
            </a:r>
          </a:p>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17</a:t>
            </a:fld>
            <a:endParaRPr lang="es-AR"/>
          </a:p>
        </p:txBody>
      </p:sp>
    </p:spTree>
    <p:extLst>
      <p:ext uri="{BB962C8B-B14F-4D97-AF65-F5344CB8AC3E}">
        <p14:creationId xmlns:p14="http://schemas.microsoft.com/office/powerpoint/2010/main" val="3853596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18</a:t>
            </a:fld>
            <a:endParaRPr lang="es-AR"/>
          </a:p>
        </p:txBody>
      </p:sp>
    </p:spTree>
    <p:extLst>
      <p:ext uri="{BB962C8B-B14F-4D97-AF65-F5344CB8AC3E}">
        <p14:creationId xmlns:p14="http://schemas.microsoft.com/office/powerpoint/2010/main" val="1449841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19</a:t>
            </a:fld>
            <a:endParaRPr lang="es-AR"/>
          </a:p>
        </p:txBody>
      </p:sp>
    </p:spTree>
    <p:extLst>
      <p:ext uri="{BB962C8B-B14F-4D97-AF65-F5344CB8AC3E}">
        <p14:creationId xmlns:p14="http://schemas.microsoft.com/office/powerpoint/2010/main" val="1135622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20</a:t>
            </a:fld>
            <a:endParaRPr lang="es-AR"/>
          </a:p>
        </p:txBody>
      </p:sp>
    </p:spTree>
    <p:extLst>
      <p:ext uri="{BB962C8B-B14F-4D97-AF65-F5344CB8AC3E}">
        <p14:creationId xmlns:p14="http://schemas.microsoft.com/office/powerpoint/2010/main" val="3986700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a:t>
            </a:fld>
            <a:endParaRPr lang="es-AR"/>
          </a:p>
        </p:txBody>
      </p:sp>
    </p:spTree>
    <p:extLst>
      <p:ext uri="{BB962C8B-B14F-4D97-AF65-F5344CB8AC3E}">
        <p14:creationId xmlns:p14="http://schemas.microsoft.com/office/powerpoint/2010/main" val="1308553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21</a:t>
            </a:fld>
            <a:endParaRPr lang="es-AR"/>
          </a:p>
        </p:txBody>
      </p:sp>
    </p:spTree>
    <p:extLst>
      <p:ext uri="{BB962C8B-B14F-4D97-AF65-F5344CB8AC3E}">
        <p14:creationId xmlns:p14="http://schemas.microsoft.com/office/powerpoint/2010/main" val="3974027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22</a:t>
            </a:fld>
            <a:endParaRPr lang="es-AR"/>
          </a:p>
        </p:txBody>
      </p:sp>
    </p:spTree>
    <p:extLst>
      <p:ext uri="{BB962C8B-B14F-4D97-AF65-F5344CB8AC3E}">
        <p14:creationId xmlns:p14="http://schemas.microsoft.com/office/powerpoint/2010/main" val="1568540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23</a:t>
            </a:fld>
            <a:endParaRPr lang="es-AR"/>
          </a:p>
        </p:txBody>
      </p:sp>
    </p:spTree>
    <p:extLst>
      <p:ext uri="{BB962C8B-B14F-4D97-AF65-F5344CB8AC3E}">
        <p14:creationId xmlns:p14="http://schemas.microsoft.com/office/powerpoint/2010/main" val="1865387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26</a:t>
            </a:fld>
            <a:endParaRPr lang="es-AR"/>
          </a:p>
        </p:txBody>
      </p:sp>
    </p:spTree>
    <p:extLst>
      <p:ext uri="{BB962C8B-B14F-4D97-AF65-F5344CB8AC3E}">
        <p14:creationId xmlns:p14="http://schemas.microsoft.com/office/powerpoint/2010/main" val="3225295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27</a:t>
            </a:fld>
            <a:endParaRPr lang="es-AR"/>
          </a:p>
        </p:txBody>
      </p:sp>
    </p:spTree>
    <p:extLst>
      <p:ext uri="{BB962C8B-B14F-4D97-AF65-F5344CB8AC3E}">
        <p14:creationId xmlns:p14="http://schemas.microsoft.com/office/powerpoint/2010/main" val="87562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28</a:t>
            </a:fld>
            <a:endParaRPr lang="es-AR"/>
          </a:p>
        </p:txBody>
      </p:sp>
    </p:spTree>
    <p:extLst>
      <p:ext uri="{BB962C8B-B14F-4D97-AF65-F5344CB8AC3E}">
        <p14:creationId xmlns:p14="http://schemas.microsoft.com/office/powerpoint/2010/main" val="2727198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29</a:t>
            </a:fld>
            <a:endParaRPr lang="es-AR"/>
          </a:p>
        </p:txBody>
      </p:sp>
    </p:spTree>
    <p:extLst>
      <p:ext uri="{BB962C8B-B14F-4D97-AF65-F5344CB8AC3E}">
        <p14:creationId xmlns:p14="http://schemas.microsoft.com/office/powerpoint/2010/main" val="3455402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30</a:t>
            </a:fld>
            <a:endParaRPr lang="es-AR"/>
          </a:p>
        </p:txBody>
      </p:sp>
    </p:spTree>
    <p:extLst>
      <p:ext uri="{BB962C8B-B14F-4D97-AF65-F5344CB8AC3E}">
        <p14:creationId xmlns:p14="http://schemas.microsoft.com/office/powerpoint/2010/main" val="3530251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31</a:t>
            </a:fld>
            <a:endParaRPr lang="es-AR"/>
          </a:p>
        </p:txBody>
      </p:sp>
    </p:spTree>
    <p:extLst>
      <p:ext uri="{BB962C8B-B14F-4D97-AF65-F5344CB8AC3E}">
        <p14:creationId xmlns:p14="http://schemas.microsoft.com/office/powerpoint/2010/main" val="1570423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32</a:t>
            </a:fld>
            <a:endParaRPr lang="es-AR"/>
          </a:p>
        </p:txBody>
      </p:sp>
    </p:spTree>
    <p:extLst>
      <p:ext uri="{BB962C8B-B14F-4D97-AF65-F5344CB8AC3E}">
        <p14:creationId xmlns:p14="http://schemas.microsoft.com/office/powerpoint/2010/main" val="34424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a:t>
            </a:fld>
            <a:endParaRPr lang="es-AR"/>
          </a:p>
        </p:txBody>
      </p:sp>
    </p:spTree>
    <p:extLst>
      <p:ext uri="{BB962C8B-B14F-4D97-AF65-F5344CB8AC3E}">
        <p14:creationId xmlns:p14="http://schemas.microsoft.com/office/powerpoint/2010/main" val="2879583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33</a:t>
            </a:fld>
            <a:endParaRPr lang="es-AR"/>
          </a:p>
        </p:txBody>
      </p:sp>
    </p:spTree>
    <p:extLst>
      <p:ext uri="{BB962C8B-B14F-4D97-AF65-F5344CB8AC3E}">
        <p14:creationId xmlns:p14="http://schemas.microsoft.com/office/powerpoint/2010/main" val="3039833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a:t>
            </a:fld>
            <a:endParaRPr lang="es-AR"/>
          </a:p>
        </p:txBody>
      </p:sp>
    </p:spTree>
    <p:extLst>
      <p:ext uri="{BB962C8B-B14F-4D97-AF65-F5344CB8AC3E}">
        <p14:creationId xmlns:p14="http://schemas.microsoft.com/office/powerpoint/2010/main" val="416272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a:t>
            </a:fld>
            <a:endParaRPr lang="es-AR"/>
          </a:p>
        </p:txBody>
      </p:sp>
    </p:spTree>
    <p:extLst>
      <p:ext uri="{BB962C8B-B14F-4D97-AF65-F5344CB8AC3E}">
        <p14:creationId xmlns:p14="http://schemas.microsoft.com/office/powerpoint/2010/main" val="176312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a:t>
            </a:fld>
            <a:endParaRPr lang="es-AR"/>
          </a:p>
        </p:txBody>
      </p:sp>
    </p:spTree>
    <p:extLst>
      <p:ext uri="{BB962C8B-B14F-4D97-AF65-F5344CB8AC3E}">
        <p14:creationId xmlns:p14="http://schemas.microsoft.com/office/powerpoint/2010/main" val="3902207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8</a:t>
            </a:fld>
            <a:endParaRPr lang="es-AR"/>
          </a:p>
        </p:txBody>
      </p:sp>
    </p:spTree>
    <p:extLst>
      <p:ext uri="{BB962C8B-B14F-4D97-AF65-F5344CB8AC3E}">
        <p14:creationId xmlns:p14="http://schemas.microsoft.com/office/powerpoint/2010/main" val="393333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9</a:t>
            </a:fld>
            <a:endParaRPr lang="es-AR"/>
          </a:p>
        </p:txBody>
      </p:sp>
    </p:spTree>
    <p:extLst>
      <p:ext uri="{BB962C8B-B14F-4D97-AF65-F5344CB8AC3E}">
        <p14:creationId xmlns:p14="http://schemas.microsoft.com/office/powerpoint/2010/main" val="207199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10</a:t>
            </a:fld>
            <a:endParaRPr lang="es-AR"/>
          </a:p>
        </p:txBody>
      </p:sp>
    </p:spTree>
    <p:extLst>
      <p:ext uri="{BB962C8B-B14F-4D97-AF65-F5344CB8AC3E}">
        <p14:creationId xmlns:p14="http://schemas.microsoft.com/office/powerpoint/2010/main" val="195865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837C3BD-9B2E-48F2-9095-8EF3CFEAA59F}" type="datetime1">
              <a:rPr lang="es-ES" smtClean="0"/>
              <a:t>24/03/2014</a:t>
            </a:fld>
            <a:endParaRPr lang="es-ES"/>
          </a:p>
        </p:txBody>
      </p:sp>
      <p:sp>
        <p:nvSpPr>
          <p:cNvPr id="5" name="Footer Placeholder 4"/>
          <p:cNvSpPr>
            <a:spLocks noGrp="1"/>
          </p:cNvSpPr>
          <p:nvPr>
            <p:ph type="ftr" sz="quarter" idx="11"/>
          </p:nvPr>
        </p:nvSpPr>
        <p:spPr/>
        <p:txBody>
          <a:bodyPr/>
          <a:lstStyle/>
          <a:p>
            <a:r>
              <a:rPr lang="es-ES" dirty="0" smtClean="0"/>
              <a:t>Introducción a la Plataforma .NET – </a:t>
            </a:r>
            <a:r>
              <a:rPr lang="es-AR" dirty="0" smtClean="0"/>
              <a:t>Características del Lenguaje C#</a:t>
            </a:r>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70050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6C622FA-AF83-496D-85CF-53DD47FDD18C}" type="datetime1">
              <a:rPr lang="es-ES" smtClean="0"/>
              <a:t>24/03/2014</a:t>
            </a:fld>
            <a:endParaRPr lang="es-ES"/>
          </a:p>
        </p:txBody>
      </p:sp>
      <p:sp>
        <p:nvSpPr>
          <p:cNvPr id="5" name="Footer Placeholder 4"/>
          <p:cNvSpPr>
            <a:spLocks noGrp="1"/>
          </p:cNvSpPr>
          <p:nvPr>
            <p:ph type="ftr" sz="quarter" idx="11"/>
          </p:nvPr>
        </p:nvSpPr>
        <p:spPr/>
        <p:txBody>
          <a:bodyPr/>
          <a:lstStyle/>
          <a:p>
            <a:r>
              <a:rPr lang="es-AR" smtClean="0"/>
              <a:t>Introducción a la Plataforma .NET – Características del Lenguaje C#</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10125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2357430"/>
            <a:ext cx="4038600" cy="3768733"/>
          </a:xfrm>
        </p:spPr>
        <p:txBody>
          <a:bodyPr/>
          <a:lstStyle>
            <a:lvl1pPr marL="342900" indent="-342900">
              <a:buClr>
                <a:schemeClr val="tx2">
                  <a:lumMod val="60000"/>
                  <a:lumOff val="40000"/>
                </a:schemeClr>
              </a:buClr>
              <a:buFont typeface="Wingdings" pitchFamily="2" charset="2"/>
              <a:buChar char="Ø"/>
              <a:defRPr sz="2800"/>
            </a:lvl1pPr>
            <a:lvl2pPr>
              <a:buClr>
                <a:schemeClr val="tx2">
                  <a:lumMod val="60000"/>
                  <a:lumOff val="40000"/>
                </a:schemeClr>
              </a:buClr>
              <a:defRPr sz="2400"/>
            </a:lvl2pPr>
            <a:lvl3pPr>
              <a:buClr>
                <a:schemeClr val="tx2">
                  <a:lumMod val="60000"/>
                  <a:lumOff val="40000"/>
                </a:schemeClr>
              </a:buClr>
              <a:defRPr sz="2000"/>
            </a:lvl3pPr>
            <a:lvl4pPr>
              <a:buClr>
                <a:schemeClr val="tx2">
                  <a:lumMod val="60000"/>
                  <a:lumOff val="40000"/>
                </a:schemeClr>
              </a:buClr>
              <a:defRPr sz="1800"/>
            </a:lvl4pPr>
            <a:lvl5pPr>
              <a:buClr>
                <a:schemeClr val="tx2">
                  <a:lumMod val="60000"/>
                  <a:lumOff val="40000"/>
                </a:schemeClr>
              </a:buCl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4" name="3 Marcador de contenido"/>
          <p:cNvSpPr>
            <a:spLocks noGrp="1"/>
          </p:cNvSpPr>
          <p:nvPr>
            <p:ph sz="half" idx="2"/>
          </p:nvPr>
        </p:nvSpPr>
        <p:spPr>
          <a:xfrm>
            <a:off x="4648200" y="2357430"/>
            <a:ext cx="4038600" cy="3768733"/>
          </a:xfrm>
        </p:spPr>
        <p:txBody>
          <a:bodyPr/>
          <a:lstStyle>
            <a:lvl1pPr marL="342900" indent="-342900">
              <a:buClr>
                <a:schemeClr val="tx2">
                  <a:lumMod val="60000"/>
                  <a:lumOff val="40000"/>
                </a:schemeClr>
              </a:buClr>
              <a:defRPr lang="es-ES" sz="2800" kern="1200" dirty="0" smtClean="0">
                <a:solidFill>
                  <a:schemeClr val="tx1"/>
                </a:solidFill>
                <a:latin typeface="+mn-lt"/>
                <a:ea typeface="+mn-ea"/>
                <a:cs typeface="+mn-cs"/>
              </a:defRPr>
            </a:lvl1pPr>
            <a:lvl2pPr>
              <a:buClr>
                <a:schemeClr val="tx2">
                  <a:lumMod val="60000"/>
                  <a:lumOff val="40000"/>
                </a:schemeClr>
              </a:buClr>
              <a:defRPr sz="2400"/>
            </a:lvl2pPr>
            <a:lvl3pPr>
              <a:buClr>
                <a:schemeClr val="tx2">
                  <a:lumMod val="60000"/>
                  <a:lumOff val="40000"/>
                </a:schemeClr>
              </a:buClr>
              <a:defRPr sz="2000"/>
            </a:lvl3pPr>
            <a:lvl4pPr>
              <a:buClr>
                <a:schemeClr val="tx2">
                  <a:lumMod val="60000"/>
                  <a:lumOff val="40000"/>
                </a:schemeClr>
              </a:buClr>
              <a:defRPr sz="1800"/>
            </a:lvl4pPr>
            <a:lvl5pPr>
              <a:buClr>
                <a:schemeClr val="tx2">
                  <a:lumMod val="60000"/>
                  <a:lumOff val="40000"/>
                </a:schemeClr>
              </a:buClr>
              <a:defRPr sz="1800"/>
            </a:lvl5pPr>
            <a:lvl6pPr>
              <a:defRPr sz="1800"/>
            </a:lvl6pPr>
            <a:lvl7pPr>
              <a:defRPr sz="1800"/>
            </a:lvl7pPr>
            <a:lvl8pPr>
              <a:defRPr sz="1800"/>
            </a:lvl8pPr>
            <a:lvl9pPr>
              <a:defRPr sz="1800"/>
            </a:lvl9pPr>
          </a:lstStyle>
          <a:p>
            <a:pPr marL="342900" lvl="0" indent="-342900" algn="l" defTabSz="914400" rtl="0" eaLnBrk="1" latinLnBrk="0" hangingPunct="1">
              <a:spcBef>
                <a:spcPct val="20000"/>
              </a:spcBef>
              <a:buClr>
                <a:schemeClr val="tx2">
                  <a:lumMod val="60000"/>
                  <a:lumOff val="40000"/>
                </a:schemeClr>
              </a:buClr>
              <a:buFont typeface="Wingdings" pitchFamily="2" charset="2"/>
              <a:buChar char="Ø"/>
            </a:pPr>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5" name="4 Marcador de fecha"/>
          <p:cNvSpPr>
            <a:spLocks noGrp="1"/>
          </p:cNvSpPr>
          <p:nvPr>
            <p:ph type="dt" sz="half" idx="10"/>
          </p:nvPr>
        </p:nvSpPr>
        <p:spPr/>
        <p:txBody>
          <a:bodyPr/>
          <a:lstStyle/>
          <a:p>
            <a:fld id="{BCB2535B-4B85-49C3-8870-70A7B8C54D76}" type="datetime1">
              <a:rPr lang="es-ES" smtClean="0"/>
              <a:t>24/03/2014</a:t>
            </a:fld>
            <a:endParaRPr lang="es-AR"/>
          </a:p>
        </p:txBody>
      </p:sp>
      <p:sp>
        <p:nvSpPr>
          <p:cNvPr id="6" name="5 Marcador de pie de página"/>
          <p:cNvSpPr>
            <a:spLocks noGrp="1"/>
          </p:cNvSpPr>
          <p:nvPr>
            <p:ph type="ftr" sz="quarter" idx="11"/>
          </p:nvPr>
        </p:nvSpPr>
        <p:spPr/>
        <p:txBody>
          <a:bodyPr/>
          <a:lstStyle/>
          <a:p>
            <a:r>
              <a:rPr lang="es-AR" smtClean="0"/>
              <a:t>Introducción a la Plataforma .NET – Características del Lenguaje C#</a:t>
            </a:r>
            <a:endParaRPr lang="es-AR"/>
          </a:p>
        </p:txBody>
      </p:sp>
      <p:sp>
        <p:nvSpPr>
          <p:cNvPr id="7" name="6 Marcador de número de diapositiva"/>
          <p:cNvSpPr>
            <a:spLocks noGrp="1"/>
          </p:cNvSpPr>
          <p:nvPr>
            <p:ph type="sldNum" sz="quarter" idx="12"/>
          </p:nvPr>
        </p:nvSpPr>
        <p:spPr/>
        <p:txBody>
          <a:bodyPr/>
          <a:lstStyle/>
          <a:p>
            <a:fld id="{E656C38E-91F2-4113-B53A-FE7556785049}" type="slidenum">
              <a:rPr lang="es-AR" smtClean="0"/>
              <a:pPr/>
              <a:t>‹Nº›</a:t>
            </a:fld>
            <a:endParaRPr lang="es-AR"/>
          </a:p>
        </p:txBody>
      </p:sp>
      <p:sp>
        <p:nvSpPr>
          <p:cNvPr id="8" name="1 Título"/>
          <p:cNvSpPr>
            <a:spLocks noGrp="1"/>
          </p:cNvSpPr>
          <p:nvPr>
            <p:ph type="title"/>
          </p:nvPr>
        </p:nvSpPr>
        <p:spPr>
          <a:xfrm>
            <a:off x="428596" y="1357298"/>
            <a:ext cx="8229600" cy="785818"/>
          </a:xfrm>
        </p:spPr>
        <p:txBody>
          <a:bodyPr>
            <a:noAutofit/>
          </a:bodyPr>
          <a:lstStyle>
            <a:lvl1pPr>
              <a:defRPr sz="3200" b="1"/>
            </a:lvl1pPr>
          </a:lstStyle>
          <a:p>
            <a:r>
              <a:rPr lang="es-ES" dirty="0" smtClean="0"/>
              <a:t>Haga clic para modificar el estilo de título del patrón</a:t>
            </a:r>
            <a:endParaRPr lang="es-AR" dirty="0"/>
          </a:p>
        </p:txBody>
      </p:sp>
    </p:spTree>
    <p:extLst>
      <p:ext uri="{BB962C8B-B14F-4D97-AF65-F5344CB8AC3E}">
        <p14:creationId xmlns:p14="http://schemas.microsoft.com/office/powerpoint/2010/main" val="207120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100AD3AA-E9AE-4916-95E5-B71FD8606470}" type="datetime1">
              <a:rPr lang="es-ES" smtClean="0"/>
              <a:t>24/03/2014</a:t>
            </a:fld>
            <a:endParaRPr lang="es-AR"/>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AR" dirty="0"/>
          </a:p>
        </p:txBody>
      </p:sp>
      <p:sp>
        <p:nvSpPr>
          <p:cNvPr id="5" name="Marcador de número de diapositiva 4"/>
          <p:cNvSpPr>
            <a:spLocks noGrp="1"/>
          </p:cNvSpPr>
          <p:nvPr>
            <p:ph type="sldNum" sz="quarter" idx="12"/>
          </p:nvPr>
        </p:nvSpPr>
        <p:spPr/>
        <p:txBody>
          <a:bodyPr/>
          <a:lstStyle/>
          <a:p>
            <a:fld id="{E656C38E-91F2-4113-B53A-FE7556785049}" type="slidenum">
              <a:rPr lang="es-AR" smtClean="0"/>
              <a:pPr/>
              <a:t>‹Nº›</a:t>
            </a:fld>
            <a:endParaRPr lang="es-AR"/>
          </a:p>
        </p:txBody>
      </p:sp>
    </p:spTree>
    <p:extLst>
      <p:ext uri="{BB962C8B-B14F-4D97-AF65-F5344CB8AC3E}">
        <p14:creationId xmlns:p14="http://schemas.microsoft.com/office/powerpoint/2010/main" val="14091586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7213E5B6-A449-47E6-AD12-BB21C8C5B351}" type="datetime1">
              <a:rPr lang="es-ES" smtClean="0"/>
              <a:t>24/03/2014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AR" smtClean="0"/>
              <a:t>Introducción a la Plataforma .NET – Características del Lenguaje C#</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dirty="0"/>
          </a:p>
        </p:txBody>
      </p:sp>
      <p:sp>
        <p:nvSpPr>
          <p:cNvPr id="3" name="Text Placeholder 2"/>
          <p:cNvSpPr>
            <a:spLocks noGrp="1"/>
          </p:cNvSpPr>
          <p:nvPr>
            <p:ph type="body" idx="1"/>
          </p:nvPr>
        </p:nvSpPr>
        <p:spPr>
          <a:xfrm>
            <a:off x="395536" y="1824466"/>
            <a:ext cx="8352927" cy="4301697"/>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130252221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3" r:id="rId4"/>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816231"/>
            <a:ext cx="7772400" cy="1470025"/>
          </a:xfrm>
        </p:spPr>
        <p:txBody>
          <a:bodyPr/>
          <a:lstStyle/>
          <a:p>
            <a:r>
              <a:rPr lang="es-AR" dirty="0"/>
              <a:t>Introducción a .NET y C#</a:t>
            </a:r>
          </a:p>
        </p:txBody>
      </p:sp>
      <p:sp>
        <p:nvSpPr>
          <p:cNvPr id="3" name="2 Subtítulo"/>
          <p:cNvSpPr>
            <a:spLocks noGrp="1"/>
          </p:cNvSpPr>
          <p:nvPr>
            <p:ph type="subTitle" idx="1"/>
          </p:nvPr>
        </p:nvSpPr>
        <p:spPr>
          <a:xfrm>
            <a:off x="1371600" y="4605358"/>
            <a:ext cx="6400800" cy="1323972"/>
          </a:xfrm>
        </p:spPr>
        <p:txBody>
          <a:bodyPr/>
          <a:lstStyle/>
          <a:p>
            <a:r>
              <a:rPr lang="es-AR" dirty="0" smtClean="0"/>
              <a:t>Características del Lenguaje C#</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Tipos anónimos: declaración implícita de tipos de datos.</a:t>
            </a:r>
          </a:p>
          <a:p>
            <a:endParaRPr lang="es-AR" dirty="0"/>
          </a:p>
          <a:p>
            <a:r>
              <a:rPr lang="es-AR" dirty="0" smtClean="0"/>
              <a:t>Tipo </a:t>
            </a:r>
            <a:r>
              <a:rPr lang="es-AR" dirty="0" err="1" smtClean="0"/>
              <a:t>Nullables</a:t>
            </a:r>
            <a:r>
              <a:rPr lang="es-AR" dirty="0" smtClean="0"/>
              <a:t>: declaración de una variable para representar que puede ser nulo.</a:t>
            </a:r>
            <a:endParaRPr lang="es-AR" dirty="0"/>
          </a:p>
        </p:txBody>
      </p:sp>
      <p:sp>
        <p:nvSpPr>
          <p:cNvPr id="4" name="3 Marcador de fecha"/>
          <p:cNvSpPr>
            <a:spLocks noGrp="1"/>
          </p:cNvSpPr>
          <p:nvPr>
            <p:ph type="dt" sz="half" idx="10"/>
          </p:nvPr>
        </p:nvSpPr>
        <p:spPr/>
        <p:txBody>
          <a:bodyPr/>
          <a:lstStyle/>
          <a:p>
            <a:fld id="{303F5042-A750-4659-8839-DCB15334682D}"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10</a:t>
            </a:fld>
            <a:endParaRPr lang="es-AR"/>
          </a:p>
        </p:txBody>
      </p:sp>
      <p:sp>
        <p:nvSpPr>
          <p:cNvPr id="2" name="1 Título"/>
          <p:cNvSpPr>
            <a:spLocks noGrp="1"/>
          </p:cNvSpPr>
          <p:nvPr>
            <p:ph type="title"/>
          </p:nvPr>
        </p:nvSpPr>
        <p:spPr/>
        <p:txBody>
          <a:bodyPr>
            <a:normAutofit fontScale="90000"/>
          </a:bodyPr>
          <a:lstStyle/>
          <a:p>
            <a:r>
              <a:rPr lang="es-AR" dirty="0" smtClean="0"/>
              <a:t>Sistema de Tipos – Aspectos especiales</a:t>
            </a:r>
            <a:endParaRPr lang="es-AR" dirty="0"/>
          </a:p>
        </p:txBody>
      </p:sp>
      <p:sp>
        <p:nvSpPr>
          <p:cNvPr id="6" name="5 Rectángulo"/>
          <p:cNvSpPr/>
          <p:nvPr/>
        </p:nvSpPr>
        <p:spPr>
          <a:xfrm>
            <a:off x="251520" y="5661248"/>
            <a:ext cx="2117887" cy="253916"/>
          </a:xfrm>
          <a:prstGeom prst="rect">
            <a:avLst/>
          </a:prstGeom>
        </p:spPr>
        <p:txBody>
          <a:bodyPr wrap="none">
            <a:spAutoFit/>
          </a:bodyPr>
          <a:lstStyle/>
          <a:p>
            <a:r>
              <a:rPr lang="es-AR" sz="1050" dirty="0" smtClean="0"/>
              <a:t>03. </a:t>
            </a:r>
            <a:r>
              <a:rPr lang="es-AR" sz="1050" dirty="0"/>
              <a:t>Ejemplo - Constantes Variables</a:t>
            </a:r>
          </a:p>
        </p:txBody>
      </p:sp>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107448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204864"/>
            <a:ext cx="4608512" cy="3911609"/>
          </a:xfrm>
        </p:spPr>
        <p:txBody>
          <a:bodyPr>
            <a:normAutofit/>
          </a:bodyPr>
          <a:lstStyle/>
          <a:p>
            <a:r>
              <a:rPr lang="es-AR" dirty="0" smtClean="0"/>
              <a:t>Colección de valores de un mismo tipo.</a:t>
            </a:r>
          </a:p>
          <a:p>
            <a:endParaRPr lang="es-AR" dirty="0" smtClean="0"/>
          </a:p>
          <a:p>
            <a:r>
              <a:rPr lang="es-AR" dirty="0" smtClean="0"/>
              <a:t>Una </a:t>
            </a:r>
            <a:r>
              <a:rPr lang="es-AR" dirty="0"/>
              <a:t>matriz es una estructura de datos que contiene una serie de variables denominadas elementos de la matriz</a:t>
            </a:r>
          </a:p>
        </p:txBody>
      </p:sp>
      <p:sp>
        <p:nvSpPr>
          <p:cNvPr id="4" name="3 Marcador de fecha"/>
          <p:cNvSpPr>
            <a:spLocks noGrp="1"/>
          </p:cNvSpPr>
          <p:nvPr>
            <p:ph type="dt" sz="half" idx="10"/>
          </p:nvPr>
        </p:nvSpPr>
        <p:spPr/>
        <p:txBody>
          <a:bodyPr/>
          <a:lstStyle/>
          <a:p>
            <a:fld id="{8B84657F-FF95-4C6D-8666-09D4F81BD2B8}"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11</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 </a:t>
            </a:r>
            <a:r>
              <a:rPr lang="es-AR" dirty="0" err="1" smtClean="0"/>
              <a:t>Arrays</a:t>
            </a:r>
            <a:r>
              <a:rPr lang="es-AR" dirty="0" smtClean="0"/>
              <a:t> (Matrices)</a:t>
            </a:r>
            <a:endParaRPr lang="es-AR"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955" y="1958556"/>
            <a:ext cx="1899947"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955" y="4005064"/>
            <a:ext cx="2160240" cy="175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arcador de pie de página 5"/>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85156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2060849"/>
            <a:ext cx="4536504" cy="3528392"/>
          </a:xfrm>
          <a:solidFill>
            <a:schemeClr val="bg2">
              <a:lumMod val="90000"/>
            </a:schemeClr>
          </a:solidFill>
        </p:spPr>
        <p:txBody>
          <a:bodyPr>
            <a:noAutofit/>
          </a:bodyPr>
          <a:lstStyle/>
          <a:p>
            <a:r>
              <a:rPr lang="es-AR" sz="1600" dirty="0" smtClean="0"/>
              <a:t>Declaración</a:t>
            </a:r>
            <a:r>
              <a:rPr lang="es-AR" sz="1600" dirty="0"/>
              <a:t>: </a:t>
            </a:r>
            <a:endParaRPr lang="es-AR" sz="1600" dirty="0" smtClean="0"/>
          </a:p>
          <a:p>
            <a:pPr lvl="1"/>
            <a:r>
              <a:rPr lang="es-AR" sz="1400" dirty="0" err="1" smtClean="0"/>
              <a:t>int</a:t>
            </a:r>
            <a:r>
              <a:rPr lang="es-AR" sz="1400" dirty="0"/>
              <a:t>[] </a:t>
            </a:r>
            <a:r>
              <a:rPr lang="es-AR" sz="1400" dirty="0" err="1"/>
              <a:t>numeros</a:t>
            </a:r>
            <a:r>
              <a:rPr lang="es-AR" sz="1400" dirty="0" smtClean="0"/>
              <a:t>;</a:t>
            </a:r>
          </a:p>
          <a:p>
            <a:pPr lvl="1"/>
            <a:r>
              <a:rPr lang="en-US" sz="1400" dirty="0" err="1"/>
              <a:t>numeros</a:t>
            </a:r>
            <a:r>
              <a:rPr lang="en-US" sz="1400" dirty="0"/>
              <a:t> = new </a:t>
            </a:r>
            <a:r>
              <a:rPr lang="en-US" sz="1400" dirty="0" err="1"/>
              <a:t>int</a:t>
            </a:r>
            <a:r>
              <a:rPr lang="en-US" sz="1400" dirty="0"/>
              <a:t>[4];</a:t>
            </a:r>
          </a:p>
          <a:p>
            <a:pPr lvl="1"/>
            <a:r>
              <a:rPr lang="en-US" sz="1400" dirty="0" err="1" smtClean="0"/>
              <a:t>int</a:t>
            </a:r>
            <a:r>
              <a:rPr lang="en-US" sz="1400" dirty="0"/>
              <a:t>[] num2 = new </a:t>
            </a:r>
            <a:r>
              <a:rPr lang="en-US" sz="1400" dirty="0" err="1"/>
              <a:t>int</a:t>
            </a:r>
            <a:r>
              <a:rPr lang="en-US" sz="1400" dirty="0"/>
              <a:t>[3</a:t>
            </a:r>
            <a:r>
              <a:rPr lang="en-US" sz="1400" dirty="0" smtClean="0"/>
              <a:t>];</a:t>
            </a:r>
          </a:p>
          <a:p>
            <a:pPr lvl="1"/>
            <a:endParaRPr lang="en-US" sz="1400" dirty="0"/>
          </a:p>
          <a:p>
            <a:r>
              <a:rPr lang="es-AR" sz="1600" dirty="0" smtClean="0"/>
              <a:t>Asignar valores:</a:t>
            </a:r>
          </a:p>
          <a:p>
            <a:pPr lvl="1"/>
            <a:r>
              <a:rPr lang="es-AR" sz="1400" dirty="0"/>
              <a:t>num2[0] = 3; num2[1] = 22</a:t>
            </a:r>
            <a:r>
              <a:rPr lang="es-AR" sz="1400" dirty="0" smtClean="0"/>
              <a:t>;</a:t>
            </a:r>
          </a:p>
          <a:p>
            <a:pPr lvl="1"/>
            <a:endParaRPr lang="es-AR" sz="1400" dirty="0"/>
          </a:p>
          <a:p>
            <a:r>
              <a:rPr lang="es-AR" sz="1600" dirty="0" smtClean="0"/>
              <a:t>Inicializar Valores</a:t>
            </a:r>
          </a:p>
          <a:p>
            <a:pPr lvl="1"/>
            <a:r>
              <a:rPr lang="es-AR" sz="1400" dirty="0" err="1"/>
              <a:t>string</a:t>
            </a:r>
            <a:r>
              <a:rPr lang="es-AR" sz="1400" dirty="0"/>
              <a:t>[] nombres = {"Pepe", "Juan", "Luisa</a:t>
            </a:r>
            <a:r>
              <a:rPr lang="es-AR" sz="1400" dirty="0" smtClean="0"/>
              <a:t>"};</a:t>
            </a:r>
          </a:p>
          <a:p>
            <a:pPr lvl="1"/>
            <a:r>
              <a:rPr lang="es-AR" sz="1400" dirty="0" err="1"/>
              <a:t>string</a:t>
            </a:r>
            <a:r>
              <a:rPr lang="es-AR" sz="1400" dirty="0"/>
              <a:t>[,] nombres = { { "Juan", "Pepe" }, { "Ana", "Eva" } </a:t>
            </a:r>
            <a:r>
              <a:rPr lang="es-AR" sz="1400" dirty="0" smtClean="0"/>
              <a:t>};</a:t>
            </a:r>
          </a:p>
          <a:p>
            <a:endParaRPr lang="es-AR" sz="1600" dirty="0"/>
          </a:p>
        </p:txBody>
      </p:sp>
      <p:sp>
        <p:nvSpPr>
          <p:cNvPr id="4" name="3 Marcador de fecha"/>
          <p:cNvSpPr>
            <a:spLocks noGrp="1"/>
          </p:cNvSpPr>
          <p:nvPr>
            <p:ph type="dt" sz="half" idx="10"/>
          </p:nvPr>
        </p:nvSpPr>
        <p:spPr/>
        <p:txBody>
          <a:bodyPr/>
          <a:lstStyle/>
          <a:p>
            <a:fld id="{CF8F1886-F23B-46E9-B1E3-A764C927E75F}"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12</a:t>
            </a:fld>
            <a:endParaRPr lang="es-AR"/>
          </a:p>
        </p:txBody>
      </p:sp>
      <p:sp>
        <p:nvSpPr>
          <p:cNvPr id="2" name="1 Título"/>
          <p:cNvSpPr>
            <a:spLocks noGrp="1"/>
          </p:cNvSpPr>
          <p:nvPr>
            <p:ph type="title"/>
          </p:nvPr>
        </p:nvSpPr>
        <p:spPr/>
        <p:txBody>
          <a:bodyPr/>
          <a:lstStyle/>
          <a:p>
            <a:r>
              <a:rPr lang="es-AR" dirty="0"/>
              <a:t>El Sistema de Tipos </a:t>
            </a:r>
            <a:r>
              <a:rPr lang="es-AR" dirty="0" smtClean="0"/>
              <a:t>- </a:t>
            </a:r>
            <a:r>
              <a:rPr lang="es-AR" dirty="0" err="1" smtClean="0"/>
              <a:t>Arrays</a:t>
            </a:r>
            <a:endParaRPr lang="es-AR" dirty="0"/>
          </a:p>
        </p:txBody>
      </p:sp>
      <p:sp>
        <p:nvSpPr>
          <p:cNvPr id="6" name="2 Marcador de contenido"/>
          <p:cNvSpPr txBox="1">
            <a:spLocks/>
          </p:cNvSpPr>
          <p:nvPr/>
        </p:nvSpPr>
        <p:spPr>
          <a:xfrm>
            <a:off x="4788024" y="2060848"/>
            <a:ext cx="4176464" cy="3528392"/>
          </a:xfrm>
          <a:prstGeom prst="rect">
            <a:avLst/>
          </a:prstGeom>
          <a:solidFill>
            <a:schemeClr val="bg2">
              <a:lumMod val="9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lumMod val="60000"/>
                  <a:lumOff val="40000"/>
                </a:schemeClr>
              </a:buClr>
              <a:buFont typeface="Wingdings" pitchFamily="2" charset="2"/>
              <a:buChar char="Ø"/>
            </a:pPr>
            <a:r>
              <a:rPr lang="es-AR" sz="1600" dirty="0"/>
              <a:t>Cambiar el contenido: </a:t>
            </a:r>
          </a:p>
          <a:p>
            <a:pPr lvl="1">
              <a:buClr>
                <a:schemeClr val="tx2">
                  <a:lumMod val="60000"/>
                  <a:lumOff val="40000"/>
                </a:schemeClr>
              </a:buClr>
            </a:pPr>
            <a:r>
              <a:rPr lang="es-AR" sz="1400" dirty="0"/>
              <a:t>num2 = new </a:t>
            </a:r>
            <a:r>
              <a:rPr lang="es-AR" sz="1400" dirty="0" err="1"/>
              <a:t>int</a:t>
            </a:r>
            <a:r>
              <a:rPr lang="es-AR" sz="1400" dirty="0"/>
              <a:t>[4];</a:t>
            </a:r>
          </a:p>
          <a:p>
            <a:pPr lvl="1"/>
            <a:endParaRPr lang="en-US" sz="1600" dirty="0" smtClean="0"/>
          </a:p>
          <a:p>
            <a:pPr>
              <a:buClr>
                <a:schemeClr val="tx2">
                  <a:lumMod val="60000"/>
                  <a:lumOff val="40000"/>
                </a:schemeClr>
              </a:buClr>
              <a:buFont typeface="Wingdings" pitchFamily="2" charset="2"/>
              <a:buChar char="Ø"/>
            </a:pPr>
            <a:r>
              <a:rPr lang="es-AR" sz="1600" dirty="0"/>
              <a:t>Eliminar el contenido:</a:t>
            </a:r>
          </a:p>
          <a:p>
            <a:pPr lvl="1">
              <a:buClr>
                <a:schemeClr val="tx2">
                  <a:lumMod val="60000"/>
                  <a:lumOff val="40000"/>
                </a:schemeClr>
              </a:buClr>
            </a:pPr>
            <a:r>
              <a:rPr lang="es-AR" sz="1400" dirty="0"/>
              <a:t>num2 = new </a:t>
            </a:r>
            <a:r>
              <a:rPr lang="es-AR" sz="1400" dirty="0" err="1"/>
              <a:t>int</a:t>
            </a:r>
            <a:r>
              <a:rPr lang="es-AR" sz="1400" dirty="0"/>
              <a:t>[0];</a:t>
            </a:r>
          </a:p>
          <a:p>
            <a:pPr lvl="1">
              <a:buClr>
                <a:schemeClr val="tx2">
                  <a:lumMod val="60000"/>
                  <a:lumOff val="40000"/>
                </a:schemeClr>
              </a:buClr>
            </a:pPr>
            <a:r>
              <a:rPr lang="es-AR" sz="1400" dirty="0"/>
              <a:t>Num2 = </a:t>
            </a:r>
            <a:r>
              <a:rPr lang="es-AR" sz="1400" dirty="0" err="1"/>
              <a:t>null</a:t>
            </a:r>
            <a:r>
              <a:rPr lang="es-AR" sz="1400" dirty="0"/>
              <a:t>;</a:t>
            </a:r>
          </a:p>
          <a:p>
            <a:pPr lvl="1"/>
            <a:endParaRPr lang="es-AR" sz="1600" dirty="0" smtClean="0"/>
          </a:p>
          <a:p>
            <a:pPr>
              <a:buClr>
                <a:schemeClr val="tx2">
                  <a:lumMod val="60000"/>
                  <a:lumOff val="40000"/>
                </a:schemeClr>
              </a:buClr>
              <a:buFont typeface="Wingdings" pitchFamily="2" charset="2"/>
              <a:buChar char="Ø"/>
            </a:pPr>
            <a:r>
              <a:rPr lang="es-AR" sz="1600" dirty="0"/>
              <a:t>Inicializar Valores</a:t>
            </a:r>
          </a:p>
          <a:p>
            <a:pPr lvl="1">
              <a:buClr>
                <a:schemeClr val="tx2">
                  <a:lumMod val="60000"/>
                  <a:lumOff val="40000"/>
                </a:schemeClr>
              </a:buClr>
            </a:pPr>
            <a:r>
              <a:rPr lang="es-AR" sz="1400" dirty="0" err="1"/>
              <a:t>string</a:t>
            </a:r>
            <a:r>
              <a:rPr lang="es-AR" sz="1400" dirty="0"/>
              <a:t>[] nombres = {"Pepe", "Juan", "Luisa"};</a:t>
            </a:r>
          </a:p>
          <a:p>
            <a:pPr lvl="1">
              <a:buClr>
                <a:schemeClr val="tx2">
                  <a:lumMod val="60000"/>
                  <a:lumOff val="40000"/>
                </a:schemeClr>
              </a:buClr>
            </a:pPr>
            <a:r>
              <a:rPr lang="es-AR" sz="1400" dirty="0" err="1"/>
              <a:t>string</a:t>
            </a:r>
            <a:r>
              <a:rPr lang="es-AR" sz="1400" dirty="0"/>
              <a:t>[,] nombres = { { "Juan", "Pepe" }, { "Ana", "Eva" } };</a:t>
            </a:r>
          </a:p>
          <a:p>
            <a:pPr marL="457200" lvl="1" indent="0">
              <a:buNone/>
            </a:pPr>
            <a:endParaRPr lang="es-AR" sz="1600" dirty="0" smtClean="0"/>
          </a:p>
          <a:p>
            <a:pPr lvl="1"/>
            <a:endParaRPr lang="es-AR" sz="1600" dirty="0" smtClean="0"/>
          </a:p>
          <a:p>
            <a:endParaRPr lang="es-AR" sz="1800" dirty="0"/>
          </a:p>
        </p:txBody>
      </p:sp>
      <p:sp>
        <p:nvSpPr>
          <p:cNvPr id="7" name="6 Rectángulo"/>
          <p:cNvSpPr/>
          <p:nvPr/>
        </p:nvSpPr>
        <p:spPr>
          <a:xfrm>
            <a:off x="179512" y="5759678"/>
            <a:ext cx="1438214" cy="253916"/>
          </a:xfrm>
          <a:prstGeom prst="rect">
            <a:avLst/>
          </a:prstGeom>
        </p:spPr>
        <p:txBody>
          <a:bodyPr wrap="none">
            <a:spAutoFit/>
          </a:bodyPr>
          <a:lstStyle/>
          <a:p>
            <a:r>
              <a:rPr lang="es-AR" sz="1050" dirty="0" smtClean="0"/>
              <a:t>06. </a:t>
            </a:r>
            <a:r>
              <a:rPr lang="es-AR" sz="1050" dirty="0"/>
              <a:t>Ejemplo - Matrices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346571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lnSpcReduction="10000"/>
          </a:bodyPr>
          <a:lstStyle/>
          <a:p>
            <a:r>
              <a:rPr lang="es-AR" dirty="0" smtClean="0"/>
              <a:t>Crear tipos de datos propios</a:t>
            </a:r>
          </a:p>
          <a:p>
            <a:pPr lvl="1"/>
            <a:r>
              <a:rPr lang="es-AR" dirty="0" smtClean="0"/>
              <a:t>Clases</a:t>
            </a:r>
          </a:p>
          <a:p>
            <a:pPr lvl="1"/>
            <a:r>
              <a:rPr lang="es-AR" dirty="0" smtClean="0"/>
              <a:t>Definición de una clase</a:t>
            </a:r>
          </a:p>
          <a:p>
            <a:pPr lvl="1"/>
            <a:r>
              <a:rPr lang="es-AR" dirty="0" smtClean="0"/>
              <a:t>Instanciación de una clase</a:t>
            </a:r>
          </a:p>
          <a:p>
            <a:pPr lvl="1"/>
            <a:r>
              <a:rPr lang="es-AR" dirty="0" smtClean="0"/>
              <a:t>Estructuras</a:t>
            </a:r>
          </a:p>
          <a:p>
            <a:pPr lvl="1"/>
            <a:r>
              <a:rPr lang="es-AR" dirty="0" smtClean="0"/>
              <a:t>Accesibilidad</a:t>
            </a:r>
          </a:p>
          <a:p>
            <a:pPr lvl="1"/>
            <a:r>
              <a:rPr lang="es-AR" dirty="0" smtClean="0"/>
              <a:t>Interfaces</a:t>
            </a:r>
            <a:endParaRPr lang="es-AR" dirty="0"/>
          </a:p>
        </p:txBody>
      </p:sp>
      <p:sp>
        <p:nvSpPr>
          <p:cNvPr id="3" name="2 Marcador de contenido"/>
          <p:cNvSpPr>
            <a:spLocks noGrp="1"/>
          </p:cNvSpPr>
          <p:nvPr>
            <p:ph sz="half" idx="2"/>
          </p:nvPr>
        </p:nvSpPr>
        <p:spPr/>
        <p:txBody>
          <a:bodyPr/>
          <a:lstStyle/>
          <a:p>
            <a:endParaRPr lang="es-AR"/>
          </a:p>
        </p:txBody>
      </p:sp>
      <p:sp>
        <p:nvSpPr>
          <p:cNvPr id="4" name="3 Marcador de fecha"/>
          <p:cNvSpPr>
            <a:spLocks noGrp="1"/>
          </p:cNvSpPr>
          <p:nvPr>
            <p:ph type="dt" sz="half" idx="10"/>
          </p:nvPr>
        </p:nvSpPr>
        <p:spPr/>
        <p:txBody>
          <a:bodyPr/>
          <a:lstStyle/>
          <a:p>
            <a:fld id="{5D7F323D-B14E-4A33-8BAF-7351C8C36785}"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13</a:t>
            </a:fld>
            <a:endParaRPr lang="es-AR"/>
          </a:p>
        </p:txBody>
      </p:sp>
      <p:sp>
        <p:nvSpPr>
          <p:cNvPr id="6" name="5 Título"/>
          <p:cNvSpPr>
            <a:spLocks noGrp="1"/>
          </p:cNvSpPr>
          <p:nvPr>
            <p:ph type="title"/>
          </p:nvPr>
        </p:nvSpPr>
        <p:spPr>
          <a:xfrm>
            <a:off x="529208" y="620665"/>
            <a:ext cx="8229600" cy="785818"/>
          </a:xfrm>
        </p:spPr>
        <p:txBody>
          <a:bodyPr/>
          <a:lstStyle/>
          <a:p>
            <a:r>
              <a:rPr lang="es-AR" dirty="0" smtClean="0"/>
              <a:t>Clases y Estructuras</a:t>
            </a:r>
            <a:endParaRPr lang="es-AR" dirty="0"/>
          </a:p>
        </p:txBody>
      </p:sp>
      <p:pic>
        <p:nvPicPr>
          <p:cNvPr id="28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2492896"/>
            <a:ext cx="3741440" cy="28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5956493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a:bodyPr>
          <a:lstStyle/>
          <a:p>
            <a:r>
              <a:rPr lang="es-AR" sz="2000" dirty="0" smtClean="0"/>
              <a:t>Forma de crear tipos de datos por valor.</a:t>
            </a:r>
          </a:p>
          <a:p>
            <a:r>
              <a:rPr lang="es-AR" sz="2000" dirty="0" smtClean="0"/>
              <a:t>Mismo miembros que las clases pero con restricciones.</a:t>
            </a:r>
          </a:p>
          <a:p>
            <a:r>
              <a:rPr lang="es-AR" sz="2000" dirty="0" smtClean="0"/>
              <a:t>Las estructuras quedan la pila (</a:t>
            </a:r>
            <a:r>
              <a:rPr lang="es-AR" sz="2000" dirty="0" err="1" smtClean="0"/>
              <a:t>stack</a:t>
            </a:r>
            <a:r>
              <a:rPr lang="es-AR" sz="2000" dirty="0" smtClean="0"/>
              <a:t>) mientras que las clases en el </a:t>
            </a:r>
            <a:r>
              <a:rPr lang="es-AR" sz="2000" dirty="0" err="1" smtClean="0"/>
              <a:t>heap</a:t>
            </a:r>
            <a:r>
              <a:rPr lang="es-AR" sz="2000" dirty="0" smtClean="0"/>
              <a:t>.</a:t>
            </a:r>
          </a:p>
          <a:p>
            <a:r>
              <a:rPr lang="es-AR" sz="2000" dirty="0" smtClean="0"/>
              <a:t>Constructor, ya viene definido, pero se puede sobrecargar y siempre con parámetros</a:t>
            </a:r>
          </a:p>
        </p:txBody>
      </p:sp>
      <p:sp>
        <p:nvSpPr>
          <p:cNvPr id="3" name="2 Marcador de contenido"/>
          <p:cNvSpPr>
            <a:spLocks noGrp="1"/>
          </p:cNvSpPr>
          <p:nvPr>
            <p:ph sz="half" idx="2"/>
          </p:nvPr>
        </p:nvSpPr>
        <p:spPr/>
        <p:txBody>
          <a:bodyPr>
            <a:normAutofit/>
          </a:bodyPr>
          <a:lstStyle/>
          <a:p>
            <a:pPr>
              <a:buFont typeface="Wingdings" pitchFamily="2" charset="2"/>
              <a:buChar char="Ø"/>
            </a:pPr>
            <a:r>
              <a:rPr lang="es-AR" sz="2000" dirty="0"/>
              <a:t>N</a:t>
            </a:r>
            <a:r>
              <a:rPr lang="es-AR" sz="2000" dirty="0" smtClean="0"/>
              <a:t>o </a:t>
            </a:r>
            <a:r>
              <a:rPr lang="es-AR" sz="2000" dirty="0"/>
              <a:t>se destruyen, solo se puede asignar </a:t>
            </a:r>
            <a:r>
              <a:rPr lang="es-AR" sz="2000" dirty="0" err="1"/>
              <a:t>null</a:t>
            </a:r>
            <a:r>
              <a:rPr lang="es-AR" sz="2000" dirty="0"/>
              <a:t> a los contenidos.</a:t>
            </a:r>
          </a:p>
          <a:p>
            <a:pPr>
              <a:buFont typeface="Wingdings" pitchFamily="2" charset="2"/>
              <a:buChar char="Ø"/>
            </a:pPr>
            <a:r>
              <a:rPr lang="es-AR" sz="2000" dirty="0"/>
              <a:t>Los campos no pueden inicializarse en la declaración</a:t>
            </a:r>
          </a:p>
          <a:p>
            <a:pPr>
              <a:buFont typeface="Wingdings" pitchFamily="2" charset="2"/>
              <a:buChar char="Ø"/>
            </a:pPr>
            <a:r>
              <a:rPr lang="es-AR" sz="2000" dirty="0"/>
              <a:t>Resto de los elementos igual que en las clases</a:t>
            </a:r>
          </a:p>
          <a:p>
            <a:pPr>
              <a:buFont typeface="Wingdings" pitchFamily="2" charset="2"/>
              <a:buChar char="Ø"/>
            </a:pPr>
            <a:r>
              <a:rPr lang="es-AR" sz="2000" dirty="0"/>
              <a:t>Sirve para trabajar con objetos compuesto simples y con gran cantidad. </a:t>
            </a:r>
          </a:p>
          <a:p>
            <a:pPr>
              <a:buFont typeface="Wingdings" pitchFamily="2" charset="2"/>
              <a:buChar char="Ø"/>
            </a:pPr>
            <a:r>
              <a:rPr lang="es-AR" sz="2000" dirty="0"/>
              <a:t>Es más </a:t>
            </a:r>
            <a:r>
              <a:rPr lang="es-AR" sz="2000" dirty="0" err="1"/>
              <a:t>performante</a:t>
            </a:r>
            <a:r>
              <a:rPr lang="es-AR" sz="2000" dirty="0"/>
              <a:t> que la clase pero menos versátil</a:t>
            </a:r>
            <a:r>
              <a:rPr lang="es-AR" sz="2000" dirty="0" smtClean="0"/>
              <a:t>.</a:t>
            </a:r>
            <a:endParaRPr lang="es-AR" sz="2000" dirty="0"/>
          </a:p>
        </p:txBody>
      </p:sp>
      <p:sp>
        <p:nvSpPr>
          <p:cNvPr id="4" name="3 Marcador de fecha"/>
          <p:cNvSpPr>
            <a:spLocks noGrp="1"/>
          </p:cNvSpPr>
          <p:nvPr>
            <p:ph type="dt" sz="half" idx="10"/>
          </p:nvPr>
        </p:nvSpPr>
        <p:spPr/>
        <p:txBody>
          <a:bodyPr/>
          <a:lstStyle/>
          <a:p>
            <a:fld id="{8F38F8F4-E31E-4722-90FE-76E865B7481C}"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14</a:t>
            </a:fld>
            <a:endParaRPr lang="es-AR"/>
          </a:p>
        </p:txBody>
      </p:sp>
      <p:sp>
        <p:nvSpPr>
          <p:cNvPr id="6" name="5 Título"/>
          <p:cNvSpPr>
            <a:spLocks noGrp="1"/>
          </p:cNvSpPr>
          <p:nvPr>
            <p:ph type="title"/>
          </p:nvPr>
        </p:nvSpPr>
        <p:spPr>
          <a:xfrm>
            <a:off x="473634" y="692696"/>
            <a:ext cx="8229600" cy="785818"/>
          </a:xfrm>
        </p:spPr>
        <p:txBody>
          <a:bodyPr/>
          <a:lstStyle/>
          <a:p>
            <a:r>
              <a:rPr lang="es-AR" dirty="0" smtClean="0"/>
              <a:t>Estructuras</a:t>
            </a:r>
            <a:endParaRPr lang="es-AR" dirty="0"/>
          </a:p>
        </p:txBody>
      </p:sp>
      <p:sp>
        <p:nvSpPr>
          <p:cNvPr id="7" name="6 Rectángulo"/>
          <p:cNvSpPr/>
          <p:nvPr/>
        </p:nvSpPr>
        <p:spPr>
          <a:xfrm>
            <a:off x="179512" y="5872247"/>
            <a:ext cx="1582484" cy="253916"/>
          </a:xfrm>
          <a:prstGeom prst="rect">
            <a:avLst/>
          </a:prstGeom>
        </p:spPr>
        <p:txBody>
          <a:bodyPr wrap="none">
            <a:spAutoFit/>
          </a:bodyPr>
          <a:lstStyle/>
          <a:p>
            <a:r>
              <a:rPr lang="es-AR" sz="1050" dirty="0" smtClean="0"/>
              <a:t>07. </a:t>
            </a:r>
            <a:r>
              <a:rPr lang="es-AR" sz="1050" dirty="0"/>
              <a:t>Ejemplo - Estructuras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873642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48880"/>
            <a:ext cx="4038600" cy="3768733"/>
          </a:xfrm>
        </p:spPr>
        <p:txBody>
          <a:bodyPr/>
          <a:lstStyle/>
          <a:p>
            <a:r>
              <a:rPr lang="es-AR" dirty="0" smtClean="0"/>
              <a:t>Variables por referencia</a:t>
            </a:r>
          </a:p>
          <a:p>
            <a:endParaRPr lang="es-AR" dirty="0" smtClean="0"/>
          </a:p>
          <a:p>
            <a:r>
              <a:rPr lang="es-AR" dirty="0" smtClean="0"/>
              <a:t>Todo son clases</a:t>
            </a:r>
          </a:p>
          <a:p>
            <a:pPr lvl="1"/>
            <a:r>
              <a:rPr lang="es-AR" dirty="0" smtClean="0"/>
              <a:t>Usando</a:t>
            </a:r>
            <a:endParaRPr lang="es-AR" dirty="0"/>
          </a:p>
          <a:p>
            <a:pPr lvl="1"/>
            <a:r>
              <a:rPr lang="es-AR" dirty="0" smtClean="0"/>
              <a:t>Extendiendo</a:t>
            </a:r>
          </a:p>
          <a:p>
            <a:pPr lvl="1"/>
            <a:r>
              <a:rPr lang="es-AR" dirty="0" smtClean="0"/>
              <a:t>Creando	</a:t>
            </a:r>
            <a:endParaRPr lang="es-AR" dirty="0"/>
          </a:p>
        </p:txBody>
      </p:sp>
      <p:pic>
        <p:nvPicPr>
          <p:cNvPr id="29698" name="Picture 2" descr="http://3.bp.blogspot.com/_R5G8Npfrqp8/SLNB83JODxI/AAAAAAAAACo/9wklScI1XJo/s320/bcl.gif"/>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45273" y="2564904"/>
            <a:ext cx="3278783"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C2B9C6C8-5297-4E8D-9DCA-4E74EB572863}"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15</a:t>
            </a:fld>
            <a:endParaRPr lang="es-AR"/>
          </a:p>
        </p:txBody>
      </p:sp>
      <p:sp>
        <p:nvSpPr>
          <p:cNvPr id="6" name="5 Título"/>
          <p:cNvSpPr>
            <a:spLocks noGrp="1"/>
          </p:cNvSpPr>
          <p:nvPr>
            <p:ph type="title"/>
          </p:nvPr>
        </p:nvSpPr>
        <p:spPr>
          <a:xfrm>
            <a:off x="460158" y="813298"/>
            <a:ext cx="8229600" cy="785818"/>
          </a:xfrm>
        </p:spPr>
        <p:txBody>
          <a:bodyPr/>
          <a:lstStyle/>
          <a:p>
            <a:r>
              <a:rPr lang="es-AR" dirty="0"/>
              <a:t>Clases: Tipos por referencia definidos por el usuario</a:t>
            </a:r>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3210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92500"/>
          </a:bodyPr>
          <a:lstStyle/>
          <a:p>
            <a:r>
              <a:rPr lang="es-AR" sz="2000" dirty="0"/>
              <a:t>P</a:t>
            </a:r>
            <a:r>
              <a:rPr lang="es-AR" sz="2000" dirty="0" smtClean="0"/>
              <a:t>ermite </a:t>
            </a:r>
            <a:r>
              <a:rPr lang="es-AR" sz="2000" dirty="0"/>
              <a:t>ampliar la funcionalidad de una clase existente sin perder la que ya tuviera </a:t>
            </a:r>
            <a:r>
              <a:rPr lang="es-AR" sz="2000" dirty="0" smtClean="0"/>
              <a:t>previamente.</a:t>
            </a:r>
          </a:p>
          <a:p>
            <a:endParaRPr lang="es-AR" sz="2000" dirty="0" smtClean="0"/>
          </a:p>
          <a:p>
            <a:r>
              <a:rPr lang="es-AR" sz="2000" dirty="0" smtClean="0"/>
              <a:t>Al crear </a:t>
            </a:r>
            <a:r>
              <a:rPr lang="es-AR" sz="2000" dirty="0"/>
              <a:t>una nueva clase que se derive de otra, esta nueva clase puede cambiar el comportamiento de la clase base y/o ampliarlo, de esta forma podemos adaptar la clase, llamémosla, original para adaptarla a nuestras necesidades</a:t>
            </a:r>
          </a:p>
        </p:txBody>
      </p:sp>
      <p:sp>
        <p:nvSpPr>
          <p:cNvPr id="4" name="3 Marcador de fecha"/>
          <p:cNvSpPr>
            <a:spLocks noGrp="1"/>
          </p:cNvSpPr>
          <p:nvPr>
            <p:ph type="dt" sz="half" idx="10"/>
          </p:nvPr>
        </p:nvSpPr>
        <p:spPr/>
        <p:txBody>
          <a:bodyPr/>
          <a:lstStyle/>
          <a:p>
            <a:fld id="{6B506FA7-6BE6-4BDF-BB78-244A1B1564D4}"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16</a:t>
            </a:fld>
            <a:endParaRPr lang="es-AR"/>
          </a:p>
        </p:txBody>
      </p:sp>
      <p:sp>
        <p:nvSpPr>
          <p:cNvPr id="6" name="5 Título"/>
          <p:cNvSpPr>
            <a:spLocks noGrp="1"/>
          </p:cNvSpPr>
          <p:nvPr>
            <p:ph type="title"/>
          </p:nvPr>
        </p:nvSpPr>
        <p:spPr>
          <a:xfrm>
            <a:off x="381000" y="768372"/>
            <a:ext cx="8229600" cy="785818"/>
          </a:xfrm>
        </p:spPr>
        <p:txBody>
          <a:bodyPr/>
          <a:lstStyle/>
          <a:p>
            <a:r>
              <a:rPr lang="es-AR" dirty="0" smtClean="0"/>
              <a:t>Clases - Herencia </a:t>
            </a:r>
            <a:endParaRPr lang="es-AR"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085206"/>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933056"/>
            <a:ext cx="2520280" cy="189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1989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85000" lnSpcReduction="20000"/>
          </a:bodyPr>
          <a:lstStyle/>
          <a:p>
            <a:r>
              <a:rPr lang="es-AR" dirty="0"/>
              <a:t>La </a:t>
            </a:r>
            <a:r>
              <a:rPr lang="es-AR" b="1" dirty="0" smtClean="0">
                <a:solidFill>
                  <a:srgbClr val="FF0000"/>
                </a:solidFill>
              </a:rPr>
              <a:t>encapsulamiento</a:t>
            </a:r>
            <a:r>
              <a:rPr lang="es-AR" dirty="0" smtClean="0"/>
              <a:t>  facilita trabajar con abstracciones, sin preocuparse de como se implementan los detalles.</a:t>
            </a:r>
          </a:p>
          <a:p>
            <a:endParaRPr lang="es-AR" dirty="0" smtClean="0"/>
          </a:p>
          <a:p>
            <a:r>
              <a:rPr lang="es-AR" dirty="0" smtClean="0"/>
              <a:t>El </a:t>
            </a:r>
            <a:r>
              <a:rPr lang="es-AR" b="1" dirty="0" smtClean="0">
                <a:solidFill>
                  <a:srgbClr val="FF0000"/>
                </a:solidFill>
              </a:rPr>
              <a:t>polimorfismo</a:t>
            </a:r>
            <a:r>
              <a:rPr lang="es-AR" dirty="0" smtClean="0"/>
              <a:t> posibilita centrarse en que hay que hacer para usar datos o acciones y entender las particularidades de cada implementación.</a:t>
            </a:r>
          </a:p>
        </p:txBody>
      </p:sp>
      <p:sp>
        <p:nvSpPr>
          <p:cNvPr id="4" name="3 Marcador de fecha"/>
          <p:cNvSpPr>
            <a:spLocks noGrp="1"/>
          </p:cNvSpPr>
          <p:nvPr>
            <p:ph type="dt" sz="half" idx="10"/>
          </p:nvPr>
        </p:nvSpPr>
        <p:spPr/>
        <p:txBody>
          <a:bodyPr/>
          <a:lstStyle/>
          <a:p>
            <a:fld id="{74AE0577-5487-49EC-82DB-C604529E1DED}"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17</a:t>
            </a:fld>
            <a:endParaRPr lang="es-AR"/>
          </a:p>
        </p:txBody>
      </p:sp>
      <p:sp>
        <p:nvSpPr>
          <p:cNvPr id="6" name="5 Título"/>
          <p:cNvSpPr>
            <a:spLocks noGrp="1"/>
          </p:cNvSpPr>
          <p:nvPr>
            <p:ph type="title"/>
          </p:nvPr>
        </p:nvSpPr>
        <p:spPr>
          <a:xfrm>
            <a:off x="457201" y="620688"/>
            <a:ext cx="8229600" cy="785818"/>
          </a:xfrm>
        </p:spPr>
        <p:txBody>
          <a:bodyPr/>
          <a:lstStyle/>
          <a:p>
            <a:r>
              <a:rPr lang="es-AR" dirty="0" smtClean="0"/>
              <a:t>Clases - Encapsulamiento </a:t>
            </a:r>
            <a:r>
              <a:rPr lang="es-AR" dirty="0"/>
              <a:t>y Polimorfismo</a:t>
            </a:r>
          </a:p>
        </p:txBody>
      </p:sp>
      <p:sp>
        <p:nvSpPr>
          <p:cNvPr id="7" name="AutoShape 2" descr="http://t2.gstatic.com/images?q=tbn:ANd9GcTSfFfmgkHYCO8kETc6-qy_nulgabDk7xSXdUptAXzgUs-nWWBnMRy8y-H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859" y="2272008"/>
            <a:ext cx="17811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308" y="4077072"/>
            <a:ext cx="25622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72695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63FF8CD1-5087-49A7-9D44-F9A8A226716D}"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18</a:t>
            </a:fld>
            <a:endParaRPr lang="es-AR"/>
          </a:p>
        </p:txBody>
      </p:sp>
      <p:sp>
        <p:nvSpPr>
          <p:cNvPr id="6" name="5 Título"/>
          <p:cNvSpPr>
            <a:spLocks noGrp="1"/>
          </p:cNvSpPr>
          <p:nvPr>
            <p:ph type="title"/>
          </p:nvPr>
        </p:nvSpPr>
        <p:spPr>
          <a:xfrm>
            <a:off x="457201" y="692696"/>
            <a:ext cx="8229600" cy="785818"/>
          </a:xfrm>
        </p:spPr>
        <p:txBody>
          <a:bodyPr/>
          <a:lstStyle/>
          <a:p>
            <a:r>
              <a:rPr lang="es-AR" dirty="0" smtClean="0"/>
              <a:t>Clases - Definición de una clase</a:t>
            </a:r>
            <a:endParaRPr lang="es-AR" dirty="0"/>
          </a:p>
        </p:txBody>
      </p:sp>
      <p:graphicFrame>
        <p:nvGraphicFramePr>
          <p:cNvPr id="7" name="6 Tabla"/>
          <p:cNvGraphicFramePr>
            <a:graphicFrameLocks noGrp="1"/>
          </p:cNvGraphicFramePr>
          <p:nvPr>
            <p:extLst>
              <p:ext uri="{D42A27DB-BD31-4B8C-83A1-F6EECF244321}">
                <p14:modId xmlns:p14="http://schemas.microsoft.com/office/powerpoint/2010/main" val="1481596653"/>
              </p:ext>
            </p:extLst>
          </p:nvPr>
        </p:nvGraphicFramePr>
        <p:xfrm>
          <a:off x="267326" y="1478514"/>
          <a:ext cx="8626834" cy="4669983"/>
        </p:xfrm>
        <a:graphic>
          <a:graphicData uri="http://schemas.openxmlformats.org/drawingml/2006/table">
            <a:tbl>
              <a:tblPr firstRow="1" bandRow="1">
                <a:tableStyleId>{5C22544A-7EE6-4342-B048-85BDC9FD1C3A}</a:tableStyleId>
              </a:tblPr>
              <a:tblGrid>
                <a:gridCol w="1937152"/>
                <a:gridCol w="6689682"/>
              </a:tblGrid>
              <a:tr h="404713">
                <a:tc gridSpan="2">
                  <a:txBody>
                    <a:bodyPr/>
                    <a:lstStyle/>
                    <a:p>
                      <a:pPr algn="ctr"/>
                      <a:r>
                        <a:rPr lang="es-AR" dirty="0" smtClean="0"/>
                        <a:t>Nombre</a:t>
                      </a:r>
                      <a:endParaRPr lang="es-AR" dirty="0"/>
                    </a:p>
                  </a:txBody>
                  <a:tcPr/>
                </a:tc>
                <a:tc hMerge="1">
                  <a:txBody>
                    <a:bodyPr/>
                    <a:lstStyle/>
                    <a:p>
                      <a:endParaRPr lang="es-AR" dirty="0"/>
                    </a:p>
                  </a:txBody>
                  <a:tcPr/>
                </a:tc>
              </a:tr>
              <a:tr h="408825">
                <a:tc>
                  <a:txBody>
                    <a:bodyPr/>
                    <a:lstStyle/>
                    <a:p>
                      <a:r>
                        <a:rPr lang="es-AR" sz="1400" dirty="0" smtClean="0">
                          <a:effectLst/>
                        </a:rPr>
                        <a:t>Enumeraciones</a:t>
                      </a:r>
                      <a:endParaRPr lang="es-AR" sz="1400" b="1" dirty="0"/>
                    </a:p>
                  </a:txBody>
                  <a:tcPr/>
                </a:tc>
                <a:tc>
                  <a:txBody>
                    <a:bodyPr/>
                    <a:lstStyle/>
                    <a:p>
                      <a:r>
                        <a:rPr lang="es-AR" sz="1100" dirty="0" smtClean="0">
                          <a:effectLst/>
                        </a:rPr>
                        <a:t>Definen valores constantes relacionados, por ejemplo para indicar los valores posibles de cualquier "característica" de la clase.</a:t>
                      </a:r>
                      <a:endParaRPr lang="es-AR" sz="1100" dirty="0"/>
                    </a:p>
                  </a:txBody>
                  <a:tcPr/>
                </a:tc>
              </a:tr>
              <a:tr h="408825">
                <a:tc>
                  <a:txBody>
                    <a:bodyPr/>
                    <a:lstStyle/>
                    <a:p>
                      <a:r>
                        <a:rPr lang="es-ES_tradnl" sz="1400" dirty="0" smtClean="0"/>
                        <a:t>Constantes</a:t>
                      </a:r>
                      <a:endParaRPr lang="es-AR" sz="1400" dirty="0"/>
                    </a:p>
                  </a:txBody>
                  <a:tcPr/>
                </a:tc>
                <a:tc>
                  <a:txBody>
                    <a:bodyPr/>
                    <a:lstStyle/>
                    <a:p>
                      <a:pPr marL="0" algn="l" defTabSz="914400" rtl="0" eaLnBrk="1" latinLnBrk="0" hangingPunct="1"/>
                      <a:r>
                        <a:rPr lang="es-ES_tradnl" sz="1100" kern="1200" dirty="0" smtClean="0">
                          <a:solidFill>
                            <a:schemeClr val="dk1"/>
                          </a:solidFill>
                          <a:effectLst/>
                          <a:latin typeface="+mn-lt"/>
                          <a:ea typeface="+mn-ea"/>
                          <a:cs typeface="+mn-cs"/>
                        </a:rPr>
                        <a:t>Símbolos,</a:t>
                      </a:r>
                      <a:r>
                        <a:rPr lang="es-ES_tradnl" sz="1100" kern="1200" baseline="0" dirty="0" smtClean="0">
                          <a:solidFill>
                            <a:schemeClr val="dk1"/>
                          </a:solidFill>
                          <a:effectLst/>
                          <a:latin typeface="+mn-lt"/>
                          <a:ea typeface="+mn-ea"/>
                          <a:cs typeface="+mn-cs"/>
                        </a:rPr>
                        <a:t> datos que no cambian. Están asociadas a clases, no a objetos. Son miembros estáticos de los tipos. </a:t>
                      </a:r>
                      <a:endParaRPr lang="es-AR" sz="1100" kern="1200" dirty="0">
                        <a:solidFill>
                          <a:schemeClr val="dk1"/>
                        </a:solidFill>
                        <a:effectLst/>
                        <a:latin typeface="+mn-lt"/>
                        <a:ea typeface="+mn-ea"/>
                        <a:cs typeface="+mn-cs"/>
                      </a:endParaRPr>
                    </a:p>
                  </a:txBody>
                  <a:tcPr/>
                </a:tc>
              </a:tr>
              <a:tr h="408825">
                <a:tc>
                  <a:txBody>
                    <a:bodyPr/>
                    <a:lstStyle/>
                    <a:p>
                      <a:r>
                        <a:rPr lang="es-AR" sz="1400" dirty="0" smtClean="0"/>
                        <a:t>Campos </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Son variables usadas para mantener los datos que la clase manipulará,</a:t>
                      </a:r>
                      <a:r>
                        <a:rPr lang="es-AR" sz="1100" kern="1200" baseline="0" dirty="0" smtClean="0">
                          <a:solidFill>
                            <a:schemeClr val="dk1"/>
                          </a:solidFill>
                          <a:effectLst/>
                          <a:latin typeface="+mn-lt"/>
                          <a:ea typeface="+mn-ea"/>
                          <a:cs typeface="+mn-cs"/>
                        </a:rPr>
                        <a:t> que puede ser de solo lectura o lectura-escritura. Puede ser estático, relacionado con la clase.</a:t>
                      </a:r>
                      <a:endParaRPr lang="es-AR" sz="1100" kern="1200" dirty="0">
                        <a:solidFill>
                          <a:schemeClr val="dk1"/>
                        </a:solidFill>
                        <a:effectLst/>
                        <a:latin typeface="+mn-lt"/>
                        <a:ea typeface="+mn-ea"/>
                        <a:cs typeface="+mn-cs"/>
                      </a:endParaRPr>
                    </a:p>
                  </a:txBody>
                  <a:tcPr/>
                </a:tc>
              </a:tr>
              <a:tr h="569435">
                <a:tc>
                  <a:txBody>
                    <a:bodyPr/>
                    <a:lstStyle/>
                    <a:p>
                      <a:r>
                        <a:rPr lang="es-AR" sz="1400" dirty="0" smtClean="0">
                          <a:effectLst/>
                        </a:rPr>
                        <a:t>Métodos </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método es una función que realiza operaciones que cambian o consultar el estado de </a:t>
                      </a:r>
                      <a:r>
                        <a:rPr lang="es-AR" sz="1100" kern="1200" baseline="0" dirty="0" smtClean="0">
                          <a:solidFill>
                            <a:schemeClr val="dk1"/>
                          </a:solidFill>
                          <a:effectLst/>
                          <a:latin typeface="+mn-lt"/>
                          <a:ea typeface="+mn-ea"/>
                          <a:cs typeface="+mn-cs"/>
                        </a:rPr>
                        <a:t> </a:t>
                      </a:r>
                      <a:r>
                        <a:rPr lang="es-AR" sz="1100" kern="1200" dirty="0" smtClean="0">
                          <a:solidFill>
                            <a:schemeClr val="dk1"/>
                          </a:solidFill>
                          <a:effectLst/>
                          <a:latin typeface="+mn-lt"/>
                          <a:ea typeface="+mn-ea"/>
                          <a:cs typeface="+mn-cs"/>
                        </a:rPr>
                        <a:t>un tipo (método estático) o un objeto (método de instancia).  Los Métodos suelen leer y escribir en los campos del tipo u objeto</a:t>
                      </a:r>
                      <a:endParaRPr lang="es-AR" sz="1100" kern="1200" dirty="0">
                        <a:solidFill>
                          <a:schemeClr val="dk1"/>
                        </a:solidFill>
                        <a:effectLst/>
                        <a:latin typeface="+mn-lt"/>
                        <a:ea typeface="+mn-ea"/>
                        <a:cs typeface="+mn-cs"/>
                      </a:endParaRPr>
                    </a:p>
                  </a:txBody>
                  <a:tcPr/>
                </a:tc>
              </a:tr>
              <a:tr h="569435">
                <a:tc>
                  <a:txBody>
                    <a:bodyPr/>
                    <a:lstStyle/>
                    <a:p>
                      <a:pPr marL="0" algn="l" defTabSz="914400" rtl="0" eaLnBrk="1" latinLnBrk="0" hangingPunct="1"/>
                      <a:r>
                        <a:rPr lang="es-AR" sz="1400" kern="1200" dirty="0" smtClean="0">
                          <a:solidFill>
                            <a:schemeClr val="dk1"/>
                          </a:solidFill>
                          <a:effectLst/>
                          <a:latin typeface="+mn-lt"/>
                          <a:ea typeface="+mn-ea"/>
                          <a:cs typeface="+mn-cs"/>
                        </a:rPr>
                        <a:t>Propiedades </a:t>
                      </a:r>
                      <a:endParaRPr lang="es-AR" sz="1400" kern="1200" dirty="0">
                        <a:solidFill>
                          <a:schemeClr val="dk1"/>
                        </a:solidFill>
                        <a:effectLst/>
                        <a:latin typeface="+mn-lt"/>
                        <a:ea typeface="+mn-ea"/>
                        <a:cs typeface="+mn-cs"/>
                      </a:endParaRPr>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Una propiedad es un mecanismo que permite una sintaxis sencilla</a:t>
                      </a:r>
                      <a:r>
                        <a:rPr lang="es-AR" sz="1100" kern="1200" baseline="0" dirty="0" smtClean="0">
                          <a:solidFill>
                            <a:schemeClr val="dk1"/>
                          </a:solidFill>
                          <a:effectLst/>
                          <a:latin typeface="+mn-lt"/>
                          <a:ea typeface="+mn-ea"/>
                          <a:cs typeface="+mn-cs"/>
                        </a:rPr>
                        <a:t> parecida al</a:t>
                      </a:r>
                      <a:r>
                        <a:rPr lang="es-AR" sz="1100" kern="1200" dirty="0" smtClean="0">
                          <a:solidFill>
                            <a:schemeClr val="dk1"/>
                          </a:solidFill>
                          <a:effectLst/>
                          <a:latin typeface="+mn-lt"/>
                          <a:ea typeface="+mn-ea"/>
                          <a:cs typeface="+mn-cs"/>
                        </a:rPr>
                        <a:t> campo como para configurar o consultar parte del estado lógico de un tipo (propiedad estática) o un objeto (propiedad de instancia) al tiempo que garantiza que el Estado no llega a ser corrupto. </a:t>
                      </a:r>
                      <a:endParaRPr lang="es-AR" sz="1100" kern="1200" dirty="0">
                        <a:solidFill>
                          <a:schemeClr val="dk1"/>
                        </a:solidFill>
                        <a:effectLst/>
                        <a:latin typeface="+mn-lt"/>
                        <a:ea typeface="+mn-ea"/>
                        <a:cs typeface="+mn-cs"/>
                      </a:endParaRPr>
                    </a:p>
                  </a:txBody>
                  <a:tcPr/>
                </a:tc>
              </a:tr>
              <a:tr h="730045">
                <a:tc>
                  <a:txBody>
                    <a:bodyPr/>
                    <a:lstStyle/>
                    <a:p>
                      <a:r>
                        <a:rPr lang="es-AR" sz="1400" dirty="0" smtClean="0">
                          <a:effectLst/>
                        </a:rPr>
                        <a:t>Eventos </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evento estático es un mecanismo que permite a un tipo enviar una notificación a uno o más métodos estáticos o de instancia. Una evento de instancia (no estático) es un mecanismo que permite que un objeto envíe una notificación a uno o más métodos estáticos o de instancia. Los eventos generalmente se</a:t>
                      </a:r>
                      <a:r>
                        <a:rPr lang="es-AR" sz="1100" kern="1200" baseline="0" dirty="0" smtClean="0">
                          <a:solidFill>
                            <a:schemeClr val="dk1"/>
                          </a:solidFill>
                          <a:effectLst/>
                          <a:latin typeface="+mn-lt"/>
                          <a:ea typeface="+mn-ea"/>
                          <a:cs typeface="+mn-cs"/>
                        </a:rPr>
                        <a:t> generan </a:t>
                      </a:r>
                      <a:r>
                        <a:rPr lang="es-AR" sz="1100" kern="1200" dirty="0" smtClean="0">
                          <a:solidFill>
                            <a:schemeClr val="dk1"/>
                          </a:solidFill>
                          <a:effectLst/>
                          <a:latin typeface="+mn-lt"/>
                          <a:ea typeface="+mn-ea"/>
                          <a:cs typeface="+mn-cs"/>
                        </a:rPr>
                        <a:t>en respuesta a un cambio de estado que ocurre en el tipo o el objeto que ofrece el evento. </a:t>
                      </a:r>
                      <a:endParaRPr lang="es-AR" sz="1100" kern="1200" dirty="0">
                        <a:solidFill>
                          <a:schemeClr val="dk1"/>
                        </a:solidFill>
                        <a:effectLst/>
                        <a:latin typeface="+mn-lt"/>
                        <a:ea typeface="+mn-ea"/>
                        <a:cs typeface="+mn-cs"/>
                      </a:endParaRPr>
                    </a:p>
                  </a:txBody>
                  <a:tcPr/>
                </a:tc>
              </a:tr>
              <a:tr h="412665">
                <a:tc>
                  <a:txBody>
                    <a:bodyPr/>
                    <a:lstStyle/>
                    <a:p>
                      <a:r>
                        <a:rPr lang="es-ES_tradnl" sz="1400" dirty="0" smtClean="0"/>
                        <a:t>Constructor</a:t>
                      </a:r>
                      <a:r>
                        <a:rPr lang="es-ES_tradnl" sz="1400" baseline="0" dirty="0" smtClean="0"/>
                        <a:t> de Instancia</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constructor de instancia es un método especial que se utiliza para inicializar los campos de instancia de un nuevo objeto.</a:t>
                      </a:r>
                      <a:endParaRPr lang="es-AR" sz="1100" kern="1200" dirty="0">
                        <a:solidFill>
                          <a:schemeClr val="dk1"/>
                        </a:solidFill>
                        <a:effectLst/>
                        <a:latin typeface="+mn-lt"/>
                        <a:ea typeface="+mn-ea"/>
                        <a:cs typeface="+mn-cs"/>
                      </a:endParaRPr>
                    </a:p>
                  </a:txBody>
                  <a:tcPr/>
                </a:tc>
              </a:tr>
              <a:tr h="559050">
                <a:tc>
                  <a:txBody>
                    <a:bodyPr/>
                    <a:lstStyle/>
                    <a:p>
                      <a:r>
                        <a:rPr lang="es-ES_tradnl" sz="1400" dirty="0" smtClean="0"/>
                        <a:t>Constructor</a:t>
                      </a:r>
                      <a:r>
                        <a:rPr lang="es-ES_tradnl" sz="1400" baseline="0" dirty="0" smtClean="0"/>
                        <a:t> de Tipo</a:t>
                      </a:r>
                      <a:endParaRPr lang="es-AR" sz="1400" dirty="0"/>
                    </a:p>
                  </a:txBody>
                  <a:tcPr/>
                </a:tc>
                <a:tc>
                  <a:txBody>
                    <a:bodyPr/>
                    <a:lstStyle/>
                    <a:p>
                      <a:pPr marL="0" algn="l" defTabSz="914400" rtl="0" eaLnBrk="1" latinLnBrk="0" hangingPunct="1"/>
                      <a:r>
                        <a:rPr lang="es-AR" sz="1100" kern="1200" dirty="0" smtClean="0">
                          <a:solidFill>
                            <a:schemeClr val="dk1"/>
                          </a:solidFill>
                          <a:effectLst/>
                          <a:latin typeface="+mn-lt"/>
                          <a:ea typeface="+mn-ea"/>
                          <a:cs typeface="+mn-cs"/>
                        </a:rPr>
                        <a:t>Un constructor de tipos es un método especial que se utiliza para inicializar los campos estáticos de un tipo a un estado inicial.</a:t>
                      </a:r>
                      <a:endParaRPr lang="es-AR" sz="1100" kern="1200" dirty="0">
                        <a:solidFill>
                          <a:schemeClr val="dk1"/>
                        </a:solidFill>
                        <a:effectLst/>
                        <a:latin typeface="+mn-lt"/>
                        <a:ea typeface="+mn-ea"/>
                        <a:cs typeface="+mn-cs"/>
                      </a:endParaRPr>
                    </a:p>
                  </a:txBody>
                  <a:tcPr/>
                </a:tc>
              </a:tr>
            </a:tbl>
          </a:graphicData>
        </a:graphic>
      </p:graphicFrame>
      <p:sp>
        <p:nvSpPr>
          <p:cNvPr id="2" name="1 Rectángulo"/>
          <p:cNvSpPr/>
          <p:nvPr/>
        </p:nvSpPr>
        <p:spPr>
          <a:xfrm>
            <a:off x="179512" y="6123205"/>
            <a:ext cx="2064989" cy="253916"/>
          </a:xfrm>
          <a:prstGeom prst="rect">
            <a:avLst/>
          </a:prstGeom>
        </p:spPr>
        <p:txBody>
          <a:bodyPr wrap="none">
            <a:spAutoFit/>
          </a:bodyPr>
          <a:lstStyle/>
          <a:p>
            <a:r>
              <a:rPr lang="es-AR" sz="1050" dirty="0" smtClean="0"/>
              <a:t>08. </a:t>
            </a:r>
            <a:r>
              <a:rPr lang="es-AR" sz="1050" dirty="0"/>
              <a:t>Ejemplo - Definición de Clases</a:t>
            </a:r>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35955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57431"/>
            <a:ext cx="4038600" cy="3375826"/>
          </a:xfrm>
        </p:spPr>
        <p:txBody>
          <a:bodyPr>
            <a:normAutofit fontScale="92500" lnSpcReduction="10000"/>
          </a:bodyPr>
          <a:lstStyle/>
          <a:p>
            <a:r>
              <a:rPr lang="es-AR" dirty="0" smtClean="0"/>
              <a:t>Crear un objeto en memoria</a:t>
            </a:r>
          </a:p>
          <a:p>
            <a:pPr lvl="1"/>
            <a:r>
              <a:rPr lang="es-AR" dirty="0" smtClean="0"/>
              <a:t>1. Declarar</a:t>
            </a:r>
          </a:p>
          <a:p>
            <a:pPr lvl="1"/>
            <a:r>
              <a:rPr lang="es-AR" dirty="0" smtClean="0"/>
              <a:t>2. Instanciar</a:t>
            </a:r>
          </a:p>
          <a:p>
            <a:pPr lvl="1"/>
            <a:endParaRPr lang="es-AR" dirty="0"/>
          </a:p>
          <a:p>
            <a:r>
              <a:rPr lang="es-AR" dirty="0" smtClean="0"/>
              <a:t>Constructor</a:t>
            </a:r>
          </a:p>
          <a:p>
            <a:endParaRPr lang="es-AR" dirty="0" smtClean="0"/>
          </a:p>
          <a:p>
            <a:r>
              <a:rPr lang="es-AR" dirty="0" smtClean="0"/>
              <a:t>Destructor</a:t>
            </a:r>
            <a:endParaRPr lang="es-AR" dirty="0"/>
          </a:p>
        </p:txBody>
      </p:sp>
      <p:sp>
        <p:nvSpPr>
          <p:cNvPr id="4" name="3 Marcador de fecha"/>
          <p:cNvSpPr>
            <a:spLocks noGrp="1"/>
          </p:cNvSpPr>
          <p:nvPr>
            <p:ph type="dt" sz="half" idx="10"/>
          </p:nvPr>
        </p:nvSpPr>
        <p:spPr/>
        <p:txBody>
          <a:bodyPr/>
          <a:lstStyle/>
          <a:p>
            <a:fld id="{9481C012-DF9F-4711-B727-C3E460FEA218}"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19</a:t>
            </a:fld>
            <a:endParaRPr lang="es-AR"/>
          </a:p>
        </p:txBody>
      </p:sp>
      <p:sp>
        <p:nvSpPr>
          <p:cNvPr id="6" name="5 Título"/>
          <p:cNvSpPr>
            <a:spLocks noGrp="1"/>
          </p:cNvSpPr>
          <p:nvPr>
            <p:ph type="title"/>
          </p:nvPr>
        </p:nvSpPr>
        <p:spPr>
          <a:xfrm>
            <a:off x="473997" y="683461"/>
            <a:ext cx="8229600" cy="785818"/>
          </a:xfrm>
          <a:ln>
            <a:noFill/>
          </a:ln>
        </p:spPr>
        <p:txBody>
          <a:bodyPr/>
          <a:lstStyle/>
          <a:p>
            <a:r>
              <a:rPr lang="es-AR" dirty="0" smtClean="0"/>
              <a:t>Clases - Instanciación de una Clase</a:t>
            </a:r>
            <a:endParaRPr lang="es-AR" dirty="0"/>
          </a:p>
        </p:txBody>
      </p:sp>
      <p:sp>
        <p:nvSpPr>
          <p:cNvPr id="7" name="6 Rectángulo"/>
          <p:cNvSpPr/>
          <p:nvPr/>
        </p:nvSpPr>
        <p:spPr>
          <a:xfrm>
            <a:off x="5558856" y="303059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Creado</a:t>
            </a:r>
            <a:endParaRPr lang="es-AR" sz="1400" dirty="0"/>
          </a:p>
        </p:txBody>
      </p:sp>
      <p:sp>
        <p:nvSpPr>
          <p:cNvPr id="8" name="7 Rectángulo"/>
          <p:cNvSpPr/>
          <p:nvPr/>
        </p:nvSpPr>
        <p:spPr>
          <a:xfrm>
            <a:off x="6670056" y="4081370"/>
            <a:ext cx="111120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Actualizado</a:t>
            </a:r>
            <a:endParaRPr lang="es-AR" sz="1400" dirty="0"/>
          </a:p>
        </p:txBody>
      </p:sp>
      <p:sp>
        <p:nvSpPr>
          <p:cNvPr id="10" name="9 Elipse"/>
          <p:cNvSpPr/>
          <p:nvPr/>
        </p:nvSpPr>
        <p:spPr>
          <a:xfrm>
            <a:off x="5964264" y="231051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2" name="11 Conector recto de flecha"/>
          <p:cNvCxnSpPr>
            <a:stCxn id="10" idx="4"/>
            <a:endCxn id="7" idx="0"/>
          </p:cNvCxnSpPr>
          <p:nvPr/>
        </p:nvCxnSpPr>
        <p:spPr>
          <a:xfrm>
            <a:off x="6036272" y="2454530"/>
            <a:ext cx="2664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7" idx="2"/>
            <a:endCxn id="8" idx="0"/>
          </p:cNvCxnSpPr>
          <p:nvPr/>
        </p:nvCxnSpPr>
        <p:spPr>
          <a:xfrm>
            <a:off x="6062912" y="3534650"/>
            <a:ext cx="1162745" cy="54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7" idx="2"/>
          </p:cNvCxnSpPr>
          <p:nvPr/>
        </p:nvCxnSpPr>
        <p:spPr>
          <a:xfrm flipH="1">
            <a:off x="4671594" y="3534650"/>
            <a:ext cx="1391318" cy="811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8" idx="1"/>
          </p:cNvCxnSpPr>
          <p:nvPr/>
        </p:nvCxnSpPr>
        <p:spPr>
          <a:xfrm flipH="1">
            <a:off x="4684914" y="4333398"/>
            <a:ext cx="1985142" cy="26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angular"/>
          <p:cNvCxnSpPr>
            <a:stCxn id="8" idx="2"/>
            <a:endCxn id="8" idx="3"/>
          </p:cNvCxnSpPr>
          <p:nvPr/>
        </p:nvCxnSpPr>
        <p:spPr>
          <a:xfrm rot="5400000" flipH="1" flipV="1">
            <a:off x="7377443" y="4181612"/>
            <a:ext cx="252028" cy="555600"/>
          </a:xfrm>
          <a:prstGeom prst="bentConnector4">
            <a:avLst>
              <a:gd name="adj1" fmla="val -90704"/>
              <a:gd name="adj2" fmla="val 1411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3995936" y="7242348"/>
            <a:ext cx="0" cy="507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CuadroTexto"/>
          <p:cNvSpPr txBox="1"/>
          <p:nvPr/>
        </p:nvSpPr>
        <p:spPr>
          <a:xfrm>
            <a:off x="6197081" y="2598546"/>
            <a:ext cx="585866" cy="369332"/>
          </a:xfrm>
          <a:prstGeom prst="rect">
            <a:avLst/>
          </a:prstGeom>
          <a:noFill/>
        </p:spPr>
        <p:txBody>
          <a:bodyPr wrap="none" rtlCol="0">
            <a:spAutoFit/>
          </a:bodyPr>
          <a:lstStyle/>
          <a:p>
            <a:r>
              <a:rPr lang="es-AR" dirty="0" smtClean="0"/>
              <a:t>new</a:t>
            </a:r>
            <a:endParaRPr lang="es-AR" dirty="0"/>
          </a:p>
        </p:txBody>
      </p:sp>
      <p:sp>
        <p:nvSpPr>
          <p:cNvPr id="28" name="27 CuadroTexto"/>
          <p:cNvSpPr txBox="1"/>
          <p:nvPr/>
        </p:nvSpPr>
        <p:spPr>
          <a:xfrm>
            <a:off x="4684913" y="3534650"/>
            <a:ext cx="898003" cy="369332"/>
          </a:xfrm>
          <a:prstGeom prst="rect">
            <a:avLst/>
          </a:prstGeom>
          <a:noFill/>
        </p:spPr>
        <p:txBody>
          <a:bodyPr wrap="none" rtlCol="0">
            <a:spAutoFit/>
          </a:bodyPr>
          <a:lstStyle/>
          <a:p>
            <a:r>
              <a:rPr lang="es-AR" dirty="0" err="1" smtClean="0"/>
              <a:t>dispose</a:t>
            </a:r>
            <a:endParaRPr lang="es-AR" dirty="0"/>
          </a:p>
        </p:txBody>
      </p:sp>
      <p:sp>
        <p:nvSpPr>
          <p:cNvPr id="29" name="28 CuadroTexto"/>
          <p:cNvSpPr txBox="1"/>
          <p:nvPr/>
        </p:nvSpPr>
        <p:spPr>
          <a:xfrm>
            <a:off x="5511975" y="4495928"/>
            <a:ext cx="898003" cy="369332"/>
          </a:xfrm>
          <a:prstGeom prst="rect">
            <a:avLst/>
          </a:prstGeom>
          <a:noFill/>
        </p:spPr>
        <p:txBody>
          <a:bodyPr wrap="none" rtlCol="0">
            <a:spAutoFit/>
          </a:bodyPr>
          <a:lstStyle/>
          <a:p>
            <a:r>
              <a:rPr lang="es-AR" dirty="0" err="1" smtClean="0"/>
              <a:t>dispose</a:t>
            </a:r>
            <a:endParaRPr lang="es-AR" dirty="0"/>
          </a:p>
        </p:txBody>
      </p:sp>
      <p:sp>
        <p:nvSpPr>
          <p:cNvPr id="30" name="29 CuadroTexto"/>
          <p:cNvSpPr txBox="1"/>
          <p:nvPr/>
        </p:nvSpPr>
        <p:spPr>
          <a:xfrm>
            <a:off x="6782948" y="3174610"/>
            <a:ext cx="1430358" cy="830997"/>
          </a:xfrm>
          <a:prstGeom prst="rect">
            <a:avLst/>
          </a:prstGeom>
          <a:noFill/>
        </p:spPr>
        <p:txBody>
          <a:bodyPr wrap="square" rtlCol="0">
            <a:spAutoFit/>
          </a:bodyPr>
          <a:lstStyle/>
          <a:p>
            <a:r>
              <a:rPr lang="es-AR" sz="1200" dirty="0" smtClean="0"/>
              <a:t>Ejecución de métodos</a:t>
            </a:r>
          </a:p>
          <a:p>
            <a:r>
              <a:rPr lang="es-AR" sz="1200" dirty="0" smtClean="0"/>
              <a:t>Propiedades y asignaciones</a:t>
            </a:r>
            <a:endParaRPr lang="es-AR" sz="1200" dirty="0"/>
          </a:p>
        </p:txBody>
      </p:sp>
      <p:sp>
        <p:nvSpPr>
          <p:cNvPr id="31" name="30 CuadroTexto"/>
          <p:cNvSpPr txBox="1"/>
          <p:nvPr/>
        </p:nvSpPr>
        <p:spPr>
          <a:xfrm>
            <a:off x="6814050" y="4902259"/>
            <a:ext cx="1430358" cy="830997"/>
          </a:xfrm>
          <a:prstGeom prst="rect">
            <a:avLst/>
          </a:prstGeom>
          <a:noFill/>
        </p:spPr>
        <p:txBody>
          <a:bodyPr wrap="square" rtlCol="0">
            <a:spAutoFit/>
          </a:bodyPr>
          <a:lstStyle/>
          <a:p>
            <a:r>
              <a:rPr lang="es-AR" sz="1200" dirty="0" smtClean="0"/>
              <a:t>Ejecución de métodos</a:t>
            </a:r>
          </a:p>
          <a:p>
            <a:r>
              <a:rPr lang="es-AR" sz="1200" dirty="0" smtClean="0"/>
              <a:t>Propiedades y asignaciones</a:t>
            </a:r>
            <a:endParaRPr lang="es-AR" sz="1200" dirty="0"/>
          </a:p>
        </p:txBody>
      </p:sp>
      <p:sp>
        <p:nvSpPr>
          <p:cNvPr id="41" name="40 Elipse"/>
          <p:cNvSpPr/>
          <p:nvPr/>
        </p:nvSpPr>
        <p:spPr>
          <a:xfrm>
            <a:off x="4527578" y="433339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Elipse"/>
          <p:cNvSpPr/>
          <p:nvPr/>
        </p:nvSpPr>
        <p:spPr>
          <a:xfrm>
            <a:off x="4485053" y="4302808"/>
            <a:ext cx="229066" cy="21632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Rectángulo"/>
          <p:cNvSpPr/>
          <p:nvPr/>
        </p:nvSpPr>
        <p:spPr>
          <a:xfrm>
            <a:off x="249115" y="5732466"/>
            <a:ext cx="2137124" cy="246221"/>
          </a:xfrm>
          <a:prstGeom prst="rect">
            <a:avLst/>
          </a:prstGeom>
        </p:spPr>
        <p:txBody>
          <a:bodyPr wrap="none">
            <a:spAutoFit/>
          </a:bodyPr>
          <a:lstStyle/>
          <a:p>
            <a:r>
              <a:rPr lang="es-AR" sz="1000" dirty="0" smtClean="0"/>
              <a:t>08. </a:t>
            </a:r>
            <a:r>
              <a:rPr lang="es-AR" sz="1000" dirty="0"/>
              <a:t>Ejemplo - Instanciación de Clases</a:t>
            </a:r>
          </a:p>
        </p:txBody>
      </p:sp>
      <p:sp>
        <p:nvSpPr>
          <p:cNvPr id="9" name="Marcador de pie de página 8"/>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72650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Clr>
                <a:schemeClr val="accent1">
                  <a:lumMod val="75000"/>
                </a:schemeClr>
              </a:buClr>
              <a:buFont typeface="Wingdings" pitchFamily="2" charset="2"/>
              <a:buChar char="&amp;"/>
            </a:pPr>
            <a:r>
              <a:rPr lang="es-AR" sz="2600" dirty="0"/>
              <a:t>El sistema de tipos</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Clases y estructuras </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Manejo </a:t>
            </a:r>
            <a:r>
              <a:rPr lang="es-AR" sz="2600" dirty="0"/>
              <a:t>de excepciones </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Eventos </a:t>
            </a:r>
            <a:r>
              <a:rPr lang="es-AR" sz="2600" dirty="0"/>
              <a:t>y delegados  </a:t>
            </a:r>
          </a:p>
        </p:txBody>
      </p:sp>
      <p:sp>
        <p:nvSpPr>
          <p:cNvPr id="4" name="3 Marcador de fecha"/>
          <p:cNvSpPr>
            <a:spLocks noGrp="1"/>
          </p:cNvSpPr>
          <p:nvPr>
            <p:ph type="dt" sz="half" idx="10"/>
          </p:nvPr>
        </p:nvSpPr>
        <p:spPr/>
        <p:txBody>
          <a:bodyPr/>
          <a:lstStyle/>
          <a:p>
            <a:fld id="{D74803BD-8545-4904-B322-B5DB0A205166}"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a:t>
            </a:fld>
            <a:endParaRPr lang="es-AR"/>
          </a:p>
        </p:txBody>
      </p:sp>
      <p:sp>
        <p:nvSpPr>
          <p:cNvPr id="2" name="1 Título"/>
          <p:cNvSpPr>
            <a:spLocks noGrp="1"/>
          </p:cNvSpPr>
          <p:nvPr>
            <p:ph type="title"/>
          </p:nvPr>
        </p:nvSpPr>
        <p:spPr/>
        <p:txBody>
          <a:bodyPr/>
          <a:lstStyle/>
          <a:p>
            <a:r>
              <a:rPr lang="es-AR" dirty="0" smtClean="0"/>
              <a:t>Agenda</a:t>
            </a:r>
            <a:endParaRPr lang="es-AR" dirty="0"/>
          </a:p>
        </p:txBody>
      </p:sp>
      <p:pic>
        <p:nvPicPr>
          <p:cNvPr id="6" name="Picture 2" descr="C:\Users\Victor\AppData\Local\Microsoft\Windows\Temporary Internet Files\Content.IE5\1YX1XCQC\MC900410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3212976"/>
            <a:ext cx="2548903" cy="2160240"/>
          </a:xfrm>
          <a:prstGeom prst="rect">
            <a:avLst/>
          </a:prstGeom>
          <a:noFill/>
          <a:extLst>
            <a:ext uri="{909E8E84-426E-40DD-AFC4-6F175D3DCCD1}">
              <a14:hiddenFill xmlns:a14="http://schemas.microsoft.com/office/drawing/2010/main">
                <a:solidFill>
                  <a:srgbClr val="FFFFFF"/>
                </a:solidFill>
              </a14:hiddenFill>
            </a:ext>
          </a:extLst>
        </p:spPr>
      </p:pic>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903131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3B5C7ECE-173C-4892-846E-F2008894958E}"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20</a:t>
            </a:fld>
            <a:endParaRPr lang="es-AR"/>
          </a:p>
        </p:txBody>
      </p:sp>
      <p:sp>
        <p:nvSpPr>
          <p:cNvPr id="6" name="5 Título"/>
          <p:cNvSpPr>
            <a:spLocks noGrp="1"/>
          </p:cNvSpPr>
          <p:nvPr>
            <p:ph type="title"/>
          </p:nvPr>
        </p:nvSpPr>
        <p:spPr>
          <a:xfrm>
            <a:off x="381000" y="697394"/>
            <a:ext cx="8229600" cy="785818"/>
          </a:xfrm>
        </p:spPr>
        <p:txBody>
          <a:bodyPr/>
          <a:lstStyle/>
          <a:p>
            <a:r>
              <a:rPr lang="es-AR" dirty="0" smtClean="0"/>
              <a:t>Clases - La superclase </a:t>
            </a:r>
            <a:r>
              <a:rPr lang="es-AR" dirty="0" err="1" smtClean="0"/>
              <a:t>Object</a:t>
            </a:r>
            <a:endParaRPr lang="es-AR" dirty="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08920"/>
            <a:ext cx="29432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684033"/>
            <a:ext cx="2664296" cy="254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2 Rectángulo"/>
          <p:cNvSpPr/>
          <p:nvPr/>
        </p:nvSpPr>
        <p:spPr>
          <a:xfrm>
            <a:off x="251520" y="5517232"/>
            <a:ext cx="1598515" cy="246221"/>
          </a:xfrm>
          <a:prstGeom prst="rect">
            <a:avLst/>
          </a:prstGeom>
        </p:spPr>
        <p:txBody>
          <a:bodyPr wrap="none">
            <a:spAutoFit/>
          </a:bodyPr>
          <a:lstStyle/>
          <a:p>
            <a:r>
              <a:rPr lang="es-AR" sz="1000" dirty="0" smtClean="0"/>
              <a:t>09. </a:t>
            </a:r>
            <a:r>
              <a:rPr lang="es-AR" sz="1000" dirty="0"/>
              <a:t>Ejemplo </a:t>
            </a:r>
            <a:r>
              <a:rPr lang="es-AR" sz="1000" dirty="0" smtClean="0"/>
              <a:t>– Clase </a:t>
            </a:r>
            <a:r>
              <a:rPr lang="es-AR" sz="1000" dirty="0" err="1" smtClean="0"/>
              <a:t>Object</a:t>
            </a:r>
            <a:endParaRPr lang="es-AR" sz="1000" dirty="0"/>
          </a:p>
        </p:txBody>
      </p:sp>
      <p:sp>
        <p:nvSpPr>
          <p:cNvPr id="2" name="Marcador de pie de página 1"/>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43641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57431"/>
            <a:ext cx="4038600" cy="3375826"/>
          </a:xfrm>
        </p:spPr>
        <p:txBody>
          <a:bodyPr>
            <a:normAutofit fontScale="62500" lnSpcReduction="20000"/>
          </a:bodyPr>
          <a:lstStyle/>
          <a:p>
            <a:r>
              <a:rPr lang="es-AR" b="1" dirty="0"/>
              <a:t>Ámbito de bloque:</a:t>
            </a:r>
            <a:r>
              <a:rPr lang="es-AR" dirty="0"/>
              <a:t> Disponible únicamente en el bloque de código en el que se ha declarado. </a:t>
            </a:r>
          </a:p>
          <a:p>
            <a:r>
              <a:rPr lang="es-AR" b="1" dirty="0"/>
              <a:t>Ámbito de procedimiento:</a:t>
            </a:r>
            <a:r>
              <a:rPr lang="es-AR" dirty="0"/>
              <a:t> Disponible únicamente dentro del procedimiento, (función o propiedad), en el que se ha declarado. </a:t>
            </a:r>
          </a:p>
          <a:p>
            <a:r>
              <a:rPr lang="es-AR" b="1" dirty="0"/>
              <a:t>Ámbito de módulo:</a:t>
            </a:r>
            <a:r>
              <a:rPr lang="es-AR" dirty="0"/>
              <a:t> Disponible en todo el código de la clase o la estructura donde se ha declarado. </a:t>
            </a:r>
          </a:p>
          <a:p>
            <a:r>
              <a:rPr lang="es-AR" b="1" dirty="0"/>
              <a:t>Ámbito de espacio de nombres:</a:t>
            </a:r>
            <a:r>
              <a:rPr lang="es-AR" dirty="0"/>
              <a:t> Disponible en todo el código del espacio de nombres. </a:t>
            </a:r>
          </a:p>
          <a:p>
            <a:endParaRPr lang="es-AR" dirty="0"/>
          </a:p>
        </p:txBody>
      </p:sp>
      <p:sp>
        <p:nvSpPr>
          <p:cNvPr id="4" name="3 Marcador de fecha"/>
          <p:cNvSpPr>
            <a:spLocks noGrp="1"/>
          </p:cNvSpPr>
          <p:nvPr>
            <p:ph type="dt" sz="half" idx="10"/>
          </p:nvPr>
        </p:nvSpPr>
        <p:spPr/>
        <p:txBody>
          <a:bodyPr/>
          <a:lstStyle/>
          <a:p>
            <a:fld id="{DE76FC08-44C8-4222-9B87-2BA280302235}"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21</a:t>
            </a:fld>
            <a:endParaRPr lang="es-AR"/>
          </a:p>
        </p:txBody>
      </p:sp>
      <p:sp>
        <p:nvSpPr>
          <p:cNvPr id="6" name="5 Título"/>
          <p:cNvSpPr>
            <a:spLocks noGrp="1"/>
          </p:cNvSpPr>
          <p:nvPr>
            <p:ph type="title"/>
          </p:nvPr>
        </p:nvSpPr>
        <p:spPr>
          <a:xfrm>
            <a:off x="457200" y="623469"/>
            <a:ext cx="8229600" cy="785818"/>
          </a:xfrm>
        </p:spPr>
        <p:txBody>
          <a:bodyPr/>
          <a:lstStyle/>
          <a:p>
            <a:r>
              <a:rPr lang="es-AR" dirty="0" smtClean="0"/>
              <a:t>Clases - </a:t>
            </a:r>
            <a:r>
              <a:rPr lang="es-AR" dirty="0" err="1" smtClean="0"/>
              <a:t>Ambito</a:t>
            </a:r>
            <a:endParaRPr lang="es-AR"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132856"/>
            <a:ext cx="2592288" cy="368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7 Conector recto de flecha"/>
          <p:cNvCxnSpPr/>
          <p:nvPr/>
        </p:nvCxnSpPr>
        <p:spPr>
          <a:xfrm>
            <a:off x="4067944" y="2780928"/>
            <a:ext cx="2088232" cy="57606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3779912" y="3421495"/>
            <a:ext cx="2088232" cy="57606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V="1">
            <a:off x="3563888" y="4293096"/>
            <a:ext cx="2592288" cy="144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V="1">
            <a:off x="3527884" y="5301208"/>
            <a:ext cx="2592288" cy="144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457200" y="5895270"/>
            <a:ext cx="1340432" cy="253916"/>
          </a:xfrm>
          <a:prstGeom prst="rect">
            <a:avLst/>
          </a:prstGeom>
        </p:spPr>
        <p:txBody>
          <a:bodyPr wrap="none">
            <a:spAutoFit/>
          </a:bodyPr>
          <a:lstStyle/>
          <a:p>
            <a:r>
              <a:rPr lang="es-AR" sz="1050" dirty="0" smtClean="0"/>
              <a:t>10</a:t>
            </a:r>
            <a:r>
              <a:rPr lang="es-AR" sz="1050" dirty="0" smtClean="0"/>
              <a:t>. </a:t>
            </a:r>
            <a:r>
              <a:rPr lang="es-AR" sz="1050" dirty="0"/>
              <a:t>Ejemplo - </a:t>
            </a:r>
            <a:r>
              <a:rPr lang="es-AR" sz="1050" dirty="0" err="1"/>
              <a:t>Ambito</a:t>
            </a:r>
            <a:endParaRPr lang="es-AR" sz="1050"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97677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971600" y="1820507"/>
            <a:ext cx="7560840" cy="3768733"/>
          </a:xfrm>
        </p:spPr>
        <p:txBody>
          <a:bodyPr>
            <a:normAutofit fontScale="92500"/>
          </a:bodyPr>
          <a:lstStyle/>
          <a:p>
            <a:r>
              <a:rPr lang="es-AR" sz="2100" b="1" dirty="0" err="1"/>
              <a:t>P</a:t>
            </a:r>
            <a:r>
              <a:rPr lang="es-AR" sz="2100" b="1" dirty="0" err="1" smtClean="0"/>
              <a:t>ublic</a:t>
            </a:r>
            <a:r>
              <a:rPr lang="es-AR" sz="2100" b="1" dirty="0"/>
              <a:t>: </a:t>
            </a:r>
            <a:r>
              <a:rPr lang="es-AR" sz="2100" dirty="0"/>
              <a:t>Acceso no restringido. </a:t>
            </a:r>
            <a:endParaRPr lang="es-AR" sz="2100" dirty="0" smtClean="0"/>
          </a:p>
          <a:p>
            <a:endParaRPr lang="es-AR" sz="2100" dirty="0"/>
          </a:p>
          <a:p>
            <a:r>
              <a:rPr lang="es-AR" sz="2100" b="1" dirty="0" err="1"/>
              <a:t>P</a:t>
            </a:r>
            <a:r>
              <a:rPr lang="es-AR" sz="2100" b="1" dirty="0" err="1" smtClean="0"/>
              <a:t>rotected</a:t>
            </a:r>
            <a:r>
              <a:rPr lang="es-AR" sz="2100" b="1" dirty="0"/>
              <a:t>: </a:t>
            </a:r>
            <a:r>
              <a:rPr lang="es-AR" sz="2100" dirty="0"/>
              <a:t>Acceso limitado a la clase contenedora o a los tipos derivados de esta clase. </a:t>
            </a:r>
            <a:endParaRPr lang="es-AR" sz="2100" dirty="0" smtClean="0"/>
          </a:p>
          <a:p>
            <a:endParaRPr lang="es-AR" sz="2100" dirty="0"/>
          </a:p>
          <a:p>
            <a:r>
              <a:rPr lang="es-AR" sz="2100" b="1" dirty="0" err="1"/>
              <a:t>I</a:t>
            </a:r>
            <a:r>
              <a:rPr lang="es-AR" sz="2100" b="1" dirty="0" err="1" smtClean="0"/>
              <a:t>nternal</a:t>
            </a:r>
            <a:r>
              <a:rPr lang="es-AR" sz="2100" b="1" dirty="0"/>
              <a:t>: </a:t>
            </a:r>
            <a:r>
              <a:rPr lang="es-AR" sz="2100" dirty="0"/>
              <a:t>Acceso limitado al proyecto </a:t>
            </a:r>
            <a:r>
              <a:rPr lang="es-AR" sz="2100" dirty="0" smtClean="0"/>
              <a:t>actual (</a:t>
            </a:r>
            <a:r>
              <a:rPr lang="es-AR" sz="2100" dirty="0" err="1" smtClean="0"/>
              <a:t>Assembly</a:t>
            </a:r>
            <a:r>
              <a:rPr lang="es-AR" sz="2100" dirty="0" smtClean="0"/>
              <a:t>). </a:t>
            </a:r>
          </a:p>
          <a:p>
            <a:endParaRPr lang="es-AR" sz="2100" dirty="0"/>
          </a:p>
          <a:p>
            <a:r>
              <a:rPr lang="es-AR" sz="2100" b="1" dirty="0" err="1"/>
              <a:t>P</a:t>
            </a:r>
            <a:r>
              <a:rPr lang="es-AR" sz="2100" b="1" dirty="0" err="1" smtClean="0"/>
              <a:t>rotected</a:t>
            </a:r>
            <a:r>
              <a:rPr lang="es-AR" sz="2100" b="1" dirty="0" smtClean="0"/>
              <a:t> </a:t>
            </a:r>
            <a:r>
              <a:rPr lang="es-AR" sz="2100" b="1" dirty="0" err="1"/>
              <a:t>internal</a:t>
            </a:r>
            <a:r>
              <a:rPr lang="es-AR" sz="2100" dirty="0"/>
              <a:t>: Acceso limitado al proyecto actual o a los tipos derivados de la clase contenedora. </a:t>
            </a:r>
            <a:endParaRPr lang="es-AR" sz="2100" dirty="0" smtClean="0"/>
          </a:p>
          <a:p>
            <a:endParaRPr lang="es-AR" sz="2100" dirty="0"/>
          </a:p>
          <a:p>
            <a:r>
              <a:rPr lang="es-AR" sz="2100" b="1" dirty="0" err="1"/>
              <a:t>P</a:t>
            </a:r>
            <a:r>
              <a:rPr lang="es-AR" sz="2100" b="1" dirty="0" err="1" smtClean="0"/>
              <a:t>rivate</a:t>
            </a:r>
            <a:r>
              <a:rPr lang="es-AR" sz="2100" b="1" dirty="0"/>
              <a:t>: </a:t>
            </a:r>
            <a:r>
              <a:rPr lang="es-AR" sz="2100" dirty="0"/>
              <a:t>Acceso limitado al tipo contenedor. </a:t>
            </a:r>
          </a:p>
          <a:p>
            <a:endParaRPr lang="es-AR" dirty="0"/>
          </a:p>
        </p:txBody>
      </p:sp>
      <p:sp>
        <p:nvSpPr>
          <p:cNvPr id="4" name="3 Marcador de fecha"/>
          <p:cNvSpPr>
            <a:spLocks noGrp="1"/>
          </p:cNvSpPr>
          <p:nvPr>
            <p:ph type="dt" sz="half" idx="10"/>
          </p:nvPr>
        </p:nvSpPr>
        <p:spPr/>
        <p:txBody>
          <a:bodyPr/>
          <a:lstStyle/>
          <a:p>
            <a:fld id="{15CCCD02-DA69-46A8-9B3E-3B817704A49E}"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22</a:t>
            </a:fld>
            <a:endParaRPr lang="es-AR"/>
          </a:p>
        </p:txBody>
      </p:sp>
      <p:sp>
        <p:nvSpPr>
          <p:cNvPr id="6" name="5 Título"/>
          <p:cNvSpPr>
            <a:spLocks noGrp="1"/>
          </p:cNvSpPr>
          <p:nvPr>
            <p:ph type="title"/>
          </p:nvPr>
        </p:nvSpPr>
        <p:spPr>
          <a:xfrm>
            <a:off x="457201" y="563818"/>
            <a:ext cx="8229600" cy="785818"/>
          </a:xfrm>
        </p:spPr>
        <p:txBody>
          <a:bodyPr/>
          <a:lstStyle/>
          <a:p>
            <a:r>
              <a:rPr lang="es-AR" dirty="0" smtClean="0"/>
              <a:t>Clases - Accesibilidad</a:t>
            </a:r>
            <a:endParaRPr lang="es-AR" dirty="0"/>
          </a:p>
        </p:txBody>
      </p:sp>
      <p:sp>
        <p:nvSpPr>
          <p:cNvPr id="7" name="6 Rectángulo"/>
          <p:cNvSpPr/>
          <p:nvPr/>
        </p:nvSpPr>
        <p:spPr>
          <a:xfrm>
            <a:off x="251520" y="5811875"/>
            <a:ext cx="1340432" cy="253916"/>
          </a:xfrm>
          <a:prstGeom prst="rect">
            <a:avLst/>
          </a:prstGeom>
        </p:spPr>
        <p:txBody>
          <a:bodyPr wrap="none">
            <a:spAutoFit/>
          </a:bodyPr>
          <a:lstStyle/>
          <a:p>
            <a:r>
              <a:rPr lang="es-AR" sz="1050" dirty="0" smtClean="0"/>
              <a:t>10</a:t>
            </a:r>
            <a:r>
              <a:rPr lang="es-AR" sz="1050" dirty="0" smtClean="0"/>
              <a:t>. </a:t>
            </a:r>
            <a:r>
              <a:rPr lang="es-AR" sz="1050" dirty="0"/>
              <a:t>Ejemplo - </a:t>
            </a:r>
            <a:r>
              <a:rPr lang="es-AR" sz="1050" dirty="0" err="1"/>
              <a:t>Ambito</a:t>
            </a:r>
            <a:endParaRPr lang="es-AR" sz="1050"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891533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Marcador de contenido"/>
          <p:cNvSpPr txBox="1">
            <a:spLocks/>
          </p:cNvSpPr>
          <p:nvPr/>
        </p:nvSpPr>
        <p:spPr>
          <a:xfrm>
            <a:off x="4788024" y="2348880"/>
            <a:ext cx="4283375" cy="34563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s-AR" sz="1600" dirty="0" smtClean="0"/>
          </a:p>
          <a:p>
            <a:r>
              <a:rPr lang="es-AR" sz="1600" b="1" dirty="0">
                <a:solidFill>
                  <a:srgbClr val="FF0000"/>
                </a:solidFill>
              </a:rPr>
              <a:t>Miembros de interfaces y enumeraciones </a:t>
            </a:r>
            <a:r>
              <a:rPr lang="es-AR" sz="1600" dirty="0" smtClean="0"/>
              <a:t>siempre son públicos.</a:t>
            </a:r>
          </a:p>
          <a:p>
            <a:endParaRPr lang="es-AR" sz="1600" dirty="0" smtClean="0"/>
          </a:p>
          <a:p>
            <a:r>
              <a:rPr lang="es-AR" sz="1600" b="1" dirty="0">
                <a:solidFill>
                  <a:srgbClr val="FF0000"/>
                </a:solidFill>
              </a:rPr>
              <a:t>Los miembros de clases y estructura </a:t>
            </a:r>
            <a:r>
              <a:rPr lang="es-AR" sz="1600" dirty="0" smtClean="0"/>
              <a:t>por defecto son privados.</a:t>
            </a:r>
          </a:p>
          <a:p>
            <a:endParaRPr lang="es-AR" sz="1600" dirty="0"/>
          </a:p>
          <a:p>
            <a:r>
              <a:rPr lang="es-AR" sz="1600" b="1" dirty="0">
                <a:solidFill>
                  <a:srgbClr val="FF0000"/>
                </a:solidFill>
              </a:rPr>
              <a:t>Los miembros de la clases</a:t>
            </a:r>
            <a:r>
              <a:rPr lang="es-AR" sz="1600" dirty="0" smtClean="0"/>
              <a:t> pueden tener todos los tipos de accesibilidad</a:t>
            </a:r>
          </a:p>
          <a:p>
            <a:endParaRPr lang="es-AR" sz="1600" dirty="0"/>
          </a:p>
          <a:p>
            <a:r>
              <a:rPr lang="es-AR" sz="1600" b="1" dirty="0">
                <a:solidFill>
                  <a:srgbClr val="FF0000"/>
                </a:solidFill>
              </a:rPr>
              <a:t>Los miembros de las estructuras </a:t>
            </a:r>
            <a:r>
              <a:rPr lang="es-AR" sz="1600" dirty="0" smtClean="0"/>
              <a:t>no pueden ser </a:t>
            </a:r>
            <a:r>
              <a:rPr lang="es-AR" sz="1600" dirty="0" err="1" smtClean="0"/>
              <a:t>protected</a:t>
            </a:r>
            <a:r>
              <a:rPr lang="es-AR" sz="1600" dirty="0" smtClean="0"/>
              <a:t> o </a:t>
            </a:r>
            <a:r>
              <a:rPr lang="es-AR" sz="1600" dirty="0" err="1" smtClean="0"/>
              <a:t>protected</a:t>
            </a:r>
            <a:r>
              <a:rPr lang="es-AR" sz="1600" dirty="0" smtClean="0"/>
              <a:t> </a:t>
            </a:r>
            <a:r>
              <a:rPr lang="es-AR" sz="1600" dirty="0" err="1" smtClean="0"/>
              <a:t>internal</a:t>
            </a:r>
            <a:r>
              <a:rPr lang="es-AR" sz="1600" dirty="0" smtClean="0"/>
              <a:t>.</a:t>
            </a:r>
          </a:p>
          <a:p>
            <a:endParaRPr lang="es-AR" sz="1600" dirty="0"/>
          </a:p>
        </p:txBody>
      </p:sp>
      <p:sp>
        <p:nvSpPr>
          <p:cNvPr id="9" name="1 Marcador de contenido"/>
          <p:cNvSpPr txBox="1">
            <a:spLocks/>
          </p:cNvSpPr>
          <p:nvPr/>
        </p:nvSpPr>
        <p:spPr>
          <a:xfrm>
            <a:off x="419705" y="4149080"/>
            <a:ext cx="4038600" cy="1840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s-AR" sz="1600" dirty="0" smtClean="0"/>
          </a:p>
          <a:p>
            <a:r>
              <a:rPr lang="es-AR" sz="1600" b="1" dirty="0">
                <a:solidFill>
                  <a:srgbClr val="FF0000"/>
                </a:solidFill>
              </a:rPr>
              <a:t>Clase, estructura, interfaz o enumeración </a:t>
            </a:r>
            <a:r>
              <a:rPr lang="es-AR" sz="1600" dirty="0" smtClean="0"/>
              <a:t>por defecto son </a:t>
            </a:r>
            <a:r>
              <a:rPr lang="es-AR" sz="1600" dirty="0" err="1" smtClean="0"/>
              <a:t>private</a:t>
            </a:r>
            <a:endParaRPr lang="es-AR" sz="1600" dirty="0" smtClean="0"/>
          </a:p>
          <a:p>
            <a:endParaRPr lang="es-AR" sz="1600" dirty="0" smtClean="0"/>
          </a:p>
          <a:p>
            <a:r>
              <a:rPr lang="es-AR" sz="1600" dirty="0" smtClean="0"/>
              <a:t>Salvo </a:t>
            </a:r>
            <a:r>
              <a:rPr lang="es-AR" sz="1600" b="1" dirty="0">
                <a:solidFill>
                  <a:srgbClr val="FF0000"/>
                </a:solidFill>
              </a:rPr>
              <a:t>interfaz y enumeraciones </a:t>
            </a:r>
            <a:r>
              <a:rPr lang="es-AR" sz="1600" dirty="0" smtClean="0"/>
              <a:t>admiten todos los modificadores, </a:t>
            </a:r>
            <a:r>
              <a:rPr lang="es-AR" sz="1600" dirty="0" err="1" smtClean="0"/>
              <a:t>protected</a:t>
            </a:r>
            <a:r>
              <a:rPr lang="es-AR" sz="1600" dirty="0" smtClean="0"/>
              <a:t> no.</a:t>
            </a:r>
          </a:p>
          <a:p>
            <a:endParaRPr lang="es-AR" sz="1600" dirty="0" smtClean="0"/>
          </a:p>
          <a:p>
            <a:endParaRPr lang="es-AR" sz="1600" dirty="0"/>
          </a:p>
        </p:txBody>
      </p:sp>
      <p:sp>
        <p:nvSpPr>
          <p:cNvPr id="2" name="1 Marcador de contenido"/>
          <p:cNvSpPr>
            <a:spLocks noGrp="1"/>
          </p:cNvSpPr>
          <p:nvPr>
            <p:ph sz="half" idx="1"/>
          </p:nvPr>
        </p:nvSpPr>
        <p:spPr>
          <a:xfrm>
            <a:off x="467544" y="2236223"/>
            <a:ext cx="4038600" cy="1840850"/>
          </a:xfrm>
        </p:spPr>
        <p:txBody>
          <a:bodyPr>
            <a:noAutofit/>
          </a:bodyPr>
          <a:lstStyle/>
          <a:p>
            <a:endParaRPr lang="es-AR" sz="1600" dirty="0" smtClean="0"/>
          </a:p>
          <a:p>
            <a:r>
              <a:rPr lang="es-AR" sz="1600" b="1" dirty="0" smtClean="0">
                <a:solidFill>
                  <a:srgbClr val="FF0000"/>
                </a:solidFill>
              </a:rPr>
              <a:t>Clases y estructuras </a:t>
            </a:r>
            <a:r>
              <a:rPr lang="es-AR" sz="1600" dirty="0" smtClean="0"/>
              <a:t>definidas pueden ser declaradas como </a:t>
            </a:r>
            <a:r>
              <a:rPr lang="es-AR" sz="1600" dirty="0" err="1" smtClean="0"/>
              <a:t>public</a:t>
            </a:r>
            <a:r>
              <a:rPr lang="es-AR" sz="1600" dirty="0" smtClean="0"/>
              <a:t> o </a:t>
            </a:r>
            <a:r>
              <a:rPr lang="es-AR" sz="1600" dirty="0" err="1" smtClean="0"/>
              <a:t>internal</a:t>
            </a:r>
            <a:r>
              <a:rPr lang="es-AR" sz="1600" dirty="0" smtClean="0"/>
              <a:t>, por defecto </a:t>
            </a:r>
            <a:r>
              <a:rPr lang="es-AR" sz="1600" dirty="0" err="1" smtClean="0"/>
              <a:t>internal</a:t>
            </a:r>
            <a:r>
              <a:rPr lang="es-AR" sz="1600" dirty="0" smtClean="0"/>
              <a:t>.</a:t>
            </a:r>
          </a:p>
          <a:p>
            <a:endParaRPr lang="es-AR" sz="1600" dirty="0" smtClean="0"/>
          </a:p>
          <a:p>
            <a:r>
              <a:rPr lang="es-AR" sz="1600" dirty="0" smtClean="0"/>
              <a:t>Interfaces y </a:t>
            </a:r>
            <a:r>
              <a:rPr lang="es-AR" sz="1600" dirty="0" err="1" smtClean="0"/>
              <a:t>enumaraciones</a:t>
            </a:r>
            <a:r>
              <a:rPr lang="es-AR" sz="1600" dirty="0" smtClean="0"/>
              <a:t> por defecto son </a:t>
            </a:r>
            <a:r>
              <a:rPr lang="es-AR" sz="1600" dirty="0" err="1" smtClean="0"/>
              <a:t>public</a:t>
            </a:r>
            <a:r>
              <a:rPr lang="es-AR" sz="1600" dirty="0" smtClean="0"/>
              <a:t>.</a:t>
            </a:r>
          </a:p>
          <a:p>
            <a:endParaRPr lang="es-AR" sz="1600" dirty="0" smtClean="0"/>
          </a:p>
          <a:p>
            <a:endParaRPr lang="es-AR" sz="1600" dirty="0"/>
          </a:p>
        </p:txBody>
      </p:sp>
      <p:sp>
        <p:nvSpPr>
          <p:cNvPr id="4" name="3 Marcador de fecha"/>
          <p:cNvSpPr>
            <a:spLocks noGrp="1"/>
          </p:cNvSpPr>
          <p:nvPr>
            <p:ph type="dt" sz="half" idx="10"/>
          </p:nvPr>
        </p:nvSpPr>
        <p:spPr/>
        <p:txBody>
          <a:bodyPr/>
          <a:lstStyle/>
          <a:p>
            <a:fld id="{FBD1D584-3EBC-47A7-B093-9981336484B2}"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23</a:t>
            </a:fld>
            <a:endParaRPr lang="es-AR"/>
          </a:p>
        </p:txBody>
      </p:sp>
      <p:sp>
        <p:nvSpPr>
          <p:cNvPr id="6" name="5 Título"/>
          <p:cNvSpPr>
            <a:spLocks noGrp="1"/>
          </p:cNvSpPr>
          <p:nvPr>
            <p:ph type="title"/>
          </p:nvPr>
        </p:nvSpPr>
        <p:spPr>
          <a:xfrm>
            <a:off x="472901" y="725410"/>
            <a:ext cx="8229600" cy="785818"/>
          </a:xfrm>
        </p:spPr>
        <p:txBody>
          <a:bodyPr/>
          <a:lstStyle/>
          <a:p>
            <a:r>
              <a:rPr lang="es-AR" dirty="0" smtClean="0"/>
              <a:t>Accesibilidad - Predeterminadas</a:t>
            </a:r>
            <a:endParaRPr lang="es-AR" dirty="0"/>
          </a:p>
        </p:txBody>
      </p:sp>
      <p:sp>
        <p:nvSpPr>
          <p:cNvPr id="7" name="6 CuadroTexto"/>
          <p:cNvSpPr txBox="1"/>
          <p:nvPr/>
        </p:nvSpPr>
        <p:spPr>
          <a:xfrm>
            <a:off x="1331640" y="2236222"/>
            <a:ext cx="2089675" cy="369332"/>
          </a:xfrm>
          <a:prstGeom prst="rect">
            <a:avLst/>
          </a:prstGeom>
          <a:noFill/>
        </p:spPr>
        <p:txBody>
          <a:bodyPr wrap="none" rtlCol="0">
            <a:spAutoFit/>
          </a:bodyPr>
          <a:lstStyle/>
          <a:p>
            <a:r>
              <a:rPr lang="es-AR" b="1" dirty="0" smtClean="0"/>
              <a:t>Espacio de nombres</a:t>
            </a:r>
            <a:endParaRPr lang="es-AR" b="1" dirty="0"/>
          </a:p>
        </p:txBody>
      </p:sp>
      <p:sp>
        <p:nvSpPr>
          <p:cNvPr id="8" name="7 CuadroTexto"/>
          <p:cNvSpPr txBox="1"/>
          <p:nvPr/>
        </p:nvSpPr>
        <p:spPr>
          <a:xfrm>
            <a:off x="2051720" y="4149080"/>
            <a:ext cx="774571" cy="369332"/>
          </a:xfrm>
          <a:prstGeom prst="rect">
            <a:avLst/>
          </a:prstGeom>
          <a:noFill/>
        </p:spPr>
        <p:txBody>
          <a:bodyPr wrap="none" rtlCol="0">
            <a:spAutoFit/>
          </a:bodyPr>
          <a:lstStyle/>
          <a:p>
            <a:r>
              <a:rPr lang="es-AR" b="1" dirty="0" smtClean="0"/>
              <a:t>Clases</a:t>
            </a:r>
            <a:endParaRPr lang="es-AR" b="1" dirty="0"/>
          </a:p>
        </p:txBody>
      </p:sp>
      <p:sp>
        <p:nvSpPr>
          <p:cNvPr id="10" name="9 CuadroTexto"/>
          <p:cNvSpPr txBox="1"/>
          <p:nvPr/>
        </p:nvSpPr>
        <p:spPr>
          <a:xfrm>
            <a:off x="6444208" y="2204864"/>
            <a:ext cx="1215782" cy="369332"/>
          </a:xfrm>
          <a:prstGeom prst="rect">
            <a:avLst/>
          </a:prstGeom>
          <a:noFill/>
        </p:spPr>
        <p:txBody>
          <a:bodyPr wrap="none" rtlCol="0">
            <a:spAutoFit/>
          </a:bodyPr>
          <a:lstStyle/>
          <a:p>
            <a:r>
              <a:rPr lang="es-AR" b="1" dirty="0" smtClean="0"/>
              <a:t>Miembros </a:t>
            </a:r>
            <a:endParaRPr lang="es-AR" b="1"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3195661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half" idx="1"/>
          </p:nvPr>
        </p:nvSpPr>
        <p:spPr>
          <a:xfrm>
            <a:off x="457200" y="1844824"/>
            <a:ext cx="4038600" cy="4281339"/>
          </a:xfrm>
        </p:spPr>
        <p:txBody>
          <a:bodyPr>
            <a:normAutofit/>
          </a:bodyPr>
          <a:lstStyle/>
          <a:p>
            <a:r>
              <a:rPr lang="es-ES_tradnl" sz="1800" dirty="0" smtClean="0"/>
              <a:t>Base para el buen </a:t>
            </a:r>
            <a:r>
              <a:rPr lang="es-ES_tradnl" sz="1800" dirty="0" err="1" smtClean="0"/>
              <a:t>diseño..uso</a:t>
            </a:r>
            <a:r>
              <a:rPr lang="es-ES_tradnl" sz="1800" dirty="0" smtClean="0"/>
              <a:t> de clases abstractas.</a:t>
            </a:r>
          </a:p>
          <a:p>
            <a:endParaRPr lang="es-ES_tradnl" sz="1800" dirty="0" smtClean="0"/>
          </a:p>
          <a:p>
            <a:r>
              <a:rPr lang="es-ES_tradnl" sz="1800" dirty="0" smtClean="0"/>
              <a:t>Es la base para la extensibilidad del diseño (OCP).</a:t>
            </a:r>
          </a:p>
          <a:p>
            <a:endParaRPr lang="es-ES_tradnl" sz="1800" dirty="0" smtClean="0"/>
          </a:p>
          <a:p>
            <a:r>
              <a:rPr lang="es-ES_tradnl" sz="1800" dirty="0" smtClean="0"/>
              <a:t>No se pueden instanciar.</a:t>
            </a:r>
          </a:p>
          <a:p>
            <a:endParaRPr lang="es-ES_tradnl" sz="1800" dirty="0"/>
          </a:p>
          <a:p>
            <a:r>
              <a:rPr lang="es-ES_tradnl" sz="1800" dirty="0" smtClean="0"/>
              <a:t>Sus clases derivadas, heredan, implementan y extienden.</a:t>
            </a:r>
          </a:p>
          <a:p>
            <a:endParaRPr lang="es-ES_tradnl" sz="1800" dirty="0"/>
          </a:p>
          <a:p>
            <a:r>
              <a:rPr lang="es-ES_tradnl" sz="1800" dirty="0" smtClean="0"/>
              <a:t>Mecanismo fundamental para el ocultamient</a:t>
            </a:r>
            <a:r>
              <a:rPr lang="es-ES_tradnl" sz="1800" dirty="0" smtClean="0"/>
              <a:t>o de la información.</a:t>
            </a:r>
            <a:endParaRPr lang="es-AR" sz="1800" dirty="0"/>
          </a:p>
        </p:txBody>
      </p:sp>
      <p:sp>
        <p:nvSpPr>
          <p:cNvPr id="3" name="Marcador de contenido 2"/>
          <p:cNvSpPr>
            <a:spLocks noGrp="1"/>
          </p:cNvSpPr>
          <p:nvPr>
            <p:ph sz="half" idx="2"/>
          </p:nvPr>
        </p:nvSpPr>
        <p:spPr>
          <a:xfrm>
            <a:off x="4648200" y="1844824"/>
            <a:ext cx="4038600" cy="4281339"/>
          </a:xfrm>
        </p:spPr>
        <p:txBody>
          <a:bodyPr>
            <a:noAutofit/>
          </a:bodyPr>
          <a:lstStyle/>
          <a:p>
            <a:pPr>
              <a:buFont typeface="Wingdings" panose="05000000000000000000" pitchFamily="2" charset="2"/>
              <a:buChar char="Ø"/>
            </a:pPr>
            <a:r>
              <a:rPr lang="es-AR" sz="1800" dirty="0">
                <a:solidFill>
                  <a:schemeClr val="tx2"/>
                </a:solidFill>
              </a:rPr>
              <a:t>Clase abstracta </a:t>
            </a:r>
            <a:r>
              <a:rPr lang="es-AR" sz="1800" dirty="0">
                <a:solidFill>
                  <a:schemeClr val="tx2"/>
                </a:solidFill>
              </a:rPr>
              <a:t>contiene </a:t>
            </a:r>
            <a:r>
              <a:rPr lang="es-AR" sz="1800" dirty="0">
                <a:solidFill>
                  <a:schemeClr val="tx2"/>
                </a:solidFill>
              </a:rPr>
              <a:t>miembros </a:t>
            </a:r>
            <a:r>
              <a:rPr lang="es-AR" sz="1800" dirty="0" smtClean="0">
                <a:solidFill>
                  <a:schemeClr val="tx2"/>
                </a:solidFill>
              </a:rPr>
              <a:t>abstractos</a:t>
            </a:r>
          </a:p>
          <a:p>
            <a:pPr>
              <a:buFont typeface="Wingdings" panose="05000000000000000000" pitchFamily="2" charset="2"/>
              <a:buChar char="Ø"/>
            </a:pPr>
            <a:endParaRPr lang="es-AR" sz="1800" dirty="0">
              <a:solidFill>
                <a:schemeClr val="tx2"/>
              </a:solidFill>
            </a:endParaRPr>
          </a:p>
          <a:p>
            <a:pPr>
              <a:buFont typeface="Wingdings" panose="05000000000000000000" pitchFamily="2" charset="2"/>
              <a:buChar char="Ø"/>
            </a:pPr>
            <a:r>
              <a:rPr lang="es-AR" sz="1800" dirty="0">
                <a:solidFill>
                  <a:schemeClr val="tx2"/>
                </a:solidFill>
              </a:rPr>
              <a:t>E</a:t>
            </a:r>
            <a:r>
              <a:rPr lang="es-AR" sz="1800" dirty="0">
                <a:solidFill>
                  <a:schemeClr val="tx2"/>
                </a:solidFill>
              </a:rPr>
              <a:t>stos </a:t>
            </a:r>
            <a:r>
              <a:rPr lang="es-AR" sz="1800" dirty="0">
                <a:solidFill>
                  <a:schemeClr val="tx2"/>
                </a:solidFill>
              </a:rPr>
              <a:t>miembros abstractos sólo declaran que </a:t>
            </a:r>
            <a:r>
              <a:rPr lang="es-AR" sz="1800" dirty="0">
                <a:solidFill>
                  <a:schemeClr val="tx2"/>
                </a:solidFill>
              </a:rPr>
              <a:t>es requerido un </a:t>
            </a:r>
            <a:r>
              <a:rPr lang="es-AR" sz="1800" dirty="0">
                <a:solidFill>
                  <a:schemeClr val="tx2"/>
                </a:solidFill>
              </a:rPr>
              <a:t>miembro de un tipo particular </a:t>
            </a:r>
            <a:r>
              <a:rPr lang="es-AR" sz="1800" dirty="0">
                <a:solidFill>
                  <a:schemeClr val="tx2"/>
                </a:solidFill>
              </a:rPr>
              <a:t>, </a:t>
            </a:r>
            <a:r>
              <a:rPr lang="es-AR" sz="1800" dirty="0">
                <a:solidFill>
                  <a:schemeClr val="tx2"/>
                </a:solidFill>
              </a:rPr>
              <a:t>no implementa el miembro. </a:t>
            </a:r>
            <a:endParaRPr lang="es-AR" sz="1800" dirty="0" smtClean="0">
              <a:solidFill>
                <a:schemeClr val="tx2"/>
              </a:solidFill>
            </a:endParaRPr>
          </a:p>
          <a:p>
            <a:pPr>
              <a:buFont typeface="Wingdings" panose="05000000000000000000" pitchFamily="2" charset="2"/>
              <a:buChar char="Ø"/>
            </a:pPr>
            <a:endParaRPr lang="es-AR" sz="1800" dirty="0">
              <a:solidFill>
                <a:schemeClr val="tx2"/>
              </a:solidFill>
            </a:endParaRPr>
          </a:p>
          <a:p>
            <a:pPr>
              <a:buFont typeface="Wingdings" panose="05000000000000000000" pitchFamily="2" charset="2"/>
              <a:buChar char="Ø"/>
            </a:pPr>
            <a:r>
              <a:rPr lang="es-AR" sz="1800" dirty="0">
                <a:solidFill>
                  <a:schemeClr val="tx2"/>
                </a:solidFill>
              </a:rPr>
              <a:t>Implementación </a:t>
            </a:r>
            <a:r>
              <a:rPr lang="es-AR" sz="1800" dirty="0">
                <a:solidFill>
                  <a:schemeClr val="tx2"/>
                </a:solidFill>
              </a:rPr>
              <a:t>de miembros abstractos se lleva a cabo dentro de la clase derivada. </a:t>
            </a:r>
            <a:endParaRPr lang="es-AR" sz="1800" dirty="0" smtClean="0">
              <a:solidFill>
                <a:schemeClr val="tx2"/>
              </a:solidFill>
            </a:endParaRPr>
          </a:p>
          <a:p>
            <a:pPr>
              <a:buFont typeface="Wingdings" panose="05000000000000000000" pitchFamily="2" charset="2"/>
              <a:buChar char="Ø"/>
            </a:pPr>
            <a:endParaRPr lang="es-AR" sz="1800" dirty="0">
              <a:solidFill>
                <a:schemeClr val="tx2"/>
              </a:solidFill>
            </a:endParaRPr>
          </a:p>
          <a:p>
            <a:pPr>
              <a:buFont typeface="Wingdings" panose="05000000000000000000" pitchFamily="2" charset="2"/>
              <a:buChar char="Ø"/>
            </a:pPr>
            <a:r>
              <a:rPr lang="es-AR" sz="1800" dirty="0">
                <a:solidFill>
                  <a:schemeClr val="tx2"/>
                </a:solidFill>
              </a:rPr>
              <a:t>Una </a:t>
            </a:r>
            <a:r>
              <a:rPr lang="es-AR" sz="1800" dirty="0">
                <a:solidFill>
                  <a:schemeClr val="tx2"/>
                </a:solidFill>
              </a:rPr>
              <a:t>subclase que se deriva de una clase abstracta y no implementa métodos abstractos </a:t>
            </a:r>
            <a:r>
              <a:rPr lang="es-AR" sz="1800" dirty="0">
                <a:solidFill>
                  <a:schemeClr val="tx2"/>
                </a:solidFill>
              </a:rPr>
              <a:t>no </a:t>
            </a:r>
            <a:r>
              <a:rPr lang="es-AR" sz="1800" dirty="0">
                <a:solidFill>
                  <a:schemeClr val="tx2"/>
                </a:solidFill>
              </a:rPr>
              <a:t>compilará.</a:t>
            </a:r>
          </a:p>
        </p:txBody>
      </p:sp>
      <p:sp>
        <p:nvSpPr>
          <p:cNvPr id="4" name="Marcador de fecha 3"/>
          <p:cNvSpPr>
            <a:spLocks noGrp="1"/>
          </p:cNvSpPr>
          <p:nvPr>
            <p:ph type="dt" sz="half" idx="10"/>
          </p:nvPr>
        </p:nvSpPr>
        <p:spPr/>
        <p:txBody>
          <a:bodyPr/>
          <a:lstStyle/>
          <a:p>
            <a:fld id="{883B1876-81BC-4045-BCB4-AF75A862164B}" type="datetime1">
              <a:rPr lang="es-ES" smtClean="0"/>
              <a:t>24/03/2014</a:t>
            </a:fld>
            <a:endParaRPr lang="es-AR"/>
          </a:p>
        </p:txBody>
      </p:sp>
      <p:sp>
        <p:nvSpPr>
          <p:cNvPr id="5" name="Marcador de pie de página 4"/>
          <p:cNvSpPr>
            <a:spLocks noGrp="1"/>
          </p:cNvSpPr>
          <p:nvPr>
            <p:ph type="ftr" sz="quarter" idx="11"/>
          </p:nvPr>
        </p:nvSpPr>
        <p:spPr/>
        <p:txBody>
          <a:bodyPr/>
          <a:lstStyle/>
          <a:p>
            <a:r>
              <a:rPr lang="es-AR" smtClean="0"/>
              <a:t>Introducción a la Plataforma .NET – Características del Lenguaje C#</a:t>
            </a:r>
            <a:endParaRPr lang="es-AR"/>
          </a:p>
        </p:txBody>
      </p:sp>
      <p:sp>
        <p:nvSpPr>
          <p:cNvPr id="6" name="Marcador de número de diapositiva 5"/>
          <p:cNvSpPr>
            <a:spLocks noGrp="1"/>
          </p:cNvSpPr>
          <p:nvPr>
            <p:ph type="sldNum" sz="quarter" idx="12"/>
          </p:nvPr>
        </p:nvSpPr>
        <p:spPr/>
        <p:txBody>
          <a:bodyPr/>
          <a:lstStyle/>
          <a:p>
            <a:fld id="{E656C38E-91F2-4113-B53A-FE7556785049}" type="slidenum">
              <a:rPr lang="es-AR" smtClean="0"/>
              <a:pPr/>
              <a:t>24</a:t>
            </a:fld>
            <a:endParaRPr lang="es-AR"/>
          </a:p>
        </p:txBody>
      </p:sp>
      <p:sp>
        <p:nvSpPr>
          <p:cNvPr id="7" name="Título 6"/>
          <p:cNvSpPr>
            <a:spLocks noGrp="1"/>
          </p:cNvSpPr>
          <p:nvPr>
            <p:ph type="title"/>
          </p:nvPr>
        </p:nvSpPr>
        <p:spPr>
          <a:xfrm>
            <a:off x="453112" y="692696"/>
            <a:ext cx="8229600" cy="785818"/>
          </a:xfrm>
        </p:spPr>
        <p:txBody>
          <a:bodyPr/>
          <a:lstStyle/>
          <a:p>
            <a:r>
              <a:rPr lang="es-ES_tradnl" dirty="0" smtClean="0"/>
              <a:t>Clases Abstractas</a:t>
            </a:r>
            <a:endParaRPr lang="es-AR" dirty="0"/>
          </a:p>
        </p:txBody>
      </p:sp>
    </p:spTree>
    <p:extLst>
      <p:ext uri="{BB962C8B-B14F-4D97-AF65-F5344CB8AC3E}">
        <p14:creationId xmlns:p14="http://schemas.microsoft.com/office/powerpoint/2010/main" val="1788842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p:cNvSpPr/>
          <p:nvPr/>
        </p:nvSpPr>
        <p:spPr>
          <a:xfrm>
            <a:off x="4708127" y="4419246"/>
            <a:ext cx="3908224" cy="9103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p:cNvSpPr/>
          <p:nvPr/>
        </p:nvSpPr>
        <p:spPr>
          <a:xfrm>
            <a:off x="4730376" y="2966345"/>
            <a:ext cx="3908224" cy="9103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12"/>
          <p:cNvSpPr/>
          <p:nvPr/>
        </p:nvSpPr>
        <p:spPr>
          <a:xfrm>
            <a:off x="453112" y="3876731"/>
            <a:ext cx="3908224" cy="3907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p:cNvSpPr/>
          <p:nvPr/>
        </p:nvSpPr>
        <p:spPr>
          <a:xfrm>
            <a:off x="453112" y="3470523"/>
            <a:ext cx="3908224" cy="39076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Rectángulo 10"/>
          <p:cNvSpPr/>
          <p:nvPr/>
        </p:nvSpPr>
        <p:spPr>
          <a:xfrm>
            <a:off x="453112" y="2852935"/>
            <a:ext cx="3908224" cy="617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Marcador de contenido 1"/>
          <p:cNvSpPr>
            <a:spLocks noGrp="1"/>
          </p:cNvSpPr>
          <p:nvPr>
            <p:ph sz="half" idx="1"/>
          </p:nvPr>
        </p:nvSpPr>
        <p:spPr>
          <a:xfrm>
            <a:off x="457200" y="1844824"/>
            <a:ext cx="3670672" cy="4281339"/>
          </a:xfrm>
        </p:spPr>
        <p:txBody>
          <a:bodyPr>
            <a:normAutofit/>
          </a:bodyPr>
          <a:lstStyle/>
          <a:p>
            <a:r>
              <a:rPr lang="es-ES_tradnl" sz="1800" dirty="0" smtClean="0"/>
              <a:t>Clase Abstracta</a:t>
            </a:r>
          </a:p>
          <a:p>
            <a:endParaRPr lang="es-ES_tradnl" sz="1800" dirty="0"/>
          </a:p>
          <a:p>
            <a:pPr marL="0" indent="0">
              <a:buNone/>
            </a:pPr>
            <a:endParaRPr lang="es-AR" sz="1800" dirty="0"/>
          </a:p>
        </p:txBody>
      </p:sp>
      <p:sp>
        <p:nvSpPr>
          <p:cNvPr id="3" name="Marcador de contenido 2"/>
          <p:cNvSpPr>
            <a:spLocks noGrp="1"/>
          </p:cNvSpPr>
          <p:nvPr>
            <p:ph sz="half" idx="2"/>
          </p:nvPr>
        </p:nvSpPr>
        <p:spPr>
          <a:xfrm>
            <a:off x="4648200" y="1844824"/>
            <a:ext cx="4038600" cy="4281339"/>
          </a:xfrm>
        </p:spPr>
        <p:txBody>
          <a:bodyPr>
            <a:noAutofit/>
          </a:bodyPr>
          <a:lstStyle/>
          <a:p>
            <a:pPr>
              <a:buFont typeface="Wingdings" panose="05000000000000000000" pitchFamily="2" charset="2"/>
              <a:buChar char="Ø"/>
            </a:pPr>
            <a:r>
              <a:rPr lang="es-ES_tradnl" sz="1800" dirty="0" smtClean="0">
                <a:solidFill>
                  <a:schemeClr val="tx2"/>
                </a:solidFill>
              </a:rPr>
              <a:t>Clase Derivada</a:t>
            </a:r>
            <a:endParaRPr lang="es-AR" sz="1800" dirty="0">
              <a:solidFill>
                <a:schemeClr val="tx2"/>
              </a:solidFill>
            </a:endParaRPr>
          </a:p>
        </p:txBody>
      </p:sp>
      <p:sp>
        <p:nvSpPr>
          <p:cNvPr id="4" name="Marcador de fecha 3"/>
          <p:cNvSpPr>
            <a:spLocks noGrp="1"/>
          </p:cNvSpPr>
          <p:nvPr>
            <p:ph type="dt" sz="half" idx="10"/>
          </p:nvPr>
        </p:nvSpPr>
        <p:spPr/>
        <p:txBody>
          <a:bodyPr/>
          <a:lstStyle/>
          <a:p>
            <a:fld id="{7B931BDB-D443-49C2-B2F9-384EA48816DE}" type="datetime1">
              <a:rPr lang="es-ES" smtClean="0"/>
              <a:t>24/03/2014</a:t>
            </a:fld>
            <a:endParaRPr lang="es-AR" dirty="0"/>
          </a:p>
        </p:txBody>
      </p:sp>
      <p:sp>
        <p:nvSpPr>
          <p:cNvPr id="5" name="Marcador de pie de página 4"/>
          <p:cNvSpPr>
            <a:spLocks noGrp="1"/>
          </p:cNvSpPr>
          <p:nvPr>
            <p:ph type="ftr" sz="quarter" idx="11"/>
          </p:nvPr>
        </p:nvSpPr>
        <p:spPr/>
        <p:txBody>
          <a:bodyPr/>
          <a:lstStyle/>
          <a:p>
            <a:r>
              <a:rPr lang="es-AR" smtClean="0"/>
              <a:t>Introducción a la Plataforma .NET – Características del Lenguaje C#</a:t>
            </a:r>
            <a:endParaRPr lang="es-AR"/>
          </a:p>
        </p:txBody>
      </p:sp>
      <p:sp>
        <p:nvSpPr>
          <p:cNvPr id="6" name="Marcador de número de diapositiva 5"/>
          <p:cNvSpPr>
            <a:spLocks noGrp="1"/>
          </p:cNvSpPr>
          <p:nvPr>
            <p:ph type="sldNum" sz="quarter" idx="12"/>
          </p:nvPr>
        </p:nvSpPr>
        <p:spPr/>
        <p:txBody>
          <a:bodyPr/>
          <a:lstStyle/>
          <a:p>
            <a:fld id="{E656C38E-91F2-4113-B53A-FE7556785049}" type="slidenum">
              <a:rPr lang="es-AR" smtClean="0"/>
              <a:pPr/>
              <a:t>25</a:t>
            </a:fld>
            <a:endParaRPr lang="es-AR"/>
          </a:p>
        </p:txBody>
      </p:sp>
      <p:sp>
        <p:nvSpPr>
          <p:cNvPr id="7" name="Título 6"/>
          <p:cNvSpPr>
            <a:spLocks noGrp="1"/>
          </p:cNvSpPr>
          <p:nvPr>
            <p:ph type="title"/>
          </p:nvPr>
        </p:nvSpPr>
        <p:spPr>
          <a:xfrm>
            <a:off x="453112" y="692696"/>
            <a:ext cx="8229600" cy="785818"/>
          </a:xfrm>
        </p:spPr>
        <p:txBody>
          <a:bodyPr/>
          <a:lstStyle/>
          <a:p>
            <a:r>
              <a:rPr lang="es-ES_tradnl" dirty="0" smtClean="0"/>
              <a:t>Clases Abstractas</a:t>
            </a:r>
            <a:endParaRPr lang="es-AR" dirty="0"/>
          </a:p>
        </p:txBody>
      </p:sp>
      <p:sp>
        <p:nvSpPr>
          <p:cNvPr id="8" name="CuadroTexto 7"/>
          <p:cNvSpPr txBox="1"/>
          <p:nvPr/>
        </p:nvSpPr>
        <p:spPr>
          <a:xfrm>
            <a:off x="453113" y="2420647"/>
            <a:ext cx="3614832" cy="2893100"/>
          </a:xfrm>
          <a:prstGeom prst="rect">
            <a:avLst/>
          </a:prstGeom>
          <a:noFill/>
        </p:spPr>
        <p:txBody>
          <a:bodyPr wrap="square" rtlCol="0">
            <a:spAutoFit/>
          </a:bodyPr>
          <a:lstStyle/>
          <a:p>
            <a:r>
              <a:rPr lang="es-ES_tradnl" sz="1400" dirty="0" err="1" smtClean="0"/>
              <a:t>public</a:t>
            </a:r>
            <a:r>
              <a:rPr lang="es-ES_tradnl" sz="1400" dirty="0" smtClean="0"/>
              <a:t> </a:t>
            </a:r>
            <a:r>
              <a:rPr lang="es-ES_tradnl" sz="1400" dirty="0" err="1" smtClean="0"/>
              <a:t>abstract</a:t>
            </a:r>
            <a:r>
              <a:rPr lang="es-ES_tradnl" sz="1400" dirty="0" smtClean="0"/>
              <a:t> </a:t>
            </a:r>
            <a:r>
              <a:rPr lang="es-ES_tradnl" sz="1400" dirty="0" err="1" smtClean="0"/>
              <a:t>class</a:t>
            </a:r>
            <a:r>
              <a:rPr lang="es-ES_tradnl" sz="1400" dirty="0" smtClean="0"/>
              <a:t> </a:t>
            </a:r>
            <a:r>
              <a:rPr lang="es-ES_tradnl" sz="1400" dirty="0" err="1" smtClean="0"/>
              <a:t>MiClase</a:t>
            </a:r>
            <a:endParaRPr lang="es-ES_tradnl" sz="1400" dirty="0" smtClean="0"/>
          </a:p>
          <a:p>
            <a:r>
              <a:rPr lang="es-ES_tradnl" sz="1400" dirty="0" smtClean="0"/>
              <a:t>{</a:t>
            </a:r>
          </a:p>
          <a:p>
            <a:r>
              <a:rPr lang="es-ES_tradnl" sz="1400" dirty="0" smtClean="0"/>
              <a:t>         </a:t>
            </a:r>
            <a:r>
              <a:rPr lang="es-ES_tradnl" sz="1400" dirty="0" err="1" smtClean="0"/>
              <a:t>int</a:t>
            </a:r>
            <a:r>
              <a:rPr lang="es-ES_tradnl" sz="1400" dirty="0" smtClean="0"/>
              <a:t> i;</a:t>
            </a:r>
          </a:p>
          <a:p>
            <a:r>
              <a:rPr lang="es-ES_tradnl" sz="1400" dirty="0"/>
              <a:t> </a:t>
            </a:r>
            <a:r>
              <a:rPr lang="es-ES_tradnl" sz="1400" dirty="0" smtClean="0"/>
              <a:t>        …;</a:t>
            </a:r>
          </a:p>
          <a:p>
            <a:r>
              <a:rPr lang="es-ES_tradnl" sz="1400" dirty="0"/>
              <a:t> </a:t>
            </a:r>
            <a:r>
              <a:rPr lang="es-ES_tradnl" sz="1400" dirty="0" smtClean="0"/>
              <a:t>        </a:t>
            </a:r>
          </a:p>
          <a:p>
            <a:r>
              <a:rPr lang="es-ES_tradnl" sz="1400" dirty="0"/>
              <a:t> </a:t>
            </a:r>
            <a:r>
              <a:rPr lang="es-ES_tradnl" sz="1400" dirty="0" smtClean="0"/>
              <a:t>        </a:t>
            </a:r>
            <a:r>
              <a:rPr lang="es-ES_tradnl" sz="1400" dirty="0" err="1" smtClean="0"/>
              <a:t>public</a:t>
            </a:r>
            <a:r>
              <a:rPr lang="es-ES_tradnl" sz="1400" dirty="0" smtClean="0"/>
              <a:t> </a:t>
            </a:r>
            <a:r>
              <a:rPr lang="es-ES_tradnl" sz="1400" dirty="0" err="1" smtClean="0"/>
              <a:t>abstract</a:t>
            </a:r>
            <a:r>
              <a:rPr lang="es-ES_tradnl" sz="1400" dirty="0" smtClean="0"/>
              <a:t> </a:t>
            </a:r>
            <a:r>
              <a:rPr lang="es-ES_tradnl" sz="1400" dirty="0" err="1" smtClean="0"/>
              <a:t>void</a:t>
            </a:r>
            <a:r>
              <a:rPr lang="es-ES_tradnl" sz="1400" dirty="0" smtClean="0"/>
              <a:t> </a:t>
            </a:r>
            <a:r>
              <a:rPr lang="es-ES_tradnl" sz="1400" dirty="0" err="1" smtClean="0"/>
              <a:t>MiMetodo</a:t>
            </a:r>
            <a:r>
              <a:rPr lang="es-ES_tradnl" sz="1400" dirty="0" smtClean="0"/>
              <a:t> (</a:t>
            </a:r>
            <a:r>
              <a:rPr lang="es-ES_tradnl" sz="1400" dirty="0" err="1" smtClean="0"/>
              <a:t>int</a:t>
            </a:r>
            <a:r>
              <a:rPr lang="es-ES_tradnl" sz="1400" dirty="0" smtClean="0"/>
              <a:t> j);</a:t>
            </a:r>
          </a:p>
          <a:p>
            <a:r>
              <a:rPr lang="es-ES_tradnl" sz="1400" dirty="0"/>
              <a:t> </a:t>
            </a:r>
            <a:r>
              <a:rPr lang="es-ES_tradnl" sz="1400" dirty="0" smtClean="0"/>
              <a:t>        …;</a:t>
            </a:r>
          </a:p>
          <a:p>
            <a:r>
              <a:rPr lang="es-ES_tradnl" sz="1400" dirty="0"/>
              <a:t> </a:t>
            </a:r>
            <a:r>
              <a:rPr lang="es-ES_tradnl" sz="1400" dirty="0" smtClean="0"/>
              <a:t>        </a:t>
            </a:r>
            <a:r>
              <a:rPr lang="es-ES_tradnl" sz="1400" dirty="0" err="1" smtClean="0"/>
              <a:t>public</a:t>
            </a:r>
            <a:r>
              <a:rPr lang="es-ES_tradnl" sz="1400" dirty="0" smtClean="0"/>
              <a:t> virtual </a:t>
            </a:r>
            <a:r>
              <a:rPr lang="es-ES_tradnl" sz="1400" dirty="0" err="1" smtClean="0"/>
              <a:t>void</a:t>
            </a:r>
            <a:r>
              <a:rPr lang="es-ES_tradnl" sz="1400" dirty="0" smtClean="0"/>
              <a:t> </a:t>
            </a:r>
            <a:r>
              <a:rPr lang="es-ES_tradnl" sz="1400" dirty="0" err="1" smtClean="0"/>
              <a:t>OtroMetodo</a:t>
            </a:r>
            <a:r>
              <a:rPr lang="es-ES_tradnl" sz="1400" dirty="0" smtClean="0"/>
              <a:t>()</a:t>
            </a:r>
          </a:p>
          <a:p>
            <a:r>
              <a:rPr lang="es-ES_tradnl" sz="1400" dirty="0" smtClean="0"/>
              <a:t>          {</a:t>
            </a:r>
          </a:p>
          <a:p>
            <a:r>
              <a:rPr lang="es-ES_tradnl" sz="1400" dirty="0"/>
              <a:t> </a:t>
            </a:r>
            <a:r>
              <a:rPr lang="es-ES_tradnl" sz="1400" dirty="0" smtClean="0"/>
              <a:t>                …;</a:t>
            </a:r>
          </a:p>
          <a:p>
            <a:r>
              <a:rPr lang="es-ES_tradnl" sz="1400" dirty="0" smtClean="0"/>
              <a:t>           }</a:t>
            </a:r>
            <a:endParaRPr lang="es-ES_tradnl" sz="1400" dirty="0"/>
          </a:p>
          <a:p>
            <a:r>
              <a:rPr lang="es-ES_tradnl" sz="1400" dirty="0" smtClean="0"/>
              <a:t> </a:t>
            </a:r>
          </a:p>
          <a:p>
            <a:r>
              <a:rPr lang="es-ES_tradnl" sz="1400" dirty="0"/>
              <a:t>}</a:t>
            </a:r>
            <a:r>
              <a:rPr lang="es-ES_tradnl" sz="1400" dirty="0" smtClean="0"/>
              <a:t> </a:t>
            </a:r>
            <a:endParaRPr lang="es-AR" sz="1400" dirty="0"/>
          </a:p>
        </p:txBody>
      </p:sp>
      <p:sp>
        <p:nvSpPr>
          <p:cNvPr id="9" name="CuadroTexto 8"/>
          <p:cNvSpPr txBox="1"/>
          <p:nvPr/>
        </p:nvSpPr>
        <p:spPr>
          <a:xfrm>
            <a:off x="4708127" y="2276872"/>
            <a:ext cx="3536281" cy="3539430"/>
          </a:xfrm>
          <a:prstGeom prst="rect">
            <a:avLst/>
          </a:prstGeom>
          <a:noFill/>
        </p:spPr>
        <p:txBody>
          <a:bodyPr wrap="square" rtlCol="0">
            <a:spAutoFit/>
          </a:bodyPr>
          <a:lstStyle/>
          <a:p>
            <a:r>
              <a:rPr lang="es-ES_tradnl" sz="1400" dirty="0" err="1" smtClean="0"/>
              <a:t>public</a:t>
            </a:r>
            <a:r>
              <a:rPr lang="es-ES_tradnl" sz="1400" dirty="0" smtClean="0"/>
              <a:t> </a:t>
            </a:r>
            <a:r>
              <a:rPr lang="es-ES_tradnl" sz="1400" dirty="0" err="1" smtClean="0"/>
              <a:t>class</a:t>
            </a:r>
            <a:r>
              <a:rPr lang="es-ES_tradnl" sz="1400" dirty="0" smtClean="0"/>
              <a:t> </a:t>
            </a:r>
            <a:r>
              <a:rPr lang="es-ES_tradnl" sz="1400" dirty="0" err="1" smtClean="0"/>
              <a:t>MiClaseDerivada:MiClase</a:t>
            </a:r>
            <a:endParaRPr lang="es-ES_tradnl" sz="1400" dirty="0" smtClean="0"/>
          </a:p>
          <a:p>
            <a:r>
              <a:rPr lang="es-ES_tradnl" sz="1400" dirty="0" smtClean="0"/>
              <a:t>{</a:t>
            </a:r>
          </a:p>
          <a:p>
            <a:r>
              <a:rPr lang="es-ES_tradnl" sz="1400" dirty="0" smtClean="0"/>
              <a:t>         </a:t>
            </a:r>
          </a:p>
          <a:p>
            <a:r>
              <a:rPr lang="es-ES_tradnl" sz="1400" dirty="0"/>
              <a:t> </a:t>
            </a:r>
            <a:r>
              <a:rPr lang="es-ES_tradnl" sz="1400" dirty="0" smtClean="0"/>
              <a:t>        </a:t>
            </a:r>
            <a:r>
              <a:rPr lang="es-ES_tradnl" sz="1400" dirty="0" err="1" smtClean="0"/>
              <a:t>public</a:t>
            </a:r>
            <a:r>
              <a:rPr lang="es-ES_tradnl" sz="1400" dirty="0" smtClean="0"/>
              <a:t> </a:t>
            </a:r>
            <a:r>
              <a:rPr lang="es-ES_tradnl" sz="1400" dirty="0" err="1" smtClean="0"/>
              <a:t>override</a:t>
            </a:r>
            <a:r>
              <a:rPr lang="es-ES_tradnl" sz="1400" dirty="0" smtClean="0"/>
              <a:t> </a:t>
            </a:r>
            <a:r>
              <a:rPr lang="es-ES_tradnl" sz="1400" dirty="0" err="1" smtClean="0"/>
              <a:t>void</a:t>
            </a:r>
            <a:r>
              <a:rPr lang="es-ES_tradnl" sz="1400" dirty="0" smtClean="0"/>
              <a:t> </a:t>
            </a:r>
            <a:r>
              <a:rPr lang="es-ES_tradnl" sz="1400" dirty="0" err="1" smtClean="0"/>
              <a:t>MiMetodo</a:t>
            </a:r>
            <a:r>
              <a:rPr lang="es-ES_tradnl" sz="1400" dirty="0" smtClean="0"/>
              <a:t> (</a:t>
            </a:r>
            <a:r>
              <a:rPr lang="es-ES_tradnl" sz="1400" dirty="0" err="1" smtClean="0"/>
              <a:t>int</a:t>
            </a:r>
            <a:r>
              <a:rPr lang="es-ES_tradnl" sz="1400" dirty="0" smtClean="0"/>
              <a:t> j)</a:t>
            </a:r>
          </a:p>
          <a:p>
            <a:r>
              <a:rPr lang="es-ES_tradnl" sz="1400" dirty="0"/>
              <a:t> </a:t>
            </a:r>
            <a:r>
              <a:rPr lang="es-ES_tradnl" sz="1400" dirty="0" smtClean="0"/>
              <a:t>        {</a:t>
            </a:r>
          </a:p>
          <a:p>
            <a:r>
              <a:rPr lang="es-ES_tradnl" sz="1400" dirty="0"/>
              <a:t> </a:t>
            </a:r>
            <a:r>
              <a:rPr lang="es-ES_tradnl" sz="1400" dirty="0" smtClean="0"/>
              <a:t>         …</a:t>
            </a:r>
          </a:p>
          <a:p>
            <a:r>
              <a:rPr lang="es-ES_tradnl" sz="1400" dirty="0"/>
              <a:t> </a:t>
            </a:r>
            <a:r>
              <a:rPr lang="es-ES_tradnl" sz="1400" dirty="0" smtClean="0"/>
              <a:t>         }</a:t>
            </a:r>
          </a:p>
          <a:p>
            <a:endParaRPr lang="es-ES_tradnl" sz="1400" dirty="0" smtClean="0"/>
          </a:p>
          <a:p>
            <a:r>
              <a:rPr lang="es-ES_tradnl" sz="1400" dirty="0"/>
              <a:t> </a:t>
            </a:r>
            <a:r>
              <a:rPr lang="es-ES_tradnl" sz="1400" dirty="0" smtClean="0"/>
              <a:t>        …;</a:t>
            </a:r>
          </a:p>
          <a:p>
            <a:endParaRPr lang="es-ES_tradnl" sz="1400" dirty="0" smtClean="0"/>
          </a:p>
          <a:p>
            <a:r>
              <a:rPr lang="es-ES_tradnl" sz="1400" dirty="0"/>
              <a:t> </a:t>
            </a:r>
            <a:r>
              <a:rPr lang="es-ES_tradnl" sz="1400" dirty="0" smtClean="0"/>
              <a:t>        </a:t>
            </a:r>
            <a:r>
              <a:rPr lang="es-ES_tradnl" sz="1400" dirty="0" err="1" smtClean="0"/>
              <a:t>public</a:t>
            </a:r>
            <a:r>
              <a:rPr lang="es-ES_tradnl" sz="1400" dirty="0" smtClean="0"/>
              <a:t> </a:t>
            </a:r>
            <a:r>
              <a:rPr lang="es-ES_tradnl" sz="1400" dirty="0" err="1" smtClean="0"/>
              <a:t>override</a:t>
            </a:r>
            <a:r>
              <a:rPr lang="es-ES_tradnl" sz="1400" dirty="0" smtClean="0"/>
              <a:t> </a:t>
            </a:r>
            <a:r>
              <a:rPr lang="es-ES_tradnl" sz="1400" dirty="0" err="1" smtClean="0"/>
              <a:t>void</a:t>
            </a:r>
            <a:r>
              <a:rPr lang="es-ES_tradnl" sz="1400" dirty="0" smtClean="0"/>
              <a:t> </a:t>
            </a:r>
            <a:r>
              <a:rPr lang="es-ES_tradnl" sz="1400" dirty="0" err="1" smtClean="0"/>
              <a:t>OtroMetodo</a:t>
            </a:r>
            <a:r>
              <a:rPr lang="es-ES_tradnl" sz="1400" dirty="0" smtClean="0"/>
              <a:t>()</a:t>
            </a:r>
          </a:p>
          <a:p>
            <a:r>
              <a:rPr lang="es-ES_tradnl" sz="1400" dirty="0" smtClean="0"/>
              <a:t>          {</a:t>
            </a:r>
          </a:p>
          <a:p>
            <a:r>
              <a:rPr lang="es-ES_tradnl" sz="1400" dirty="0"/>
              <a:t> </a:t>
            </a:r>
            <a:r>
              <a:rPr lang="es-ES_tradnl" sz="1400" dirty="0" smtClean="0"/>
              <a:t>                …;</a:t>
            </a:r>
          </a:p>
          <a:p>
            <a:r>
              <a:rPr lang="es-ES_tradnl" sz="1400" dirty="0" smtClean="0"/>
              <a:t>           }</a:t>
            </a:r>
            <a:endParaRPr lang="es-ES_tradnl" sz="1400" dirty="0"/>
          </a:p>
          <a:p>
            <a:r>
              <a:rPr lang="es-ES_tradnl" sz="1400" dirty="0" smtClean="0"/>
              <a:t> </a:t>
            </a:r>
          </a:p>
          <a:p>
            <a:r>
              <a:rPr lang="es-ES_tradnl" sz="1400" dirty="0"/>
              <a:t>}</a:t>
            </a:r>
            <a:r>
              <a:rPr lang="es-ES_tradnl" sz="1400" dirty="0" smtClean="0"/>
              <a:t> </a:t>
            </a:r>
            <a:endParaRPr lang="es-AR" sz="1400" dirty="0"/>
          </a:p>
        </p:txBody>
      </p:sp>
      <p:sp>
        <p:nvSpPr>
          <p:cNvPr id="16" name="6 Rectángulo"/>
          <p:cNvSpPr/>
          <p:nvPr/>
        </p:nvSpPr>
        <p:spPr>
          <a:xfrm>
            <a:off x="179512" y="5661248"/>
            <a:ext cx="1912703" cy="253916"/>
          </a:xfrm>
          <a:prstGeom prst="rect">
            <a:avLst/>
          </a:prstGeom>
        </p:spPr>
        <p:txBody>
          <a:bodyPr wrap="none">
            <a:spAutoFit/>
          </a:bodyPr>
          <a:lstStyle/>
          <a:p>
            <a:r>
              <a:rPr lang="es-AR" sz="1050" dirty="0" smtClean="0"/>
              <a:t>11. </a:t>
            </a:r>
            <a:r>
              <a:rPr lang="es-AR" sz="1050" dirty="0"/>
              <a:t>Ejemplo </a:t>
            </a:r>
            <a:r>
              <a:rPr lang="es-AR" sz="1050" dirty="0" smtClean="0"/>
              <a:t>– Clases Abstractas</a:t>
            </a:r>
            <a:endParaRPr lang="es-AR" sz="1050" dirty="0"/>
          </a:p>
        </p:txBody>
      </p:sp>
    </p:spTree>
    <p:extLst>
      <p:ext uri="{BB962C8B-B14F-4D97-AF65-F5344CB8AC3E}">
        <p14:creationId xmlns:p14="http://schemas.microsoft.com/office/powerpoint/2010/main" val="1855568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62500" lnSpcReduction="20000"/>
          </a:bodyPr>
          <a:lstStyle/>
          <a:p>
            <a:pPr>
              <a:buFont typeface="Wingdings" pitchFamily="2" charset="2"/>
              <a:buChar char="Ø"/>
            </a:pPr>
            <a:r>
              <a:rPr lang="es-AR" dirty="0" smtClean="0"/>
              <a:t>Forma </a:t>
            </a:r>
            <a:r>
              <a:rPr lang="es-AR" dirty="0"/>
              <a:t>especial de una </a:t>
            </a:r>
            <a:r>
              <a:rPr lang="es-AR" dirty="0" smtClean="0"/>
              <a:t>clase</a:t>
            </a:r>
          </a:p>
          <a:p>
            <a:pPr lvl="1">
              <a:buFont typeface="Wingdings" pitchFamily="2" charset="2"/>
              <a:buChar char="§"/>
            </a:pPr>
            <a:r>
              <a:rPr lang="es-AR" dirty="0" smtClean="0"/>
              <a:t>no </a:t>
            </a:r>
            <a:r>
              <a:rPr lang="es-AR" dirty="0"/>
              <a:t>contienen código ejecutable, </a:t>
            </a:r>
            <a:endParaRPr lang="es-AR" dirty="0" smtClean="0"/>
          </a:p>
          <a:p>
            <a:pPr lvl="1">
              <a:buFont typeface="Wingdings" pitchFamily="2" charset="2"/>
              <a:buChar char="§"/>
            </a:pPr>
            <a:r>
              <a:rPr lang="es-AR" dirty="0" smtClean="0"/>
              <a:t>solo </a:t>
            </a:r>
            <a:r>
              <a:rPr lang="es-AR" dirty="0"/>
              <a:t>definen los miembros </a:t>
            </a:r>
          </a:p>
          <a:p>
            <a:pPr lvl="1">
              <a:buFont typeface="Wingdings" pitchFamily="2" charset="2"/>
              <a:buChar char="§"/>
            </a:pPr>
            <a:r>
              <a:rPr lang="es-AR" dirty="0" smtClean="0"/>
              <a:t>en </a:t>
            </a:r>
            <a:r>
              <a:rPr lang="es-AR" dirty="0"/>
              <a:t>el caso de los métodos, si reciben parámetros y de que tipo son.</a:t>
            </a:r>
          </a:p>
          <a:p>
            <a:pPr>
              <a:buFont typeface="Wingdings" pitchFamily="2" charset="2"/>
              <a:buChar char="Ø"/>
            </a:pPr>
            <a:r>
              <a:rPr lang="es-AR" dirty="0"/>
              <a:t>S</a:t>
            </a:r>
            <a:r>
              <a:rPr lang="es-AR" dirty="0" smtClean="0"/>
              <a:t>e </a:t>
            </a:r>
            <a:r>
              <a:rPr lang="es-AR" dirty="0"/>
              <a:t>utilizan para indicar el "comportamiento" que tendrá una </a:t>
            </a:r>
            <a:r>
              <a:rPr lang="es-AR" dirty="0" smtClean="0"/>
              <a:t>clase.</a:t>
            </a:r>
          </a:p>
          <a:p>
            <a:pPr>
              <a:buFont typeface="Wingdings" pitchFamily="2" charset="2"/>
              <a:buChar char="Ø"/>
            </a:pPr>
            <a:endParaRPr lang="es-AR" dirty="0" smtClean="0"/>
          </a:p>
          <a:p>
            <a:pPr>
              <a:buFont typeface="Wingdings" pitchFamily="2" charset="2"/>
              <a:buChar char="Ø"/>
            </a:pPr>
            <a:r>
              <a:rPr lang="es-AR" dirty="0"/>
              <a:t>L</a:t>
            </a:r>
            <a:r>
              <a:rPr lang="es-AR" dirty="0" smtClean="0"/>
              <a:t>os </a:t>
            </a:r>
            <a:r>
              <a:rPr lang="es-AR" dirty="0"/>
              <a:t>miembros de una interfaz siempre son </a:t>
            </a:r>
            <a:r>
              <a:rPr lang="es-AR" dirty="0" smtClean="0"/>
              <a:t>públicos.</a:t>
            </a:r>
          </a:p>
          <a:p>
            <a:pPr>
              <a:buFont typeface="Wingdings" pitchFamily="2" charset="2"/>
              <a:buChar char="Ø"/>
            </a:pPr>
            <a:endParaRPr lang="es-AR" dirty="0" smtClean="0"/>
          </a:p>
          <a:p>
            <a:pPr>
              <a:buFont typeface="Wingdings" pitchFamily="2" charset="2"/>
              <a:buChar char="Ø"/>
            </a:pPr>
            <a:r>
              <a:rPr lang="es-AR" dirty="0" smtClean="0"/>
              <a:t>Solo definir </a:t>
            </a:r>
            <a:r>
              <a:rPr lang="es-AR" dirty="0"/>
              <a:t>la "firma" del método, propiedad o evento </a:t>
            </a:r>
            <a:r>
              <a:rPr lang="es-AR" dirty="0" smtClean="0"/>
              <a:t>que se quiere definir</a:t>
            </a:r>
            <a:endParaRPr lang="es-AR" dirty="0"/>
          </a:p>
        </p:txBody>
      </p:sp>
      <p:sp>
        <p:nvSpPr>
          <p:cNvPr id="3" name="2 Marcador de contenido"/>
          <p:cNvSpPr>
            <a:spLocks noGrp="1"/>
          </p:cNvSpPr>
          <p:nvPr>
            <p:ph sz="half" idx="2"/>
          </p:nvPr>
        </p:nvSpPr>
        <p:spPr>
          <a:xfrm>
            <a:off x="4644008" y="2132856"/>
            <a:ext cx="4038600" cy="3768733"/>
          </a:xfrm>
          <a:solidFill>
            <a:schemeClr val="bg2">
              <a:lumMod val="90000"/>
            </a:schemeClr>
          </a:solidFill>
        </p:spPr>
        <p:txBody>
          <a:bodyPr>
            <a:normAutofit/>
          </a:bodyPr>
          <a:lstStyle/>
          <a:p>
            <a:pPr marL="0" indent="0">
              <a:buNone/>
            </a:pPr>
            <a:endParaRPr lang="es-AR" sz="2400" dirty="0" smtClean="0"/>
          </a:p>
          <a:p>
            <a:pPr marL="0" indent="0">
              <a:buNone/>
            </a:pPr>
            <a:r>
              <a:rPr lang="es-AR" sz="2400" dirty="0" smtClean="0"/>
              <a:t> </a:t>
            </a:r>
            <a:r>
              <a:rPr lang="es-AR" sz="2400" dirty="0" err="1" smtClean="0"/>
              <a:t>public</a:t>
            </a:r>
            <a:r>
              <a:rPr lang="es-AR" sz="2400" dirty="0" smtClean="0"/>
              <a:t> </a:t>
            </a:r>
            <a:r>
              <a:rPr lang="es-AR" sz="2400" dirty="0"/>
              <a:t>interface </a:t>
            </a:r>
            <a:r>
              <a:rPr lang="es-AR" sz="2400" dirty="0" err="1"/>
              <a:t>IAnimal</a:t>
            </a:r>
            <a:endParaRPr lang="es-AR" sz="2400" dirty="0"/>
          </a:p>
          <a:p>
            <a:pPr marL="0" indent="0">
              <a:buNone/>
            </a:pPr>
            <a:r>
              <a:rPr lang="es-AR" sz="2400" dirty="0"/>
              <a:t>    {</a:t>
            </a:r>
          </a:p>
          <a:p>
            <a:pPr marL="0" indent="0">
              <a:buNone/>
            </a:pPr>
            <a:r>
              <a:rPr lang="es-AR" sz="2400" dirty="0"/>
              <a:t>        </a:t>
            </a:r>
            <a:r>
              <a:rPr lang="es-AR" sz="2400" dirty="0" err="1"/>
              <a:t>void</a:t>
            </a:r>
            <a:r>
              <a:rPr lang="es-AR" sz="2400" dirty="0"/>
              <a:t> Desplazarse();</a:t>
            </a:r>
          </a:p>
          <a:p>
            <a:pPr marL="0" indent="0">
              <a:buNone/>
            </a:pPr>
            <a:r>
              <a:rPr lang="es-AR" sz="2400" dirty="0"/>
              <a:t>        </a:t>
            </a:r>
            <a:r>
              <a:rPr lang="es-AR" sz="2400" dirty="0" err="1"/>
              <a:t>void</a:t>
            </a:r>
            <a:r>
              <a:rPr lang="es-AR" sz="2400" dirty="0"/>
              <a:t> Alimentarse();</a:t>
            </a:r>
          </a:p>
          <a:p>
            <a:pPr marL="0" indent="0">
              <a:buNone/>
            </a:pPr>
            <a:r>
              <a:rPr lang="es-AR" sz="2400" dirty="0"/>
              <a:t>        </a:t>
            </a:r>
            <a:r>
              <a:rPr lang="es-AR" sz="2400" dirty="0" err="1"/>
              <a:t>string</a:t>
            </a:r>
            <a:r>
              <a:rPr lang="es-AR" sz="2400" dirty="0"/>
              <a:t> Especie { </a:t>
            </a:r>
            <a:r>
              <a:rPr lang="es-AR" sz="2400" dirty="0" err="1"/>
              <a:t>get</a:t>
            </a:r>
            <a:r>
              <a:rPr lang="es-AR" sz="2400" dirty="0"/>
              <a:t>; set; }</a:t>
            </a:r>
          </a:p>
          <a:p>
            <a:pPr marL="0" indent="0">
              <a:buNone/>
            </a:pPr>
            <a:r>
              <a:rPr lang="es-AR" sz="2400" dirty="0"/>
              <a:t>        </a:t>
            </a:r>
            <a:r>
              <a:rPr lang="es-AR" sz="2400" dirty="0" err="1"/>
              <a:t>int</a:t>
            </a:r>
            <a:r>
              <a:rPr lang="es-AR" sz="2400" dirty="0"/>
              <a:t> Edad { </a:t>
            </a:r>
            <a:r>
              <a:rPr lang="es-AR" sz="2400" dirty="0" err="1"/>
              <a:t>get</a:t>
            </a:r>
            <a:r>
              <a:rPr lang="es-AR" sz="2400" dirty="0"/>
              <a:t>; }</a:t>
            </a:r>
          </a:p>
          <a:p>
            <a:pPr marL="0" indent="0">
              <a:buNone/>
            </a:pPr>
            <a:r>
              <a:rPr lang="es-AR" sz="2400" dirty="0" smtClean="0"/>
              <a:t>    </a:t>
            </a:r>
            <a:r>
              <a:rPr lang="es-AR" sz="2400" dirty="0"/>
              <a:t>}</a:t>
            </a:r>
          </a:p>
        </p:txBody>
      </p:sp>
      <p:sp>
        <p:nvSpPr>
          <p:cNvPr id="4" name="3 Marcador de fecha"/>
          <p:cNvSpPr>
            <a:spLocks noGrp="1"/>
          </p:cNvSpPr>
          <p:nvPr>
            <p:ph type="dt" sz="half" idx="10"/>
          </p:nvPr>
        </p:nvSpPr>
        <p:spPr/>
        <p:txBody>
          <a:bodyPr/>
          <a:lstStyle/>
          <a:p>
            <a:fld id="{846E9EF9-D6A0-4106-BB8F-420359F768C5}"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26</a:t>
            </a:fld>
            <a:endParaRPr lang="es-AR"/>
          </a:p>
        </p:txBody>
      </p:sp>
      <p:sp>
        <p:nvSpPr>
          <p:cNvPr id="6" name="5 Título"/>
          <p:cNvSpPr>
            <a:spLocks noGrp="1"/>
          </p:cNvSpPr>
          <p:nvPr>
            <p:ph type="title"/>
          </p:nvPr>
        </p:nvSpPr>
        <p:spPr>
          <a:xfrm>
            <a:off x="381000" y="620688"/>
            <a:ext cx="8229600" cy="785818"/>
          </a:xfrm>
        </p:spPr>
        <p:txBody>
          <a:bodyPr/>
          <a:lstStyle/>
          <a:p>
            <a:r>
              <a:rPr lang="es-AR" dirty="0" smtClean="0"/>
              <a:t>Interfaces</a:t>
            </a:r>
            <a:endParaRPr lang="es-AR" dirty="0"/>
          </a:p>
        </p:txBody>
      </p:sp>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132857"/>
            <a:ext cx="4038600" cy="3240360"/>
          </a:xfrm>
        </p:spPr>
        <p:txBody>
          <a:bodyPr>
            <a:normAutofit lnSpcReduction="10000"/>
          </a:bodyPr>
          <a:lstStyle/>
          <a:p>
            <a:pPr marL="0" indent="0" algn="ctr">
              <a:buNone/>
            </a:pPr>
            <a:r>
              <a:rPr lang="es-AR" b="1" dirty="0"/>
              <a:t>¿Qué puede contener una interfaz</a:t>
            </a:r>
            <a:r>
              <a:rPr lang="es-AR" b="1" dirty="0" smtClean="0"/>
              <a:t>?</a:t>
            </a:r>
            <a:endParaRPr lang="es-AR" b="1" dirty="0"/>
          </a:p>
          <a:p>
            <a:pPr marL="0" indent="0" algn="ctr">
              <a:buNone/>
            </a:pPr>
            <a:endParaRPr lang="es-AR" dirty="0" smtClean="0"/>
          </a:p>
          <a:p>
            <a:pPr marL="0" indent="0" algn="ctr">
              <a:buNone/>
            </a:pPr>
            <a:r>
              <a:rPr lang="es-AR" dirty="0" smtClean="0"/>
              <a:t>Cualquiera </a:t>
            </a:r>
            <a:r>
              <a:rPr lang="es-AR" dirty="0"/>
              <a:t>de los miembros que una clase puede contener, salvo los </a:t>
            </a:r>
            <a:r>
              <a:rPr lang="es-AR" dirty="0" smtClean="0"/>
              <a:t>campos.</a:t>
            </a:r>
            <a:endParaRPr lang="es-AR" dirty="0"/>
          </a:p>
        </p:txBody>
      </p:sp>
      <p:sp>
        <p:nvSpPr>
          <p:cNvPr id="3" name="2 Marcador de contenido"/>
          <p:cNvSpPr>
            <a:spLocks noGrp="1"/>
          </p:cNvSpPr>
          <p:nvPr>
            <p:ph sz="half" idx="2"/>
          </p:nvPr>
        </p:nvSpPr>
        <p:spPr>
          <a:xfrm>
            <a:off x="4648200" y="2204864"/>
            <a:ext cx="4038600" cy="3768733"/>
          </a:xfrm>
        </p:spPr>
        <p:txBody>
          <a:bodyPr>
            <a:normAutofit fontScale="77500" lnSpcReduction="20000"/>
          </a:bodyPr>
          <a:lstStyle/>
          <a:p>
            <a:pPr marL="0" indent="0" algn="ctr">
              <a:buNone/>
            </a:pPr>
            <a:r>
              <a:rPr lang="es-AR" b="1" smtClean="0"/>
              <a:t>Una </a:t>
            </a:r>
            <a:r>
              <a:rPr lang="es-AR" b="1" dirty="0"/>
              <a:t>interfaz es un </a:t>
            </a:r>
            <a:r>
              <a:rPr lang="es-AR" b="1" dirty="0" smtClean="0"/>
              <a:t>contrato</a:t>
            </a:r>
          </a:p>
          <a:p>
            <a:pPr marL="0" indent="0" algn="ctr">
              <a:buNone/>
            </a:pPr>
            <a:endParaRPr lang="es-AR" b="1" dirty="0"/>
          </a:p>
          <a:p>
            <a:pPr marL="0" indent="0" algn="ctr">
              <a:buNone/>
            </a:pPr>
            <a:r>
              <a:rPr lang="es-AR" dirty="0" smtClean="0"/>
              <a:t>La Interfaz indica </a:t>
            </a:r>
            <a:r>
              <a:rPr lang="es-AR" dirty="0"/>
              <a:t>que es lo que una clase o estructura puede, o mejor dicho, </a:t>
            </a:r>
            <a:r>
              <a:rPr lang="es-AR" i="1" dirty="0"/>
              <a:t>debe</a:t>
            </a:r>
            <a:r>
              <a:rPr lang="es-AR" dirty="0"/>
              <a:t> </a:t>
            </a:r>
            <a:r>
              <a:rPr lang="es-AR" dirty="0" smtClean="0"/>
              <a:t>implementar</a:t>
            </a:r>
          </a:p>
          <a:p>
            <a:pPr marL="0" indent="0" algn="ctr">
              <a:buNone/>
            </a:pPr>
            <a:endParaRPr lang="es-AR" dirty="0" smtClean="0"/>
          </a:p>
          <a:p>
            <a:pPr marL="0" indent="0" algn="ctr">
              <a:buNone/>
            </a:pPr>
            <a:r>
              <a:rPr lang="es-AR" dirty="0" smtClean="0"/>
              <a:t>Cuando </a:t>
            </a:r>
            <a:r>
              <a:rPr lang="es-AR" dirty="0"/>
              <a:t>una clase implementa una interfaz está firmando un contrato con el que se compromete a definir todos los miembros que la clase </a:t>
            </a:r>
            <a:r>
              <a:rPr lang="es-AR" dirty="0" smtClean="0"/>
              <a:t>define.</a:t>
            </a:r>
            <a:endParaRPr lang="es-AR" dirty="0"/>
          </a:p>
        </p:txBody>
      </p:sp>
      <p:sp>
        <p:nvSpPr>
          <p:cNvPr id="4" name="3 Marcador de fecha"/>
          <p:cNvSpPr>
            <a:spLocks noGrp="1"/>
          </p:cNvSpPr>
          <p:nvPr>
            <p:ph type="dt" sz="half" idx="10"/>
          </p:nvPr>
        </p:nvSpPr>
        <p:spPr/>
        <p:txBody>
          <a:bodyPr/>
          <a:lstStyle/>
          <a:p>
            <a:fld id="{418E658D-D550-4378-B9F1-AD66C90A1830}"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27</a:t>
            </a:fld>
            <a:endParaRPr lang="es-AR"/>
          </a:p>
        </p:txBody>
      </p:sp>
      <p:sp>
        <p:nvSpPr>
          <p:cNvPr id="6" name="5 Título"/>
          <p:cNvSpPr>
            <a:spLocks noGrp="1"/>
          </p:cNvSpPr>
          <p:nvPr>
            <p:ph type="title"/>
          </p:nvPr>
        </p:nvSpPr>
        <p:spPr>
          <a:xfrm>
            <a:off x="381000" y="602963"/>
            <a:ext cx="8229600" cy="785818"/>
          </a:xfrm>
        </p:spPr>
        <p:txBody>
          <a:bodyPr/>
          <a:lstStyle/>
          <a:p>
            <a:r>
              <a:rPr lang="es-AR" dirty="0"/>
              <a:t>¿Qué puede contener una interfaz?</a:t>
            </a:r>
          </a:p>
        </p:txBody>
      </p:sp>
      <p:sp>
        <p:nvSpPr>
          <p:cNvPr id="7" name="6 Rectángulo"/>
          <p:cNvSpPr/>
          <p:nvPr/>
        </p:nvSpPr>
        <p:spPr>
          <a:xfrm>
            <a:off x="179512" y="5661248"/>
            <a:ext cx="1478290" cy="253916"/>
          </a:xfrm>
          <a:prstGeom prst="rect">
            <a:avLst/>
          </a:prstGeom>
        </p:spPr>
        <p:txBody>
          <a:bodyPr wrap="none">
            <a:spAutoFit/>
          </a:bodyPr>
          <a:lstStyle/>
          <a:p>
            <a:r>
              <a:rPr lang="es-AR" sz="1050" dirty="0" smtClean="0"/>
              <a:t>12. </a:t>
            </a:r>
            <a:r>
              <a:rPr lang="es-AR" sz="1050" dirty="0"/>
              <a:t>Ejemplo - Interfaces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2534939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s-AR" dirty="0" smtClean="0"/>
              <a:t>El IDE es suficientemente bueno para evitar errores sintácticos y ayudar en la productividad de la escritura de código.</a:t>
            </a:r>
            <a:endParaRPr lang="es-AR" dirty="0"/>
          </a:p>
        </p:txBody>
      </p:sp>
      <p:sp>
        <p:nvSpPr>
          <p:cNvPr id="3" name="2 Marcador de contenido"/>
          <p:cNvSpPr>
            <a:spLocks noGrp="1"/>
          </p:cNvSpPr>
          <p:nvPr>
            <p:ph sz="half" idx="2"/>
          </p:nvPr>
        </p:nvSpPr>
        <p:spPr>
          <a:xfrm>
            <a:off x="4648200" y="2357431"/>
            <a:ext cx="4038600" cy="2151689"/>
          </a:xfrm>
        </p:spPr>
        <p:txBody>
          <a:bodyPr>
            <a:normAutofit fontScale="92500"/>
          </a:bodyPr>
          <a:lstStyle/>
          <a:p>
            <a:pPr>
              <a:buFont typeface="Wingdings" pitchFamily="2" charset="2"/>
              <a:buChar char="Ø"/>
            </a:pPr>
            <a:r>
              <a:rPr lang="es-AR" dirty="0"/>
              <a:t>Manejo de Excepciones </a:t>
            </a:r>
            <a:r>
              <a:rPr lang="es-AR" dirty="0" smtClean="0"/>
              <a:t>Estructuradas.</a:t>
            </a:r>
            <a:endParaRPr lang="es-AR" dirty="0"/>
          </a:p>
          <a:p>
            <a:pPr lvl="1"/>
            <a:r>
              <a:rPr lang="es-AR" dirty="0" smtClean="0"/>
              <a:t>Uso de la instrucciones de bloque try / catch /</a:t>
            </a:r>
            <a:r>
              <a:rPr lang="es-AR" dirty="0" err="1" smtClean="0"/>
              <a:t>finally</a:t>
            </a:r>
            <a:endParaRPr lang="es-AR" dirty="0" smtClean="0"/>
          </a:p>
          <a:p>
            <a:pPr lvl="1"/>
            <a:endParaRPr lang="es-AR" dirty="0"/>
          </a:p>
        </p:txBody>
      </p:sp>
      <p:sp>
        <p:nvSpPr>
          <p:cNvPr id="4" name="3 Marcador de fecha"/>
          <p:cNvSpPr>
            <a:spLocks noGrp="1"/>
          </p:cNvSpPr>
          <p:nvPr>
            <p:ph type="dt" sz="half" idx="10"/>
          </p:nvPr>
        </p:nvSpPr>
        <p:spPr/>
        <p:txBody>
          <a:bodyPr/>
          <a:lstStyle/>
          <a:p>
            <a:fld id="{BA4E9A5C-D4D7-4DB3-B927-6C4CCD5EBE03}"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28</a:t>
            </a:fld>
            <a:endParaRPr lang="es-AR"/>
          </a:p>
        </p:txBody>
      </p:sp>
      <p:sp>
        <p:nvSpPr>
          <p:cNvPr id="6" name="5 Título"/>
          <p:cNvSpPr>
            <a:spLocks noGrp="1"/>
          </p:cNvSpPr>
          <p:nvPr>
            <p:ph type="title"/>
          </p:nvPr>
        </p:nvSpPr>
        <p:spPr>
          <a:xfrm>
            <a:off x="533400" y="716324"/>
            <a:ext cx="8229600" cy="785818"/>
          </a:xfrm>
        </p:spPr>
        <p:txBody>
          <a:bodyPr/>
          <a:lstStyle/>
          <a:p>
            <a:r>
              <a:rPr lang="es-AR" dirty="0"/>
              <a:t>Manejo de excepciones </a:t>
            </a:r>
          </a:p>
        </p:txBody>
      </p:sp>
      <p:sp>
        <p:nvSpPr>
          <p:cNvPr id="7" name="6 Rectángulo"/>
          <p:cNvSpPr/>
          <p:nvPr/>
        </p:nvSpPr>
        <p:spPr>
          <a:xfrm>
            <a:off x="5004048" y="4437112"/>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bg1"/>
                </a:solidFill>
              </a:rPr>
              <a:t>Try: Bloque del código que se quiere controlar</a:t>
            </a:r>
            <a:endParaRPr lang="es-AR" sz="1600" dirty="0">
              <a:solidFill>
                <a:schemeClr val="bg1"/>
              </a:solidFill>
            </a:endParaRPr>
          </a:p>
        </p:txBody>
      </p:sp>
      <p:sp>
        <p:nvSpPr>
          <p:cNvPr id="8" name="7 Rectángulo"/>
          <p:cNvSpPr/>
          <p:nvPr/>
        </p:nvSpPr>
        <p:spPr>
          <a:xfrm>
            <a:off x="5004048" y="4941168"/>
            <a:ext cx="3528392" cy="5040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bg1"/>
                </a:solidFill>
              </a:rPr>
              <a:t>Catch: Bloque del código para el tratamiento del error</a:t>
            </a:r>
            <a:endParaRPr lang="es-AR" sz="1600" dirty="0">
              <a:solidFill>
                <a:schemeClr val="bg1"/>
              </a:solidFill>
            </a:endParaRPr>
          </a:p>
        </p:txBody>
      </p:sp>
      <p:sp>
        <p:nvSpPr>
          <p:cNvPr id="9" name="8 Rectángulo"/>
          <p:cNvSpPr/>
          <p:nvPr/>
        </p:nvSpPr>
        <p:spPr>
          <a:xfrm>
            <a:off x="4995137" y="5445224"/>
            <a:ext cx="3528392"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err="1" smtClean="0">
                <a:solidFill>
                  <a:schemeClr val="tx1"/>
                </a:solidFill>
              </a:rPr>
              <a:t>Finally</a:t>
            </a:r>
            <a:r>
              <a:rPr lang="es-AR" sz="1600" dirty="0" smtClean="0">
                <a:solidFill>
                  <a:schemeClr val="tx1"/>
                </a:solidFill>
              </a:rPr>
              <a:t>: Bloque del código independiente de la excepción</a:t>
            </a:r>
            <a:endParaRPr lang="es-AR" sz="1600" dirty="0">
              <a:solidFill>
                <a:schemeClr val="tx1"/>
              </a:solidFill>
            </a:endParaRPr>
          </a:p>
        </p:txBody>
      </p:sp>
      <p:sp>
        <p:nvSpPr>
          <p:cNvPr id="10" name="Marcador de pie de página 9"/>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547807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069398"/>
            <a:ext cx="4038600" cy="3768733"/>
          </a:xfrm>
        </p:spPr>
        <p:txBody>
          <a:bodyPr>
            <a:normAutofit/>
          </a:bodyPr>
          <a:lstStyle/>
          <a:p>
            <a:r>
              <a:rPr lang="es-AR" sz="2000" dirty="0" smtClean="0"/>
              <a:t>Uso de la variable de Tipo </a:t>
            </a:r>
            <a:r>
              <a:rPr lang="es-AR" sz="2000" dirty="0" err="1" smtClean="0"/>
              <a:t>exception</a:t>
            </a:r>
            <a:r>
              <a:rPr lang="es-AR" sz="2000" dirty="0" smtClean="0"/>
              <a:t>.</a:t>
            </a:r>
            <a:endParaRPr lang="es-AR" sz="2000" dirty="0"/>
          </a:p>
        </p:txBody>
      </p:sp>
      <p:sp>
        <p:nvSpPr>
          <p:cNvPr id="13" name="1 Marcador de contenido"/>
          <p:cNvSpPr>
            <a:spLocks noGrp="1"/>
          </p:cNvSpPr>
          <p:nvPr>
            <p:ph sz="half" idx="2"/>
          </p:nvPr>
        </p:nvSpPr>
        <p:spPr>
          <a:xfrm>
            <a:off x="4860032" y="2060848"/>
            <a:ext cx="4038600" cy="3768733"/>
          </a:xfrm>
        </p:spPr>
        <p:txBody>
          <a:bodyPr>
            <a:normAutofit/>
          </a:bodyPr>
          <a:lstStyle/>
          <a:p>
            <a:r>
              <a:rPr lang="es-AR" sz="2000" dirty="0" smtClean="0"/>
              <a:t>Sin el uso de la variable de Tipo </a:t>
            </a:r>
            <a:r>
              <a:rPr lang="es-AR" sz="2000" dirty="0" err="1" smtClean="0"/>
              <a:t>exception</a:t>
            </a:r>
            <a:r>
              <a:rPr lang="es-AR" sz="2000" dirty="0" smtClean="0"/>
              <a:t>.</a:t>
            </a:r>
            <a:endParaRPr lang="es-AR" sz="2000" dirty="0"/>
          </a:p>
        </p:txBody>
      </p:sp>
      <p:sp>
        <p:nvSpPr>
          <p:cNvPr id="4" name="3 Marcador de fecha"/>
          <p:cNvSpPr>
            <a:spLocks noGrp="1"/>
          </p:cNvSpPr>
          <p:nvPr>
            <p:ph type="dt" sz="half" idx="10"/>
          </p:nvPr>
        </p:nvSpPr>
        <p:spPr/>
        <p:txBody>
          <a:bodyPr/>
          <a:lstStyle/>
          <a:p>
            <a:fld id="{9E87E6C0-E44A-4DC7-BB63-90F8F9657436}"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29</a:t>
            </a:fld>
            <a:endParaRPr lang="es-AR"/>
          </a:p>
        </p:txBody>
      </p:sp>
      <p:sp>
        <p:nvSpPr>
          <p:cNvPr id="6" name="5 Título"/>
          <p:cNvSpPr>
            <a:spLocks noGrp="1"/>
          </p:cNvSpPr>
          <p:nvPr>
            <p:ph type="title"/>
          </p:nvPr>
        </p:nvSpPr>
        <p:spPr>
          <a:xfrm>
            <a:off x="457201" y="577564"/>
            <a:ext cx="8229600" cy="785818"/>
          </a:xfrm>
        </p:spPr>
        <p:txBody>
          <a:bodyPr/>
          <a:lstStyle/>
          <a:p>
            <a:r>
              <a:rPr lang="es-AR" dirty="0" smtClean="0"/>
              <a:t>Manejo de excepciones - Ejemplos</a:t>
            </a:r>
            <a:endParaRPr lang="es-AR" dirty="0"/>
          </a:p>
        </p:txBody>
      </p:sp>
      <p:sp>
        <p:nvSpPr>
          <p:cNvPr id="7" name="6 Rectángulo"/>
          <p:cNvSpPr/>
          <p:nvPr/>
        </p:nvSpPr>
        <p:spPr>
          <a:xfrm>
            <a:off x="683568" y="2780928"/>
            <a:ext cx="3654152"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para trabajar con ficheros, etc.</a:t>
            </a:r>
          </a:p>
          <a:p>
            <a:r>
              <a:rPr lang="es-AR" sz="1050" dirty="0"/>
              <a:t>}</a:t>
            </a:r>
          </a:p>
          <a:p>
            <a:r>
              <a:rPr lang="es-AR" sz="1050" dirty="0"/>
              <a:t>catch(</a:t>
            </a:r>
            <a:r>
              <a:rPr lang="es-AR" sz="1050" dirty="0" err="1"/>
              <a:t>System.IO.IOException</a:t>
            </a:r>
            <a:r>
              <a:rPr lang="es-AR" sz="1050" dirty="0"/>
              <a:t> ex)</a:t>
            </a:r>
          </a:p>
          <a:p>
            <a:r>
              <a:rPr lang="es-AR" sz="1050" dirty="0"/>
              <a:t>{</a:t>
            </a:r>
          </a:p>
          <a:p>
            <a:r>
              <a:rPr lang="es-AR" sz="1050" dirty="0"/>
              <a:t>    // el código a ejecutar cuando se produzca ese error</a:t>
            </a:r>
          </a:p>
          <a:p>
            <a:r>
              <a:rPr lang="es-AR" sz="1050" dirty="0"/>
              <a:t>}</a:t>
            </a:r>
          </a:p>
        </p:txBody>
      </p:sp>
      <p:sp>
        <p:nvSpPr>
          <p:cNvPr id="10" name="9 Rectángulo"/>
          <p:cNvSpPr/>
          <p:nvPr/>
        </p:nvSpPr>
        <p:spPr>
          <a:xfrm>
            <a:off x="683568" y="4293096"/>
            <a:ext cx="3654152" cy="1384995"/>
          </a:xfrm>
          <a:prstGeom prst="rect">
            <a:avLst/>
          </a:prstGeom>
          <a:solidFill>
            <a:schemeClr val="tx2">
              <a:lumMod val="20000"/>
              <a:lumOff val="80000"/>
            </a:schemeClr>
          </a:solidFill>
        </p:spPr>
        <p:txBody>
          <a:bodyPr wrap="square">
            <a:spAutoFit/>
          </a:bodyPr>
          <a:lstStyle/>
          <a:p>
            <a:r>
              <a:rPr lang="es-AR" sz="1050" dirty="0" smtClean="0"/>
              <a:t>try</a:t>
            </a:r>
            <a:endParaRPr lang="es-AR" sz="1050" dirty="0"/>
          </a:p>
          <a:p>
            <a:r>
              <a:rPr lang="es-AR" sz="1050" dirty="0"/>
              <a:t>{    </a:t>
            </a:r>
          </a:p>
          <a:p>
            <a:r>
              <a:rPr lang="es-AR" sz="1050" dirty="0" smtClean="0"/>
              <a:t>     // </a:t>
            </a:r>
            <a:r>
              <a:rPr lang="es-AR" sz="1050" dirty="0"/>
              <a:t>código que queremos controlar</a:t>
            </a:r>
          </a:p>
          <a:p>
            <a:r>
              <a:rPr lang="es-AR" sz="1050" dirty="0"/>
              <a:t>}</a:t>
            </a:r>
          </a:p>
          <a:p>
            <a:r>
              <a:rPr lang="es-AR" sz="1050" dirty="0"/>
              <a:t>catch(</a:t>
            </a:r>
            <a:r>
              <a:rPr lang="es-AR" sz="1050" dirty="0" err="1"/>
              <a:t>System.Exception</a:t>
            </a:r>
            <a:r>
              <a:rPr lang="es-AR" sz="1050" dirty="0"/>
              <a:t> </a:t>
            </a:r>
            <a:r>
              <a:rPr lang="es-AR" sz="1050" dirty="0" smtClean="0"/>
              <a:t>ex)</a:t>
            </a:r>
          </a:p>
          <a:p>
            <a:r>
              <a:rPr lang="es-AR" sz="1050" dirty="0" smtClean="0"/>
              <a:t>{</a:t>
            </a:r>
            <a:endParaRPr lang="es-AR" sz="1050" dirty="0"/>
          </a:p>
          <a:p>
            <a:r>
              <a:rPr lang="es-AR" sz="1050" dirty="0"/>
              <a:t>   </a:t>
            </a:r>
            <a:r>
              <a:rPr lang="es-AR" sz="1050" dirty="0" smtClean="0"/>
              <a:t> // </a:t>
            </a:r>
            <a:r>
              <a:rPr lang="es-AR" sz="1050" dirty="0"/>
              <a:t>el código a ejecutar cuando se produzca cualquier error</a:t>
            </a:r>
          </a:p>
          <a:p>
            <a:r>
              <a:rPr lang="es-AR" sz="1050" dirty="0"/>
              <a:t>}</a:t>
            </a:r>
          </a:p>
        </p:txBody>
      </p:sp>
      <p:sp>
        <p:nvSpPr>
          <p:cNvPr id="11" name="10 Rectángulo"/>
          <p:cNvSpPr/>
          <p:nvPr/>
        </p:nvSpPr>
        <p:spPr>
          <a:xfrm>
            <a:off x="4950296" y="2766220"/>
            <a:ext cx="3582144"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que queremos controlar</a:t>
            </a:r>
          </a:p>
          <a:p>
            <a:r>
              <a:rPr lang="es-AR" sz="1050" dirty="0"/>
              <a:t>}</a:t>
            </a:r>
          </a:p>
          <a:p>
            <a:r>
              <a:rPr lang="es-AR" sz="1050" dirty="0"/>
              <a:t>catch</a:t>
            </a:r>
          </a:p>
          <a:p>
            <a:r>
              <a:rPr lang="es-AR" sz="1050" dirty="0"/>
              <a:t>{</a:t>
            </a:r>
          </a:p>
          <a:p>
            <a:r>
              <a:rPr lang="es-AR" sz="1050" dirty="0"/>
              <a:t>    // el código a ejecutar cuando se produzca cualquier error</a:t>
            </a:r>
          </a:p>
          <a:p>
            <a:r>
              <a:rPr lang="es-AR" sz="1050" dirty="0"/>
              <a:t>}</a:t>
            </a:r>
          </a:p>
        </p:txBody>
      </p:sp>
      <p:sp>
        <p:nvSpPr>
          <p:cNvPr id="12" name="11 Rectángulo"/>
          <p:cNvSpPr/>
          <p:nvPr/>
        </p:nvSpPr>
        <p:spPr>
          <a:xfrm>
            <a:off x="4940802" y="4258699"/>
            <a:ext cx="3591638"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que queremos controlar</a:t>
            </a:r>
          </a:p>
          <a:p>
            <a:r>
              <a:rPr lang="es-AR" sz="1050" dirty="0"/>
              <a:t>}</a:t>
            </a:r>
          </a:p>
          <a:p>
            <a:r>
              <a:rPr lang="es-AR" sz="1050" dirty="0"/>
              <a:t>catch(</a:t>
            </a:r>
            <a:r>
              <a:rPr lang="es-AR" sz="1050" dirty="0" err="1"/>
              <a:t>FormatException</a:t>
            </a:r>
            <a:r>
              <a:rPr lang="es-AR" sz="1050" dirty="0"/>
              <a:t>)</a:t>
            </a:r>
          </a:p>
          <a:p>
            <a:r>
              <a:rPr lang="es-AR" sz="1050" dirty="0"/>
              <a:t>{</a:t>
            </a:r>
          </a:p>
          <a:p>
            <a:r>
              <a:rPr lang="es-AR" sz="1050" dirty="0"/>
              <a:t>    // interceptar los errores del tipo </a:t>
            </a:r>
            <a:r>
              <a:rPr lang="es-AR" sz="1050" dirty="0" err="1" smtClean="0"/>
              <a:t>FormatException</a:t>
            </a:r>
            <a:endParaRPr lang="es-AR" sz="1050" dirty="0" smtClean="0"/>
          </a:p>
          <a:p>
            <a:r>
              <a:rPr lang="es-AR" sz="1050" dirty="0"/>
              <a:t>}</a:t>
            </a:r>
          </a:p>
        </p:txBody>
      </p:sp>
      <p:sp>
        <p:nvSpPr>
          <p:cNvPr id="3" name="2 Rectángulo"/>
          <p:cNvSpPr/>
          <p:nvPr/>
        </p:nvSpPr>
        <p:spPr>
          <a:xfrm>
            <a:off x="230896" y="5775067"/>
            <a:ext cx="1532792" cy="246221"/>
          </a:xfrm>
          <a:prstGeom prst="rect">
            <a:avLst/>
          </a:prstGeom>
        </p:spPr>
        <p:txBody>
          <a:bodyPr wrap="none">
            <a:spAutoFit/>
          </a:bodyPr>
          <a:lstStyle/>
          <a:p>
            <a:r>
              <a:rPr lang="es-AR" sz="1000" dirty="0" smtClean="0"/>
              <a:t>13. </a:t>
            </a:r>
            <a:r>
              <a:rPr lang="es-AR" sz="1000" dirty="0"/>
              <a:t>Ejemplo - Excepciones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26127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513D9849-A8BA-4C3D-A639-169435D75E22}" type="datetime1">
              <a:rPr lang="es-ES" smtClean="0"/>
              <a:t>24/03/2014</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Características del Lenguaje C#</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endParaRPr lang="es-AR"/>
          </a:p>
        </p:txBody>
      </p:sp>
      <p:pic>
        <p:nvPicPr>
          <p:cNvPr id="1026" name="Picture 2" descr="http://4.bp.blogspot.com/-tQeE-g5Wqwk/TwefQhYPf_I/AAAAAAAAAG0/WRCQ1K6Ij9Y/s1600/5.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9409" y="1824038"/>
            <a:ext cx="7385183" cy="430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88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s-AR" dirty="0" smtClean="0"/>
              <a:t>Eventos: mecanismo de comunicación de clases y estructuras.</a:t>
            </a:r>
          </a:p>
          <a:p>
            <a:pPr marL="0" indent="0">
              <a:buNone/>
            </a:pPr>
            <a:endParaRPr lang="es-AR" dirty="0" smtClean="0"/>
          </a:p>
          <a:p>
            <a:r>
              <a:rPr lang="es-AR" dirty="0" smtClean="0"/>
              <a:t>Son mensajes desde una clase para informar a la clase cliente.</a:t>
            </a:r>
            <a:endParaRPr lang="es-AR" dirty="0"/>
          </a:p>
        </p:txBody>
      </p:sp>
      <p:sp>
        <p:nvSpPr>
          <p:cNvPr id="3" name="2 Marcador de contenido"/>
          <p:cNvSpPr>
            <a:spLocks noGrp="1"/>
          </p:cNvSpPr>
          <p:nvPr>
            <p:ph sz="half" idx="2"/>
          </p:nvPr>
        </p:nvSpPr>
        <p:spPr/>
        <p:txBody>
          <a:bodyPr>
            <a:normAutofit fontScale="92500"/>
          </a:bodyPr>
          <a:lstStyle/>
          <a:p>
            <a:pPr>
              <a:buFont typeface="Wingdings" pitchFamily="2" charset="2"/>
              <a:buChar char="Ø"/>
            </a:pPr>
            <a:r>
              <a:rPr lang="es-AR" dirty="0"/>
              <a:t> </a:t>
            </a:r>
            <a:r>
              <a:rPr lang="es-AR" dirty="0" smtClean="0"/>
              <a:t>Qué son los delegados y relación con los eventos.</a:t>
            </a:r>
          </a:p>
          <a:p>
            <a:pPr>
              <a:buFont typeface="Wingdings" pitchFamily="2" charset="2"/>
              <a:buChar char="Ø"/>
            </a:pPr>
            <a:endParaRPr lang="es-AR" dirty="0"/>
          </a:p>
          <a:p>
            <a:pPr>
              <a:buFont typeface="Wingdings" pitchFamily="2" charset="2"/>
              <a:buChar char="Ø"/>
            </a:pPr>
            <a:r>
              <a:rPr lang="es-AR" dirty="0" smtClean="0"/>
              <a:t>Como se declaran y se usan lo eventos.</a:t>
            </a:r>
          </a:p>
          <a:p>
            <a:pPr>
              <a:buFont typeface="Wingdings" pitchFamily="2" charset="2"/>
              <a:buChar char="Ø"/>
            </a:pPr>
            <a:endParaRPr lang="es-AR" dirty="0"/>
          </a:p>
          <a:p>
            <a:pPr>
              <a:buFont typeface="Wingdings" pitchFamily="2" charset="2"/>
              <a:buChar char="Ø"/>
            </a:pPr>
            <a:r>
              <a:rPr lang="es-AR" dirty="0" smtClean="0"/>
              <a:t>Como se interceptan para poder controlarlos.</a:t>
            </a:r>
            <a:endParaRPr lang="es-AR" dirty="0"/>
          </a:p>
        </p:txBody>
      </p:sp>
      <p:sp>
        <p:nvSpPr>
          <p:cNvPr id="4" name="3 Marcador de fecha"/>
          <p:cNvSpPr>
            <a:spLocks noGrp="1"/>
          </p:cNvSpPr>
          <p:nvPr>
            <p:ph type="dt" sz="half" idx="10"/>
          </p:nvPr>
        </p:nvSpPr>
        <p:spPr/>
        <p:txBody>
          <a:bodyPr/>
          <a:lstStyle/>
          <a:p>
            <a:fld id="{5519114C-6A88-4315-9215-982DA530DE9B}"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30</a:t>
            </a:fld>
            <a:endParaRPr lang="es-AR"/>
          </a:p>
        </p:txBody>
      </p:sp>
      <p:sp>
        <p:nvSpPr>
          <p:cNvPr id="6" name="5 Título"/>
          <p:cNvSpPr>
            <a:spLocks noGrp="1"/>
          </p:cNvSpPr>
          <p:nvPr>
            <p:ph type="title"/>
          </p:nvPr>
        </p:nvSpPr>
        <p:spPr>
          <a:xfrm>
            <a:off x="457201" y="692696"/>
            <a:ext cx="8229600" cy="785818"/>
          </a:xfrm>
        </p:spPr>
        <p:txBody>
          <a:bodyPr/>
          <a:lstStyle/>
          <a:p>
            <a:r>
              <a:rPr lang="es-AR" dirty="0" smtClean="0"/>
              <a:t>Eventos y Delegados</a:t>
            </a:r>
            <a:endParaRPr lang="es-AR" dirty="0"/>
          </a:p>
        </p:txBody>
      </p:sp>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01993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132856"/>
            <a:ext cx="4038600" cy="3993307"/>
          </a:xfrm>
        </p:spPr>
        <p:txBody>
          <a:bodyPr>
            <a:normAutofit/>
          </a:bodyPr>
          <a:lstStyle/>
          <a:p>
            <a:pPr algn="ctr"/>
            <a:r>
              <a:rPr lang="es-AR" sz="2000" dirty="0" smtClean="0"/>
              <a:t>Con el diseñador de Formularios.</a:t>
            </a:r>
            <a:endParaRPr lang="es-AR" sz="2000" dirty="0"/>
          </a:p>
        </p:txBody>
      </p:sp>
      <p:sp>
        <p:nvSpPr>
          <p:cNvPr id="4" name="3 Marcador de fecha"/>
          <p:cNvSpPr>
            <a:spLocks noGrp="1"/>
          </p:cNvSpPr>
          <p:nvPr>
            <p:ph type="dt" sz="half" idx="10"/>
          </p:nvPr>
        </p:nvSpPr>
        <p:spPr/>
        <p:txBody>
          <a:bodyPr/>
          <a:lstStyle/>
          <a:p>
            <a:fld id="{3B65F2BB-9279-436C-90A9-1AFD87324DAE}"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31</a:t>
            </a:fld>
            <a:endParaRPr lang="es-AR"/>
          </a:p>
        </p:txBody>
      </p:sp>
      <p:sp>
        <p:nvSpPr>
          <p:cNvPr id="6" name="5 Título"/>
          <p:cNvSpPr>
            <a:spLocks noGrp="1"/>
          </p:cNvSpPr>
          <p:nvPr>
            <p:ph type="title"/>
          </p:nvPr>
        </p:nvSpPr>
        <p:spPr>
          <a:xfrm>
            <a:off x="381000" y="747646"/>
            <a:ext cx="8229600" cy="785818"/>
          </a:xfrm>
        </p:spPr>
        <p:txBody>
          <a:bodyPr/>
          <a:lstStyle/>
          <a:p>
            <a:r>
              <a:rPr lang="es-AR" dirty="0" smtClean="0"/>
              <a:t>Eventos – Asociar un evento a un control</a:t>
            </a:r>
            <a:endParaRPr lang="es-AR" dirty="0"/>
          </a:p>
        </p:txBody>
      </p:sp>
      <p:pic>
        <p:nvPicPr>
          <p:cNvPr id="28676" name="Picture 4" descr="Figura 1.13. Los eventos disponibles de un 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31587"/>
            <a:ext cx="1981200" cy="287655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4644008" y="2492896"/>
            <a:ext cx="4014192" cy="600164"/>
          </a:xfrm>
          <a:prstGeom prst="rect">
            <a:avLst/>
          </a:prstGeom>
          <a:solidFill>
            <a:schemeClr val="tx2">
              <a:lumMod val="20000"/>
              <a:lumOff val="80000"/>
            </a:schemeClr>
          </a:solidFill>
        </p:spPr>
        <p:txBody>
          <a:bodyPr wrap="square">
            <a:spAutoFit/>
          </a:bodyPr>
          <a:lstStyle/>
          <a:p>
            <a:r>
              <a:rPr lang="en-US" sz="1100" dirty="0"/>
              <a:t>private void textBox1_TextChanged(object sender, </a:t>
            </a:r>
            <a:r>
              <a:rPr lang="en-US" sz="1100" dirty="0" err="1"/>
              <a:t>EventArgs</a:t>
            </a:r>
            <a:r>
              <a:rPr lang="en-US" sz="1100" dirty="0"/>
              <a:t> e)</a:t>
            </a:r>
          </a:p>
          <a:p>
            <a:r>
              <a:rPr lang="en-US" sz="1100" dirty="0"/>
              <a:t>{</a:t>
            </a:r>
          </a:p>
          <a:p>
            <a:r>
              <a:rPr lang="en-US" sz="1100" dirty="0" smtClean="0"/>
              <a:t>}</a:t>
            </a:r>
            <a:endParaRPr lang="en-US" sz="1100" dirty="0"/>
          </a:p>
        </p:txBody>
      </p:sp>
      <p:sp>
        <p:nvSpPr>
          <p:cNvPr id="9" name="8 Rectángulo"/>
          <p:cNvSpPr/>
          <p:nvPr/>
        </p:nvSpPr>
        <p:spPr>
          <a:xfrm>
            <a:off x="5148064" y="3573016"/>
            <a:ext cx="150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Control que produjo el evento</a:t>
            </a:r>
            <a:endParaRPr lang="es-AR" sz="1200" dirty="0"/>
          </a:p>
        </p:txBody>
      </p:sp>
      <p:cxnSp>
        <p:nvCxnSpPr>
          <p:cNvPr id="11" name="10 Conector recto de flecha"/>
          <p:cNvCxnSpPr>
            <a:stCxn id="9" idx="0"/>
          </p:cNvCxnSpPr>
          <p:nvPr/>
        </p:nvCxnSpPr>
        <p:spPr>
          <a:xfrm flipV="1">
            <a:off x="5899584" y="2708920"/>
            <a:ext cx="97667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7164288" y="3573016"/>
            <a:ext cx="1368152" cy="694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Clase derivada del </a:t>
            </a:r>
            <a:r>
              <a:rPr lang="es-AR" sz="1200" dirty="0" err="1" smtClean="0"/>
              <a:t>eventhandler</a:t>
            </a:r>
            <a:r>
              <a:rPr lang="es-AR" sz="1200" dirty="0" smtClean="0"/>
              <a:t> con información extra </a:t>
            </a:r>
            <a:endParaRPr lang="es-AR" sz="1200" dirty="0"/>
          </a:p>
        </p:txBody>
      </p:sp>
      <p:cxnSp>
        <p:nvCxnSpPr>
          <p:cNvPr id="15" name="14 Conector recto de flecha"/>
          <p:cNvCxnSpPr>
            <a:stCxn id="12" idx="0"/>
          </p:cNvCxnSpPr>
          <p:nvPr/>
        </p:nvCxnSpPr>
        <p:spPr>
          <a:xfrm flipV="1">
            <a:off x="7848364" y="2731587"/>
            <a:ext cx="0" cy="841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4193450" y="4869160"/>
            <a:ext cx="4950550" cy="415498"/>
          </a:xfrm>
          <a:prstGeom prst="rect">
            <a:avLst/>
          </a:prstGeom>
          <a:solidFill>
            <a:schemeClr val="tx2">
              <a:lumMod val="20000"/>
              <a:lumOff val="80000"/>
            </a:schemeClr>
          </a:solidFill>
        </p:spPr>
        <p:txBody>
          <a:bodyPr wrap="square">
            <a:spAutoFit/>
          </a:bodyPr>
          <a:lstStyle/>
          <a:p>
            <a:r>
              <a:rPr lang="es-AR" sz="1050" dirty="0"/>
              <a:t>this.textBox1.TextChanged += new </a:t>
            </a:r>
            <a:r>
              <a:rPr lang="es-AR" sz="1050" dirty="0" err="1"/>
              <a:t>System.EventHandler</a:t>
            </a:r>
            <a:r>
              <a:rPr lang="es-AR" sz="1050" dirty="0"/>
              <a:t>(this.textBox1_TextChanged);</a:t>
            </a:r>
          </a:p>
        </p:txBody>
      </p:sp>
      <p:sp>
        <p:nvSpPr>
          <p:cNvPr id="18" name="17 CuadroTexto"/>
          <p:cNvSpPr txBox="1"/>
          <p:nvPr/>
        </p:nvSpPr>
        <p:spPr>
          <a:xfrm>
            <a:off x="4193450" y="4589164"/>
            <a:ext cx="2303131" cy="276999"/>
          </a:xfrm>
          <a:prstGeom prst="rect">
            <a:avLst/>
          </a:prstGeom>
          <a:noFill/>
        </p:spPr>
        <p:txBody>
          <a:bodyPr wrap="none" rtlCol="0">
            <a:spAutoFit/>
          </a:bodyPr>
          <a:lstStyle/>
          <a:p>
            <a:r>
              <a:rPr lang="es-AR" sz="1200" dirty="0" smtClean="0"/>
              <a:t>Asociación de evento con método</a:t>
            </a:r>
            <a:endParaRPr lang="es-AR" sz="1200" dirty="0"/>
          </a:p>
        </p:txBody>
      </p:sp>
      <p:sp>
        <p:nvSpPr>
          <p:cNvPr id="3" name="2 Rectángulo"/>
          <p:cNvSpPr/>
          <p:nvPr/>
        </p:nvSpPr>
        <p:spPr>
          <a:xfrm>
            <a:off x="179512" y="5615043"/>
            <a:ext cx="1366080" cy="253916"/>
          </a:xfrm>
          <a:prstGeom prst="rect">
            <a:avLst/>
          </a:prstGeom>
        </p:spPr>
        <p:txBody>
          <a:bodyPr wrap="none">
            <a:spAutoFit/>
          </a:bodyPr>
          <a:lstStyle/>
          <a:p>
            <a:r>
              <a:rPr lang="es-AR" sz="1050" dirty="0"/>
              <a:t>14. Ejemplo - Eventos</a:t>
            </a:r>
          </a:p>
        </p:txBody>
      </p:sp>
      <p:sp>
        <p:nvSpPr>
          <p:cNvPr id="8" name="Marcador de pie de página 7"/>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178036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060848"/>
            <a:ext cx="4038600" cy="3768733"/>
          </a:xfrm>
        </p:spPr>
        <p:txBody>
          <a:bodyPr>
            <a:normAutofit fontScale="92500" lnSpcReduction="10000"/>
          </a:bodyPr>
          <a:lstStyle/>
          <a:p>
            <a:r>
              <a:rPr lang="es-AR" dirty="0" smtClean="0"/>
              <a:t>Es una clase que tiene una </a:t>
            </a:r>
            <a:r>
              <a:rPr lang="es-AR" dirty="0" smtClean="0">
                <a:solidFill>
                  <a:schemeClr val="tx2">
                    <a:lumMod val="60000"/>
                    <a:lumOff val="40000"/>
                  </a:schemeClr>
                </a:solidFill>
              </a:rPr>
              <a:t>referencia a un método.</a:t>
            </a:r>
          </a:p>
          <a:p>
            <a:endParaRPr lang="es-AR" dirty="0" smtClean="0">
              <a:solidFill>
                <a:schemeClr val="tx2">
                  <a:lumMod val="60000"/>
                  <a:lumOff val="40000"/>
                </a:schemeClr>
              </a:solidFill>
            </a:endParaRPr>
          </a:p>
          <a:p>
            <a:r>
              <a:rPr lang="es-AR" dirty="0" smtClean="0"/>
              <a:t>Tienen una </a:t>
            </a:r>
            <a:r>
              <a:rPr lang="es-AR" dirty="0" smtClean="0">
                <a:solidFill>
                  <a:schemeClr val="tx2">
                    <a:lumMod val="60000"/>
                    <a:lumOff val="40000"/>
                  </a:schemeClr>
                </a:solidFill>
              </a:rPr>
              <a:t>firma.</a:t>
            </a:r>
          </a:p>
          <a:p>
            <a:endParaRPr lang="es-AR" dirty="0" smtClean="0">
              <a:solidFill>
                <a:schemeClr val="tx2">
                  <a:lumMod val="60000"/>
                  <a:lumOff val="40000"/>
                </a:schemeClr>
              </a:solidFill>
            </a:endParaRPr>
          </a:p>
          <a:p>
            <a:r>
              <a:rPr lang="es-AR" dirty="0" smtClean="0"/>
              <a:t>Guardan referencias a </a:t>
            </a:r>
            <a:r>
              <a:rPr lang="es-AR" dirty="0" smtClean="0">
                <a:solidFill>
                  <a:schemeClr val="tx2">
                    <a:lumMod val="60000"/>
                    <a:lumOff val="40000"/>
                  </a:schemeClr>
                </a:solidFill>
              </a:rPr>
              <a:t>métodos</a:t>
            </a:r>
            <a:r>
              <a:rPr lang="es-AR" dirty="0" smtClean="0"/>
              <a:t> que contienen esa firma.</a:t>
            </a:r>
            <a:endParaRPr lang="es-AR" dirty="0"/>
          </a:p>
        </p:txBody>
      </p:sp>
      <p:sp>
        <p:nvSpPr>
          <p:cNvPr id="3" name="2 Marcador de contenido"/>
          <p:cNvSpPr>
            <a:spLocks noGrp="1"/>
          </p:cNvSpPr>
          <p:nvPr>
            <p:ph sz="half" idx="2"/>
          </p:nvPr>
        </p:nvSpPr>
        <p:spPr>
          <a:xfrm>
            <a:off x="4644008" y="2243384"/>
            <a:ext cx="4038600" cy="3768733"/>
          </a:xfrm>
        </p:spPr>
        <p:txBody>
          <a:bodyPr>
            <a:normAutofit/>
          </a:bodyPr>
          <a:lstStyle/>
          <a:p>
            <a:pPr>
              <a:buFont typeface="Wingdings" pitchFamily="2" charset="2"/>
              <a:buChar char="Ø"/>
            </a:pPr>
            <a:r>
              <a:rPr lang="es-AR" sz="1400" dirty="0" smtClean="0"/>
              <a:t> Definición del delegado </a:t>
            </a:r>
            <a:r>
              <a:rPr lang="es-AR" sz="1400" i="1" dirty="0" err="1" smtClean="0"/>
              <a:t>System.EventHandler</a:t>
            </a:r>
            <a:endParaRPr lang="es-AR" sz="1400" i="1" dirty="0" smtClean="0"/>
          </a:p>
          <a:p>
            <a:pPr>
              <a:buFont typeface="Wingdings" pitchFamily="2" charset="2"/>
              <a:buChar char="Ø"/>
            </a:pPr>
            <a:endParaRPr lang="es-AR" sz="1400" i="1" dirty="0"/>
          </a:p>
          <a:p>
            <a:pPr>
              <a:buFont typeface="Wingdings" pitchFamily="2" charset="2"/>
              <a:buChar char="Ø"/>
            </a:pPr>
            <a:endParaRPr lang="es-AR" sz="1400" i="1" dirty="0" smtClean="0"/>
          </a:p>
          <a:p>
            <a:pPr>
              <a:buFont typeface="Wingdings" pitchFamily="2" charset="2"/>
              <a:buChar char="Ø"/>
            </a:pPr>
            <a:r>
              <a:rPr lang="es-AR" sz="1400" dirty="0" smtClean="0"/>
              <a:t>Veamos la definición de evento</a:t>
            </a:r>
            <a:r>
              <a:rPr lang="es-AR" sz="1400" dirty="0" smtClean="0"/>
              <a:t>.</a:t>
            </a:r>
          </a:p>
          <a:p>
            <a:pPr>
              <a:buFont typeface="Wingdings" pitchFamily="2" charset="2"/>
              <a:buChar char="Ø"/>
            </a:pPr>
            <a:endParaRPr lang="es-AR" sz="1400" dirty="0" smtClean="0"/>
          </a:p>
          <a:p>
            <a:pPr>
              <a:buFont typeface="Wingdings" pitchFamily="2" charset="2"/>
              <a:buChar char="Ø"/>
            </a:pPr>
            <a:endParaRPr lang="es-AR" sz="1400" dirty="0"/>
          </a:p>
          <a:p>
            <a:pPr>
              <a:buFont typeface="Wingdings" pitchFamily="2" charset="2"/>
              <a:buChar char="Ø"/>
            </a:pPr>
            <a:r>
              <a:rPr lang="es-AR" sz="1400" dirty="0" smtClean="0"/>
              <a:t>El </a:t>
            </a:r>
            <a:r>
              <a:rPr lang="es-AR" sz="1400" dirty="0"/>
              <a:t>evento lo conectamos por medio del constructor del delegado</a:t>
            </a:r>
            <a:r>
              <a:rPr lang="es-AR" sz="1400" dirty="0" smtClean="0"/>
              <a:t>,</a:t>
            </a:r>
          </a:p>
          <a:p>
            <a:pPr>
              <a:buFont typeface="Wingdings" pitchFamily="2" charset="2"/>
              <a:buChar char="Ø"/>
            </a:pPr>
            <a:r>
              <a:rPr lang="es-AR" sz="1400" dirty="0" smtClean="0"/>
              <a:t>Espera como </a:t>
            </a:r>
            <a:r>
              <a:rPr lang="es-AR" sz="1400" dirty="0"/>
              <a:t>parámetro un método, </a:t>
            </a:r>
            <a:r>
              <a:rPr lang="es-AR" sz="1400" dirty="0" smtClean="0"/>
              <a:t>(se le pasa "</a:t>
            </a:r>
            <a:r>
              <a:rPr lang="es-AR" sz="1400" dirty="0"/>
              <a:t>un puntero al </a:t>
            </a:r>
            <a:r>
              <a:rPr lang="es-AR" sz="1400" dirty="0" smtClean="0"/>
              <a:t>método)</a:t>
            </a:r>
          </a:p>
          <a:p>
            <a:pPr>
              <a:buFont typeface="Wingdings" pitchFamily="2" charset="2"/>
              <a:buChar char="Ø"/>
            </a:pPr>
            <a:r>
              <a:rPr lang="es-AR" sz="1400" dirty="0"/>
              <a:t>E</a:t>
            </a:r>
            <a:r>
              <a:rPr lang="es-AR" sz="1400" dirty="0" smtClean="0"/>
              <a:t>se </a:t>
            </a:r>
            <a:r>
              <a:rPr lang="es-AR" sz="1400" dirty="0"/>
              <a:t>método debe cumplir con las especificaciones indicadas por el </a:t>
            </a:r>
            <a:r>
              <a:rPr lang="es-AR" sz="1400" dirty="0" smtClean="0"/>
              <a:t>delegado,</a:t>
            </a:r>
          </a:p>
          <a:p>
            <a:pPr>
              <a:buFont typeface="Wingdings" pitchFamily="2" charset="2"/>
              <a:buChar char="Ø"/>
            </a:pPr>
            <a:r>
              <a:rPr lang="es-AR" sz="1400" dirty="0"/>
              <a:t>E</a:t>
            </a:r>
            <a:r>
              <a:rPr lang="es-AR" sz="1400" dirty="0" smtClean="0"/>
              <a:t>l </a:t>
            </a:r>
            <a:r>
              <a:rPr lang="es-AR" sz="1400" dirty="0"/>
              <a:t>código del método que se </a:t>
            </a:r>
            <a:r>
              <a:rPr lang="es-AR" sz="1400" dirty="0" smtClean="0"/>
              <a:t>utiliza </a:t>
            </a:r>
            <a:r>
              <a:rPr lang="es-AR" sz="1400" dirty="0"/>
              <a:t>cuando el evento se </a:t>
            </a:r>
            <a:r>
              <a:rPr lang="es-AR" sz="1400" dirty="0" smtClean="0"/>
              <a:t>produce:</a:t>
            </a:r>
            <a:endParaRPr lang="es-AR" sz="1400" dirty="0"/>
          </a:p>
          <a:p>
            <a:pPr>
              <a:buFont typeface="Wingdings" pitchFamily="2" charset="2"/>
              <a:buChar char="Ø"/>
            </a:pPr>
            <a:endParaRPr lang="es-AR" sz="1400" dirty="0"/>
          </a:p>
        </p:txBody>
      </p:sp>
      <p:sp>
        <p:nvSpPr>
          <p:cNvPr id="4" name="3 Marcador de fecha"/>
          <p:cNvSpPr>
            <a:spLocks noGrp="1"/>
          </p:cNvSpPr>
          <p:nvPr>
            <p:ph type="dt" sz="half" idx="10"/>
          </p:nvPr>
        </p:nvSpPr>
        <p:spPr/>
        <p:txBody>
          <a:bodyPr/>
          <a:lstStyle/>
          <a:p>
            <a:fld id="{FDB1B4E3-88EB-4D81-90A2-8029CA82D329}"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32</a:t>
            </a:fld>
            <a:endParaRPr lang="es-AR"/>
          </a:p>
        </p:txBody>
      </p:sp>
      <p:sp>
        <p:nvSpPr>
          <p:cNvPr id="6" name="5 Título"/>
          <p:cNvSpPr>
            <a:spLocks noGrp="1"/>
          </p:cNvSpPr>
          <p:nvPr>
            <p:ph type="title"/>
          </p:nvPr>
        </p:nvSpPr>
        <p:spPr>
          <a:xfrm>
            <a:off x="381000" y="618698"/>
            <a:ext cx="8229600" cy="785818"/>
          </a:xfrm>
        </p:spPr>
        <p:txBody>
          <a:bodyPr/>
          <a:lstStyle/>
          <a:p>
            <a:r>
              <a:rPr lang="es-AR" dirty="0" smtClean="0"/>
              <a:t>Delegados</a:t>
            </a:r>
            <a:endParaRPr lang="es-AR" dirty="0"/>
          </a:p>
        </p:txBody>
      </p:sp>
      <p:sp>
        <p:nvSpPr>
          <p:cNvPr id="7" name="6 Rectángulo"/>
          <p:cNvSpPr/>
          <p:nvPr/>
        </p:nvSpPr>
        <p:spPr>
          <a:xfrm>
            <a:off x="4712876" y="2600658"/>
            <a:ext cx="4086200" cy="261610"/>
          </a:xfrm>
          <a:prstGeom prst="rect">
            <a:avLst/>
          </a:prstGeom>
          <a:solidFill>
            <a:schemeClr val="bg2">
              <a:lumMod val="90000"/>
            </a:schemeClr>
          </a:solidFill>
        </p:spPr>
        <p:txBody>
          <a:bodyPr wrap="square">
            <a:spAutoFit/>
          </a:bodyPr>
          <a:lstStyle/>
          <a:p>
            <a:r>
              <a:rPr lang="es-AR" sz="1100" dirty="0" err="1"/>
              <a:t>public</a:t>
            </a:r>
            <a:r>
              <a:rPr lang="es-AR" sz="1100" dirty="0"/>
              <a:t> </a:t>
            </a:r>
            <a:r>
              <a:rPr lang="es-AR" sz="1100" dirty="0" err="1"/>
              <a:t>delegate</a:t>
            </a:r>
            <a:r>
              <a:rPr lang="es-AR" sz="1100" dirty="0"/>
              <a:t> </a:t>
            </a:r>
            <a:r>
              <a:rPr lang="es-AR" sz="1100" dirty="0" err="1"/>
              <a:t>void</a:t>
            </a:r>
            <a:r>
              <a:rPr lang="es-AR" sz="1100" dirty="0"/>
              <a:t> </a:t>
            </a:r>
            <a:r>
              <a:rPr lang="es-AR" sz="1100" dirty="0" err="1"/>
              <a:t>EventHandler</a:t>
            </a:r>
            <a:r>
              <a:rPr lang="es-AR" sz="1100" dirty="0"/>
              <a:t>(</a:t>
            </a:r>
            <a:r>
              <a:rPr lang="es-AR" sz="1100" dirty="0" err="1"/>
              <a:t>object</a:t>
            </a:r>
            <a:r>
              <a:rPr lang="es-AR" sz="1100" dirty="0"/>
              <a:t> </a:t>
            </a:r>
            <a:r>
              <a:rPr lang="es-AR" sz="1100" dirty="0" err="1"/>
              <a:t>sender</a:t>
            </a:r>
            <a:r>
              <a:rPr lang="es-AR" sz="1100" dirty="0"/>
              <a:t>, </a:t>
            </a:r>
            <a:r>
              <a:rPr lang="es-AR" sz="1100" dirty="0" err="1"/>
              <a:t>EventArgs</a:t>
            </a:r>
            <a:r>
              <a:rPr lang="es-AR" sz="1100" dirty="0"/>
              <a:t> e);</a:t>
            </a:r>
          </a:p>
        </p:txBody>
      </p:sp>
      <p:sp>
        <p:nvSpPr>
          <p:cNvPr id="9" name="8 Rectángulo"/>
          <p:cNvSpPr/>
          <p:nvPr/>
        </p:nvSpPr>
        <p:spPr>
          <a:xfrm>
            <a:off x="4712876" y="3285638"/>
            <a:ext cx="4086199" cy="415498"/>
          </a:xfrm>
          <a:prstGeom prst="rect">
            <a:avLst/>
          </a:prstGeom>
          <a:solidFill>
            <a:schemeClr val="bg2">
              <a:lumMod val="90000"/>
            </a:schemeClr>
          </a:solidFill>
        </p:spPr>
        <p:txBody>
          <a:bodyPr wrap="square">
            <a:spAutoFit/>
          </a:bodyPr>
          <a:lstStyle/>
          <a:p>
            <a:r>
              <a:rPr lang="es-AR" sz="1000" dirty="0"/>
              <a:t>this.textBox1.TextChanged</a:t>
            </a:r>
            <a:r>
              <a:rPr lang="es-AR" sz="1050" dirty="0"/>
              <a:t> += new </a:t>
            </a:r>
            <a:r>
              <a:rPr lang="es-AR" sz="1050" dirty="0" err="1"/>
              <a:t>System.EventHandler</a:t>
            </a:r>
            <a:r>
              <a:rPr lang="es-AR" sz="1050" dirty="0"/>
              <a:t>(this.textBox1_TextChanged);</a:t>
            </a:r>
          </a:p>
        </p:txBody>
      </p:sp>
      <p:sp>
        <p:nvSpPr>
          <p:cNvPr id="8" name="7 Rectángulo"/>
          <p:cNvSpPr/>
          <p:nvPr/>
        </p:nvSpPr>
        <p:spPr>
          <a:xfrm>
            <a:off x="4712876" y="5655028"/>
            <a:ext cx="4086199" cy="400110"/>
          </a:xfrm>
          <a:prstGeom prst="rect">
            <a:avLst/>
          </a:prstGeom>
          <a:solidFill>
            <a:schemeClr val="bg2">
              <a:lumMod val="90000"/>
            </a:schemeClr>
          </a:solidFill>
        </p:spPr>
        <p:txBody>
          <a:bodyPr wrap="square">
            <a:spAutoFit/>
          </a:bodyPr>
          <a:lstStyle/>
          <a:p>
            <a:r>
              <a:rPr lang="en-US" sz="1000" dirty="0"/>
              <a:t>private void textBox1_TextChanged(object sender, </a:t>
            </a:r>
            <a:r>
              <a:rPr lang="en-US" sz="1000" dirty="0" err="1"/>
              <a:t>EventArgs</a:t>
            </a:r>
            <a:r>
              <a:rPr lang="en-US" sz="1000" dirty="0"/>
              <a:t> e) </a:t>
            </a:r>
            <a:endParaRPr lang="en-US" sz="1000" dirty="0" smtClean="0"/>
          </a:p>
          <a:p>
            <a:r>
              <a:rPr lang="en-US" sz="1000" dirty="0" smtClean="0"/>
              <a:t>{...}</a:t>
            </a:r>
            <a:endParaRPr lang="es-AR" sz="1000" dirty="0"/>
          </a:p>
        </p:txBody>
      </p:sp>
      <p:sp>
        <p:nvSpPr>
          <p:cNvPr id="10" name="9 Rectángulo"/>
          <p:cNvSpPr/>
          <p:nvPr/>
        </p:nvSpPr>
        <p:spPr>
          <a:xfrm>
            <a:off x="394103" y="5778262"/>
            <a:ext cx="1579278" cy="261610"/>
          </a:xfrm>
          <a:prstGeom prst="rect">
            <a:avLst/>
          </a:prstGeom>
        </p:spPr>
        <p:txBody>
          <a:bodyPr wrap="none">
            <a:spAutoFit/>
          </a:bodyPr>
          <a:lstStyle/>
          <a:p>
            <a:r>
              <a:rPr lang="es-AR" sz="1100" dirty="0" smtClean="0"/>
              <a:t>14. </a:t>
            </a:r>
            <a:r>
              <a:rPr lang="es-AR" sz="1100" dirty="0"/>
              <a:t>Ejemplo - Delegados</a:t>
            </a:r>
          </a:p>
        </p:txBody>
      </p:sp>
      <p:sp>
        <p:nvSpPr>
          <p:cNvPr id="11" name="Marcador de pie de página 10"/>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137374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556792"/>
            <a:ext cx="8229600" cy="4559681"/>
          </a:xfrm>
        </p:spPr>
        <p:txBody>
          <a:bodyPr/>
          <a:lstStyle/>
          <a:p>
            <a:pPr marL="0" indent="0" algn="ctr">
              <a:buNone/>
            </a:pPr>
            <a:endParaRPr lang="es-AR" dirty="0" smtClean="0"/>
          </a:p>
          <a:p>
            <a:pPr marL="0" indent="0" algn="ctr">
              <a:buNone/>
            </a:pPr>
            <a:endParaRPr lang="es-AR" dirty="0"/>
          </a:p>
          <a:p>
            <a:pPr marL="0" indent="0" algn="ctr">
              <a:buNone/>
            </a:pPr>
            <a:r>
              <a:rPr lang="es-AR" sz="5400" b="1" dirty="0" smtClean="0">
                <a:solidFill>
                  <a:schemeClr val="accent1">
                    <a:lumMod val="75000"/>
                  </a:schemeClr>
                </a:solidFill>
              </a:rPr>
              <a:t>Fin Módulo </a:t>
            </a:r>
            <a:endParaRPr lang="es-AR" sz="5400" b="1" dirty="0">
              <a:solidFill>
                <a:schemeClr val="accent1">
                  <a:lumMod val="75000"/>
                </a:schemeClr>
              </a:solidFill>
            </a:endParaRPr>
          </a:p>
        </p:txBody>
      </p:sp>
      <p:sp>
        <p:nvSpPr>
          <p:cNvPr id="4" name="3 Marcador de fecha"/>
          <p:cNvSpPr>
            <a:spLocks noGrp="1"/>
          </p:cNvSpPr>
          <p:nvPr>
            <p:ph type="dt" sz="half" idx="10"/>
          </p:nvPr>
        </p:nvSpPr>
        <p:spPr/>
        <p:txBody>
          <a:bodyPr/>
          <a:lstStyle/>
          <a:p>
            <a:fld id="{EACB1D56-5547-4BF0-995E-62CA92ABC56F}"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33</a:t>
            </a:fld>
            <a:endParaRPr lang="es-AR"/>
          </a:p>
        </p:txBody>
      </p:sp>
      <p:sp>
        <p:nvSpPr>
          <p:cNvPr id="2" name="Marcador de pie de página 1"/>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708097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70000" lnSpcReduction="20000"/>
          </a:bodyPr>
          <a:lstStyle/>
          <a:p>
            <a:r>
              <a:rPr lang="es-AR" dirty="0"/>
              <a:t>Sufijos o caracteres y símbolos identificadores para los </a:t>
            </a:r>
            <a:r>
              <a:rPr lang="es-AR" dirty="0" smtClean="0"/>
              <a:t>tipos.</a:t>
            </a:r>
            <a:endParaRPr lang="es-AR" dirty="0"/>
          </a:p>
          <a:p>
            <a:r>
              <a:rPr lang="es-AR" dirty="0"/>
              <a:t>Promociones numéricas implícitas (automáticas</a:t>
            </a:r>
            <a:r>
              <a:rPr lang="es-AR" dirty="0" smtClean="0"/>
              <a:t>).</a:t>
            </a:r>
            <a:endParaRPr lang="es-AR" dirty="0"/>
          </a:p>
          <a:p>
            <a:r>
              <a:rPr lang="es-AR" dirty="0"/>
              <a:t>Conversiones numéricas explícitas </a:t>
            </a:r>
          </a:p>
          <a:p>
            <a:pPr lvl="1"/>
            <a:r>
              <a:rPr lang="es-AR" dirty="0"/>
              <a:t>¿Cuándo debemos usar las conversiones explícitas? </a:t>
            </a:r>
          </a:p>
          <a:p>
            <a:pPr lvl="1"/>
            <a:r>
              <a:rPr lang="es-AR" dirty="0"/>
              <a:t>¿Siempre funcionan las conversiones explícitas? </a:t>
            </a:r>
          </a:p>
          <a:p>
            <a:pPr lvl="1"/>
            <a:r>
              <a:rPr lang="es-AR" dirty="0"/>
              <a:t>Funciones de conversión </a:t>
            </a:r>
          </a:p>
          <a:p>
            <a:r>
              <a:rPr lang="es-AR" dirty="0"/>
              <a:t>Tipos por valor y tipos por </a:t>
            </a:r>
            <a:r>
              <a:rPr lang="es-AR" dirty="0" smtClean="0"/>
              <a:t>referencia. </a:t>
            </a:r>
            <a:endParaRPr lang="es-AR" dirty="0"/>
          </a:p>
          <a:p>
            <a:r>
              <a:rPr lang="es-AR" dirty="0"/>
              <a:t>Inferencia de </a:t>
            </a:r>
            <a:r>
              <a:rPr lang="es-AR" dirty="0" smtClean="0"/>
              <a:t>tipos. </a:t>
            </a:r>
            <a:endParaRPr lang="es-AR" dirty="0"/>
          </a:p>
          <a:p>
            <a:endParaRPr lang="es-AR" dirty="0"/>
          </a:p>
        </p:txBody>
      </p:sp>
      <p:sp>
        <p:nvSpPr>
          <p:cNvPr id="4" name="3 Marcador de fecha"/>
          <p:cNvSpPr>
            <a:spLocks noGrp="1"/>
          </p:cNvSpPr>
          <p:nvPr>
            <p:ph type="dt" sz="half" idx="10"/>
          </p:nvPr>
        </p:nvSpPr>
        <p:spPr/>
        <p:txBody>
          <a:bodyPr/>
          <a:lstStyle/>
          <a:p>
            <a:fld id="{E8C984B4-B708-4DF7-985F-B6A7B59CB069}"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4</a:t>
            </a:fld>
            <a:endParaRPr lang="es-AR"/>
          </a:p>
        </p:txBody>
      </p:sp>
      <p:sp>
        <p:nvSpPr>
          <p:cNvPr id="6" name="5 Título"/>
          <p:cNvSpPr>
            <a:spLocks noGrp="1"/>
          </p:cNvSpPr>
          <p:nvPr>
            <p:ph type="title"/>
          </p:nvPr>
        </p:nvSpPr>
        <p:spPr>
          <a:xfrm>
            <a:off x="457201" y="692540"/>
            <a:ext cx="8229600" cy="785818"/>
          </a:xfrm>
        </p:spPr>
        <p:txBody>
          <a:bodyPr/>
          <a:lstStyle/>
          <a:p>
            <a:r>
              <a:rPr lang="es-AR" dirty="0"/>
              <a:t>El Sistema de Tipos - Tipos Primitivos</a:t>
            </a:r>
          </a:p>
        </p:txBody>
      </p:sp>
      <p:sp>
        <p:nvSpPr>
          <p:cNvPr id="7" name="6 Cubo"/>
          <p:cNvSpPr/>
          <p:nvPr/>
        </p:nvSpPr>
        <p:spPr>
          <a:xfrm>
            <a:off x="5508104" y="3573016"/>
            <a:ext cx="864096" cy="792088"/>
          </a:xfrm>
          <a:prstGeom prst="cub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int</a:t>
            </a:r>
            <a:endParaRPr lang="es-AR" sz="1200" dirty="0"/>
          </a:p>
        </p:txBody>
      </p:sp>
      <p:sp>
        <p:nvSpPr>
          <p:cNvPr id="8" name="7 Cubo"/>
          <p:cNvSpPr/>
          <p:nvPr/>
        </p:nvSpPr>
        <p:spPr>
          <a:xfrm>
            <a:off x="6588224" y="4617132"/>
            <a:ext cx="864096" cy="792088"/>
          </a:xfrm>
          <a:prstGeom prst="cub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double</a:t>
            </a:r>
            <a:endParaRPr lang="es-AR" sz="1200" dirty="0"/>
          </a:p>
        </p:txBody>
      </p:sp>
      <p:sp>
        <p:nvSpPr>
          <p:cNvPr id="9" name="8 Cubo"/>
          <p:cNvSpPr/>
          <p:nvPr/>
        </p:nvSpPr>
        <p:spPr>
          <a:xfrm>
            <a:off x="7236296" y="3284984"/>
            <a:ext cx="864096" cy="792088"/>
          </a:xfrm>
          <a:prstGeom prst="cub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string</a:t>
            </a:r>
            <a:endParaRPr lang="es-AR" sz="1200" dirty="0"/>
          </a:p>
        </p:txBody>
      </p:sp>
      <p:sp>
        <p:nvSpPr>
          <p:cNvPr id="14" name="13 Cubo"/>
          <p:cNvSpPr/>
          <p:nvPr/>
        </p:nvSpPr>
        <p:spPr>
          <a:xfrm>
            <a:off x="6372200" y="2420888"/>
            <a:ext cx="864096" cy="792088"/>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byte</a:t>
            </a:r>
            <a:endParaRPr lang="es-AR" sz="1200" dirty="0"/>
          </a:p>
        </p:txBody>
      </p:sp>
      <p:sp>
        <p:nvSpPr>
          <p:cNvPr id="15" name="14 Cubo"/>
          <p:cNvSpPr/>
          <p:nvPr/>
        </p:nvSpPr>
        <p:spPr>
          <a:xfrm>
            <a:off x="5220072" y="4869160"/>
            <a:ext cx="936104" cy="86409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boolean</a:t>
            </a:r>
            <a:endParaRPr lang="es-AR" sz="1200" dirty="0"/>
          </a:p>
        </p:txBody>
      </p:sp>
      <p:sp>
        <p:nvSpPr>
          <p:cNvPr id="3" name="Marcador de pie de página 2"/>
          <p:cNvSpPr>
            <a:spLocks noGrp="1"/>
          </p:cNvSpPr>
          <p:nvPr>
            <p:ph type="ftr" sz="quarter" idx="11"/>
          </p:nvPr>
        </p:nvSpPr>
        <p:spPr/>
        <p:txBody>
          <a:bodyPr/>
          <a:lstStyle/>
          <a:p>
            <a:r>
              <a:rPr lang="es-AR" smtClean="0"/>
              <a:t>Introducción a la Plataforma .NET – Características del Lenguaje C#</a:t>
            </a:r>
            <a:endParaRPr lang="es-AR"/>
          </a:p>
        </p:txBody>
      </p:sp>
    </p:spTree>
    <p:extLst>
      <p:ext uri="{BB962C8B-B14F-4D97-AF65-F5344CB8AC3E}">
        <p14:creationId xmlns:p14="http://schemas.microsoft.com/office/powerpoint/2010/main" val="303258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BA411D31-098D-4FE2-9180-FBB16F0DFBF4}"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a:t>
            </a:fld>
            <a:endParaRPr lang="es-AR"/>
          </a:p>
        </p:txBody>
      </p:sp>
      <p:sp>
        <p:nvSpPr>
          <p:cNvPr id="9" name="8 Título"/>
          <p:cNvSpPr>
            <a:spLocks noGrp="1"/>
          </p:cNvSpPr>
          <p:nvPr>
            <p:ph type="title"/>
          </p:nvPr>
        </p:nvSpPr>
        <p:spPr/>
        <p:txBody>
          <a:bodyPr>
            <a:normAutofit fontScale="90000"/>
          </a:bodyPr>
          <a:lstStyle/>
          <a:p>
            <a:r>
              <a:rPr lang="es-AR" dirty="0" smtClean="0"/>
              <a:t>El Sistema de Tipos - Tipos Primitivos</a:t>
            </a:r>
            <a:endParaRPr lang="es-AR" dirty="0"/>
          </a:p>
        </p:txBody>
      </p:sp>
      <p:graphicFrame>
        <p:nvGraphicFramePr>
          <p:cNvPr id="6" name="Tabla 5"/>
          <p:cNvGraphicFramePr>
            <a:graphicFrameLocks noGrp="1"/>
          </p:cNvGraphicFramePr>
          <p:nvPr>
            <p:extLst>
              <p:ext uri="{D42A27DB-BD31-4B8C-83A1-F6EECF244321}">
                <p14:modId xmlns:p14="http://schemas.microsoft.com/office/powerpoint/2010/main" val="1738020284"/>
              </p:ext>
            </p:extLst>
          </p:nvPr>
        </p:nvGraphicFramePr>
        <p:xfrm>
          <a:off x="899592" y="2276872"/>
          <a:ext cx="2590800" cy="3048000"/>
        </p:xfrm>
        <a:graphic>
          <a:graphicData uri="http://schemas.openxmlformats.org/drawingml/2006/table">
            <a:tbl>
              <a:tblPr firstRow="1">
                <a:tableStyleId>{9DCAF9ED-07DC-4A11-8D7F-57B35C25682E}</a:tableStyleId>
              </a:tblPr>
              <a:tblGrid>
                <a:gridCol w="1104900"/>
                <a:gridCol w="1485900"/>
              </a:tblGrid>
              <a:tr h="190500">
                <a:tc>
                  <a:txBody>
                    <a:bodyPr/>
                    <a:lstStyle/>
                    <a:p>
                      <a:pPr algn="ctr" fontAlgn="b"/>
                      <a:r>
                        <a:rPr lang="es-AR" sz="1100" u="none" strike="noStrike" dirty="0">
                          <a:effectLst/>
                        </a:rPr>
                        <a:t>Tipo C# </a:t>
                      </a:r>
                      <a:endParaRPr lang="es-AR"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s-AR" sz="1100" u="none" strike="noStrike">
                          <a:effectLst/>
                        </a:rPr>
                        <a:t>.NET Framework Type</a:t>
                      </a:r>
                      <a:endParaRPr lang="es-AR" sz="1100" b="1" i="0" u="none" strike="noStrike">
                        <a:solidFill>
                          <a:srgbClr val="FFFFFF"/>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bool</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dirty="0" err="1">
                          <a:effectLst/>
                        </a:rPr>
                        <a:t>System.Boolean</a:t>
                      </a:r>
                      <a:endParaRPr lang="es-AR"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System.Byte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System.SByte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char</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System.Char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decimal</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System.Decimal</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double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System.Double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float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System.Single</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System.Int32</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System.UInt32</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System.Int64</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System.UInt64</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object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System.Object</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System.Int16</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System.UInt16</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dirty="0" err="1">
                          <a:effectLst/>
                        </a:rPr>
                        <a:t>string</a:t>
                      </a:r>
                      <a:endParaRPr lang="es-A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dirty="0" err="1">
                          <a:effectLst/>
                        </a:rPr>
                        <a:t>System.String</a:t>
                      </a:r>
                      <a:endParaRPr lang="es-AR"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728109669"/>
              </p:ext>
            </p:extLst>
          </p:nvPr>
        </p:nvGraphicFramePr>
        <p:xfrm>
          <a:off x="3790255" y="2276872"/>
          <a:ext cx="4896545" cy="2440305"/>
        </p:xfrm>
        <a:graphic>
          <a:graphicData uri="http://schemas.openxmlformats.org/drawingml/2006/table">
            <a:tbl>
              <a:tblPr firstRow="1">
                <a:tableStyleId>{9DCAF9ED-07DC-4A11-8D7F-57B35C25682E}</a:tableStyleId>
              </a:tblPr>
              <a:tblGrid>
                <a:gridCol w="756046"/>
                <a:gridCol w="2041923"/>
                <a:gridCol w="2098576"/>
              </a:tblGrid>
              <a:tr h="190500">
                <a:tc>
                  <a:txBody>
                    <a:bodyPr/>
                    <a:lstStyle/>
                    <a:p>
                      <a:pPr algn="l" fontAlgn="b"/>
                      <a:r>
                        <a:rPr lang="es-AR" sz="1100" u="none" strike="noStrike">
                          <a:effectLst/>
                        </a:rPr>
                        <a:t>Tipo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Rango</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Tamaño</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-128 to 127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8-bit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byte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255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8-bit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char</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U+0000 to U+ffff</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Unicode 16-bit character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-32,768 to 32,767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16-bit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ushort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65,535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16-bit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-2,147,483,648 to 2,147,483,647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32-bit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uint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4,294,967,295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32-bit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-9,223,372,036,854,775,808 to 9,223,372,036,854,775,807</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Signed 64-bit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ulong</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0 to 18,446,744,073,709,551,615</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Unsigned 64-bit integer</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float</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±1.5e−45 to ±3.4e38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7 digits</a:t>
                      </a:r>
                      <a:endParaRPr lang="es-AR"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s-AR" sz="1100" u="none" strike="noStrike">
                          <a:effectLst/>
                        </a:rPr>
                        <a:t>double</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a:effectLst/>
                        </a:rPr>
                        <a:t>±5.0e−324 to ±1.7e308</a:t>
                      </a:r>
                      <a:endParaRPr lang="es-AR"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AR" sz="1100" u="none" strike="noStrike" dirty="0">
                          <a:effectLst/>
                        </a:rPr>
                        <a:t>15-16 </a:t>
                      </a:r>
                      <a:r>
                        <a:rPr lang="es-AR" sz="1100" u="none" strike="noStrike" dirty="0" err="1">
                          <a:effectLst/>
                        </a:rPr>
                        <a:t>digits</a:t>
                      </a:r>
                      <a:endParaRPr lang="es-AR"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2" name="Marcador de pie de página 1"/>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86254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EF31D7CF-F435-4D3F-A0AA-4AEFAD35563F}"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Tipos </a:t>
            </a:r>
            <a:r>
              <a:rPr lang="es-AR" dirty="0" err="1" smtClean="0"/>
              <a:t>Primitios</a:t>
            </a:r>
            <a:endParaRPr lang="es-AR"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370" y="2636912"/>
            <a:ext cx="39814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a 2"/>
          <p:cNvGraphicFramePr>
            <a:graphicFrameLocks noGrp="1"/>
          </p:cNvGraphicFramePr>
          <p:nvPr>
            <p:extLst>
              <p:ext uri="{D42A27DB-BD31-4B8C-83A1-F6EECF244321}">
                <p14:modId xmlns:p14="http://schemas.microsoft.com/office/powerpoint/2010/main" val="3910847531"/>
              </p:ext>
            </p:extLst>
          </p:nvPr>
        </p:nvGraphicFramePr>
        <p:xfrm>
          <a:off x="4932040" y="2780928"/>
          <a:ext cx="2590800" cy="2640330"/>
        </p:xfrm>
        <a:graphic>
          <a:graphicData uri="http://schemas.openxmlformats.org/drawingml/2006/table">
            <a:tbl>
              <a:tblPr firstRow="1">
                <a:tableStyleId>{9DCAF9ED-07DC-4A11-8D7F-57B35C25682E}</a:tableStyleId>
              </a:tblPr>
              <a:tblGrid>
                <a:gridCol w="1317625"/>
                <a:gridCol w="1273175"/>
              </a:tblGrid>
              <a:tr h="62090">
                <a:tc>
                  <a:txBody>
                    <a:bodyPr/>
                    <a:lstStyle/>
                    <a:p>
                      <a:pPr algn="ctr" fontAlgn="b"/>
                      <a:r>
                        <a:rPr lang="es-AR" sz="1100" u="none" strike="noStrike" dirty="0" smtClean="0">
                          <a:effectLst/>
                        </a:rPr>
                        <a:t>Tipo</a:t>
                      </a:r>
                      <a:r>
                        <a:rPr lang="es-AR" sz="1100" u="none" strike="noStrike" baseline="0" dirty="0" smtClean="0">
                          <a:effectLst/>
                        </a:rPr>
                        <a:t> de Datos</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B2BED"/>
                    </a:solidFill>
                  </a:tcPr>
                </a:tc>
                <a:tc>
                  <a:txBody>
                    <a:bodyPr/>
                    <a:lstStyle/>
                    <a:p>
                      <a:pPr algn="ctr" fontAlgn="b"/>
                      <a:r>
                        <a:rPr lang="es-AR" sz="1100" u="none" strike="noStrike" dirty="0" smtClean="0">
                          <a:effectLst/>
                        </a:rPr>
                        <a:t>Valor por Defecto</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B2BED"/>
                    </a:solidFill>
                  </a:tcPr>
                </a:tc>
              </a:tr>
              <a:tr h="190500">
                <a:tc>
                  <a:txBody>
                    <a:bodyPr/>
                    <a:lstStyle/>
                    <a:p>
                      <a:pPr algn="l" fontAlgn="b"/>
                      <a:r>
                        <a:rPr lang="es-AR" sz="1100" u="none" strike="noStrike" dirty="0" err="1">
                          <a:effectLst/>
                        </a:rPr>
                        <a:t>bool</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false</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a:effectLst/>
                        </a:rPr>
                        <a:t>byte</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err="1">
                          <a:effectLst/>
                        </a:rPr>
                        <a:t>char</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a:effectLst/>
                        </a:rPr>
                        <a:t>decimal</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0.0M</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dirty="0" err="1">
                          <a:effectLst/>
                        </a:rPr>
                        <a:t>double</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0.0D</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471">
                <a:tc>
                  <a:txBody>
                    <a:bodyPr/>
                    <a:lstStyle/>
                    <a:p>
                      <a:pPr algn="l" fontAlgn="b"/>
                      <a:r>
                        <a:rPr lang="es-AR" sz="1100" u="none" strike="noStrike">
                          <a:effectLst/>
                        </a:rPr>
                        <a:t>float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0.0F</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int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long</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0L</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sbyte</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short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uint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ulong</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s-AR" sz="1100" u="none" strike="noStrike">
                          <a:effectLst/>
                        </a:rPr>
                        <a:t>ushort</a:t>
                      </a:r>
                      <a:endParaRPr lang="es-AR"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AR" sz="1100" u="none" strike="noStrike" dirty="0">
                          <a:effectLst/>
                        </a:rPr>
                        <a:t>0</a:t>
                      </a:r>
                      <a:endParaRPr lang="es-AR"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Marcador de pie de página 5"/>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2817089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6EA676D4-078B-45B8-835A-986B8DC9222A}"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Conversiones</a:t>
            </a:r>
            <a:endParaRPr lang="es-AR" dirty="0"/>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1268760"/>
            <a:ext cx="5860650" cy="248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313744" y="5877272"/>
            <a:ext cx="1737976" cy="246221"/>
          </a:xfrm>
          <a:prstGeom prst="rect">
            <a:avLst/>
          </a:prstGeom>
        </p:spPr>
        <p:txBody>
          <a:bodyPr wrap="none">
            <a:spAutoFit/>
          </a:bodyPr>
          <a:lstStyle/>
          <a:p>
            <a:r>
              <a:rPr lang="es-AR" sz="1000" dirty="0" smtClean="0"/>
              <a:t>01. </a:t>
            </a:r>
            <a:r>
              <a:rPr lang="es-AR" sz="1000" dirty="0"/>
              <a:t>Ejemplo - Tipos Primitivos</a:t>
            </a:r>
          </a:p>
        </p:txBody>
      </p:sp>
      <p:graphicFrame>
        <p:nvGraphicFramePr>
          <p:cNvPr id="3" name="Tabla 2"/>
          <p:cNvGraphicFramePr>
            <a:graphicFrameLocks noGrp="1"/>
          </p:cNvGraphicFramePr>
          <p:nvPr>
            <p:extLst>
              <p:ext uri="{D42A27DB-BD31-4B8C-83A1-F6EECF244321}">
                <p14:modId xmlns:p14="http://schemas.microsoft.com/office/powerpoint/2010/main" val="4223943017"/>
              </p:ext>
            </p:extLst>
          </p:nvPr>
        </p:nvGraphicFramePr>
        <p:xfrm>
          <a:off x="2267744" y="3826522"/>
          <a:ext cx="5328592" cy="2325558"/>
        </p:xfrm>
        <a:graphic>
          <a:graphicData uri="http://schemas.openxmlformats.org/drawingml/2006/table">
            <a:tbl>
              <a:tblPr firstRow="1">
                <a:tableStyleId>{9DCAF9ED-07DC-4A11-8D7F-57B35C25682E}</a:tableStyleId>
              </a:tblPr>
              <a:tblGrid>
                <a:gridCol w="1051696"/>
                <a:gridCol w="4276896"/>
              </a:tblGrid>
              <a:tr h="181218">
                <a:tc>
                  <a:txBody>
                    <a:bodyPr/>
                    <a:lstStyle/>
                    <a:p>
                      <a:pPr algn="ctr" fontAlgn="b"/>
                      <a:r>
                        <a:rPr lang="es-AR" sz="1000" u="none" strike="noStrike" dirty="0" smtClean="0">
                          <a:effectLst/>
                        </a:rPr>
                        <a:t>Del</a:t>
                      </a:r>
                      <a:r>
                        <a:rPr lang="es-AR" sz="1000" u="none" strike="noStrike" baseline="0" dirty="0" smtClean="0">
                          <a:effectLst/>
                        </a:rPr>
                        <a:t> Tipo</a:t>
                      </a:r>
                      <a:endParaRPr lang="es-AR" sz="100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4630E8"/>
                    </a:solidFill>
                  </a:tcPr>
                </a:tc>
                <a:tc>
                  <a:txBody>
                    <a:bodyPr/>
                    <a:lstStyle/>
                    <a:p>
                      <a:pPr algn="ctr" fontAlgn="b"/>
                      <a:r>
                        <a:rPr lang="es-ES_tradnl" sz="1000" u="none" strike="noStrike" dirty="0" smtClean="0">
                          <a:effectLst/>
                        </a:rPr>
                        <a:t>Al</a:t>
                      </a:r>
                      <a:r>
                        <a:rPr lang="es-ES_tradnl" sz="1000" u="none" strike="noStrike" baseline="0" dirty="0" smtClean="0">
                          <a:effectLst/>
                        </a:rPr>
                        <a:t> tipo (o tipos)</a:t>
                      </a:r>
                      <a:endParaRPr lang="es-AR" sz="100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4630E8"/>
                    </a:solidFill>
                  </a:tcPr>
                </a:tc>
              </a:tr>
              <a:tr h="169644">
                <a:tc>
                  <a:txBody>
                    <a:bodyPr/>
                    <a:lstStyle/>
                    <a:p>
                      <a:pPr algn="l" fontAlgn="b"/>
                      <a:r>
                        <a:rPr lang="es-AR" sz="1050" u="none" strike="noStrike" dirty="0" err="1">
                          <a:effectLst/>
                        </a:rPr>
                        <a:t>sbyte</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a:effectLst/>
                        </a:rPr>
                        <a:t>byte , </a:t>
                      </a:r>
                      <a:r>
                        <a:rPr lang="en-US" sz="1050" u="none" strike="noStrike" dirty="0" err="1">
                          <a:effectLst/>
                        </a:rPr>
                        <a:t>ushort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1218">
                <a:tc>
                  <a:txBody>
                    <a:bodyPr/>
                    <a:lstStyle/>
                    <a:p>
                      <a:pPr algn="l" fontAlgn="b"/>
                      <a:r>
                        <a:rPr lang="es-AR" sz="1050" u="none" strike="noStrike" dirty="0">
                          <a:effectLst/>
                        </a:rPr>
                        <a:t>byte</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AR" sz="1050" u="none" strike="noStrike" dirty="0" err="1">
                          <a:effectLst/>
                        </a:rPr>
                        <a:t>Sbyte</a:t>
                      </a:r>
                      <a:r>
                        <a:rPr lang="es-AR" sz="1050" u="none" strike="noStrike" dirty="0">
                          <a:effectLst/>
                        </a:rPr>
                        <a:t> </a:t>
                      </a:r>
                      <a:r>
                        <a:rPr lang="es-AR" sz="1050" u="none" strike="noStrike" dirty="0" err="1">
                          <a:effectLst/>
                        </a:rPr>
                        <a:t>or</a:t>
                      </a:r>
                      <a:r>
                        <a:rPr lang="es-AR" sz="1050" u="none" strike="noStrike" dirty="0">
                          <a:effectLst/>
                        </a:rPr>
                        <a:t> </a:t>
                      </a:r>
                      <a:r>
                        <a:rPr lang="es-AR" sz="1050" u="none" strike="noStrike" dirty="0" err="1">
                          <a:effectLst/>
                        </a:rPr>
                        <a:t>char</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78822">
                <a:tc>
                  <a:txBody>
                    <a:bodyPr/>
                    <a:lstStyle/>
                    <a:p>
                      <a:pPr algn="l" fontAlgn="b"/>
                      <a:r>
                        <a:rPr lang="es-AR" sz="1050" u="none" strike="noStrike" dirty="0">
                          <a:effectLst/>
                        </a:rPr>
                        <a:t>short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a:t>
                      </a:r>
                      <a:r>
                        <a:rPr lang="en-US" sz="1050" u="none" strike="noStrike" dirty="0" err="1">
                          <a:effectLst/>
                        </a:rPr>
                        <a:t>ushort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ushort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98579">
                <a:tc>
                  <a:txBody>
                    <a:bodyPr/>
                    <a:lstStyle/>
                    <a:p>
                      <a:pPr algn="l" fontAlgn="b"/>
                      <a:r>
                        <a:rPr lang="es-AR" sz="1050" u="none" strike="noStrike" dirty="0" err="1">
                          <a:effectLst/>
                        </a:rPr>
                        <a:t>int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uint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98579">
                <a:tc>
                  <a:txBody>
                    <a:bodyPr/>
                    <a:lstStyle/>
                    <a:p>
                      <a:pPr algn="l" fontAlgn="b"/>
                      <a:r>
                        <a:rPr lang="es-AR" sz="1050" u="none" strike="noStrike" dirty="0" err="1">
                          <a:effectLst/>
                        </a:rPr>
                        <a:t>long</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a:t>
                      </a:r>
                      <a:r>
                        <a:rPr lang="en-US" sz="1050" u="none" strike="noStrike" dirty="0" err="1">
                          <a:effectLst/>
                        </a:rPr>
                        <a:t>ulong</a:t>
                      </a:r>
                      <a:r>
                        <a:rPr lang="en-US" sz="1050" u="none" strike="noStrike" dirty="0">
                          <a:effectLst/>
                        </a:rPr>
                        <a:t>,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ulong</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or char</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1218">
                <a:tc>
                  <a:txBody>
                    <a:bodyPr/>
                    <a:lstStyle/>
                    <a:p>
                      <a:pPr algn="l" fontAlgn="b"/>
                      <a:r>
                        <a:rPr lang="es-AR" sz="1050" u="none" strike="noStrike" dirty="0" err="1">
                          <a:effectLst/>
                        </a:rPr>
                        <a:t>char</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s-AR" sz="1050" u="none" strike="noStrike" dirty="0" err="1">
                          <a:effectLst/>
                        </a:rPr>
                        <a:t>sbyte</a:t>
                      </a:r>
                      <a:r>
                        <a:rPr lang="es-AR" sz="1050" u="none" strike="noStrike" dirty="0">
                          <a:effectLst/>
                        </a:rPr>
                        <a:t> , byte, </a:t>
                      </a:r>
                      <a:r>
                        <a:rPr lang="es-AR" sz="1050" u="none" strike="noStrike" dirty="0" err="1">
                          <a:effectLst/>
                        </a:rPr>
                        <a:t>or</a:t>
                      </a:r>
                      <a:r>
                        <a:rPr lang="es-AR" sz="1050" u="none" strike="noStrike" dirty="0">
                          <a:effectLst/>
                        </a:rPr>
                        <a:t> short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75469">
                <a:tc>
                  <a:txBody>
                    <a:bodyPr/>
                    <a:lstStyle/>
                    <a:p>
                      <a:pPr algn="l" fontAlgn="b"/>
                      <a:r>
                        <a:rPr lang="es-AR" sz="1050" u="none" strike="noStrike" dirty="0" err="1">
                          <a:effectLst/>
                        </a:rPr>
                        <a:t>float</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a:t>
                      </a:r>
                      <a:r>
                        <a:rPr lang="en-US" sz="1050" u="none" strike="noStrike" dirty="0" err="1">
                          <a:effectLst/>
                        </a:rPr>
                        <a:t>ulong</a:t>
                      </a:r>
                      <a:r>
                        <a:rPr lang="en-US" sz="1050" u="none" strike="noStrike" dirty="0">
                          <a:effectLst/>
                        </a:rPr>
                        <a:t>, char, or decimal</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44016">
                <a:tc>
                  <a:txBody>
                    <a:bodyPr/>
                    <a:lstStyle/>
                    <a:p>
                      <a:pPr algn="l" fontAlgn="b"/>
                      <a:r>
                        <a:rPr lang="es-AR" sz="1050" u="none" strike="noStrike" dirty="0" err="1">
                          <a:effectLst/>
                        </a:rPr>
                        <a:t>double</a:t>
                      </a:r>
                      <a:endParaRPr lang="es-AR"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a:t>
                      </a:r>
                      <a:r>
                        <a:rPr lang="en-US" sz="1050" u="none" strike="noStrike" dirty="0" err="1">
                          <a:effectLst/>
                        </a:rPr>
                        <a:t>ulong</a:t>
                      </a:r>
                      <a:r>
                        <a:rPr lang="en-US" sz="1050" u="none" strike="noStrike" dirty="0">
                          <a:effectLst/>
                        </a:rPr>
                        <a:t>, char, float, or decimal</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4487">
                <a:tc>
                  <a:txBody>
                    <a:bodyPr/>
                    <a:lstStyle/>
                    <a:p>
                      <a:pPr algn="l" fontAlgn="b"/>
                      <a:r>
                        <a:rPr lang="es-AR" sz="1050" u="none" strike="noStrike">
                          <a:effectLst/>
                        </a:rPr>
                        <a:t>decimal</a:t>
                      </a:r>
                      <a:endParaRPr lang="es-AR" sz="1050" b="0" i="0" u="none" strike="noStrike">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050" u="none" strike="noStrike" dirty="0" err="1">
                          <a:effectLst/>
                        </a:rPr>
                        <a:t>sbyte</a:t>
                      </a:r>
                      <a:r>
                        <a:rPr lang="en-US" sz="1050" u="none" strike="noStrike" dirty="0">
                          <a:effectLst/>
                        </a:rPr>
                        <a:t> , byte, short, </a:t>
                      </a:r>
                      <a:r>
                        <a:rPr lang="en-US" sz="1050" u="none" strike="noStrike" dirty="0" err="1">
                          <a:effectLst/>
                        </a:rPr>
                        <a:t>ushort</a:t>
                      </a:r>
                      <a:r>
                        <a:rPr lang="en-US" sz="1050" u="none" strike="noStrike" dirty="0">
                          <a:effectLst/>
                        </a:rPr>
                        <a:t>, </a:t>
                      </a:r>
                      <a:r>
                        <a:rPr lang="en-US" sz="1050" u="none" strike="noStrike" dirty="0" err="1">
                          <a:effectLst/>
                        </a:rPr>
                        <a:t>int</a:t>
                      </a:r>
                      <a:r>
                        <a:rPr lang="en-US" sz="1050" u="none" strike="noStrike" dirty="0">
                          <a:effectLst/>
                        </a:rPr>
                        <a:t>, </a:t>
                      </a:r>
                      <a:r>
                        <a:rPr lang="en-US" sz="1050" u="none" strike="noStrike" dirty="0" err="1">
                          <a:effectLst/>
                        </a:rPr>
                        <a:t>uint</a:t>
                      </a:r>
                      <a:r>
                        <a:rPr lang="en-US" sz="1050" u="none" strike="noStrike" dirty="0">
                          <a:effectLst/>
                        </a:rPr>
                        <a:t>, long, </a:t>
                      </a:r>
                      <a:r>
                        <a:rPr lang="en-US" sz="1050" u="none" strike="noStrike" dirty="0" err="1">
                          <a:effectLst/>
                        </a:rPr>
                        <a:t>ulong</a:t>
                      </a:r>
                      <a:r>
                        <a:rPr lang="en-US" sz="1050" u="none" strike="noStrike" dirty="0">
                          <a:effectLst/>
                        </a:rPr>
                        <a:t>, char, float, or double</a:t>
                      </a:r>
                      <a:endParaRPr lang="en-US" sz="1050" b="0" i="0" u="none" strike="noStrike" dirty="0">
                        <a:solidFill>
                          <a:srgbClr val="000000"/>
                        </a:solidFill>
                        <a:effectLst/>
                        <a:latin typeface="Calibri" panose="020F0502020204030204" pitchFamily="34" charset="0"/>
                      </a:endParaRPr>
                    </a:p>
                  </a:txBody>
                  <a:tcPr marL="9061" marR="9061" marT="9061"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7" name="Marcador de pie de página 6"/>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3720142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5950D093-BE9E-4000-8A11-BF664B3D337B}" type="datetime1">
              <a:rPr lang="es-ES" smtClean="0"/>
              <a:t>24/03/2014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8</a:t>
            </a:fld>
            <a:endParaRPr lang="es-AR"/>
          </a:p>
        </p:txBody>
      </p:sp>
      <p:sp>
        <p:nvSpPr>
          <p:cNvPr id="2" name="1 Título"/>
          <p:cNvSpPr>
            <a:spLocks noGrp="1"/>
          </p:cNvSpPr>
          <p:nvPr>
            <p:ph type="title"/>
          </p:nvPr>
        </p:nvSpPr>
        <p:spPr/>
        <p:txBody>
          <a:bodyPr>
            <a:normAutofit fontScale="90000"/>
          </a:bodyPr>
          <a:lstStyle/>
          <a:p>
            <a:r>
              <a:rPr lang="es-AR" dirty="0" smtClean="0"/>
              <a:t>Tipos por Valor y Tipos por Referencia</a:t>
            </a:r>
            <a:endParaRPr lang="es-AR" dirty="0"/>
          </a:p>
        </p:txBody>
      </p:sp>
      <p:pic>
        <p:nvPicPr>
          <p:cNvPr id="30722" name="Picture 2" descr="http://elmundodelasideas.files.wordpress.com/2010/02/value-typ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509918"/>
            <a:ext cx="3168352" cy="3245472"/>
          </a:xfrm>
          <a:prstGeom prst="rect">
            <a:avLst/>
          </a:prstGeom>
          <a:noFill/>
          <a:extLst>
            <a:ext uri="{909E8E84-426E-40DD-AFC4-6F175D3DCCD1}">
              <a14:hiddenFill xmlns:a14="http://schemas.microsoft.com/office/drawing/2010/main">
                <a:solidFill>
                  <a:srgbClr val="FFFFFF"/>
                </a:solidFill>
              </a14:hiddenFill>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016" y="2440517"/>
            <a:ext cx="4902757" cy="3290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98154" y="5805264"/>
            <a:ext cx="1867819" cy="253916"/>
          </a:xfrm>
          <a:prstGeom prst="rect">
            <a:avLst/>
          </a:prstGeom>
        </p:spPr>
        <p:txBody>
          <a:bodyPr wrap="none">
            <a:spAutoFit/>
          </a:bodyPr>
          <a:lstStyle/>
          <a:p>
            <a:r>
              <a:rPr lang="es-AR" sz="1050" dirty="0" smtClean="0"/>
              <a:t>02. </a:t>
            </a:r>
            <a:r>
              <a:rPr lang="es-AR" sz="1050" dirty="0"/>
              <a:t>Ejemplo - Valor Referencia</a:t>
            </a:r>
          </a:p>
        </p:txBody>
      </p:sp>
      <p:sp>
        <p:nvSpPr>
          <p:cNvPr id="8" name="2 Rectángulo"/>
          <p:cNvSpPr/>
          <p:nvPr/>
        </p:nvSpPr>
        <p:spPr>
          <a:xfrm>
            <a:off x="107504" y="6055404"/>
            <a:ext cx="2198038" cy="253916"/>
          </a:xfrm>
          <a:prstGeom prst="rect">
            <a:avLst/>
          </a:prstGeom>
        </p:spPr>
        <p:txBody>
          <a:bodyPr wrap="none">
            <a:spAutoFit/>
          </a:bodyPr>
          <a:lstStyle/>
          <a:p>
            <a:r>
              <a:rPr lang="es-AR" sz="1050" dirty="0" smtClean="0"/>
              <a:t>03. </a:t>
            </a:r>
            <a:r>
              <a:rPr lang="es-AR" sz="1050" dirty="0"/>
              <a:t>Ejemplo </a:t>
            </a:r>
            <a:r>
              <a:rPr lang="es-AR" sz="1050" dirty="0" smtClean="0"/>
              <a:t>– Lista Valor </a:t>
            </a:r>
            <a:r>
              <a:rPr lang="es-AR" sz="1050" dirty="0"/>
              <a:t>Referencia</a:t>
            </a:r>
          </a:p>
        </p:txBody>
      </p:sp>
      <p:sp>
        <p:nvSpPr>
          <p:cNvPr id="6" name="Marcador de pie de página 5"/>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17708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p:cNvSpPr>
            <a:spLocks noGrp="1"/>
          </p:cNvSpPr>
          <p:nvPr>
            <p:ph idx="1"/>
          </p:nvPr>
        </p:nvSpPr>
        <p:spPr>
          <a:xfrm>
            <a:off x="251520" y="2253696"/>
            <a:ext cx="4032448" cy="3407552"/>
          </a:xfrm>
          <a:solidFill>
            <a:schemeClr val="bg2">
              <a:lumMod val="90000"/>
            </a:schemeClr>
          </a:solidFill>
        </p:spPr>
        <p:txBody>
          <a:bodyPr>
            <a:noAutofit/>
          </a:bodyPr>
          <a:lstStyle/>
          <a:p>
            <a:r>
              <a:rPr lang="es-AR" sz="1600" dirty="0" smtClean="0"/>
              <a:t>Declaración de Constantes:</a:t>
            </a:r>
          </a:p>
          <a:p>
            <a:pPr lvl="1"/>
            <a:r>
              <a:rPr lang="es-AR" sz="1400" dirty="0"/>
              <a:t> </a:t>
            </a:r>
            <a:r>
              <a:rPr lang="es-AR" sz="1400" dirty="0" err="1"/>
              <a:t>const</a:t>
            </a:r>
            <a:r>
              <a:rPr lang="es-AR" sz="1400" dirty="0"/>
              <a:t> </a:t>
            </a:r>
            <a:r>
              <a:rPr lang="es-AR" sz="1400" dirty="0" err="1"/>
              <a:t>int</a:t>
            </a:r>
            <a:r>
              <a:rPr lang="es-AR" sz="1400" dirty="0"/>
              <a:t> </a:t>
            </a:r>
            <a:r>
              <a:rPr lang="es-AR" sz="1400" dirty="0" err="1"/>
              <a:t>maximo</a:t>
            </a:r>
            <a:r>
              <a:rPr lang="es-AR" sz="1400" dirty="0"/>
              <a:t> = 12345678</a:t>
            </a:r>
            <a:r>
              <a:rPr lang="es-AR" sz="1400" dirty="0" smtClean="0"/>
              <a:t>;</a:t>
            </a:r>
          </a:p>
          <a:p>
            <a:pPr marL="457200" lvl="1" indent="0">
              <a:buNone/>
            </a:pPr>
            <a:endParaRPr lang="es-AR" sz="1400" dirty="0" smtClean="0"/>
          </a:p>
          <a:p>
            <a:r>
              <a:rPr lang="es-AR" sz="1600" dirty="0" smtClean="0"/>
              <a:t>Declaración de  variables:</a:t>
            </a:r>
          </a:p>
          <a:p>
            <a:pPr lvl="1"/>
            <a:r>
              <a:rPr lang="es-AR" sz="1400" dirty="0" err="1"/>
              <a:t>int</a:t>
            </a:r>
            <a:r>
              <a:rPr lang="es-AR" sz="1400" dirty="0"/>
              <a:t> i</a:t>
            </a:r>
            <a:r>
              <a:rPr lang="es-AR" sz="1400" dirty="0" smtClean="0"/>
              <a:t>;</a:t>
            </a:r>
          </a:p>
          <a:p>
            <a:pPr lvl="1"/>
            <a:r>
              <a:rPr lang="es-AR" sz="1400" dirty="0" smtClean="0"/>
              <a:t>decimal </a:t>
            </a:r>
            <a:r>
              <a:rPr lang="es-AR" sz="1400" dirty="0"/>
              <a:t>m</a:t>
            </a:r>
            <a:r>
              <a:rPr lang="es-AR" sz="1400" dirty="0" smtClean="0"/>
              <a:t>;</a:t>
            </a:r>
          </a:p>
          <a:p>
            <a:pPr lvl="1"/>
            <a:r>
              <a:rPr lang="es-AR" sz="1400" dirty="0" err="1"/>
              <a:t>int</a:t>
            </a:r>
            <a:r>
              <a:rPr lang="es-AR" sz="1400" dirty="0"/>
              <a:t> a, b, c</a:t>
            </a:r>
            <a:r>
              <a:rPr lang="es-AR" sz="1400" dirty="0" smtClean="0"/>
              <a:t>;</a:t>
            </a:r>
          </a:p>
          <a:p>
            <a:pPr lvl="1"/>
            <a:endParaRPr lang="es-AR" sz="1400" dirty="0"/>
          </a:p>
          <a:p>
            <a:r>
              <a:rPr lang="es-AR" sz="1600" dirty="0" smtClean="0"/>
              <a:t>Inicialización de variables:</a:t>
            </a:r>
          </a:p>
          <a:p>
            <a:pPr lvl="1"/>
            <a:r>
              <a:rPr lang="es-AR" sz="1400" dirty="0" err="1"/>
              <a:t>int</a:t>
            </a:r>
            <a:r>
              <a:rPr lang="es-AR" sz="1400" dirty="0"/>
              <a:t> a = 10</a:t>
            </a:r>
            <a:r>
              <a:rPr lang="es-AR" sz="1400" dirty="0" smtClean="0"/>
              <a:t>;</a:t>
            </a:r>
          </a:p>
          <a:p>
            <a:pPr lvl="1"/>
            <a:r>
              <a:rPr lang="es-AR" sz="1400" dirty="0" err="1"/>
              <a:t>int</a:t>
            </a:r>
            <a:r>
              <a:rPr lang="es-AR" sz="1400" dirty="0"/>
              <a:t> b = 12, c = 15</a:t>
            </a:r>
            <a:r>
              <a:rPr lang="es-AR" sz="1400" dirty="0" smtClean="0"/>
              <a:t>;</a:t>
            </a:r>
          </a:p>
          <a:p>
            <a:pPr lvl="1"/>
            <a:r>
              <a:rPr lang="es-AR" sz="1400" dirty="0"/>
              <a:t>decimal m = 22.5M</a:t>
            </a:r>
            <a:r>
              <a:rPr lang="es-AR" sz="1400" dirty="0" smtClean="0"/>
              <a:t>;</a:t>
            </a:r>
          </a:p>
          <a:p>
            <a:pPr lvl="1"/>
            <a:r>
              <a:rPr lang="es-AR" sz="1400" dirty="0" err="1" smtClean="0"/>
              <a:t>double</a:t>
            </a:r>
            <a:r>
              <a:rPr lang="es-AR" sz="1400" dirty="0" smtClean="0"/>
              <a:t> </a:t>
            </a:r>
            <a:r>
              <a:rPr lang="es-AR" sz="1400" dirty="0"/>
              <a:t>d = 55.556;</a:t>
            </a:r>
          </a:p>
          <a:p>
            <a:pPr lvl="1"/>
            <a:endParaRPr lang="es-AR" sz="1400" dirty="0" smtClean="0"/>
          </a:p>
          <a:p>
            <a:endParaRPr lang="es-AR" sz="1600" dirty="0"/>
          </a:p>
        </p:txBody>
      </p:sp>
      <p:sp>
        <p:nvSpPr>
          <p:cNvPr id="4" name="3 Marcador de fecha"/>
          <p:cNvSpPr>
            <a:spLocks noGrp="1"/>
          </p:cNvSpPr>
          <p:nvPr>
            <p:ph type="dt" sz="half" idx="10"/>
          </p:nvPr>
        </p:nvSpPr>
        <p:spPr/>
        <p:txBody>
          <a:bodyPr/>
          <a:lstStyle/>
          <a:p>
            <a:fld id="{E5FA0C64-5A60-459E-92CB-5ECBDD2344AC}" type="datetime1">
              <a:rPr lang="es-ES" smtClean="0"/>
              <a:t>24/03/2014</a:t>
            </a:fld>
            <a:endParaRPr lang="es-AR" dirty="0"/>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9</a:t>
            </a:fld>
            <a:endParaRPr lang="es-AR"/>
          </a:p>
        </p:txBody>
      </p:sp>
      <p:sp>
        <p:nvSpPr>
          <p:cNvPr id="2" name="1 Título"/>
          <p:cNvSpPr>
            <a:spLocks noGrp="1"/>
          </p:cNvSpPr>
          <p:nvPr>
            <p:ph type="title"/>
          </p:nvPr>
        </p:nvSpPr>
        <p:spPr>
          <a:xfrm>
            <a:off x="457201" y="476672"/>
            <a:ext cx="8229600" cy="1252728"/>
          </a:xfrm>
        </p:spPr>
        <p:txBody>
          <a:bodyPr>
            <a:normAutofit fontScale="90000"/>
          </a:bodyPr>
          <a:lstStyle/>
          <a:p>
            <a:r>
              <a:rPr lang="es-AR" dirty="0"/>
              <a:t>El </a:t>
            </a:r>
            <a:r>
              <a:rPr lang="es-AR" dirty="0" smtClean="0"/>
              <a:t> Sistema </a:t>
            </a:r>
            <a:r>
              <a:rPr lang="es-AR" dirty="0"/>
              <a:t>de Tipos </a:t>
            </a:r>
            <a:r>
              <a:rPr lang="es-AR" dirty="0" smtClean="0"/>
              <a:t> - </a:t>
            </a:r>
            <a:br>
              <a:rPr lang="es-AR" dirty="0" smtClean="0"/>
            </a:br>
            <a:r>
              <a:rPr lang="es-AR" dirty="0" smtClean="0"/>
              <a:t>Variables, Constantes y Enumeraciones</a:t>
            </a:r>
            <a:endParaRPr lang="es-AR" dirty="0"/>
          </a:p>
        </p:txBody>
      </p:sp>
      <p:sp>
        <p:nvSpPr>
          <p:cNvPr id="8" name="2 Marcador de contenido"/>
          <p:cNvSpPr txBox="1">
            <a:spLocks/>
          </p:cNvSpPr>
          <p:nvPr/>
        </p:nvSpPr>
        <p:spPr>
          <a:xfrm>
            <a:off x="4499992" y="2204865"/>
            <a:ext cx="4032448" cy="3528391"/>
          </a:xfrm>
          <a:prstGeom prst="rect">
            <a:avLst/>
          </a:prstGeom>
          <a:solidFill>
            <a:schemeClr val="bg2">
              <a:lumMod val="90000"/>
            </a:schemeClr>
          </a:solidFill>
        </p:spPr>
        <p:txBody>
          <a:bodyPr vert="horz" lIns="91440" tIns="45720" rIns="91440" bIns="45720" rtlCol="0">
            <a:norm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sz="1800" dirty="0"/>
              <a:t>Una enumeración es una serie de constantes que están relacionadas entre </a:t>
            </a:r>
            <a:r>
              <a:rPr lang="es-AR" sz="1800" dirty="0" smtClean="0"/>
              <a:t>sí.</a:t>
            </a:r>
          </a:p>
          <a:p>
            <a:endParaRPr lang="es-AR" sz="1800" dirty="0"/>
          </a:p>
          <a:p>
            <a:r>
              <a:rPr lang="es-AR" sz="1800" dirty="0" smtClean="0"/>
              <a:t>Declaración de Enumeración:</a:t>
            </a:r>
          </a:p>
          <a:p>
            <a:pPr marL="457200" lvl="1" indent="0">
              <a:buNone/>
            </a:pPr>
            <a:r>
              <a:rPr lang="pt-BR" sz="1400" dirty="0" err="1"/>
              <a:t>enum</a:t>
            </a:r>
            <a:r>
              <a:rPr lang="pt-BR" sz="1400" dirty="0"/>
              <a:t> </a:t>
            </a:r>
            <a:r>
              <a:rPr lang="pt-BR" sz="1400" dirty="0" err="1" smtClean="0"/>
              <a:t>ColoresByte</a:t>
            </a:r>
            <a:r>
              <a:rPr lang="pt-BR" sz="1400" dirty="0" smtClean="0"/>
              <a:t>: byte</a:t>
            </a:r>
          </a:p>
          <a:p>
            <a:pPr marL="457200" lvl="1" indent="0">
              <a:buNone/>
            </a:pPr>
            <a:r>
              <a:rPr lang="pt-BR" sz="1400" dirty="0" smtClean="0"/>
              <a:t>{    </a:t>
            </a:r>
          </a:p>
          <a:p>
            <a:pPr marL="914400" lvl="2" indent="0">
              <a:buNone/>
            </a:pPr>
            <a:r>
              <a:rPr lang="pt-BR" sz="1400" dirty="0" smtClean="0"/>
              <a:t>Rojo </a:t>
            </a:r>
            <a:r>
              <a:rPr lang="pt-BR" sz="1400" dirty="0"/>
              <a:t>= 1,    </a:t>
            </a:r>
            <a:endParaRPr lang="pt-BR" sz="1400" dirty="0" smtClean="0"/>
          </a:p>
          <a:p>
            <a:pPr marL="914400" lvl="2" indent="0">
              <a:buNone/>
            </a:pPr>
            <a:r>
              <a:rPr lang="pt-BR" sz="1400" dirty="0" smtClean="0"/>
              <a:t>Verde </a:t>
            </a:r>
            <a:r>
              <a:rPr lang="pt-BR" sz="1400" dirty="0"/>
              <a:t>= 2,    </a:t>
            </a:r>
            <a:endParaRPr lang="pt-BR" sz="1400" dirty="0" smtClean="0"/>
          </a:p>
          <a:p>
            <a:pPr marL="914400" lvl="2" indent="0">
              <a:buNone/>
            </a:pPr>
            <a:r>
              <a:rPr lang="pt-BR" sz="1400" dirty="0" smtClean="0"/>
              <a:t>Azul </a:t>
            </a:r>
            <a:r>
              <a:rPr lang="pt-BR" sz="1400" dirty="0"/>
              <a:t>= </a:t>
            </a:r>
            <a:r>
              <a:rPr lang="pt-BR" sz="1400" dirty="0" smtClean="0"/>
              <a:t>4</a:t>
            </a:r>
          </a:p>
          <a:p>
            <a:pPr marL="457200" lvl="1" indent="0">
              <a:buNone/>
            </a:pPr>
            <a:r>
              <a:rPr lang="pt-BR" sz="1400" dirty="0" smtClean="0"/>
              <a:t>};</a:t>
            </a:r>
          </a:p>
          <a:p>
            <a:endParaRPr lang="es-AR" sz="1800" dirty="0"/>
          </a:p>
        </p:txBody>
      </p:sp>
      <p:sp>
        <p:nvSpPr>
          <p:cNvPr id="3" name="2 Rectángulo"/>
          <p:cNvSpPr/>
          <p:nvPr/>
        </p:nvSpPr>
        <p:spPr>
          <a:xfrm>
            <a:off x="251520" y="5733256"/>
            <a:ext cx="2117887" cy="253916"/>
          </a:xfrm>
          <a:prstGeom prst="rect">
            <a:avLst/>
          </a:prstGeom>
        </p:spPr>
        <p:txBody>
          <a:bodyPr wrap="none">
            <a:spAutoFit/>
          </a:bodyPr>
          <a:lstStyle/>
          <a:p>
            <a:r>
              <a:rPr lang="es-AR" sz="1050" dirty="0" smtClean="0"/>
              <a:t>04. </a:t>
            </a:r>
            <a:r>
              <a:rPr lang="es-AR" sz="1050" dirty="0"/>
              <a:t>Ejemplo - Constantes Variables</a:t>
            </a:r>
          </a:p>
        </p:txBody>
      </p:sp>
      <p:sp>
        <p:nvSpPr>
          <p:cNvPr id="7" name="6 Rectángulo"/>
          <p:cNvSpPr/>
          <p:nvPr/>
        </p:nvSpPr>
        <p:spPr>
          <a:xfrm>
            <a:off x="4504307" y="5733256"/>
            <a:ext cx="1683474" cy="253916"/>
          </a:xfrm>
          <a:prstGeom prst="rect">
            <a:avLst/>
          </a:prstGeom>
        </p:spPr>
        <p:txBody>
          <a:bodyPr wrap="none">
            <a:spAutoFit/>
          </a:bodyPr>
          <a:lstStyle/>
          <a:p>
            <a:r>
              <a:rPr lang="es-AR" sz="1050" dirty="0" smtClean="0"/>
              <a:t>05. </a:t>
            </a:r>
            <a:r>
              <a:rPr lang="es-AR" sz="1050" dirty="0"/>
              <a:t>Ejemplo - </a:t>
            </a:r>
            <a:r>
              <a:rPr lang="es-AR" sz="1050" dirty="0" smtClean="0"/>
              <a:t>Enumeración</a:t>
            </a:r>
            <a:endParaRPr lang="es-AR" sz="1050" dirty="0"/>
          </a:p>
        </p:txBody>
      </p:sp>
      <p:sp>
        <p:nvSpPr>
          <p:cNvPr id="9" name="Marcador de pie de página 8"/>
          <p:cNvSpPr>
            <a:spLocks noGrp="1"/>
          </p:cNvSpPr>
          <p:nvPr>
            <p:ph type="ftr" sz="quarter" idx="11"/>
          </p:nvPr>
        </p:nvSpPr>
        <p:spPr/>
        <p:txBody>
          <a:bodyPr/>
          <a:lstStyle/>
          <a:p>
            <a:r>
              <a:rPr lang="es-AR" smtClean="0"/>
              <a:t>Introducción a la Plataforma .NET – Características del Lenguaje C#</a:t>
            </a:r>
            <a:endParaRPr lang="es-ES"/>
          </a:p>
        </p:txBody>
      </p:sp>
    </p:spTree>
    <p:extLst>
      <p:ext uri="{BB962C8B-B14F-4D97-AF65-F5344CB8AC3E}">
        <p14:creationId xmlns:p14="http://schemas.microsoft.com/office/powerpoint/2010/main" val="15153028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8297</TotalTime>
  <Words>2905</Words>
  <Application>Microsoft Office PowerPoint</Application>
  <PresentationFormat>Presentación en pantalla (4:3)</PresentationFormat>
  <Paragraphs>613</Paragraphs>
  <Slides>33</Slides>
  <Notes>30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Candara</vt:lpstr>
      <vt:lpstr>Symbol</vt:lpstr>
      <vt:lpstr>Wingdings</vt:lpstr>
      <vt:lpstr>Forma de onda</vt:lpstr>
      <vt:lpstr>Introducción a .NET y C#</vt:lpstr>
      <vt:lpstr>Agenda</vt:lpstr>
      <vt:lpstr>Presentación de PowerPoint</vt:lpstr>
      <vt:lpstr>El Sistema de Tipos - Tipos Primitivos</vt:lpstr>
      <vt:lpstr>El Sistema de Tipos - Tipos Primitivos</vt:lpstr>
      <vt:lpstr>El Sistema de Tipos – Tipos Primitios</vt:lpstr>
      <vt:lpstr>El Sistema de Tipos - Conversiones</vt:lpstr>
      <vt:lpstr>Tipos por Valor y Tipos por Referencia</vt:lpstr>
      <vt:lpstr>El  Sistema de Tipos  -  Variables, Constantes y Enumeraciones</vt:lpstr>
      <vt:lpstr>Sistema de Tipos – Aspectos especiales</vt:lpstr>
      <vt:lpstr>El Sistema de Tipos  - Arrays (Matrices)</vt:lpstr>
      <vt:lpstr>El Sistema de Tipos - Arrays</vt:lpstr>
      <vt:lpstr>Clases y Estructuras</vt:lpstr>
      <vt:lpstr>Estructuras</vt:lpstr>
      <vt:lpstr>Clases: Tipos por referencia definidos por el usuario</vt:lpstr>
      <vt:lpstr>Clases - Herencia </vt:lpstr>
      <vt:lpstr>Clases - Encapsulamiento y Polimorfismo</vt:lpstr>
      <vt:lpstr>Clases - Definición de una clase</vt:lpstr>
      <vt:lpstr>Clases - Instanciación de una Clase</vt:lpstr>
      <vt:lpstr>Clases - La superclase Object</vt:lpstr>
      <vt:lpstr>Clases - Ambito</vt:lpstr>
      <vt:lpstr>Clases - Accesibilidad</vt:lpstr>
      <vt:lpstr>Accesibilidad - Predeterminadas</vt:lpstr>
      <vt:lpstr>Clases Abstractas</vt:lpstr>
      <vt:lpstr>Clases Abstractas</vt:lpstr>
      <vt:lpstr>Interfaces</vt:lpstr>
      <vt:lpstr>¿Qué puede contener una interfaz?</vt:lpstr>
      <vt:lpstr>Manejo de excepciones </vt:lpstr>
      <vt:lpstr>Manejo de excepciones - Ejemplos</vt:lpstr>
      <vt:lpstr>Eventos y Delegados</vt:lpstr>
      <vt:lpstr>Eventos – Asociar un evento a un control</vt:lpstr>
      <vt:lpstr>Delegados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Desarrollo</dc:title>
  <dc:creator>Victor</dc:creator>
  <cp:lastModifiedBy>Victor Valotto</cp:lastModifiedBy>
  <cp:revision>464</cp:revision>
  <dcterms:created xsi:type="dcterms:W3CDTF">2009-12-28T12:18:24Z</dcterms:created>
  <dcterms:modified xsi:type="dcterms:W3CDTF">2014-03-24T13:21:32Z</dcterms:modified>
</cp:coreProperties>
</file>