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4" r:id="rId1"/>
  </p:sldMasterIdLst>
  <p:notesMasterIdLst>
    <p:notesMasterId r:id="rId43"/>
  </p:notesMasterIdLst>
  <p:handoutMasterIdLst>
    <p:handoutMasterId r:id="rId44"/>
  </p:handoutMasterIdLst>
  <p:sldIdLst>
    <p:sldId id="256" r:id="rId2"/>
    <p:sldId id="269" r:id="rId3"/>
    <p:sldId id="319" r:id="rId4"/>
    <p:sldId id="320" r:id="rId5"/>
    <p:sldId id="321" r:id="rId6"/>
    <p:sldId id="322" r:id="rId7"/>
    <p:sldId id="276" r:id="rId8"/>
    <p:sldId id="293" r:id="rId9"/>
    <p:sldId id="324" r:id="rId10"/>
    <p:sldId id="277" r:id="rId11"/>
    <p:sldId id="294" r:id="rId12"/>
    <p:sldId id="325" r:id="rId13"/>
    <p:sldId id="283" r:id="rId14"/>
    <p:sldId id="314" r:id="rId15"/>
    <p:sldId id="326" r:id="rId16"/>
    <p:sldId id="327" r:id="rId17"/>
    <p:sldId id="298" r:id="rId18"/>
    <p:sldId id="328" r:id="rId19"/>
    <p:sldId id="310" r:id="rId20"/>
    <p:sldId id="329" r:id="rId21"/>
    <p:sldId id="311" r:id="rId22"/>
    <p:sldId id="312" r:id="rId23"/>
    <p:sldId id="313" r:id="rId24"/>
    <p:sldId id="315" r:id="rId25"/>
    <p:sldId id="316" r:id="rId26"/>
    <p:sldId id="317" r:id="rId27"/>
    <p:sldId id="318" r:id="rId28"/>
    <p:sldId id="299" r:id="rId29"/>
    <p:sldId id="284" r:id="rId30"/>
    <p:sldId id="300" r:id="rId31"/>
    <p:sldId id="301" r:id="rId32"/>
    <p:sldId id="302" r:id="rId33"/>
    <p:sldId id="303" r:id="rId34"/>
    <p:sldId id="304" r:id="rId35"/>
    <p:sldId id="305" r:id="rId36"/>
    <p:sldId id="307" r:id="rId37"/>
    <p:sldId id="306" r:id="rId38"/>
    <p:sldId id="308" r:id="rId39"/>
    <p:sldId id="309" r:id="rId40"/>
    <p:sldId id="285" r:id="rId41"/>
    <p:sldId id="270" r:id="rId42"/>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56" d="100"/>
          <a:sy n="156" d="100"/>
        </p:scale>
        <p:origin x="1944" y="138"/>
      </p:cViewPr>
      <p:guideLst>
        <p:guide orient="horz" pos="2160"/>
        <p:guide pos="2880"/>
      </p:guideLst>
    </p:cSldViewPr>
  </p:slideViewPr>
  <p:notesTextViewPr>
    <p:cViewPr>
      <p:scale>
        <a:sx n="100" d="100"/>
        <a:sy n="100" d="100"/>
      </p:scale>
      <p:origin x="0" y="0"/>
    </p:cViewPr>
  </p:notesTextViewPr>
  <p:notesViewPr>
    <p:cSldViewPr>
      <p:cViewPr varScale="1">
        <p:scale>
          <a:sx n="70" d="100"/>
          <a:sy n="70" d="100"/>
        </p:scale>
        <p:origin x="-2814"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EDD97AB-8915-4450-BB4D-ADC3317B43DD}" type="datetimeFigureOut">
              <a:rPr lang="es-AR" smtClean="0"/>
              <a:pPr/>
              <a:t>15/05/2014</a:t>
            </a:fld>
            <a:endParaRPr lang="es-AR"/>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BA23110-B513-4D24-BD5F-69BCE4676CFE}" type="slidenum">
              <a:rPr lang="es-AR" smtClean="0"/>
              <a:pPr/>
              <a:t>‹Nº›</a:t>
            </a:fld>
            <a:endParaRPr lang="es-AR"/>
          </a:p>
        </p:txBody>
      </p:sp>
    </p:spTree>
    <p:extLst>
      <p:ext uri="{BB962C8B-B14F-4D97-AF65-F5344CB8AC3E}">
        <p14:creationId xmlns:p14="http://schemas.microsoft.com/office/powerpoint/2010/main" val="29532119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7A4859-E260-4AFA-8974-05D8619D18C8}" type="datetimeFigureOut">
              <a:rPr lang="es-AR" smtClean="0"/>
              <a:pPr/>
              <a:t>15/05/2014</a:t>
            </a:fld>
            <a:endParaRPr lang="es-A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7DC3D2-05E0-45A3-BCA8-C3C21CA5BF77}" type="slidenum">
              <a:rPr lang="es-AR" smtClean="0"/>
              <a:pPr/>
              <a:t>‹Nº›</a:t>
            </a:fld>
            <a:endParaRPr lang="es-AR"/>
          </a:p>
        </p:txBody>
      </p:sp>
    </p:spTree>
    <p:extLst>
      <p:ext uri="{BB962C8B-B14F-4D97-AF65-F5344CB8AC3E}">
        <p14:creationId xmlns:p14="http://schemas.microsoft.com/office/powerpoint/2010/main" val="1784352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1</a:t>
            </a:fld>
            <a:endParaRPr lang="es-AR"/>
          </a:p>
        </p:txBody>
      </p:sp>
    </p:spTree>
    <p:extLst>
      <p:ext uri="{BB962C8B-B14F-4D97-AF65-F5344CB8AC3E}">
        <p14:creationId xmlns:p14="http://schemas.microsoft.com/office/powerpoint/2010/main" val="32681864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19</a:t>
            </a:fld>
            <a:endParaRPr lang="es-AR"/>
          </a:p>
        </p:txBody>
      </p:sp>
    </p:spTree>
    <p:extLst>
      <p:ext uri="{BB962C8B-B14F-4D97-AF65-F5344CB8AC3E}">
        <p14:creationId xmlns:p14="http://schemas.microsoft.com/office/powerpoint/2010/main" val="4475235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21</a:t>
            </a:fld>
            <a:endParaRPr lang="es-AR"/>
          </a:p>
        </p:txBody>
      </p:sp>
    </p:spTree>
    <p:extLst>
      <p:ext uri="{BB962C8B-B14F-4D97-AF65-F5344CB8AC3E}">
        <p14:creationId xmlns:p14="http://schemas.microsoft.com/office/powerpoint/2010/main" val="4475235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22</a:t>
            </a:fld>
            <a:endParaRPr lang="es-AR"/>
          </a:p>
        </p:txBody>
      </p:sp>
    </p:spTree>
    <p:extLst>
      <p:ext uri="{BB962C8B-B14F-4D97-AF65-F5344CB8AC3E}">
        <p14:creationId xmlns:p14="http://schemas.microsoft.com/office/powerpoint/2010/main" val="4475235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23</a:t>
            </a:fld>
            <a:endParaRPr lang="es-AR"/>
          </a:p>
        </p:txBody>
      </p:sp>
    </p:spTree>
    <p:extLst>
      <p:ext uri="{BB962C8B-B14F-4D97-AF65-F5344CB8AC3E}">
        <p14:creationId xmlns:p14="http://schemas.microsoft.com/office/powerpoint/2010/main" val="4475235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24</a:t>
            </a:fld>
            <a:endParaRPr lang="es-AR"/>
          </a:p>
        </p:txBody>
      </p:sp>
    </p:spTree>
    <p:extLst>
      <p:ext uri="{BB962C8B-B14F-4D97-AF65-F5344CB8AC3E}">
        <p14:creationId xmlns:p14="http://schemas.microsoft.com/office/powerpoint/2010/main" val="4475235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25</a:t>
            </a:fld>
            <a:endParaRPr lang="es-AR"/>
          </a:p>
        </p:txBody>
      </p:sp>
    </p:spTree>
    <p:extLst>
      <p:ext uri="{BB962C8B-B14F-4D97-AF65-F5344CB8AC3E}">
        <p14:creationId xmlns:p14="http://schemas.microsoft.com/office/powerpoint/2010/main" val="4475235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26</a:t>
            </a:fld>
            <a:endParaRPr lang="es-AR"/>
          </a:p>
        </p:txBody>
      </p:sp>
    </p:spTree>
    <p:extLst>
      <p:ext uri="{BB962C8B-B14F-4D97-AF65-F5344CB8AC3E}">
        <p14:creationId xmlns:p14="http://schemas.microsoft.com/office/powerpoint/2010/main" val="4475235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27</a:t>
            </a:fld>
            <a:endParaRPr lang="es-AR"/>
          </a:p>
        </p:txBody>
      </p:sp>
    </p:spTree>
    <p:extLst>
      <p:ext uri="{BB962C8B-B14F-4D97-AF65-F5344CB8AC3E}">
        <p14:creationId xmlns:p14="http://schemas.microsoft.com/office/powerpoint/2010/main" val="4475235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28</a:t>
            </a:fld>
            <a:endParaRPr lang="es-AR"/>
          </a:p>
        </p:txBody>
      </p:sp>
    </p:spTree>
    <p:extLst>
      <p:ext uri="{BB962C8B-B14F-4D97-AF65-F5344CB8AC3E}">
        <p14:creationId xmlns:p14="http://schemas.microsoft.com/office/powerpoint/2010/main" val="15020899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29</a:t>
            </a:fld>
            <a:endParaRPr lang="es-AR"/>
          </a:p>
        </p:txBody>
      </p:sp>
    </p:spTree>
    <p:extLst>
      <p:ext uri="{BB962C8B-B14F-4D97-AF65-F5344CB8AC3E}">
        <p14:creationId xmlns:p14="http://schemas.microsoft.com/office/powerpoint/2010/main" val="447523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2</a:t>
            </a:fld>
            <a:endParaRPr lang="es-AR"/>
          </a:p>
        </p:txBody>
      </p:sp>
    </p:spTree>
    <p:extLst>
      <p:ext uri="{BB962C8B-B14F-4D97-AF65-F5344CB8AC3E}">
        <p14:creationId xmlns:p14="http://schemas.microsoft.com/office/powerpoint/2010/main" val="8540252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30</a:t>
            </a:fld>
            <a:endParaRPr lang="es-AR"/>
          </a:p>
        </p:txBody>
      </p:sp>
    </p:spTree>
    <p:extLst>
      <p:ext uri="{BB962C8B-B14F-4D97-AF65-F5344CB8AC3E}">
        <p14:creationId xmlns:p14="http://schemas.microsoft.com/office/powerpoint/2010/main" val="4475235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31</a:t>
            </a:fld>
            <a:endParaRPr lang="es-AR"/>
          </a:p>
        </p:txBody>
      </p:sp>
    </p:spTree>
    <p:extLst>
      <p:ext uri="{BB962C8B-B14F-4D97-AF65-F5344CB8AC3E}">
        <p14:creationId xmlns:p14="http://schemas.microsoft.com/office/powerpoint/2010/main" val="4475235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32</a:t>
            </a:fld>
            <a:endParaRPr lang="es-AR"/>
          </a:p>
        </p:txBody>
      </p:sp>
    </p:spTree>
    <p:extLst>
      <p:ext uri="{BB962C8B-B14F-4D97-AF65-F5344CB8AC3E}">
        <p14:creationId xmlns:p14="http://schemas.microsoft.com/office/powerpoint/2010/main" val="4475235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33</a:t>
            </a:fld>
            <a:endParaRPr lang="es-AR"/>
          </a:p>
        </p:txBody>
      </p:sp>
    </p:spTree>
    <p:extLst>
      <p:ext uri="{BB962C8B-B14F-4D97-AF65-F5344CB8AC3E}">
        <p14:creationId xmlns:p14="http://schemas.microsoft.com/office/powerpoint/2010/main" val="15020899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34</a:t>
            </a:fld>
            <a:endParaRPr lang="es-AR"/>
          </a:p>
        </p:txBody>
      </p:sp>
    </p:spTree>
    <p:extLst>
      <p:ext uri="{BB962C8B-B14F-4D97-AF65-F5344CB8AC3E}">
        <p14:creationId xmlns:p14="http://schemas.microsoft.com/office/powerpoint/2010/main" val="15020899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35</a:t>
            </a:fld>
            <a:endParaRPr lang="es-AR"/>
          </a:p>
        </p:txBody>
      </p:sp>
    </p:spTree>
    <p:extLst>
      <p:ext uri="{BB962C8B-B14F-4D97-AF65-F5344CB8AC3E}">
        <p14:creationId xmlns:p14="http://schemas.microsoft.com/office/powerpoint/2010/main" val="15020899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36</a:t>
            </a:fld>
            <a:endParaRPr lang="es-AR"/>
          </a:p>
        </p:txBody>
      </p:sp>
    </p:spTree>
    <p:extLst>
      <p:ext uri="{BB962C8B-B14F-4D97-AF65-F5344CB8AC3E}">
        <p14:creationId xmlns:p14="http://schemas.microsoft.com/office/powerpoint/2010/main" val="15020899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37</a:t>
            </a:fld>
            <a:endParaRPr lang="es-AR"/>
          </a:p>
        </p:txBody>
      </p:sp>
    </p:spTree>
    <p:extLst>
      <p:ext uri="{BB962C8B-B14F-4D97-AF65-F5344CB8AC3E}">
        <p14:creationId xmlns:p14="http://schemas.microsoft.com/office/powerpoint/2010/main" val="15020899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38</a:t>
            </a:fld>
            <a:endParaRPr lang="es-AR"/>
          </a:p>
        </p:txBody>
      </p:sp>
    </p:spTree>
    <p:extLst>
      <p:ext uri="{BB962C8B-B14F-4D97-AF65-F5344CB8AC3E}">
        <p14:creationId xmlns:p14="http://schemas.microsoft.com/office/powerpoint/2010/main" val="15020899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39</a:t>
            </a:fld>
            <a:endParaRPr lang="es-AR"/>
          </a:p>
        </p:txBody>
      </p:sp>
    </p:spTree>
    <p:extLst>
      <p:ext uri="{BB962C8B-B14F-4D97-AF65-F5344CB8AC3E}">
        <p14:creationId xmlns:p14="http://schemas.microsoft.com/office/powerpoint/2010/main" val="1502089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7</a:t>
            </a:fld>
            <a:endParaRPr lang="es-AR"/>
          </a:p>
        </p:txBody>
      </p:sp>
    </p:spTree>
    <p:extLst>
      <p:ext uri="{BB962C8B-B14F-4D97-AF65-F5344CB8AC3E}">
        <p14:creationId xmlns:p14="http://schemas.microsoft.com/office/powerpoint/2010/main" val="4475235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40</a:t>
            </a:fld>
            <a:endParaRPr lang="es-AR"/>
          </a:p>
        </p:txBody>
      </p:sp>
    </p:spTree>
    <p:extLst>
      <p:ext uri="{BB962C8B-B14F-4D97-AF65-F5344CB8AC3E}">
        <p14:creationId xmlns:p14="http://schemas.microsoft.com/office/powerpoint/2010/main" val="32252959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41</a:t>
            </a:fld>
            <a:endParaRPr lang="es-AR"/>
          </a:p>
        </p:txBody>
      </p:sp>
    </p:spTree>
    <p:extLst>
      <p:ext uri="{BB962C8B-B14F-4D97-AF65-F5344CB8AC3E}">
        <p14:creationId xmlns:p14="http://schemas.microsoft.com/office/powerpoint/2010/main" val="3039833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8</a:t>
            </a:fld>
            <a:endParaRPr lang="es-AR"/>
          </a:p>
        </p:txBody>
      </p:sp>
    </p:spTree>
    <p:extLst>
      <p:ext uri="{BB962C8B-B14F-4D97-AF65-F5344CB8AC3E}">
        <p14:creationId xmlns:p14="http://schemas.microsoft.com/office/powerpoint/2010/main" val="4475235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10</a:t>
            </a:fld>
            <a:endParaRPr lang="es-AR"/>
          </a:p>
        </p:txBody>
      </p:sp>
    </p:spTree>
    <p:extLst>
      <p:ext uri="{BB962C8B-B14F-4D97-AF65-F5344CB8AC3E}">
        <p14:creationId xmlns:p14="http://schemas.microsoft.com/office/powerpoint/2010/main" val="1502089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11</a:t>
            </a:fld>
            <a:endParaRPr lang="es-AR"/>
          </a:p>
        </p:txBody>
      </p:sp>
    </p:spTree>
    <p:extLst>
      <p:ext uri="{BB962C8B-B14F-4D97-AF65-F5344CB8AC3E}">
        <p14:creationId xmlns:p14="http://schemas.microsoft.com/office/powerpoint/2010/main" val="1502089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13</a:t>
            </a:fld>
            <a:endParaRPr lang="es-AR"/>
          </a:p>
        </p:txBody>
      </p:sp>
    </p:spTree>
    <p:extLst>
      <p:ext uri="{BB962C8B-B14F-4D97-AF65-F5344CB8AC3E}">
        <p14:creationId xmlns:p14="http://schemas.microsoft.com/office/powerpoint/2010/main" val="4475235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14</a:t>
            </a:fld>
            <a:endParaRPr lang="es-AR"/>
          </a:p>
        </p:txBody>
      </p:sp>
    </p:spTree>
    <p:extLst>
      <p:ext uri="{BB962C8B-B14F-4D97-AF65-F5344CB8AC3E}">
        <p14:creationId xmlns:p14="http://schemas.microsoft.com/office/powerpoint/2010/main" val="32252959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17</a:t>
            </a:fld>
            <a:endParaRPr lang="es-AR"/>
          </a:p>
        </p:txBody>
      </p:sp>
    </p:spTree>
    <p:extLst>
      <p:ext uri="{BB962C8B-B14F-4D97-AF65-F5344CB8AC3E}">
        <p14:creationId xmlns:p14="http://schemas.microsoft.com/office/powerpoint/2010/main" val="3225295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D4E948B8-39DF-443C-9C0E-DE7776715A83}" type="datetime1">
              <a:rPr lang="es-ES" smtClean="0"/>
              <a:t>15/05/2014</a:t>
            </a:fld>
            <a:endParaRPr lang="es-ES"/>
          </a:p>
        </p:txBody>
      </p:sp>
      <p:sp>
        <p:nvSpPr>
          <p:cNvPr id="5" name="Footer Placeholder 4"/>
          <p:cNvSpPr>
            <a:spLocks noGrp="1"/>
          </p:cNvSpPr>
          <p:nvPr>
            <p:ph type="ftr" sz="quarter" idx="11"/>
          </p:nvPr>
        </p:nvSpPr>
        <p:spPr/>
        <p:txBody>
          <a:bodyPr/>
          <a:lstStyle/>
          <a:p>
            <a:r>
              <a:rPr lang="es-AR" smtClean="0"/>
              <a:t>Introducción a la Plataforma .NET – Fundamentos App Web</a:t>
            </a:r>
            <a:endParaRPr lang="es-ES" dirty="0"/>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2085312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131AE45D-80D2-4218-BC2A-1E410CE94BFB}" type="datetime1">
              <a:rPr lang="es-ES" smtClean="0"/>
              <a:t>15/05/2014</a:t>
            </a:fld>
            <a:endParaRPr lang="es-ES"/>
          </a:p>
        </p:txBody>
      </p:sp>
      <p:sp>
        <p:nvSpPr>
          <p:cNvPr id="5" name="Footer Placeholder 4"/>
          <p:cNvSpPr>
            <a:spLocks noGrp="1"/>
          </p:cNvSpPr>
          <p:nvPr>
            <p:ph type="ftr" sz="quarter" idx="11"/>
          </p:nvPr>
        </p:nvSpPr>
        <p:spPr/>
        <p:txBody>
          <a:bodyPr/>
          <a:lstStyle/>
          <a:p>
            <a:r>
              <a:rPr lang="es-AR" smtClean="0"/>
              <a:t>Introducción a la Plataforma .NET – Fundamentos App Web</a:t>
            </a:r>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sp>
        <p:nvSpPr>
          <p:cNvPr id="7" name="Title 6"/>
          <p:cNvSpPr>
            <a:spLocks noGrp="1"/>
          </p:cNvSpPr>
          <p:nvPr>
            <p:ph type="title"/>
          </p:nvPr>
        </p:nvSpPr>
        <p:spPr/>
        <p:txBody>
          <a:bodyPr/>
          <a:lstStyle/>
          <a:p>
            <a:r>
              <a:rPr lang="es-ES" smtClean="0"/>
              <a:t>Haga clic para modificar el estilo de título del patrón</a:t>
            </a:r>
            <a:endParaRPr lang="en-US"/>
          </a:p>
        </p:txBody>
      </p:sp>
    </p:spTree>
    <p:extLst>
      <p:ext uri="{BB962C8B-B14F-4D97-AF65-F5344CB8AC3E}">
        <p14:creationId xmlns:p14="http://schemas.microsoft.com/office/powerpoint/2010/main" val="841623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5F2885C-2083-40B5-AB49-5452F889C70B}" type="datetime1">
              <a:rPr lang="es-ES" smtClean="0"/>
              <a:t>15/05/2014</a:t>
            </a:fld>
            <a:endParaRPr lang="es-ES"/>
          </a:p>
        </p:txBody>
      </p:sp>
      <p:sp>
        <p:nvSpPr>
          <p:cNvPr id="5" name="Footer Placeholder 4"/>
          <p:cNvSpPr>
            <a:spLocks noGrp="1"/>
          </p:cNvSpPr>
          <p:nvPr>
            <p:ph type="ftr" sz="quarter" idx="11"/>
          </p:nvPr>
        </p:nvSpPr>
        <p:spPr/>
        <p:txBody>
          <a:bodyPr/>
          <a:lstStyle/>
          <a:p>
            <a:r>
              <a:rPr lang="es-AR" smtClean="0"/>
              <a:t>Introducción a la Plataforma .NET – Fundamentos App Web</a:t>
            </a:r>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3435153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5" name="Date Placeholder 4"/>
          <p:cNvSpPr>
            <a:spLocks noGrp="1"/>
          </p:cNvSpPr>
          <p:nvPr>
            <p:ph type="dt" sz="half" idx="10"/>
          </p:nvPr>
        </p:nvSpPr>
        <p:spPr/>
        <p:txBody>
          <a:bodyPr/>
          <a:lstStyle/>
          <a:p>
            <a:fld id="{2801A7D3-9768-4A32-80EC-543A72A31904}" type="datetime1">
              <a:rPr lang="es-ES" smtClean="0"/>
              <a:t>15/05/2014</a:t>
            </a:fld>
            <a:endParaRPr lang="es-ES"/>
          </a:p>
        </p:txBody>
      </p:sp>
      <p:sp>
        <p:nvSpPr>
          <p:cNvPr id="6" name="Footer Placeholder 5"/>
          <p:cNvSpPr>
            <a:spLocks noGrp="1"/>
          </p:cNvSpPr>
          <p:nvPr>
            <p:ph type="ftr" sz="quarter" idx="11"/>
          </p:nvPr>
        </p:nvSpPr>
        <p:spPr/>
        <p:txBody>
          <a:bodyPr/>
          <a:lstStyle/>
          <a:p>
            <a:r>
              <a:rPr lang="es-AR" smtClean="0"/>
              <a:t>Introducción a la Plataforma .NET – Fundamentos App Web</a:t>
            </a:r>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pPr/>
              <a:t>‹Nº›</a:t>
            </a:fld>
            <a:endParaRPr lang="es-ES"/>
          </a:p>
        </p:txBody>
      </p:sp>
      <p:sp>
        <p:nvSpPr>
          <p:cNvPr id="9" name="Content Placeholder 8"/>
          <p:cNvSpPr>
            <a:spLocks noGrp="1"/>
          </p:cNvSpPr>
          <p:nvPr>
            <p:ph sz="quarter" idx="13"/>
          </p:nvPr>
        </p:nvSpPr>
        <p:spPr>
          <a:xfrm>
            <a:off x="467544" y="1700808"/>
            <a:ext cx="4031303" cy="44256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Content Placeholder 10"/>
          <p:cNvSpPr>
            <a:spLocks noGrp="1"/>
          </p:cNvSpPr>
          <p:nvPr>
            <p:ph sz="quarter" idx="14"/>
          </p:nvPr>
        </p:nvSpPr>
        <p:spPr>
          <a:xfrm>
            <a:off x="4572000" y="1700808"/>
            <a:ext cx="4104456" cy="44256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val="54161585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14B1FDE5-9B68-486C-9C4E-969B3E792135}" type="datetime1">
              <a:rPr lang="es-ES" smtClean="0"/>
              <a:t>15/05/2014</a:t>
            </a:fld>
            <a:endParaRPr lang="es-E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r>
              <a:rPr lang="es-AR" dirty="0" smtClean="0"/>
              <a:t>Introducción a la Plataforma .NET – Fundamentos App Web</a:t>
            </a:r>
            <a:endParaRPr lang="es-ES" dirty="0" smtClean="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132FADFE-3B8F-471C-ABF0-DBC7717ECBBC}" type="slidenum">
              <a:rPr lang="es-ES" smtClean="0"/>
              <a:pPr/>
              <a:t>‹Nº›</a:t>
            </a:fld>
            <a:endParaRPr lang="es-ES"/>
          </a:p>
        </p:txBody>
      </p:sp>
      <p:sp>
        <p:nvSpPr>
          <p:cNvPr id="3" name="Text Placeholder 2"/>
          <p:cNvSpPr>
            <a:spLocks noGrp="1"/>
          </p:cNvSpPr>
          <p:nvPr>
            <p:ph type="body" idx="1"/>
          </p:nvPr>
        </p:nvSpPr>
        <p:spPr>
          <a:xfrm>
            <a:off x="467544" y="1708436"/>
            <a:ext cx="8208911" cy="445686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extLst>
      <p:ext uri="{BB962C8B-B14F-4D97-AF65-F5344CB8AC3E}">
        <p14:creationId xmlns:p14="http://schemas.microsoft.com/office/powerpoint/2010/main" val="567846955"/>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Lst>
  <p:timing>
    <p:tnLst>
      <p:par>
        <p:cTn id="1" dur="indefinite" restart="never" nodeType="tmRoot"/>
      </p:par>
    </p:tnLst>
  </p:timing>
  <p:hf hdr="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816231"/>
            <a:ext cx="7772400" cy="1470025"/>
          </a:xfrm>
        </p:spPr>
        <p:txBody>
          <a:bodyPr/>
          <a:lstStyle/>
          <a:p>
            <a:r>
              <a:rPr lang="es-AR" dirty="0" smtClean="0"/>
              <a:t>Introducción a .NET y C#</a:t>
            </a:r>
            <a:endParaRPr lang="es-AR" dirty="0"/>
          </a:p>
        </p:txBody>
      </p:sp>
      <p:sp>
        <p:nvSpPr>
          <p:cNvPr id="3" name="2 Subtítulo"/>
          <p:cNvSpPr>
            <a:spLocks noGrp="1"/>
          </p:cNvSpPr>
          <p:nvPr>
            <p:ph type="subTitle" idx="1"/>
          </p:nvPr>
        </p:nvSpPr>
        <p:spPr>
          <a:xfrm>
            <a:off x="1371600" y="4605358"/>
            <a:ext cx="6400800" cy="1323972"/>
          </a:xfrm>
        </p:spPr>
        <p:txBody>
          <a:bodyPr/>
          <a:lstStyle/>
          <a:p>
            <a:r>
              <a:rPr lang="es-AR" dirty="0" smtClean="0"/>
              <a:t>Fundamento del desarrollo de aplicaciones Web</a:t>
            </a:r>
            <a:endParaRPr lang="es-A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p:txBody>
          <a:bodyPr>
            <a:normAutofit fontScale="90000"/>
          </a:bodyPr>
          <a:lstStyle/>
          <a:p>
            <a:r>
              <a:rPr lang="es-AR" dirty="0" smtClean="0"/>
              <a:t>Explorando el Entorno : Explorador de soluciones</a:t>
            </a:r>
            <a:endParaRPr lang="es-AR" dirty="0"/>
          </a:p>
        </p:txBody>
      </p:sp>
      <p:sp>
        <p:nvSpPr>
          <p:cNvPr id="4" name="3 Marcador de fecha"/>
          <p:cNvSpPr>
            <a:spLocks noGrp="1"/>
          </p:cNvSpPr>
          <p:nvPr>
            <p:ph type="dt" sz="half" idx="10"/>
          </p:nvPr>
        </p:nvSpPr>
        <p:spPr/>
        <p:txBody>
          <a:bodyPr/>
          <a:lstStyle/>
          <a:p>
            <a:fld id="{8FCBE040-AE73-4554-A161-6248311C3B11}" type="datetime1">
              <a:rPr lang="es-ES" smtClean="0"/>
              <a:t>15/05/2014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10</a:t>
            </a:fld>
            <a:endParaRPr lang="es-AR"/>
          </a:p>
        </p:txBody>
      </p:sp>
      <p:sp>
        <p:nvSpPr>
          <p:cNvPr id="2" name="1 Marcador de contenido"/>
          <p:cNvSpPr>
            <a:spLocks noGrp="1"/>
          </p:cNvSpPr>
          <p:nvPr>
            <p:ph sz="quarter" idx="13"/>
          </p:nvPr>
        </p:nvSpPr>
        <p:spPr>
          <a:xfrm>
            <a:off x="457200" y="1988840"/>
            <a:ext cx="4906888" cy="864095"/>
          </a:xfrm>
        </p:spPr>
        <p:txBody>
          <a:bodyPr>
            <a:normAutofit fontScale="62500" lnSpcReduction="20000"/>
          </a:bodyPr>
          <a:lstStyle/>
          <a:p>
            <a:r>
              <a:rPr lang="es-AR" sz="2400" dirty="0" smtClean="0"/>
              <a:t>Este elemento contiene un árbol con los proyectos en los que estamos trabajando y los diferentes archivos y carpetas que forman parte de ellos.</a:t>
            </a:r>
            <a:endParaRPr lang="es-AR" sz="2400" b="1" dirty="0" smtClean="0"/>
          </a:p>
        </p:txBody>
      </p:sp>
      <p:pic>
        <p:nvPicPr>
          <p:cNvPr id="3" name="Imagen 2"/>
          <p:cNvPicPr>
            <a:picLocks noChangeAspect="1"/>
          </p:cNvPicPr>
          <p:nvPr/>
        </p:nvPicPr>
        <p:blipFill>
          <a:blip r:embed="rId3"/>
          <a:stretch>
            <a:fillRect/>
          </a:stretch>
        </p:blipFill>
        <p:spPr>
          <a:xfrm>
            <a:off x="5676756" y="1620944"/>
            <a:ext cx="3010044" cy="4138811"/>
          </a:xfrm>
          <a:prstGeom prst="rect">
            <a:avLst/>
          </a:prstGeom>
        </p:spPr>
      </p:pic>
      <p:graphicFrame>
        <p:nvGraphicFramePr>
          <p:cNvPr id="7" name="Tabla 6"/>
          <p:cNvGraphicFramePr>
            <a:graphicFrameLocks noGrp="1"/>
          </p:cNvGraphicFramePr>
          <p:nvPr>
            <p:extLst>
              <p:ext uri="{D42A27DB-BD31-4B8C-83A1-F6EECF244321}">
                <p14:modId xmlns:p14="http://schemas.microsoft.com/office/powerpoint/2010/main" val="3134364560"/>
              </p:ext>
            </p:extLst>
          </p:nvPr>
        </p:nvGraphicFramePr>
        <p:xfrm>
          <a:off x="640138" y="2708920"/>
          <a:ext cx="4776192" cy="3296920"/>
        </p:xfrm>
        <a:graphic>
          <a:graphicData uri="http://schemas.openxmlformats.org/drawingml/2006/table">
            <a:tbl>
              <a:tblPr firstRow="1" bandRow="1">
                <a:tableStyleId>{5C22544A-7EE6-4342-B048-85BDC9FD1C3A}</a:tableStyleId>
              </a:tblPr>
              <a:tblGrid>
                <a:gridCol w="1051542"/>
                <a:gridCol w="3724650"/>
              </a:tblGrid>
              <a:tr h="139040">
                <a:tc>
                  <a:txBody>
                    <a:bodyPr/>
                    <a:lstStyle/>
                    <a:p>
                      <a:r>
                        <a:rPr lang="es-ES_tradnl" sz="1200" dirty="0" smtClean="0"/>
                        <a:t>Objeto</a:t>
                      </a:r>
                      <a:endParaRPr lang="es-AR" sz="1200" dirty="0"/>
                    </a:p>
                  </a:txBody>
                  <a:tcPr/>
                </a:tc>
                <a:tc>
                  <a:txBody>
                    <a:bodyPr/>
                    <a:lstStyle/>
                    <a:p>
                      <a:r>
                        <a:rPr lang="es-ES_tradnl" sz="1200" dirty="0" smtClean="0"/>
                        <a:t>Descripción</a:t>
                      </a:r>
                      <a:endParaRPr lang="es-AR" sz="1200" dirty="0"/>
                    </a:p>
                  </a:txBody>
                  <a:tcPr/>
                </a:tc>
              </a:tr>
              <a:tr h="370840">
                <a:tc>
                  <a:txBody>
                    <a:bodyPr/>
                    <a:lstStyle/>
                    <a:p>
                      <a:r>
                        <a:rPr lang="es-ES_tradnl" sz="1200" dirty="0" err="1" smtClean="0"/>
                        <a:t>Account</a:t>
                      </a:r>
                      <a:endParaRPr lang="es-AR" sz="1200" dirty="0"/>
                    </a:p>
                  </a:txBody>
                  <a:tcPr/>
                </a:tc>
                <a:tc>
                  <a:txBody>
                    <a:bodyPr/>
                    <a:lstStyle/>
                    <a:p>
                      <a:r>
                        <a:rPr lang="es-AR" sz="1200" dirty="0" smtClean="0"/>
                        <a:t>Contiene los formularios</a:t>
                      </a:r>
                      <a:r>
                        <a:rPr lang="es-AR" sz="1200" baseline="0" dirty="0" smtClean="0"/>
                        <a:t> </a:t>
                      </a:r>
                      <a:r>
                        <a:rPr lang="es-AR" sz="1200" dirty="0" smtClean="0"/>
                        <a:t>de </a:t>
                      </a:r>
                      <a:r>
                        <a:rPr lang="es-AR" sz="1200" dirty="0" err="1" smtClean="0"/>
                        <a:t>admin</a:t>
                      </a:r>
                      <a:r>
                        <a:rPr lang="es-AR" sz="1200" dirty="0" smtClean="0"/>
                        <a:t>. de usuarios para el registro de nuevos usuarios, acceso al sistema, y el cambio de contraseñas</a:t>
                      </a:r>
                      <a:endParaRPr lang="es-AR" sz="1200" dirty="0"/>
                    </a:p>
                  </a:txBody>
                  <a:tcPr/>
                </a:tc>
              </a:tr>
              <a:tr h="370840">
                <a:tc>
                  <a:txBody>
                    <a:bodyPr/>
                    <a:lstStyle/>
                    <a:p>
                      <a:r>
                        <a:rPr lang="es-ES_tradnl" sz="1200" dirty="0" err="1" smtClean="0"/>
                        <a:t>App_Code</a:t>
                      </a:r>
                      <a:endParaRPr lang="es-AR" sz="1200" dirty="0"/>
                    </a:p>
                  </a:txBody>
                  <a:tcPr/>
                </a:tc>
                <a:tc>
                  <a:txBody>
                    <a:bodyPr/>
                    <a:lstStyle/>
                    <a:p>
                      <a:r>
                        <a:rPr lang="es-AR" sz="1200" dirty="0" smtClean="0"/>
                        <a:t>Contiene el código fuente de las clases</a:t>
                      </a:r>
                      <a:r>
                        <a:rPr lang="es-AR" sz="1200" baseline="0" dirty="0" smtClean="0"/>
                        <a:t> </a:t>
                      </a:r>
                      <a:r>
                        <a:rPr lang="es-AR" sz="1200" dirty="0" smtClean="0"/>
                        <a:t> para</a:t>
                      </a:r>
                      <a:r>
                        <a:rPr lang="es-AR" sz="1200" baseline="0" dirty="0" smtClean="0"/>
                        <a:t> </a:t>
                      </a:r>
                      <a:r>
                        <a:rPr lang="es-AR" sz="1200" dirty="0" smtClean="0"/>
                        <a:t>compilar como parte de la aplicación.</a:t>
                      </a:r>
                      <a:endParaRPr lang="es-AR" sz="1200" dirty="0"/>
                    </a:p>
                  </a:txBody>
                  <a:tcPr/>
                </a:tc>
              </a:tr>
              <a:tr h="370840">
                <a:tc>
                  <a:txBody>
                    <a:bodyPr/>
                    <a:lstStyle/>
                    <a:p>
                      <a:r>
                        <a:rPr lang="es-ES_tradnl" sz="1200" dirty="0" err="1" smtClean="0"/>
                        <a:t>App_Data</a:t>
                      </a:r>
                      <a:endParaRPr lang="es-AR"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dirty="0" smtClean="0"/>
                        <a:t>Contendrá los archivos de datos de la aplicación (</a:t>
                      </a:r>
                      <a:r>
                        <a:rPr lang="es-AR" sz="1200" dirty="0" err="1" smtClean="0"/>
                        <a:t>xml</a:t>
                      </a:r>
                      <a:r>
                        <a:rPr lang="es-AR" sz="1200" dirty="0" smtClean="0"/>
                        <a:t>,</a:t>
                      </a:r>
                      <a:r>
                        <a:rPr lang="es-AR" sz="1200" baseline="0" dirty="0" smtClean="0"/>
                        <a:t> </a:t>
                      </a:r>
                      <a:r>
                        <a:rPr lang="es-AR" sz="1200" dirty="0" err="1" smtClean="0"/>
                        <a:t>mdf</a:t>
                      </a:r>
                      <a:r>
                        <a:rPr lang="es-AR" sz="1200" dirty="0" smtClean="0"/>
                        <a:t> ) si accede a una base de datos local</a:t>
                      </a:r>
                    </a:p>
                    <a:p>
                      <a:endParaRPr lang="es-AR" sz="1200" dirty="0"/>
                    </a:p>
                  </a:txBody>
                  <a:tcPr/>
                </a:tc>
              </a:tr>
              <a:tr h="370840">
                <a:tc>
                  <a:txBody>
                    <a:bodyPr/>
                    <a:lstStyle/>
                    <a:p>
                      <a:r>
                        <a:rPr lang="es-ES_tradnl" sz="1200" dirty="0" smtClean="0"/>
                        <a:t>Scripts</a:t>
                      </a:r>
                      <a:endParaRPr lang="es-AR" sz="1200" dirty="0"/>
                    </a:p>
                  </a:txBody>
                  <a:tcPr/>
                </a:tc>
                <a:tc>
                  <a:txBody>
                    <a:bodyPr/>
                    <a:lstStyle/>
                    <a:p>
                      <a:r>
                        <a:rPr lang="es-AR" sz="1200" dirty="0" smtClean="0"/>
                        <a:t>Contiene </a:t>
                      </a:r>
                      <a:r>
                        <a:rPr lang="es-AR" sz="1200" dirty="0" err="1" smtClean="0"/>
                        <a:t>JavaScripts</a:t>
                      </a:r>
                      <a:r>
                        <a:rPr lang="es-AR" sz="1200" dirty="0" smtClean="0"/>
                        <a:t> </a:t>
                      </a:r>
                      <a:r>
                        <a:rPr lang="es-AR" sz="1200" dirty="0" err="1" smtClean="0"/>
                        <a:t>JQuery</a:t>
                      </a:r>
                      <a:r>
                        <a:rPr lang="es-AR" sz="1200" dirty="0" smtClean="0"/>
                        <a:t>  del lado del cliente utilizadas por algunos componentes ASP.NET,</a:t>
                      </a:r>
                      <a:endParaRPr lang="es-AR" sz="1200" dirty="0"/>
                    </a:p>
                  </a:txBody>
                  <a:tcPr/>
                </a:tc>
              </a:tr>
              <a:tr h="370840">
                <a:tc>
                  <a:txBody>
                    <a:bodyPr/>
                    <a:lstStyle/>
                    <a:p>
                      <a:r>
                        <a:rPr lang="es-ES_tradnl" sz="1200" dirty="0" err="1" smtClean="0"/>
                        <a:t>Styles</a:t>
                      </a:r>
                      <a:endParaRPr lang="es-AR" sz="1200" dirty="0"/>
                    </a:p>
                  </a:txBody>
                  <a:tcPr/>
                </a:tc>
                <a:tc>
                  <a:txBody>
                    <a:bodyPr/>
                    <a:lstStyle/>
                    <a:p>
                      <a:r>
                        <a:rPr lang="es-AR" sz="1200" dirty="0" smtClean="0"/>
                        <a:t>Contiene la hoja de estilo por defecto (site.css)</a:t>
                      </a:r>
                      <a:endParaRPr lang="es-AR" sz="1200" dirty="0"/>
                    </a:p>
                  </a:txBody>
                  <a:tcPr/>
                </a:tc>
              </a:tr>
              <a:tr h="370840">
                <a:tc>
                  <a:txBody>
                    <a:bodyPr/>
                    <a:lstStyle/>
                    <a:p>
                      <a:r>
                        <a:rPr lang="es-ES_tradnl" sz="1200" dirty="0" err="1" smtClean="0"/>
                        <a:t>Bin</a:t>
                      </a:r>
                      <a:endParaRPr lang="es-AR" sz="1200" dirty="0"/>
                    </a:p>
                  </a:txBody>
                  <a:tcPr/>
                </a:tc>
                <a:tc>
                  <a:txBody>
                    <a:bodyPr/>
                    <a:lstStyle/>
                    <a:p>
                      <a:pPr rtl="0"/>
                      <a:r>
                        <a:rPr lang="es-AR" sz="1200" b="0" i="0" kern="1200" dirty="0" smtClean="0">
                          <a:solidFill>
                            <a:schemeClr val="dk1"/>
                          </a:solidFill>
                          <a:effectLst/>
                          <a:latin typeface="+mn-lt"/>
                          <a:ea typeface="+mn-ea"/>
                          <a:cs typeface="+mn-cs"/>
                        </a:rPr>
                        <a:t>Contiene los ensamblados compilados (. </a:t>
                      </a:r>
                      <a:r>
                        <a:rPr lang="es-AR" sz="1200" b="0" i="0" kern="1200" dirty="0" err="1" smtClean="0">
                          <a:solidFill>
                            <a:schemeClr val="dk1"/>
                          </a:solidFill>
                          <a:effectLst/>
                          <a:latin typeface="+mn-lt"/>
                          <a:ea typeface="+mn-ea"/>
                          <a:cs typeface="+mn-cs"/>
                        </a:rPr>
                        <a:t>dll</a:t>
                      </a:r>
                      <a:r>
                        <a:rPr lang="es-AR" sz="1200" b="0" i="0" kern="1200" dirty="0" smtClean="0">
                          <a:solidFill>
                            <a:schemeClr val="dk1"/>
                          </a:solidFill>
                          <a:effectLst/>
                          <a:latin typeface="+mn-lt"/>
                          <a:ea typeface="+mn-ea"/>
                          <a:cs typeface="+mn-cs"/>
                        </a:rPr>
                        <a:t>) para el código que la aplicación requiere para ejecutarse.</a:t>
                      </a:r>
                      <a:endParaRPr lang="es-AR" sz="1200" b="0" i="0" kern="1200" dirty="0">
                        <a:solidFill>
                          <a:schemeClr val="dk1"/>
                        </a:solidFill>
                        <a:effectLst/>
                        <a:latin typeface="+mn-lt"/>
                        <a:ea typeface="+mn-ea"/>
                        <a:cs typeface="+mn-cs"/>
                      </a:endParaRPr>
                    </a:p>
                  </a:txBody>
                  <a:tcPr/>
                </a:tc>
              </a:tr>
            </a:tbl>
          </a:graphicData>
        </a:graphic>
      </p:graphicFrame>
      <p:sp>
        <p:nvSpPr>
          <p:cNvPr id="8" name="Marcador de pie de página 7"/>
          <p:cNvSpPr>
            <a:spLocks noGrp="1"/>
          </p:cNvSpPr>
          <p:nvPr>
            <p:ph type="ftr" sz="quarter" idx="11"/>
          </p:nvPr>
        </p:nvSpPr>
        <p:spPr/>
        <p:txBody>
          <a:bodyPr/>
          <a:lstStyle/>
          <a:p>
            <a:r>
              <a:rPr lang="es-AR" smtClean="0"/>
              <a:t>Introducción a la Plataforma .NET – Fundamentos App Web</a:t>
            </a:r>
            <a:endParaRPr lang="es-ES"/>
          </a:p>
        </p:txBody>
      </p:sp>
    </p:spTree>
    <p:extLst>
      <p:ext uri="{BB962C8B-B14F-4D97-AF65-F5344CB8AC3E}">
        <p14:creationId xmlns:p14="http://schemas.microsoft.com/office/powerpoint/2010/main" val="38839516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p:txBody>
          <a:bodyPr>
            <a:normAutofit fontScale="90000"/>
          </a:bodyPr>
          <a:lstStyle/>
          <a:p>
            <a:r>
              <a:rPr lang="es-AR" dirty="0"/>
              <a:t>Explorando el Entorno : Explorador de soluciones</a:t>
            </a:r>
          </a:p>
        </p:txBody>
      </p:sp>
      <p:sp>
        <p:nvSpPr>
          <p:cNvPr id="4" name="3 Marcador de fecha"/>
          <p:cNvSpPr>
            <a:spLocks noGrp="1"/>
          </p:cNvSpPr>
          <p:nvPr>
            <p:ph type="dt" sz="half" idx="10"/>
          </p:nvPr>
        </p:nvSpPr>
        <p:spPr/>
        <p:txBody>
          <a:bodyPr/>
          <a:lstStyle/>
          <a:p>
            <a:fld id="{63499BB1-1F0D-4956-8750-B702BE9F658E}" type="datetime1">
              <a:rPr lang="es-ES" smtClean="0"/>
              <a:t>15/05/2014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11</a:t>
            </a:fld>
            <a:endParaRPr lang="es-AR"/>
          </a:p>
        </p:txBody>
      </p:sp>
      <p:graphicFrame>
        <p:nvGraphicFramePr>
          <p:cNvPr id="8" name="Tabla 7"/>
          <p:cNvGraphicFramePr>
            <a:graphicFrameLocks noGrp="1"/>
          </p:cNvGraphicFramePr>
          <p:nvPr>
            <p:extLst>
              <p:ext uri="{D42A27DB-BD31-4B8C-83A1-F6EECF244321}">
                <p14:modId xmlns:p14="http://schemas.microsoft.com/office/powerpoint/2010/main" val="1011033807"/>
              </p:ext>
            </p:extLst>
          </p:nvPr>
        </p:nvGraphicFramePr>
        <p:xfrm>
          <a:off x="2339752" y="2204864"/>
          <a:ext cx="4776192" cy="2753360"/>
        </p:xfrm>
        <a:graphic>
          <a:graphicData uri="http://schemas.openxmlformats.org/drawingml/2006/table">
            <a:tbl>
              <a:tblPr firstRow="1" bandRow="1">
                <a:tableStyleId>{5C22544A-7EE6-4342-B048-85BDC9FD1C3A}</a:tableStyleId>
              </a:tblPr>
              <a:tblGrid>
                <a:gridCol w="1051542"/>
                <a:gridCol w="3724650"/>
              </a:tblGrid>
              <a:tr h="139040">
                <a:tc>
                  <a:txBody>
                    <a:bodyPr/>
                    <a:lstStyle/>
                    <a:p>
                      <a:r>
                        <a:rPr lang="es-ES_tradnl" sz="1200" dirty="0" smtClean="0"/>
                        <a:t>Objeto</a:t>
                      </a:r>
                      <a:endParaRPr lang="es-AR" sz="1200" dirty="0"/>
                    </a:p>
                  </a:txBody>
                  <a:tcPr/>
                </a:tc>
                <a:tc>
                  <a:txBody>
                    <a:bodyPr/>
                    <a:lstStyle/>
                    <a:p>
                      <a:r>
                        <a:rPr lang="es-ES_tradnl" sz="1200" dirty="0" smtClean="0"/>
                        <a:t>Descripción</a:t>
                      </a:r>
                      <a:endParaRPr lang="es-AR" sz="1200" dirty="0"/>
                    </a:p>
                  </a:txBody>
                  <a:tcPr/>
                </a:tc>
              </a:tr>
              <a:tr h="370840">
                <a:tc>
                  <a:txBody>
                    <a:bodyPr/>
                    <a:lstStyle/>
                    <a:p>
                      <a:r>
                        <a:rPr lang="es-ES_tradnl" sz="1200" dirty="0" smtClean="0"/>
                        <a:t>About.aspx</a:t>
                      </a:r>
                      <a:endParaRPr lang="es-AR" sz="1200" dirty="0"/>
                    </a:p>
                  </a:txBody>
                  <a:tcPr/>
                </a:tc>
                <a:tc>
                  <a:txBody>
                    <a:bodyPr/>
                    <a:lstStyle/>
                    <a:p>
                      <a:r>
                        <a:rPr lang="es-AR" sz="1200" dirty="0" smtClean="0"/>
                        <a:t>Página </a:t>
                      </a:r>
                      <a:r>
                        <a:rPr lang="es-AR" sz="1200" dirty="0" err="1" smtClean="0"/>
                        <a:t>About</a:t>
                      </a:r>
                      <a:r>
                        <a:rPr lang="es-AR" sz="1200" baseline="0" dirty="0" smtClean="0"/>
                        <a:t> por defecto</a:t>
                      </a:r>
                      <a:endParaRPr lang="es-AR" sz="1200" dirty="0"/>
                    </a:p>
                  </a:txBody>
                  <a:tcPr/>
                </a:tc>
              </a:tr>
              <a:tr h="370840">
                <a:tc>
                  <a:txBody>
                    <a:bodyPr/>
                    <a:lstStyle/>
                    <a:p>
                      <a:r>
                        <a:rPr lang="es-ES_tradnl" sz="1200" dirty="0" smtClean="0"/>
                        <a:t>Default.aspx</a:t>
                      </a:r>
                      <a:endParaRPr lang="es-AR" sz="1200" dirty="0"/>
                    </a:p>
                  </a:txBody>
                  <a:tcPr/>
                </a:tc>
                <a:tc>
                  <a:txBody>
                    <a:bodyPr/>
                    <a:lstStyle/>
                    <a:p>
                      <a:r>
                        <a:rPr lang="es-AR" sz="1200" dirty="0" smtClean="0"/>
                        <a:t>Es la página predeterminada que aparece cuando un usuario accede a su sitio sin especificar una página en la URI</a:t>
                      </a:r>
                      <a:endParaRPr lang="es-AR" sz="1200" dirty="0"/>
                    </a:p>
                  </a:txBody>
                  <a:tcPr/>
                </a:tc>
              </a:tr>
              <a:tr h="370840">
                <a:tc>
                  <a:txBody>
                    <a:bodyPr/>
                    <a:lstStyle/>
                    <a:p>
                      <a:r>
                        <a:rPr lang="es-ES_tradnl" sz="1200" dirty="0" err="1" smtClean="0"/>
                        <a:t>Global.asax</a:t>
                      </a:r>
                      <a:endParaRPr lang="es-AR"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dirty="0" smtClean="0"/>
                        <a:t>Código de aplicación y de sesión de eventos,</a:t>
                      </a:r>
                      <a:r>
                        <a:rPr lang="es-AR" sz="1200" baseline="0" dirty="0" smtClean="0"/>
                        <a:t> </a:t>
                      </a:r>
                      <a:r>
                        <a:rPr lang="es-AR" sz="1200" dirty="0" smtClean="0"/>
                        <a:t>incluyendo </a:t>
                      </a:r>
                      <a:r>
                        <a:rPr lang="es-AR" sz="1200" dirty="0" err="1" smtClean="0"/>
                        <a:t>Application.Start</a:t>
                      </a:r>
                      <a:r>
                        <a:rPr lang="es-AR" sz="1200" dirty="0" smtClean="0"/>
                        <a:t>,  </a:t>
                      </a:r>
                      <a:r>
                        <a:rPr lang="es-AR" sz="1200" dirty="0" err="1" smtClean="0"/>
                        <a:t>Application.End</a:t>
                      </a:r>
                      <a:r>
                        <a:rPr lang="es-AR" sz="1200" dirty="0" smtClean="0"/>
                        <a:t>, </a:t>
                      </a:r>
                      <a:r>
                        <a:rPr lang="es-AR" sz="1200" dirty="0" err="1" smtClean="0"/>
                        <a:t>Application.Error</a:t>
                      </a:r>
                      <a:r>
                        <a:rPr lang="es-AR" sz="1200" dirty="0" smtClean="0"/>
                        <a:t>, </a:t>
                      </a:r>
                      <a:r>
                        <a:rPr lang="es-AR" sz="1200" dirty="0" err="1" smtClean="0"/>
                        <a:t>Session.Start</a:t>
                      </a:r>
                      <a:r>
                        <a:rPr lang="es-AR" sz="1200" dirty="0" smtClean="0"/>
                        <a:t> y </a:t>
                      </a:r>
                      <a:r>
                        <a:rPr lang="es-AR" sz="1200" dirty="0" err="1" smtClean="0"/>
                        <a:t>Session.End</a:t>
                      </a:r>
                      <a:endParaRPr lang="es-AR" sz="1200" dirty="0"/>
                    </a:p>
                  </a:txBody>
                  <a:tcPr/>
                </a:tc>
              </a:tr>
              <a:tr h="370840">
                <a:tc>
                  <a:txBody>
                    <a:bodyPr/>
                    <a:lstStyle/>
                    <a:p>
                      <a:r>
                        <a:rPr lang="es-ES_tradnl" sz="1200" dirty="0" err="1" smtClean="0"/>
                        <a:t>Site.Master</a:t>
                      </a:r>
                      <a:endParaRPr lang="es-AR" sz="1200" dirty="0"/>
                    </a:p>
                  </a:txBody>
                  <a:tcPr/>
                </a:tc>
                <a:tc>
                  <a:txBody>
                    <a:bodyPr/>
                    <a:lstStyle/>
                    <a:p>
                      <a:r>
                        <a:rPr lang="es-AR" sz="1200" dirty="0" smtClean="0"/>
                        <a:t>Define el encabezado de las páginas del sitio por defecto, incluyendo la estructura del menú.</a:t>
                      </a:r>
                      <a:endParaRPr lang="es-AR" sz="1200" dirty="0"/>
                    </a:p>
                  </a:txBody>
                  <a:tcPr/>
                </a:tc>
              </a:tr>
              <a:tr h="370840">
                <a:tc>
                  <a:txBody>
                    <a:bodyPr/>
                    <a:lstStyle/>
                    <a:p>
                      <a:r>
                        <a:rPr lang="es-ES_tradnl" sz="1200" dirty="0" err="1" smtClean="0"/>
                        <a:t>Web.config</a:t>
                      </a:r>
                      <a:endParaRPr lang="es-AR" sz="1200" dirty="0"/>
                    </a:p>
                  </a:txBody>
                  <a:tcPr/>
                </a:tc>
                <a:tc>
                  <a:txBody>
                    <a:bodyPr/>
                    <a:lstStyle/>
                    <a:p>
                      <a:r>
                        <a:rPr lang="es-AR" sz="1200" dirty="0" smtClean="0"/>
                        <a:t>Archivo de configuración del Sitio</a:t>
                      </a:r>
                      <a:endParaRPr lang="es-AR" sz="1200" dirty="0"/>
                    </a:p>
                  </a:txBody>
                  <a:tcPr/>
                </a:tc>
              </a:tr>
            </a:tbl>
          </a:graphicData>
        </a:graphic>
      </p:graphicFrame>
      <p:sp>
        <p:nvSpPr>
          <p:cNvPr id="2" name="Marcador de pie de página 1"/>
          <p:cNvSpPr>
            <a:spLocks noGrp="1"/>
          </p:cNvSpPr>
          <p:nvPr>
            <p:ph type="ftr" sz="quarter" idx="11"/>
          </p:nvPr>
        </p:nvSpPr>
        <p:spPr/>
        <p:txBody>
          <a:bodyPr/>
          <a:lstStyle/>
          <a:p>
            <a:r>
              <a:rPr lang="es-AR" smtClean="0"/>
              <a:t>Introducción a la Plataforma .NET – Fundamentos App Web</a:t>
            </a:r>
            <a:endParaRPr lang="es-ES"/>
          </a:p>
        </p:txBody>
      </p:sp>
    </p:spTree>
    <p:extLst>
      <p:ext uri="{BB962C8B-B14F-4D97-AF65-F5344CB8AC3E}">
        <p14:creationId xmlns:p14="http://schemas.microsoft.com/office/powerpoint/2010/main" val="38839516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lstStyle/>
          <a:p>
            <a:endParaRPr lang="es-AR"/>
          </a:p>
        </p:txBody>
      </p:sp>
      <p:sp>
        <p:nvSpPr>
          <p:cNvPr id="3" name="Marcador de fecha 2"/>
          <p:cNvSpPr>
            <a:spLocks noGrp="1"/>
          </p:cNvSpPr>
          <p:nvPr>
            <p:ph type="dt" sz="half" idx="10"/>
          </p:nvPr>
        </p:nvSpPr>
        <p:spPr/>
        <p:txBody>
          <a:bodyPr/>
          <a:lstStyle/>
          <a:p>
            <a:fld id="{6CA2A9DD-AD09-4BEB-90DD-0171E6B47F24}" type="datetime1">
              <a:rPr lang="es-ES" smtClean="0"/>
              <a:t>15/05/2014</a:t>
            </a:fld>
            <a:endParaRPr lang="es-ES"/>
          </a:p>
        </p:txBody>
      </p:sp>
      <p:sp>
        <p:nvSpPr>
          <p:cNvPr id="4" name="Marcador de pie de página 3"/>
          <p:cNvSpPr>
            <a:spLocks noGrp="1"/>
          </p:cNvSpPr>
          <p:nvPr>
            <p:ph type="ftr" sz="quarter" idx="11"/>
          </p:nvPr>
        </p:nvSpPr>
        <p:spPr/>
        <p:txBody>
          <a:bodyPr/>
          <a:lstStyle/>
          <a:p>
            <a:r>
              <a:rPr lang="es-AR" smtClean="0"/>
              <a:t>Introducción a la Plataforma .NET – Fundamentos App Web</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12</a:t>
            </a:fld>
            <a:endParaRPr lang="es-ES"/>
          </a:p>
        </p:txBody>
      </p:sp>
      <p:sp>
        <p:nvSpPr>
          <p:cNvPr id="6" name="Título 5"/>
          <p:cNvSpPr>
            <a:spLocks noGrp="1"/>
          </p:cNvSpPr>
          <p:nvPr>
            <p:ph type="title"/>
          </p:nvPr>
        </p:nvSpPr>
        <p:spPr/>
        <p:txBody>
          <a:bodyPr/>
          <a:lstStyle/>
          <a:p>
            <a:r>
              <a:rPr lang="es-ES_tradnl" dirty="0" err="1" smtClean="0"/>
              <a:t>Code</a:t>
            </a:r>
            <a:r>
              <a:rPr lang="es-ES_tradnl" dirty="0" smtClean="0"/>
              <a:t> </a:t>
            </a:r>
            <a:r>
              <a:rPr lang="es-ES_tradnl" dirty="0" err="1" smtClean="0"/>
              <a:t>Behind</a:t>
            </a:r>
            <a:endParaRPr lang="es-AR" dirty="0"/>
          </a:p>
        </p:txBody>
      </p:sp>
      <p:pic>
        <p:nvPicPr>
          <p:cNvPr id="1026" name="Picture 2" descr="http://www.4guysfromrolla.com/images/typeGraph.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7" y="2420888"/>
            <a:ext cx="4921043" cy="324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7835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p:txBody>
          <a:bodyPr/>
          <a:lstStyle/>
          <a:p>
            <a:r>
              <a:rPr lang="es-AR" dirty="0" smtClean="0"/>
              <a:t>Archivo de código </a:t>
            </a:r>
            <a:r>
              <a:rPr lang="es-AR" dirty="0" err="1" smtClean="0"/>
              <a:t>aspx</a:t>
            </a:r>
            <a:r>
              <a:rPr lang="es-AR" dirty="0" smtClean="0"/>
              <a:t> y </a:t>
            </a:r>
            <a:r>
              <a:rPr lang="es-AR" dirty="0" err="1" smtClean="0"/>
              <a:t>aspx.cs</a:t>
            </a:r>
            <a:endParaRPr lang="es-AR" dirty="0"/>
          </a:p>
        </p:txBody>
      </p:sp>
      <p:sp>
        <p:nvSpPr>
          <p:cNvPr id="4" name="3 Marcador de fecha"/>
          <p:cNvSpPr>
            <a:spLocks noGrp="1"/>
          </p:cNvSpPr>
          <p:nvPr>
            <p:ph type="dt" sz="half" idx="10"/>
          </p:nvPr>
        </p:nvSpPr>
        <p:spPr/>
        <p:txBody>
          <a:bodyPr/>
          <a:lstStyle/>
          <a:p>
            <a:fld id="{1B662822-C013-4226-B93C-8E303BB13105}" type="datetime1">
              <a:rPr lang="es-ES" smtClean="0"/>
              <a:t>15/05/2014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13</a:t>
            </a:fld>
            <a:endParaRPr lang="es-AR"/>
          </a:p>
        </p:txBody>
      </p:sp>
      <p:sp>
        <p:nvSpPr>
          <p:cNvPr id="2" name="1 Marcador de contenido"/>
          <p:cNvSpPr>
            <a:spLocks noGrp="1"/>
          </p:cNvSpPr>
          <p:nvPr>
            <p:ph sz="quarter" idx="13"/>
          </p:nvPr>
        </p:nvSpPr>
        <p:spPr>
          <a:xfrm>
            <a:off x="467544" y="1700808"/>
            <a:ext cx="7462042" cy="4752528"/>
          </a:xfrm>
        </p:spPr>
        <p:txBody>
          <a:bodyPr>
            <a:normAutofit fontScale="85000" lnSpcReduction="10000"/>
          </a:bodyPr>
          <a:lstStyle/>
          <a:p>
            <a:pPr>
              <a:buClr>
                <a:schemeClr val="accent1">
                  <a:lumMod val="75000"/>
                </a:schemeClr>
              </a:buClr>
              <a:buFont typeface="Wingdings" pitchFamily="2" charset="2"/>
              <a:buChar char="Ø"/>
            </a:pPr>
            <a:r>
              <a:rPr lang="es-AR" sz="2000" dirty="0"/>
              <a:t>Todo el código se ejecuta en el servidor </a:t>
            </a:r>
            <a:r>
              <a:rPr lang="es-AR" sz="2000" dirty="0" smtClean="0"/>
              <a:t>y el </a:t>
            </a:r>
            <a:r>
              <a:rPr lang="es-AR" sz="2000" dirty="0"/>
              <a:t>evento desencadenado por </a:t>
            </a:r>
            <a:r>
              <a:rPr lang="es-AR" sz="2000" dirty="0" smtClean="0"/>
              <a:t>un </a:t>
            </a:r>
            <a:r>
              <a:rPr lang="es-AR" sz="2000" dirty="0" err="1" smtClean="0"/>
              <a:t>evanto</a:t>
            </a:r>
            <a:r>
              <a:rPr lang="es-AR" sz="2000" dirty="0" smtClean="0"/>
              <a:t> </a:t>
            </a:r>
            <a:r>
              <a:rPr lang="es-AR" sz="2000" dirty="0"/>
              <a:t>se gestiona en el servidor, no en el cliente. </a:t>
            </a:r>
          </a:p>
          <a:p>
            <a:pPr>
              <a:buClr>
                <a:schemeClr val="accent1">
                  <a:lumMod val="75000"/>
                </a:schemeClr>
              </a:buClr>
            </a:pPr>
            <a:endParaRPr lang="es-AR" sz="2000" dirty="0"/>
          </a:p>
          <a:p>
            <a:pPr>
              <a:buClr>
                <a:schemeClr val="accent1">
                  <a:lumMod val="75000"/>
                </a:schemeClr>
              </a:buClr>
              <a:buFont typeface="Wingdings" pitchFamily="2" charset="2"/>
              <a:buChar char="Ø"/>
            </a:pPr>
            <a:r>
              <a:rPr lang="es-AR" sz="2000" dirty="0" smtClean="0"/>
              <a:t>Los elementos que componen los archivos </a:t>
            </a:r>
            <a:r>
              <a:rPr lang="es-AR" sz="2000" dirty="0" err="1" smtClean="0"/>
              <a:t>aspx</a:t>
            </a:r>
            <a:r>
              <a:rPr lang="es-AR" sz="2000" dirty="0" smtClean="0"/>
              <a:t> son etiquetas HTML normales y unas etiquetas especiales que llevan el prefijo </a:t>
            </a:r>
            <a:r>
              <a:rPr lang="es-AR" sz="2000" b="1" dirty="0" err="1" smtClean="0"/>
              <a:t>asp</a:t>
            </a:r>
            <a:r>
              <a:rPr lang="es-AR" sz="2000" b="1" dirty="0" smtClean="0"/>
              <a:t>:. </a:t>
            </a:r>
            <a:r>
              <a:rPr lang="es-AR" sz="2000" dirty="0" smtClean="0"/>
              <a:t>Este prefijo indica que son controles web de ASP.NET, y por lo tanto son objetos contenidos en el espacio de nombres </a:t>
            </a:r>
            <a:r>
              <a:rPr lang="es-AR" sz="2000" i="1" dirty="0" err="1" smtClean="0"/>
              <a:t>System.Web.UI.WebControls</a:t>
            </a:r>
            <a:r>
              <a:rPr lang="es-AR" sz="2000" i="1" dirty="0" smtClean="0"/>
              <a:t>.</a:t>
            </a:r>
            <a:r>
              <a:rPr lang="es-AR" sz="2000" dirty="0" smtClean="0"/>
              <a:t> Al compilar la página ASP.NET instancia dichas clases y las pone a disposición de nuestro código automáticamente.</a:t>
            </a:r>
          </a:p>
          <a:p>
            <a:pPr>
              <a:buClr>
                <a:schemeClr val="accent1">
                  <a:lumMod val="75000"/>
                </a:schemeClr>
              </a:buClr>
              <a:buFont typeface="Wingdings" pitchFamily="2" charset="2"/>
              <a:buChar char="Ø"/>
            </a:pPr>
            <a:endParaRPr lang="es-AR" sz="2000" b="1" dirty="0" smtClean="0"/>
          </a:p>
          <a:p>
            <a:pPr>
              <a:buClr>
                <a:schemeClr val="accent1">
                  <a:lumMod val="75000"/>
                </a:schemeClr>
              </a:buClr>
              <a:buFont typeface="Wingdings" pitchFamily="2" charset="2"/>
              <a:buChar char="Ø"/>
            </a:pPr>
            <a:r>
              <a:rPr lang="es-AR" sz="2000" dirty="0" smtClean="0"/>
              <a:t>El archivo </a:t>
            </a:r>
            <a:r>
              <a:rPr lang="es-AR" sz="2000" b="1" dirty="0" err="1" smtClean="0">
                <a:solidFill>
                  <a:schemeClr val="tx2">
                    <a:lumMod val="60000"/>
                    <a:lumOff val="40000"/>
                  </a:schemeClr>
                </a:solidFill>
              </a:rPr>
              <a:t>aspx.cs</a:t>
            </a:r>
            <a:r>
              <a:rPr lang="es-AR" sz="2000" b="1" dirty="0" smtClean="0">
                <a:solidFill>
                  <a:schemeClr val="tx2">
                    <a:lumMod val="60000"/>
                    <a:lumOff val="40000"/>
                  </a:schemeClr>
                </a:solidFill>
              </a:rPr>
              <a:t> contiene la “lógica” de la aplicación</a:t>
            </a:r>
            <a:r>
              <a:rPr lang="es-AR" sz="2000" dirty="0" smtClean="0"/>
              <a:t>.</a:t>
            </a:r>
          </a:p>
          <a:p>
            <a:pPr>
              <a:buClr>
                <a:schemeClr val="accent1">
                  <a:lumMod val="75000"/>
                </a:schemeClr>
              </a:buClr>
              <a:buFont typeface="Wingdings" pitchFamily="2" charset="2"/>
              <a:buChar char="Ø"/>
            </a:pPr>
            <a:endParaRPr lang="es-AR" sz="2000" dirty="0" smtClean="0"/>
          </a:p>
          <a:p>
            <a:pPr>
              <a:buClr>
                <a:schemeClr val="accent1">
                  <a:lumMod val="75000"/>
                </a:schemeClr>
              </a:buClr>
              <a:buFont typeface="Wingdings" pitchFamily="2" charset="2"/>
              <a:buChar char="Ø"/>
            </a:pPr>
            <a:r>
              <a:rPr lang="es-AR" sz="2000" dirty="0" smtClean="0"/>
              <a:t>Desde el archivo </a:t>
            </a:r>
            <a:r>
              <a:rPr lang="es-AR" sz="2000" dirty="0" err="1" smtClean="0"/>
              <a:t>aspx.cs</a:t>
            </a:r>
            <a:r>
              <a:rPr lang="es-AR" sz="2000" dirty="0" smtClean="0"/>
              <a:t> podemos responder a cualquier evento de los controles de interfaz de usuario o de la propia página, y acceder a sus métodos y propiedades.</a:t>
            </a:r>
          </a:p>
          <a:p>
            <a:pPr>
              <a:buClr>
                <a:schemeClr val="accent1">
                  <a:lumMod val="75000"/>
                </a:schemeClr>
              </a:buClr>
              <a:buFont typeface="Wingdings" pitchFamily="2" charset="2"/>
              <a:buChar char="Ø"/>
            </a:pPr>
            <a:endParaRPr lang="es-AR" sz="2000" dirty="0" smtClean="0"/>
          </a:p>
          <a:p>
            <a:pPr>
              <a:buClr>
                <a:schemeClr val="accent1">
                  <a:lumMod val="75000"/>
                </a:schemeClr>
              </a:buClr>
              <a:buFont typeface="Wingdings" pitchFamily="2" charset="2"/>
              <a:buChar char="Ø"/>
            </a:pPr>
            <a:r>
              <a:rPr lang="es-AR" sz="2000" dirty="0" smtClean="0"/>
              <a:t>Gracias a la existencia de estos dos archivos da un especie de patrón de separación de presentación y lógica.</a:t>
            </a:r>
          </a:p>
          <a:p>
            <a:endParaRPr lang="es-AR" dirty="0" smtClean="0"/>
          </a:p>
          <a:p>
            <a:endParaRPr lang="es-AR" dirty="0"/>
          </a:p>
        </p:txBody>
      </p:sp>
      <p:sp>
        <p:nvSpPr>
          <p:cNvPr id="3" name="Marcador de pie de página 2"/>
          <p:cNvSpPr>
            <a:spLocks noGrp="1"/>
          </p:cNvSpPr>
          <p:nvPr>
            <p:ph type="ftr" sz="quarter" idx="11"/>
          </p:nvPr>
        </p:nvSpPr>
        <p:spPr/>
        <p:txBody>
          <a:bodyPr/>
          <a:lstStyle/>
          <a:p>
            <a:r>
              <a:rPr lang="es-AR" smtClean="0"/>
              <a:t>Introducción a la Plataforma .NET – Fundamentos App Web</a:t>
            </a:r>
            <a:endParaRPr lang="es-ES"/>
          </a:p>
        </p:txBody>
      </p:sp>
    </p:spTree>
    <p:extLst>
      <p:ext uri="{BB962C8B-B14F-4D97-AF65-F5344CB8AC3E}">
        <p14:creationId xmlns:p14="http://schemas.microsoft.com/office/powerpoint/2010/main" val="41954660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p:txBody>
          <a:bodyPr>
            <a:normAutofit fontScale="90000"/>
          </a:bodyPr>
          <a:lstStyle/>
          <a:p>
            <a:r>
              <a:rPr lang="es-AR" dirty="0" smtClean="0"/>
              <a:t>Nexo entre la </a:t>
            </a:r>
            <a:r>
              <a:rPr lang="es-AR" dirty="0" err="1" smtClean="0"/>
              <a:t>intefaz</a:t>
            </a:r>
            <a:r>
              <a:rPr lang="es-AR" dirty="0" smtClean="0"/>
              <a:t> (</a:t>
            </a:r>
            <a:r>
              <a:rPr lang="es-AR" dirty="0" err="1" smtClean="0"/>
              <a:t>aspx</a:t>
            </a:r>
            <a:r>
              <a:rPr lang="es-AR" dirty="0" smtClean="0"/>
              <a:t>) y la lógica (</a:t>
            </a:r>
            <a:r>
              <a:rPr lang="es-AR" dirty="0" err="1" smtClean="0"/>
              <a:t>aspx.cs</a:t>
            </a:r>
            <a:r>
              <a:rPr lang="es-AR" dirty="0" smtClean="0"/>
              <a:t>)</a:t>
            </a:r>
            <a:endParaRPr lang="es-AR" dirty="0"/>
          </a:p>
        </p:txBody>
      </p:sp>
      <p:sp>
        <p:nvSpPr>
          <p:cNvPr id="4" name="3 Marcador de fecha"/>
          <p:cNvSpPr>
            <a:spLocks noGrp="1"/>
          </p:cNvSpPr>
          <p:nvPr>
            <p:ph type="dt" sz="half" idx="10"/>
          </p:nvPr>
        </p:nvSpPr>
        <p:spPr/>
        <p:txBody>
          <a:bodyPr/>
          <a:lstStyle/>
          <a:p>
            <a:fld id="{B755FCC6-6494-4831-A7C9-76B1E933CEB5}" type="datetime1">
              <a:rPr lang="es-ES" smtClean="0"/>
              <a:t>15/05/2014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14</a:t>
            </a:fld>
            <a:endParaRPr lang="es-AR"/>
          </a:p>
        </p:txBody>
      </p:sp>
      <p:sp>
        <p:nvSpPr>
          <p:cNvPr id="2" name="1 Marcador de contenido"/>
          <p:cNvSpPr>
            <a:spLocks noGrp="1"/>
          </p:cNvSpPr>
          <p:nvPr>
            <p:ph sz="quarter" idx="13"/>
          </p:nvPr>
        </p:nvSpPr>
        <p:spPr/>
        <p:txBody>
          <a:bodyPr>
            <a:normAutofit fontScale="70000" lnSpcReduction="20000"/>
          </a:bodyPr>
          <a:lstStyle/>
          <a:p>
            <a:r>
              <a:rPr lang="es-AR" dirty="0" smtClean="0"/>
              <a:t>Existen atributos en las páginas </a:t>
            </a:r>
            <a:r>
              <a:rPr lang="es-AR" dirty="0" err="1" smtClean="0"/>
              <a:t>aspx</a:t>
            </a:r>
            <a:r>
              <a:rPr lang="es-AR" dirty="0" smtClean="0"/>
              <a:t> que nos vinculan con el código </a:t>
            </a:r>
            <a:r>
              <a:rPr lang="es-AR" dirty="0" err="1" smtClean="0"/>
              <a:t>cs</a:t>
            </a:r>
            <a:r>
              <a:rPr lang="es-AR" dirty="0" smtClean="0"/>
              <a:t> correspondiente, todos ellos en la directiva de página @Page:</a:t>
            </a:r>
          </a:p>
          <a:p>
            <a:endParaRPr lang="es-AR" dirty="0" smtClean="0"/>
          </a:p>
          <a:p>
            <a:pPr>
              <a:buFont typeface="Wingdings" pitchFamily="2" charset="2"/>
              <a:buChar char="Ø"/>
            </a:pPr>
            <a:r>
              <a:rPr lang="es-AR" dirty="0" err="1" smtClean="0"/>
              <a:t>AutoEventWireUp</a:t>
            </a:r>
            <a:r>
              <a:rPr lang="es-AR" dirty="0" smtClean="0"/>
              <a:t>: indica si los eventos se deben generar de forma automática o no. </a:t>
            </a:r>
          </a:p>
          <a:p>
            <a:pPr>
              <a:buFont typeface="Wingdings" pitchFamily="2" charset="2"/>
              <a:buChar char="Ø"/>
            </a:pPr>
            <a:endParaRPr lang="es-AR" dirty="0"/>
          </a:p>
          <a:p>
            <a:pPr>
              <a:buFont typeface="Wingdings" pitchFamily="2" charset="2"/>
              <a:buChar char="Ø"/>
            </a:pPr>
            <a:r>
              <a:rPr lang="es-AR" dirty="0" err="1" smtClean="0"/>
              <a:t>CodeFile</a:t>
            </a:r>
            <a:r>
              <a:rPr lang="es-AR" dirty="0" smtClean="0"/>
              <a:t>: este atributo es específico de Visual Studio y le indica cuál es el archivo de código (.</a:t>
            </a:r>
            <a:r>
              <a:rPr lang="es-AR" dirty="0" err="1" smtClean="0"/>
              <a:t>cs</a:t>
            </a:r>
            <a:r>
              <a:rPr lang="es-AR" dirty="0" smtClean="0"/>
              <a:t>) que contiene la definición de la lógica de la página.</a:t>
            </a:r>
          </a:p>
          <a:p>
            <a:pPr>
              <a:buFont typeface="Wingdings" pitchFamily="2" charset="2"/>
              <a:buChar char="Ø"/>
            </a:pPr>
            <a:endParaRPr lang="es-AR" dirty="0" smtClean="0"/>
          </a:p>
          <a:p>
            <a:pPr>
              <a:buFont typeface="Wingdings" pitchFamily="2" charset="2"/>
              <a:buChar char="Ø"/>
            </a:pPr>
            <a:r>
              <a:rPr lang="es-AR" dirty="0" err="1" smtClean="0"/>
              <a:t>Inherits</a:t>
            </a:r>
            <a:r>
              <a:rPr lang="es-AR" dirty="0" smtClean="0"/>
              <a:t>: indica de qué clase heredará la clase auto-generada por ASP.NET para gestionar los contenidos de la página ASPX actual.</a:t>
            </a:r>
          </a:p>
        </p:txBody>
      </p:sp>
      <p:sp>
        <p:nvSpPr>
          <p:cNvPr id="3" name="2 Marcador de contenido"/>
          <p:cNvSpPr>
            <a:spLocks noGrp="1"/>
          </p:cNvSpPr>
          <p:nvPr>
            <p:ph sz="quarter" idx="14"/>
          </p:nvPr>
        </p:nvSpPr>
        <p:spPr>
          <a:xfrm>
            <a:off x="4644008" y="2132856"/>
            <a:ext cx="4038600" cy="3768733"/>
          </a:xfrm>
          <a:solidFill>
            <a:schemeClr val="bg2">
              <a:lumMod val="90000"/>
            </a:schemeClr>
          </a:solidFill>
        </p:spPr>
        <p:txBody>
          <a:bodyPr>
            <a:normAutofit lnSpcReduction="10000"/>
          </a:bodyPr>
          <a:lstStyle/>
          <a:p>
            <a:pPr>
              <a:buNone/>
            </a:pPr>
            <a:r>
              <a:rPr lang="es-AR" sz="2400" dirty="0"/>
              <a:t>&lt;%@ </a:t>
            </a:r>
            <a:endParaRPr lang="es-AR" sz="2400" dirty="0" smtClean="0"/>
          </a:p>
          <a:p>
            <a:pPr>
              <a:buNone/>
            </a:pPr>
            <a:r>
              <a:rPr lang="es-AR" sz="2400" dirty="0"/>
              <a:t> </a:t>
            </a:r>
            <a:r>
              <a:rPr lang="es-AR" sz="2400" dirty="0" smtClean="0"/>
              <a:t>    Page </a:t>
            </a:r>
            <a:r>
              <a:rPr lang="es-AR" sz="2400" dirty="0" err="1"/>
              <a:t>Language</a:t>
            </a:r>
            <a:r>
              <a:rPr lang="es-AR" sz="2400" dirty="0"/>
              <a:t>="C#" </a:t>
            </a:r>
            <a:r>
              <a:rPr lang="es-AR" sz="2400" dirty="0" smtClean="0"/>
              <a:t>    </a:t>
            </a:r>
            <a:r>
              <a:rPr lang="es-AR" sz="2400" dirty="0" err="1" smtClean="0"/>
              <a:t>AutoEventWireup</a:t>
            </a:r>
            <a:r>
              <a:rPr lang="es-AR" sz="2400" dirty="0"/>
              <a:t>="true" </a:t>
            </a:r>
            <a:r>
              <a:rPr lang="es-AR" sz="2400" dirty="0" err="1"/>
              <a:t>CodeBehind</a:t>
            </a:r>
            <a:r>
              <a:rPr lang="es-AR" sz="2400" dirty="0"/>
              <a:t>="~/</a:t>
            </a:r>
            <a:r>
              <a:rPr lang="es-AR" sz="2400" dirty="0" err="1"/>
              <a:t>Default.aspx.cs</a:t>
            </a:r>
            <a:r>
              <a:rPr lang="es-AR" sz="2400" dirty="0"/>
              <a:t>" </a:t>
            </a:r>
            <a:r>
              <a:rPr lang="es-AR" sz="2400" dirty="0" err="1"/>
              <a:t>CodeFile</a:t>
            </a:r>
            <a:r>
              <a:rPr lang="es-AR" sz="2400" dirty="0"/>
              <a:t>="~/</a:t>
            </a:r>
            <a:r>
              <a:rPr lang="es-AR" sz="2400" dirty="0" err="1"/>
              <a:t>Default.aspx.cs</a:t>
            </a:r>
            <a:r>
              <a:rPr lang="es-AR" sz="2400" dirty="0"/>
              <a:t>" </a:t>
            </a:r>
            <a:r>
              <a:rPr lang="es-AR" sz="2400" dirty="0" err="1"/>
              <a:t>Inherits</a:t>
            </a:r>
            <a:r>
              <a:rPr lang="es-AR" sz="2400" dirty="0"/>
              <a:t>="_Default"  </a:t>
            </a:r>
            <a:endParaRPr lang="es-AR" sz="2400" dirty="0" smtClean="0"/>
          </a:p>
          <a:p>
            <a:pPr>
              <a:buNone/>
            </a:pPr>
            <a:r>
              <a:rPr lang="es-AR" sz="2400" dirty="0" smtClean="0"/>
              <a:t>%&gt;</a:t>
            </a:r>
            <a:endParaRPr lang="es-AR" sz="2400" dirty="0"/>
          </a:p>
          <a:p>
            <a:pPr marL="0" indent="0">
              <a:buNone/>
            </a:pPr>
            <a:endParaRPr lang="es-AR" sz="2400" dirty="0" smtClean="0"/>
          </a:p>
          <a:p>
            <a:pPr marL="0" indent="0">
              <a:buNone/>
            </a:pPr>
            <a:r>
              <a:rPr lang="es-AR" sz="2400" dirty="0" smtClean="0"/>
              <a:t> </a:t>
            </a:r>
            <a:endParaRPr lang="es-AR" sz="2400" dirty="0"/>
          </a:p>
        </p:txBody>
      </p:sp>
      <p:sp>
        <p:nvSpPr>
          <p:cNvPr id="7" name="Marcador de pie de página 6"/>
          <p:cNvSpPr>
            <a:spLocks noGrp="1"/>
          </p:cNvSpPr>
          <p:nvPr>
            <p:ph type="ftr" sz="quarter" idx="11"/>
          </p:nvPr>
        </p:nvSpPr>
        <p:spPr/>
        <p:txBody>
          <a:bodyPr/>
          <a:lstStyle/>
          <a:p>
            <a:r>
              <a:rPr lang="es-AR" smtClean="0"/>
              <a:t>Introducción a la Plataforma .NET – Fundamentos App Web</a:t>
            </a:r>
            <a:endParaRPr lang="es-ES"/>
          </a:p>
        </p:txBody>
      </p:sp>
    </p:spTree>
    <p:extLst>
      <p:ext uri="{BB962C8B-B14F-4D97-AF65-F5344CB8AC3E}">
        <p14:creationId xmlns:p14="http://schemas.microsoft.com/office/powerpoint/2010/main" val="28307903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normAutofit fontScale="85000" lnSpcReduction="20000"/>
          </a:bodyPr>
          <a:lstStyle/>
          <a:p>
            <a:r>
              <a:rPr lang="es-AR" b="1" dirty="0"/>
              <a:t>Directivas de página: </a:t>
            </a:r>
            <a:r>
              <a:rPr lang="es-AR" dirty="0"/>
              <a:t>Esta sección se usa para configurar el entorno y especifica cómo se debe procesar la página. Aquí es donde </a:t>
            </a:r>
            <a:r>
              <a:rPr lang="es-AR" dirty="0" smtClean="0"/>
              <a:t>se puede </a:t>
            </a:r>
            <a:r>
              <a:rPr lang="es-AR" dirty="0"/>
              <a:t>indicar un archivo de código asociado, un </a:t>
            </a:r>
            <a:r>
              <a:rPr lang="es-AR" dirty="0" smtClean="0"/>
              <a:t>lenguaje </a:t>
            </a:r>
            <a:r>
              <a:rPr lang="es-AR" dirty="0"/>
              <a:t>de programación, operación, y </a:t>
            </a:r>
            <a:r>
              <a:rPr lang="es-AR" dirty="0" smtClean="0"/>
              <a:t>más.</a:t>
            </a:r>
          </a:p>
          <a:p>
            <a:endParaRPr lang="es-AR" dirty="0" smtClean="0"/>
          </a:p>
          <a:p>
            <a:r>
              <a:rPr lang="es-AR" b="1" dirty="0"/>
              <a:t>Código: </a:t>
            </a:r>
            <a:r>
              <a:rPr lang="es-AR" dirty="0"/>
              <a:t>Esta sección contiene código para controlar los eventos que se ejecutan en el servidor basado en el modelo de procesamiento de páginas ASP.NET. En las páginas de un solo archivo, el código se almacena en uno o más </a:t>
            </a:r>
            <a:r>
              <a:rPr lang="es-AR" dirty="0" smtClean="0"/>
              <a:t>bloques &lt;script </a:t>
            </a:r>
            <a:r>
              <a:rPr lang="es-AR" dirty="0" err="1"/>
              <a:t>runat</a:t>
            </a:r>
            <a:r>
              <a:rPr lang="es-AR" dirty="0"/>
              <a:t>="server"&gt; &lt;/ script</a:t>
            </a:r>
            <a:r>
              <a:rPr lang="es-AR" dirty="0" smtClean="0"/>
              <a:t>&gt;. </a:t>
            </a:r>
            <a:r>
              <a:rPr lang="es-AR" dirty="0"/>
              <a:t>Si utiliza un archivo de código subyacente, el código se almacena en un archivo independiente</a:t>
            </a:r>
            <a:r>
              <a:rPr lang="es-AR" dirty="0" smtClean="0"/>
              <a:t>.</a:t>
            </a:r>
          </a:p>
          <a:p>
            <a:endParaRPr lang="es-AR" dirty="0" smtClean="0"/>
          </a:p>
          <a:p>
            <a:r>
              <a:rPr lang="es-AR" b="1" dirty="0"/>
              <a:t>Diseño de página: </a:t>
            </a:r>
            <a:r>
              <a:rPr lang="es-AR" dirty="0"/>
              <a:t>El diseño de la página está escrita por </a:t>
            </a:r>
            <a:r>
              <a:rPr lang="es-AR" dirty="0" smtClean="0"/>
              <a:t>usando HTML </a:t>
            </a:r>
            <a:r>
              <a:rPr lang="es-AR" dirty="0"/>
              <a:t>que incluye el cuerpo HTML, </a:t>
            </a:r>
            <a:r>
              <a:rPr lang="es-AR" dirty="0" err="1" smtClean="0"/>
              <a:t>markup</a:t>
            </a:r>
            <a:r>
              <a:rPr lang="es-AR" dirty="0" smtClean="0"/>
              <a:t> , </a:t>
            </a:r>
            <a:r>
              <a:rPr lang="es-AR" dirty="0"/>
              <a:t>y la información </a:t>
            </a:r>
            <a:r>
              <a:rPr lang="es-AR" dirty="0" smtClean="0"/>
              <a:t>del </a:t>
            </a:r>
            <a:r>
              <a:rPr lang="es-AR" dirty="0"/>
              <a:t>estilo. El cuerpo HTML puede contener etiquetas HTML, controles de Visual Studio, controles de usuario, código y texto simple.</a:t>
            </a:r>
          </a:p>
        </p:txBody>
      </p:sp>
      <p:sp>
        <p:nvSpPr>
          <p:cNvPr id="3" name="Marcador de fecha 2"/>
          <p:cNvSpPr>
            <a:spLocks noGrp="1"/>
          </p:cNvSpPr>
          <p:nvPr>
            <p:ph type="dt" sz="half" idx="10"/>
          </p:nvPr>
        </p:nvSpPr>
        <p:spPr/>
        <p:txBody>
          <a:bodyPr/>
          <a:lstStyle/>
          <a:p>
            <a:fld id="{7EAF8A36-12F8-4A9D-AC98-B9F061147416}" type="datetime1">
              <a:rPr lang="es-ES" smtClean="0"/>
              <a:t>15/05/2014</a:t>
            </a:fld>
            <a:endParaRPr lang="es-ES"/>
          </a:p>
        </p:txBody>
      </p:sp>
      <p:sp>
        <p:nvSpPr>
          <p:cNvPr id="4" name="Marcador de pie de página 3"/>
          <p:cNvSpPr>
            <a:spLocks noGrp="1"/>
          </p:cNvSpPr>
          <p:nvPr>
            <p:ph type="ftr" sz="quarter" idx="11"/>
          </p:nvPr>
        </p:nvSpPr>
        <p:spPr/>
        <p:txBody>
          <a:bodyPr/>
          <a:lstStyle/>
          <a:p>
            <a:r>
              <a:rPr lang="es-AR" smtClean="0"/>
              <a:t>Introducción a la Plataforma .NET – Fundamentos App Web</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15</a:t>
            </a:fld>
            <a:endParaRPr lang="es-ES"/>
          </a:p>
        </p:txBody>
      </p:sp>
      <p:sp>
        <p:nvSpPr>
          <p:cNvPr id="6" name="Título 5"/>
          <p:cNvSpPr>
            <a:spLocks noGrp="1"/>
          </p:cNvSpPr>
          <p:nvPr>
            <p:ph type="title"/>
          </p:nvPr>
        </p:nvSpPr>
        <p:spPr/>
        <p:txBody>
          <a:bodyPr/>
          <a:lstStyle/>
          <a:p>
            <a:r>
              <a:rPr lang="es-ES_tradnl" dirty="0" smtClean="0"/>
              <a:t>Anatomía de una página ASP</a:t>
            </a:r>
            <a:endParaRPr lang="es-AR" dirty="0"/>
          </a:p>
        </p:txBody>
      </p:sp>
    </p:spTree>
    <p:extLst>
      <p:ext uri="{BB962C8B-B14F-4D97-AF65-F5344CB8AC3E}">
        <p14:creationId xmlns:p14="http://schemas.microsoft.com/office/powerpoint/2010/main" val="504749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67545" y="1708436"/>
            <a:ext cx="4696128" cy="4456868"/>
          </a:xfrm>
        </p:spPr>
        <p:txBody>
          <a:bodyPr/>
          <a:lstStyle/>
          <a:p>
            <a:r>
              <a:rPr lang="es-ES_tradnl" dirty="0" smtClean="0"/>
              <a:t>Configuración del Sitio Web:</a:t>
            </a:r>
          </a:p>
          <a:p>
            <a:pPr lvl="1"/>
            <a:r>
              <a:rPr lang="es-ES_tradnl" dirty="0" smtClean="0"/>
              <a:t>Información de Seguridad</a:t>
            </a:r>
          </a:p>
          <a:p>
            <a:pPr lvl="1"/>
            <a:r>
              <a:rPr lang="es-ES_tradnl" dirty="0" smtClean="0"/>
              <a:t>Conexión a la BD.</a:t>
            </a:r>
          </a:p>
          <a:p>
            <a:pPr lvl="1"/>
            <a:r>
              <a:rPr lang="es-ES_tradnl" dirty="0" err="1" smtClean="0"/>
              <a:t>Config</a:t>
            </a:r>
            <a:r>
              <a:rPr lang="es-ES_tradnl" dirty="0" smtClean="0"/>
              <a:t> de </a:t>
            </a:r>
            <a:r>
              <a:rPr lang="es-ES_tradnl" dirty="0" err="1" smtClean="0"/>
              <a:t>caching</a:t>
            </a:r>
            <a:r>
              <a:rPr lang="es-ES_tradnl" dirty="0" smtClean="0"/>
              <a:t>.</a:t>
            </a:r>
          </a:p>
          <a:p>
            <a:pPr lvl="1"/>
            <a:endParaRPr lang="es-ES_tradnl" dirty="0"/>
          </a:p>
          <a:p>
            <a:r>
              <a:rPr lang="es-ES_tradnl" dirty="0" smtClean="0"/>
              <a:t>Basado un configuración jerárquica.</a:t>
            </a:r>
            <a:endParaRPr lang="es-AR" dirty="0"/>
          </a:p>
        </p:txBody>
      </p:sp>
      <p:sp>
        <p:nvSpPr>
          <p:cNvPr id="3" name="Marcador de fecha 2"/>
          <p:cNvSpPr>
            <a:spLocks noGrp="1"/>
          </p:cNvSpPr>
          <p:nvPr>
            <p:ph type="dt" sz="half" idx="10"/>
          </p:nvPr>
        </p:nvSpPr>
        <p:spPr/>
        <p:txBody>
          <a:bodyPr/>
          <a:lstStyle/>
          <a:p>
            <a:fld id="{B2416FF3-57B8-4030-9E9A-1F36F1489173}" type="datetime1">
              <a:rPr lang="es-ES" smtClean="0"/>
              <a:t>15/05/2014</a:t>
            </a:fld>
            <a:endParaRPr lang="es-ES"/>
          </a:p>
        </p:txBody>
      </p:sp>
      <p:sp>
        <p:nvSpPr>
          <p:cNvPr id="4" name="Marcador de pie de página 3"/>
          <p:cNvSpPr>
            <a:spLocks noGrp="1"/>
          </p:cNvSpPr>
          <p:nvPr>
            <p:ph type="ftr" sz="quarter" idx="11"/>
          </p:nvPr>
        </p:nvSpPr>
        <p:spPr/>
        <p:txBody>
          <a:bodyPr/>
          <a:lstStyle/>
          <a:p>
            <a:r>
              <a:rPr lang="es-AR" smtClean="0"/>
              <a:t>Introducción a la Plataforma .NET – Fundamentos App Web</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16</a:t>
            </a:fld>
            <a:endParaRPr lang="es-ES"/>
          </a:p>
        </p:txBody>
      </p:sp>
      <p:sp>
        <p:nvSpPr>
          <p:cNvPr id="6" name="Título 5"/>
          <p:cNvSpPr>
            <a:spLocks noGrp="1"/>
          </p:cNvSpPr>
          <p:nvPr>
            <p:ph type="title"/>
          </p:nvPr>
        </p:nvSpPr>
        <p:spPr/>
        <p:txBody>
          <a:bodyPr>
            <a:normAutofit fontScale="90000"/>
          </a:bodyPr>
          <a:lstStyle/>
          <a:p>
            <a:r>
              <a:rPr lang="es-ES_tradnl" dirty="0" smtClean="0"/>
              <a:t>Jerarquía de Archivos de Configuración</a:t>
            </a:r>
            <a:endParaRPr lang="es-AR" dirty="0"/>
          </a:p>
        </p:txBody>
      </p:sp>
      <p:pic>
        <p:nvPicPr>
          <p:cNvPr id="7" name="Imagen 6"/>
          <p:cNvPicPr>
            <a:picLocks noChangeAspect="1"/>
          </p:cNvPicPr>
          <p:nvPr/>
        </p:nvPicPr>
        <p:blipFill>
          <a:blip r:embed="rId2"/>
          <a:stretch>
            <a:fillRect/>
          </a:stretch>
        </p:blipFill>
        <p:spPr>
          <a:xfrm>
            <a:off x="4894842" y="2708920"/>
            <a:ext cx="4324350" cy="2657475"/>
          </a:xfrm>
          <a:prstGeom prst="rect">
            <a:avLst/>
          </a:prstGeom>
        </p:spPr>
      </p:pic>
    </p:spTree>
    <p:extLst>
      <p:ext uri="{BB962C8B-B14F-4D97-AF65-F5344CB8AC3E}">
        <p14:creationId xmlns:p14="http://schemas.microsoft.com/office/powerpoint/2010/main" val="11618980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p:txBody>
          <a:bodyPr/>
          <a:lstStyle/>
          <a:p>
            <a:r>
              <a:rPr lang="es-AR" dirty="0" smtClean="0"/>
              <a:t>El archivo </a:t>
            </a:r>
            <a:r>
              <a:rPr lang="es-AR" dirty="0" err="1" smtClean="0"/>
              <a:t>Web.config</a:t>
            </a:r>
            <a:endParaRPr lang="es-AR" dirty="0"/>
          </a:p>
        </p:txBody>
      </p:sp>
      <p:sp>
        <p:nvSpPr>
          <p:cNvPr id="4" name="3 Marcador de fecha"/>
          <p:cNvSpPr>
            <a:spLocks noGrp="1"/>
          </p:cNvSpPr>
          <p:nvPr>
            <p:ph type="dt" sz="half" idx="10"/>
          </p:nvPr>
        </p:nvSpPr>
        <p:spPr/>
        <p:txBody>
          <a:bodyPr/>
          <a:lstStyle/>
          <a:p>
            <a:fld id="{C9C3B411-E38A-4FAD-88EA-4ADFA77201AE}" type="datetime1">
              <a:rPr lang="es-ES" smtClean="0"/>
              <a:t>15/05/2014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17</a:t>
            </a:fld>
            <a:endParaRPr lang="es-AR"/>
          </a:p>
        </p:txBody>
      </p:sp>
      <p:sp>
        <p:nvSpPr>
          <p:cNvPr id="2" name="1 Marcador de contenido"/>
          <p:cNvSpPr>
            <a:spLocks noGrp="1"/>
          </p:cNvSpPr>
          <p:nvPr>
            <p:ph sz="quarter" idx="13"/>
          </p:nvPr>
        </p:nvSpPr>
        <p:spPr>
          <a:xfrm>
            <a:off x="457200" y="2204865"/>
            <a:ext cx="3538736" cy="2088231"/>
          </a:xfrm>
        </p:spPr>
        <p:txBody>
          <a:bodyPr>
            <a:noAutofit/>
          </a:bodyPr>
          <a:lstStyle/>
          <a:p>
            <a:r>
              <a:rPr lang="es-AR" sz="2000" dirty="0" smtClean="0"/>
              <a:t>Este archivo contiene los parámetros y opciones de configuración de las aplicaciones ASP.NET. Cada aplicación Web contendrá su archivo de configuración.</a:t>
            </a:r>
            <a:endParaRPr lang="es-AR" sz="2000" dirty="0"/>
          </a:p>
          <a:p>
            <a:endParaRPr lang="es-AR" sz="2000" dirty="0" smtClean="0"/>
          </a:p>
          <a:p>
            <a:pPr>
              <a:buFont typeface="Wingdings" pitchFamily="2" charset="2"/>
              <a:buChar char="Ø"/>
            </a:pPr>
            <a:endParaRPr lang="es-AR" sz="2000" dirty="0" smtClean="0"/>
          </a:p>
          <a:p>
            <a:pPr>
              <a:buFont typeface="Wingdings" pitchFamily="2" charset="2"/>
              <a:buChar char="Ø"/>
            </a:pPr>
            <a:endParaRPr lang="es-AR" sz="2000" dirty="0" smtClean="0"/>
          </a:p>
        </p:txBody>
      </p:sp>
      <p:sp>
        <p:nvSpPr>
          <p:cNvPr id="3" name="2 Marcador de contenido"/>
          <p:cNvSpPr>
            <a:spLocks noGrp="1"/>
          </p:cNvSpPr>
          <p:nvPr>
            <p:ph sz="quarter" idx="14"/>
          </p:nvPr>
        </p:nvSpPr>
        <p:spPr>
          <a:xfrm>
            <a:off x="4071934" y="2132856"/>
            <a:ext cx="4610674" cy="3768733"/>
          </a:xfrm>
          <a:solidFill>
            <a:schemeClr val="bg2">
              <a:lumMod val="90000"/>
            </a:schemeClr>
          </a:solidFill>
        </p:spPr>
        <p:txBody>
          <a:bodyPr>
            <a:normAutofit fontScale="70000" lnSpcReduction="20000"/>
          </a:bodyPr>
          <a:lstStyle/>
          <a:p>
            <a:pPr>
              <a:buNone/>
            </a:pPr>
            <a:r>
              <a:rPr lang="es-AR" sz="2000" dirty="0"/>
              <a:t>&lt;</a:t>
            </a:r>
            <a:r>
              <a:rPr lang="es-AR" sz="2000" dirty="0" err="1"/>
              <a:t>appSettings</a:t>
            </a:r>
            <a:r>
              <a:rPr lang="es-AR" sz="2000" dirty="0" smtClean="0"/>
              <a:t>&gt;</a:t>
            </a:r>
          </a:p>
          <a:p>
            <a:pPr>
              <a:buNone/>
            </a:pPr>
            <a:r>
              <a:rPr lang="en-US" sz="2000" dirty="0" smtClean="0"/>
              <a:t>	&lt;add key="</a:t>
            </a:r>
            <a:r>
              <a:rPr lang="en-US" sz="2000" dirty="0" err="1" smtClean="0"/>
              <a:t>urlGoogle</a:t>
            </a:r>
            <a:r>
              <a:rPr lang="en-US" sz="2000" dirty="0" smtClean="0"/>
              <a:t>"     </a:t>
            </a:r>
          </a:p>
          <a:p>
            <a:pPr>
              <a:buNone/>
            </a:pPr>
            <a:r>
              <a:rPr lang="en-US" sz="2000" dirty="0"/>
              <a:t> </a:t>
            </a:r>
            <a:r>
              <a:rPr lang="en-US" sz="2000" dirty="0" smtClean="0"/>
              <a:t>      	          value="http://www.google.com.ar"/&gt;</a:t>
            </a:r>
          </a:p>
          <a:p>
            <a:pPr>
              <a:buNone/>
            </a:pPr>
            <a:r>
              <a:rPr lang="es-AR" sz="2000" dirty="0" smtClean="0"/>
              <a:t>  </a:t>
            </a:r>
            <a:r>
              <a:rPr lang="es-AR" sz="2000" dirty="0"/>
              <a:t>&lt;/</a:t>
            </a:r>
            <a:r>
              <a:rPr lang="es-AR" sz="2000" dirty="0" err="1"/>
              <a:t>appSettings</a:t>
            </a:r>
            <a:r>
              <a:rPr lang="es-AR" sz="2000" dirty="0"/>
              <a:t>&gt;</a:t>
            </a:r>
          </a:p>
          <a:p>
            <a:pPr>
              <a:buNone/>
            </a:pPr>
            <a:r>
              <a:rPr lang="es-AR" sz="2000" dirty="0"/>
              <a:t>&lt;</a:t>
            </a:r>
            <a:r>
              <a:rPr lang="es-AR" sz="2000" dirty="0" err="1"/>
              <a:t>connectionStrings</a:t>
            </a:r>
            <a:r>
              <a:rPr lang="es-AR" sz="2000" dirty="0"/>
              <a:t>&gt;</a:t>
            </a:r>
          </a:p>
          <a:p>
            <a:pPr>
              <a:buNone/>
            </a:pPr>
            <a:r>
              <a:rPr lang="es-AR" sz="2000" dirty="0"/>
              <a:t>    &lt;</a:t>
            </a:r>
            <a:r>
              <a:rPr lang="es-AR" sz="2000" dirty="0" err="1"/>
              <a:t>add</a:t>
            </a:r>
            <a:r>
              <a:rPr lang="es-AR" sz="2000" dirty="0"/>
              <a:t> </a:t>
            </a:r>
            <a:r>
              <a:rPr lang="es-AR" sz="2000" dirty="0" err="1" smtClean="0"/>
              <a:t>name</a:t>
            </a:r>
            <a:r>
              <a:rPr lang="es-AR" sz="2000" dirty="0" smtClean="0"/>
              <a:t>=“” </a:t>
            </a:r>
            <a:r>
              <a:rPr lang="es-AR" sz="2000" dirty="0" err="1" smtClean="0"/>
              <a:t>connectionString</a:t>
            </a:r>
            <a:r>
              <a:rPr lang="es-AR" sz="2000" dirty="0" smtClean="0"/>
              <a:t>=“” </a:t>
            </a:r>
            <a:r>
              <a:rPr lang="es-AR" sz="2000" dirty="0" err="1" smtClean="0"/>
              <a:t>providerName</a:t>
            </a:r>
            <a:r>
              <a:rPr lang="es-AR" sz="2000" dirty="0" smtClean="0"/>
              <a:t>=“” /&gt;</a:t>
            </a:r>
          </a:p>
          <a:p>
            <a:pPr>
              <a:buNone/>
            </a:pPr>
            <a:r>
              <a:rPr lang="es-AR" sz="2000" dirty="0" smtClean="0"/>
              <a:t>&lt;/</a:t>
            </a:r>
            <a:r>
              <a:rPr lang="es-AR" sz="2000" dirty="0" err="1" smtClean="0"/>
              <a:t>connectionStrings</a:t>
            </a:r>
            <a:r>
              <a:rPr lang="es-AR" sz="2000" dirty="0"/>
              <a:t>&gt;</a:t>
            </a:r>
          </a:p>
          <a:p>
            <a:pPr>
              <a:buNone/>
            </a:pPr>
            <a:r>
              <a:rPr lang="es-AR" sz="2000" dirty="0"/>
              <a:t>&lt;</a:t>
            </a:r>
            <a:r>
              <a:rPr lang="es-AR" sz="2000" dirty="0" err="1"/>
              <a:t>globalization</a:t>
            </a:r>
            <a:r>
              <a:rPr lang="es-AR" sz="2000" dirty="0"/>
              <a:t> </a:t>
            </a:r>
            <a:r>
              <a:rPr lang="es-AR" sz="2000" dirty="0" err="1"/>
              <a:t>culture</a:t>
            </a:r>
            <a:r>
              <a:rPr lang="es-AR" sz="2000" dirty="0"/>
              <a:t>="es-AR" </a:t>
            </a:r>
            <a:r>
              <a:rPr lang="es-AR" sz="2000" dirty="0" err="1"/>
              <a:t>uiCulture</a:t>
            </a:r>
            <a:r>
              <a:rPr lang="es-AR" sz="2000" dirty="0"/>
              <a:t>="es-AR</a:t>
            </a:r>
            <a:r>
              <a:rPr lang="es-AR" sz="2000" dirty="0" smtClean="0"/>
              <a:t>"/&gt;</a:t>
            </a:r>
          </a:p>
          <a:p>
            <a:pPr>
              <a:buNone/>
            </a:pPr>
            <a:endParaRPr lang="es-AR" sz="2000" dirty="0"/>
          </a:p>
          <a:p>
            <a:pPr>
              <a:buNone/>
            </a:pPr>
            <a:r>
              <a:rPr lang="es-AR" sz="2100" dirty="0"/>
              <a:t>&lt;</a:t>
            </a:r>
            <a:r>
              <a:rPr lang="es-AR" sz="2100" dirty="0" err="1"/>
              <a:t>compilation</a:t>
            </a:r>
            <a:r>
              <a:rPr lang="es-AR" sz="2100" dirty="0"/>
              <a:t> </a:t>
            </a:r>
            <a:r>
              <a:rPr lang="es-AR" sz="2100" dirty="0" err="1"/>
              <a:t>debug</a:t>
            </a:r>
            <a:r>
              <a:rPr lang="es-AR" sz="2100" dirty="0"/>
              <a:t>="true</a:t>
            </a:r>
            <a:r>
              <a:rPr lang="es-AR" sz="2100" dirty="0" smtClean="0"/>
              <a:t>"&gt;</a:t>
            </a:r>
          </a:p>
          <a:p>
            <a:pPr>
              <a:buNone/>
            </a:pPr>
            <a:r>
              <a:rPr lang="es-AR" sz="2100" dirty="0" smtClean="0"/>
              <a:t>-- Controles de usuarios</a:t>
            </a:r>
          </a:p>
          <a:p>
            <a:pPr>
              <a:buNone/>
            </a:pPr>
            <a:r>
              <a:rPr lang="es-AR" sz="2000" dirty="0"/>
              <a:t>&lt;</a:t>
            </a:r>
            <a:r>
              <a:rPr lang="es-AR" sz="2000" dirty="0" err="1"/>
              <a:t>pages</a:t>
            </a:r>
            <a:r>
              <a:rPr lang="es-AR" sz="2000" dirty="0"/>
              <a:t>&gt;</a:t>
            </a:r>
          </a:p>
          <a:p>
            <a:pPr>
              <a:buNone/>
            </a:pPr>
            <a:r>
              <a:rPr lang="es-AR" sz="2000" dirty="0"/>
              <a:t>      &lt;</a:t>
            </a:r>
            <a:r>
              <a:rPr lang="es-AR" sz="2000" dirty="0" err="1"/>
              <a:t>controls</a:t>
            </a:r>
            <a:r>
              <a:rPr lang="es-AR" sz="2000" dirty="0"/>
              <a:t>&gt;</a:t>
            </a:r>
          </a:p>
          <a:p>
            <a:pPr>
              <a:buNone/>
            </a:pPr>
            <a:r>
              <a:rPr lang="es-AR" sz="2000" dirty="0"/>
              <a:t>        &lt;!-- &lt;</a:t>
            </a:r>
            <a:r>
              <a:rPr lang="es-AR" sz="2000" dirty="0" err="1"/>
              <a:t>add</a:t>
            </a:r>
            <a:r>
              <a:rPr lang="es-AR" sz="2000" dirty="0"/>
              <a:t> </a:t>
            </a:r>
            <a:r>
              <a:rPr lang="es-AR" sz="2000" dirty="0" err="1"/>
              <a:t>tagPrefix</a:t>
            </a:r>
            <a:r>
              <a:rPr lang="es-AR" sz="2000" dirty="0"/>
              <a:t>="uc1" </a:t>
            </a:r>
            <a:r>
              <a:rPr lang="es-AR" sz="2000" dirty="0" err="1"/>
              <a:t>src</a:t>
            </a:r>
            <a:r>
              <a:rPr lang="es-AR" sz="2000" dirty="0"/>
              <a:t>="~/</a:t>
            </a:r>
            <a:r>
              <a:rPr lang="es-AR" sz="2000" dirty="0" err="1"/>
              <a:t>User</a:t>
            </a:r>
            <a:r>
              <a:rPr lang="es-AR" sz="2000" dirty="0"/>
              <a:t> </a:t>
            </a:r>
            <a:r>
              <a:rPr lang="es-AR" sz="2000" dirty="0" err="1"/>
              <a:t>Controls</a:t>
            </a:r>
            <a:r>
              <a:rPr lang="es-AR" sz="2000" dirty="0"/>
              <a:t>/resultado.ascx" </a:t>
            </a:r>
            <a:r>
              <a:rPr lang="es-AR" sz="2000" dirty="0" err="1"/>
              <a:t>tagName</a:t>
            </a:r>
            <a:r>
              <a:rPr lang="es-AR" sz="2000" dirty="0"/>
              <a:t>="resultado"/&gt; --&gt;</a:t>
            </a:r>
          </a:p>
          <a:p>
            <a:pPr>
              <a:buNone/>
            </a:pPr>
            <a:r>
              <a:rPr lang="es-AR" sz="2000" dirty="0"/>
              <a:t>      &lt;/</a:t>
            </a:r>
            <a:r>
              <a:rPr lang="es-AR" sz="2000" dirty="0" err="1"/>
              <a:t>controls</a:t>
            </a:r>
            <a:r>
              <a:rPr lang="es-AR" sz="2000" dirty="0"/>
              <a:t>&gt;</a:t>
            </a:r>
          </a:p>
          <a:p>
            <a:pPr>
              <a:buNone/>
            </a:pPr>
            <a:r>
              <a:rPr lang="es-AR" sz="2000" dirty="0" smtClean="0"/>
              <a:t>&lt;/</a:t>
            </a:r>
            <a:r>
              <a:rPr lang="es-AR" sz="2000" dirty="0" err="1"/>
              <a:t>pages</a:t>
            </a:r>
            <a:r>
              <a:rPr lang="es-AR" sz="2000" dirty="0"/>
              <a:t>&gt;</a:t>
            </a:r>
          </a:p>
          <a:p>
            <a:pPr>
              <a:buNone/>
            </a:pPr>
            <a:endParaRPr lang="es-AR" sz="2100" dirty="0"/>
          </a:p>
        </p:txBody>
      </p:sp>
      <p:sp>
        <p:nvSpPr>
          <p:cNvPr id="7" name="Marcador de pie de página 6"/>
          <p:cNvSpPr>
            <a:spLocks noGrp="1"/>
          </p:cNvSpPr>
          <p:nvPr>
            <p:ph type="ftr" sz="quarter" idx="11"/>
          </p:nvPr>
        </p:nvSpPr>
        <p:spPr/>
        <p:txBody>
          <a:bodyPr/>
          <a:lstStyle/>
          <a:p>
            <a:r>
              <a:rPr lang="es-AR" smtClean="0"/>
              <a:t>Introducción a la Plataforma .NET – Fundamentos App Web</a:t>
            </a:r>
            <a:endParaRPr lang="es-ES"/>
          </a:p>
        </p:txBody>
      </p:sp>
    </p:spTree>
    <p:extLst>
      <p:ext uri="{BB962C8B-B14F-4D97-AF65-F5344CB8AC3E}">
        <p14:creationId xmlns:p14="http://schemas.microsoft.com/office/powerpoint/2010/main" val="28307903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Eventos </a:t>
            </a:r>
            <a:r>
              <a:rPr lang="es-ES_tradnl" dirty="0" smtClean="0"/>
              <a:t>en las App Web</a:t>
            </a:r>
            <a:endParaRPr lang="es-AR" dirty="0"/>
          </a:p>
        </p:txBody>
      </p:sp>
      <p:sp>
        <p:nvSpPr>
          <p:cNvPr id="3" name="Marcador de fecha 2"/>
          <p:cNvSpPr>
            <a:spLocks noGrp="1"/>
          </p:cNvSpPr>
          <p:nvPr>
            <p:ph type="dt" sz="half" idx="10"/>
          </p:nvPr>
        </p:nvSpPr>
        <p:spPr>
          <a:xfrm>
            <a:off x="5163672" y="6237312"/>
            <a:ext cx="3786690" cy="365125"/>
          </a:xfrm>
        </p:spPr>
        <p:txBody>
          <a:bodyPr/>
          <a:lstStyle/>
          <a:p>
            <a:fld id="{1DE26F06-2737-4AF7-8610-EE26A64AA6F2}" type="datetime1">
              <a:rPr lang="es-ES" smtClean="0"/>
              <a:t>15/05/2014</a:t>
            </a:fld>
            <a:endParaRPr lang="es-ES"/>
          </a:p>
        </p:txBody>
      </p:sp>
      <p:sp>
        <p:nvSpPr>
          <p:cNvPr id="4" name="Marcador de pie de página 3"/>
          <p:cNvSpPr>
            <a:spLocks noGrp="1"/>
          </p:cNvSpPr>
          <p:nvPr>
            <p:ph type="ftr" sz="quarter" idx="11"/>
          </p:nvPr>
        </p:nvSpPr>
        <p:spPr>
          <a:xfrm>
            <a:off x="193638" y="6237312"/>
            <a:ext cx="3786691" cy="365125"/>
          </a:xfrm>
        </p:spPr>
        <p:txBody>
          <a:bodyPr/>
          <a:lstStyle/>
          <a:p>
            <a:r>
              <a:rPr lang="es-AR" smtClean="0"/>
              <a:t>Introducción a la Plataforma .NET – Fundamentos App Web</a:t>
            </a:r>
            <a:endParaRPr lang="es-ES" dirty="0"/>
          </a:p>
        </p:txBody>
      </p:sp>
      <p:sp>
        <p:nvSpPr>
          <p:cNvPr id="5" name="Marcador de número de diapositiva 4"/>
          <p:cNvSpPr>
            <a:spLocks noGrp="1"/>
          </p:cNvSpPr>
          <p:nvPr>
            <p:ph type="sldNum" sz="quarter" idx="12"/>
          </p:nvPr>
        </p:nvSpPr>
        <p:spPr>
          <a:xfrm>
            <a:off x="3991088" y="6304235"/>
            <a:ext cx="1161826" cy="365125"/>
          </a:xfrm>
        </p:spPr>
        <p:txBody>
          <a:bodyPr/>
          <a:lstStyle/>
          <a:p>
            <a:fld id="{132FADFE-3B8F-471C-ABF0-DBC7717ECBBC}" type="slidenum">
              <a:rPr lang="es-ES" smtClean="0"/>
              <a:pPr/>
              <a:t>18</a:t>
            </a:fld>
            <a:endParaRPr lang="es-ES"/>
          </a:p>
        </p:txBody>
      </p:sp>
      <p:sp>
        <p:nvSpPr>
          <p:cNvPr id="6" name="Marcador de contenido 5"/>
          <p:cNvSpPr>
            <a:spLocks noGrp="1"/>
          </p:cNvSpPr>
          <p:nvPr>
            <p:ph sz="quarter" idx="13"/>
          </p:nvPr>
        </p:nvSpPr>
        <p:spPr>
          <a:xfrm>
            <a:off x="467544" y="1700808"/>
            <a:ext cx="8219256" cy="4425672"/>
          </a:xfrm>
        </p:spPr>
        <p:txBody>
          <a:bodyPr/>
          <a:lstStyle/>
          <a:p>
            <a:r>
              <a:rPr lang="es-ES_tradnl" dirty="0" smtClean="0"/>
              <a:t>Eventos a nivel de aplicación: Eventos globales la aplicación, por ejemplo el inicio de la aplicación, finalización de una sesión.</a:t>
            </a:r>
          </a:p>
          <a:p>
            <a:endParaRPr lang="es-ES_tradnl" dirty="0"/>
          </a:p>
          <a:p>
            <a:r>
              <a:rPr lang="es-ES_tradnl" dirty="0" smtClean="0"/>
              <a:t>Eventos a nivel de </a:t>
            </a:r>
            <a:r>
              <a:rPr lang="es-ES_tradnl" dirty="0" err="1" smtClean="0"/>
              <a:t>Pagina.de</a:t>
            </a:r>
            <a:r>
              <a:rPr lang="es-ES_tradnl" dirty="0" smtClean="0"/>
              <a:t> los Normalmente realizados por el usuario, como el </a:t>
            </a:r>
            <a:r>
              <a:rPr lang="es-ES_tradnl" dirty="0" err="1" smtClean="0"/>
              <a:t>submit</a:t>
            </a:r>
            <a:r>
              <a:rPr lang="es-ES_tradnl" dirty="0" smtClean="0"/>
              <a:t> en un formulario o el </a:t>
            </a:r>
            <a:r>
              <a:rPr lang="es-ES_tradnl" dirty="0" err="1" smtClean="0"/>
              <a:t>click</a:t>
            </a:r>
            <a:r>
              <a:rPr lang="es-ES_tradnl" dirty="0" smtClean="0"/>
              <a:t> sobre un enlace</a:t>
            </a:r>
          </a:p>
          <a:p>
            <a:endParaRPr lang="es-ES_tradnl" dirty="0"/>
          </a:p>
          <a:p>
            <a:r>
              <a:rPr lang="es-ES_tradnl" dirty="0" smtClean="0"/>
              <a:t>Eventos a nivel de servidor. Propio de los controles web en  el servidor.</a:t>
            </a:r>
            <a:endParaRPr lang="es-AR" dirty="0"/>
          </a:p>
        </p:txBody>
      </p:sp>
    </p:spTree>
    <p:extLst>
      <p:ext uri="{BB962C8B-B14F-4D97-AF65-F5344CB8AC3E}">
        <p14:creationId xmlns:p14="http://schemas.microsoft.com/office/powerpoint/2010/main" val="6034363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p:txBody>
          <a:bodyPr/>
          <a:lstStyle/>
          <a:p>
            <a:r>
              <a:rPr lang="es-AR" dirty="0" err="1" smtClean="0"/>
              <a:t>Postback</a:t>
            </a:r>
            <a:endParaRPr lang="es-AR" dirty="0"/>
          </a:p>
        </p:txBody>
      </p:sp>
      <p:sp>
        <p:nvSpPr>
          <p:cNvPr id="4" name="3 Marcador de fecha"/>
          <p:cNvSpPr>
            <a:spLocks noGrp="1"/>
          </p:cNvSpPr>
          <p:nvPr>
            <p:ph type="dt" sz="half" idx="10"/>
          </p:nvPr>
        </p:nvSpPr>
        <p:spPr/>
        <p:txBody>
          <a:bodyPr/>
          <a:lstStyle/>
          <a:p>
            <a:fld id="{6D10AC78-B0D0-4373-9075-7278B1EF7F5F}" type="datetime1">
              <a:rPr lang="es-ES" smtClean="0"/>
              <a:t>15/05/2014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19</a:t>
            </a:fld>
            <a:endParaRPr lang="es-AR"/>
          </a:p>
        </p:txBody>
      </p:sp>
      <p:sp>
        <p:nvSpPr>
          <p:cNvPr id="2" name="1 Marcador de contenido"/>
          <p:cNvSpPr>
            <a:spLocks noGrp="1"/>
          </p:cNvSpPr>
          <p:nvPr>
            <p:ph sz="quarter" idx="13"/>
          </p:nvPr>
        </p:nvSpPr>
        <p:spPr>
          <a:xfrm>
            <a:off x="467544" y="1700808"/>
            <a:ext cx="4104456" cy="4272789"/>
          </a:xfrm>
        </p:spPr>
        <p:txBody>
          <a:bodyPr>
            <a:normAutofit fontScale="70000" lnSpcReduction="20000"/>
          </a:bodyPr>
          <a:lstStyle/>
          <a:p>
            <a:pPr>
              <a:buClr>
                <a:schemeClr val="accent1">
                  <a:lumMod val="75000"/>
                </a:schemeClr>
              </a:buClr>
            </a:pPr>
            <a:r>
              <a:rPr lang="es-AR" sz="2000" dirty="0" smtClean="0"/>
              <a:t>El </a:t>
            </a:r>
            <a:r>
              <a:rPr lang="es-AR" sz="2000" dirty="0" err="1" smtClean="0"/>
              <a:t>postaback</a:t>
            </a:r>
            <a:r>
              <a:rPr lang="es-AR" sz="2000" dirty="0" smtClean="0"/>
              <a:t> implica la comunicación del cliente con el servidor cuando se lanza un evento de un control de asp.net.</a:t>
            </a:r>
          </a:p>
          <a:p>
            <a:pPr>
              <a:buClr>
                <a:schemeClr val="accent1">
                  <a:lumMod val="75000"/>
                </a:schemeClr>
              </a:buClr>
            </a:pPr>
            <a:endParaRPr lang="es-AR" sz="2000" dirty="0" smtClean="0"/>
          </a:p>
          <a:p>
            <a:pPr>
              <a:buClr>
                <a:schemeClr val="accent1">
                  <a:lumMod val="75000"/>
                </a:schemeClr>
              </a:buClr>
            </a:pPr>
            <a:r>
              <a:rPr lang="es-AR" sz="2000" dirty="0" smtClean="0"/>
              <a:t>En si mismo el </a:t>
            </a:r>
            <a:r>
              <a:rPr lang="es-AR" sz="2000" dirty="0" err="1" smtClean="0"/>
              <a:t>postback</a:t>
            </a:r>
            <a:r>
              <a:rPr lang="es-AR" sz="2000" dirty="0" smtClean="0"/>
              <a:t> no mantiene la información de los controles, es justamente el </a:t>
            </a:r>
            <a:r>
              <a:rPr lang="es-AR" sz="2000" dirty="0" err="1" smtClean="0"/>
              <a:t>ViewState</a:t>
            </a:r>
            <a:r>
              <a:rPr lang="es-AR" sz="2000" dirty="0" smtClean="0"/>
              <a:t> el que lo hace.</a:t>
            </a:r>
          </a:p>
          <a:p>
            <a:pPr>
              <a:buClr>
                <a:schemeClr val="accent1">
                  <a:lumMod val="75000"/>
                </a:schemeClr>
              </a:buClr>
            </a:pPr>
            <a:endParaRPr lang="es-AR" sz="2000" dirty="0" smtClean="0"/>
          </a:p>
          <a:p>
            <a:pPr>
              <a:buClr>
                <a:schemeClr val="accent1">
                  <a:lumMod val="75000"/>
                </a:schemeClr>
              </a:buClr>
            </a:pPr>
            <a:r>
              <a:rPr lang="es-AR" sz="2000" dirty="0" smtClean="0"/>
              <a:t>Cuando se invoca una pagina mediante una acción de </a:t>
            </a:r>
            <a:r>
              <a:rPr lang="es-AR" sz="2000" dirty="0" err="1" smtClean="0"/>
              <a:t>Postback</a:t>
            </a:r>
            <a:r>
              <a:rPr lang="es-AR" sz="2000" dirty="0" smtClean="0"/>
              <a:t> en un evento de un control, este ejecuta todo el ciclo de vida de esa pagina, incluido el </a:t>
            </a:r>
            <a:r>
              <a:rPr lang="es-AR" sz="2000" dirty="0" err="1" smtClean="0"/>
              <a:t>Page_Load</a:t>
            </a:r>
            <a:r>
              <a:rPr lang="es-AR" sz="2000" dirty="0" smtClean="0"/>
              <a:t>, la propiedad </a:t>
            </a:r>
            <a:r>
              <a:rPr lang="es-AR" sz="2000" dirty="0" err="1" smtClean="0"/>
              <a:t>IsPostBack</a:t>
            </a:r>
            <a:r>
              <a:rPr lang="es-AR" sz="2000" dirty="0" smtClean="0"/>
              <a:t> nos da esa información.</a:t>
            </a:r>
          </a:p>
          <a:p>
            <a:pPr>
              <a:buClr>
                <a:schemeClr val="accent1">
                  <a:lumMod val="75000"/>
                </a:schemeClr>
              </a:buClr>
            </a:pPr>
            <a:endParaRPr lang="es-AR" sz="2000" dirty="0" smtClean="0"/>
          </a:p>
          <a:p>
            <a:pPr>
              <a:buClr>
                <a:schemeClr val="accent1">
                  <a:lumMod val="75000"/>
                </a:schemeClr>
              </a:buClr>
            </a:pPr>
            <a:r>
              <a:rPr lang="es-AR" sz="2000" dirty="0" smtClean="0"/>
              <a:t>Cuando una página se carga la primera vez el </a:t>
            </a:r>
            <a:r>
              <a:rPr lang="es-AR" sz="2000" dirty="0" err="1" smtClean="0"/>
              <a:t>IsPostBack</a:t>
            </a:r>
            <a:r>
              <a:rPr lang="es-AR" sz="2000" dirty="0" smtClean="0"/>
              <a:t> será false, solo cuando se invoca a la pagina ante un evento de un control es que el </a:t>
            </a:r>
            <a:r>
              <a:rPr lang="es-AR" sz="2000" dirty="0" err="1" smtClean="0"/>
              <a:t>IsPostBack</a:t>
            </a:r>
            <a:r>
              <a:rPr lang="es-AR" sz="2000" dirty="0" smtClean="0"/>
              <a:t> será true, ya que este implica una llamada al servidor ante un evento de un control.</a:t>
            </a:r>
          </a:p>
          <a:p>
            <a:endParaRPr lang="es-AR" dirty="0" smtClean="0"/>
          </a:p>
          <a:p>
            <a:endParaRPr lang="es-AR" dirty="0"/>
          </a:p>
        </p:txBody>
      </p:sp>
      <p:pic>
        <p:nvPicPr>
          <p:cNvPr id="3" name="Imagen 2"/>
          <p:cNvPicPr>
            <a:picLocks noChangeAspect="1"/>
          </p:cNvPicPr>
          <p:nvPr/>
        </p:nvPicPr>
        <p:blipFill>
          <a:blip r:embed="rId3"/>
          <a:stretch>
            <a:fillRect/>
          </a:stretch>
        </p:blipFill>
        <p:spPr>
          <a:xfrm>
            <a:off x="4965439" y="2564904"/>
            <a:ext cx="3962166" cy="3191247"/>
          </a:xfrm>
          <a:prstGeom prst="rect">
            <a:avLst/>
          </a:prstGeom>
        </p:spPr>
      </p:pic>
      <p:sp>
        <p:nvSpPr>
          <p:cNvPr id="7" name="Marcador de pie de página 6"/>
          <p:cNvSpPr>
            <a:spLocks noGrp="1"/>
          </p:cNvSpPr>
          <p:nvPr>
            <p:ph type="ftr" sz="quarter" idx="11"/>
          </p:nvPr>
        </p:nvSpPr>
        <p:spPr/>
        <p:txBody>
          <a:bodyPr/>
          <a:lstStyle/>
          <a:p>
            <a:r>
              <a:rPr lang="es-AR" smtClean="0"/>
              <a:t>Introducción a la Plataforma .NET – Fundamentos App Web</a:t>
            </a:r>
            <a:endParaRPr lang="es-ES"/>
          </a:p>
        </p:txBody>
      </p:sp>
    </p:spTree>
    <p:extLst>
      <p:ext uri="{BB962C8B-B14F-4D97-AF65-F5344CB8AC3E}">
        <p14:creationId xmlns:p14="http://schemas.microsoft.com/office/powerpoint/2010/main" val="41954660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95536" y="2060848"/>
            <a:ext cx="5544616" cy="4055625"/>
          </a:xfrm>
        </p:spPr>
        <p:txBody>
          <a:bodyPr>
            <a:normAutofit/>
          </a:bodyPr>
          <a:lstStyle/>
          <a:p>
            <a:pPr>
              <a:buClr>
                <a:schemeClr val="accent1">
                  <a:lumMod val="75000"/>
                </a:schemeClr>
              </a:buClr>
              <a:buFont typeface="Wingdings" pitchFamily="2" charset="2"/>
              <a:buChar char="&amp;"/>
            </a:pPr>
            <a:r>
              <a:rPr lang="es-AR" dirty="0" smtClean="0"/>
              <a:t>Introducción al desarrollo con ASP.NET</a:t>
            </a:r>
            <a:endParaRPr lang="es-AR" dirty="0"/>
          </a:p>
          <a:p>
            <a:pPr>
              <a:buClr>
                <a:schemeClr val="accent1">
                  <a:lumMod val="75000"/>
                </a:schemeClr>
              </a:buClr>
              <a:buFont typeface="Wingdings" pitchFamily="2" charset="2"/>
              <a:buChar char="&amp;"/>
            </a:pPr>
            <a:endParaRPr lang="es-AR" dirty="0"/>
          </a:p>
          <a:p>
            <a:pPr>
              <a:buClr>
                <a:schemeClr val="accent1">
                  <a:lumMod val="75000"/>
                </a:schemeClr>
              </a:buClr>
              <a:buFont typeface="Wingdings" pitchFamily="2" charset="2"/>
              <a:buChar char="&amp;"/>
            </a:pPr>
            <a:r>
              <a:rPr lang="es-AR" dirty="0" smtClean="0"/>
              <a:t>Los controles ASP.NET</a:t>
            </a:r>
            <a:endParaRPr lang="es-AR" dirty="0"/>
          </a:p>
          <a:p>
            <a:pPr>
              <a:buClr>
                <a:schemeClr val="accent1">
                  <a:lumMod val="75000"/>
                </a:schemeClr>
              </a:buClr>
              <a:buFont typeface="Wingdings" pitchFamily="2" charset="2"/>
              <a:buChar char="&amp;"/>
            </a:pPr>
            <a:endParaRPr lang="es-AR" dirty="0"/>
          </a:p>
          <a:p>
            <a:pPr>
              <a:buClr>
                <a:schemeClr val="accent1">
                  <a:lumMod val="75000"/>
                </a:schemeClr>
              </a:buClr>
              <a:buFont typeface="Wingdings" pitchFamily="2" charset="2"/>
              <a:buChar char="&amp;"/>
            </a:pPr>
            <a:r>
              <a:rPr lang="es-AR" dirty="0" smtClean="0"/>
              <a:t>Los controles de usuario</a:t>
            </a:r>
          </a:p>
          <a:p>
            <a:pPr>
              <a:buClr>
                <a:schemeClr val="accent1">
                  <a:lumMod val="75000"/>
                </a:schemeClr>
              </a:buClr>
              <a:buFont typeface="Wingdings" pitchFamily="2" charset="2"/>
              <a:buChar char="&amp;"/>
            </a:pPr>
            <a:endParaRPr lang="es-AR" dirty="0"/>
          </a:p>
          <a:p>
            <a:pPr>
              <a:buClr>
                <a:schemeClr val="accent1">
                  <a:lumMod val="75000"/>
                </a:schemeClr>
              </a:buClr>
              <a:buFont typeface="Wingdings" pitchFamily="2" charset="2"/>
              <a:buChar char="&amp;"/>
            </a:pPr>
            <a:r>
              <a:rPr lang="es-AR" dirty="0" smtClean="0"/>
              <a:t>Técnicas de trabajo y consejos varios</a:t>
            </a:r>
          </a:p>
          <a:p>
            <a:pPr>
              <a:buClr>
                <a:schemeClr val="accent1">
                  <a:lumMod val="75000"/>
                </a:schemeClr>
              </a:buClr>
              <a:buFont typeface="Wingdings" pitchFamily="2" charset="2"/>
              <a:buChar char="&amp;"/>
            </a:pPr>
            <a:endParaRPr lang="es-AR" dirty="0"/>
          </a:p>
          <a:p>
            <a:pPr>
              <a:buClr>
                <a:schemeClr val="accent1">
                  <a:lumMod val="75000"/>
                </a:schemeClr>
              </a:buClr>
              <a:buFont typeface="Wingdings" pitchFamily="2" charset="2"/>
              <a:buChar char="&amp;"/>
            </a:pPr>
            <a:endParaRPr lang="es-AR" dirty="0" smtClean="0"/>
          </a:p>
          <a:p>
            <a:pPr>
              <a:buClr>
                <a:schemeClr val="accent1">
                  <a:lumMod val="75000"/>
                </a:schemeClr>
              </a:buClr>
              <a:buFont typeface="Wingdings" pitchFamily="2" charset="2"/>
              <a:buChar char="&amp;"/>
            </a:pPr>
            <a:endParaRPr lang="es-AR" dirty="0"/>
          </a:p>
          <a:p>
            <a:pPr>
              <a:buClr>
                <a:schemeClr val="accent1">
                  <a:lumMod val="75000"/>
                </a:schemeClr>
              </a:buClr>
              <a:buFont typeface="Wingdings" pitchFamily="2" charset="2"/>
              <a:buChar char="&amp;"/>
            </a:pPr>
            <a:endParaRPr lang="es-AR" dirty="0"/>
          </a:p>
          <a:p>
            <a:pPr>
              <a:buClr>
                <a:schemeClr val="accent1">
                  <a:lumMod val="75000"/>
                </a:schemeClr>
              </a:buClr>
              <a:buFont typeface="Wingdings" pitchFamily="2" charset="2"/>
              <a:buChar char="&amp;"/>
            </a:pPr>
            <a:endParaRPr lang="es-AR" dirty="0"/>
          </a:p>
        </p:txBody>
      </p:sp>
      <p:sp>
        <p:nvSpPr>
          <p:cNvPr id="4" name="3 Marcador de fecha"/>
          <p:cNvSpPr>
            <a:spLocks noGrp="1"/>
          </p:cNvSpPr>
          <p:nvPr>
            <p:ph type="dt" sz="half" idx="10"/>
          </p:nvPr>
        </p:nvSpPr>
        <p:spPr/>
        <p:txBody>
          <a:bodyPr/>
          <a:lstStyle/>
          <a:p>
            <a:fld id="{B0E3150E-1C7B-4338-ACB2-D685165AB3BC}" type="datetime1">
              <a:rPr lang="es-ES" smtClean="0"/>
              <a:t>15/05/2014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2</a:t>
            </a:fld>
            <a:endParaRPr lang="es-AR"/>
          </a:p>
        </p:txBody>
      </p:sp>
      <p:sp>
        <p:nvSpPr>
          <p:cNvPr id="2" name="1 Título"/>
          <p:cNvSpPr>
            <a:spLocks noGrp="1"/>
          </p:cNvSpPr>
          <p:nvPr>
            <p:ph type="title"/>
          </p:nvPr>
        </p:nvSpPr>
        <p:spPr/>
        <p:txBody>
          <a:bodyPr/>
          <a:lstStyle/>
          <a:p>
            <a:r>
              <a:rPr lang="es-AR" dirty="0" smtClean="0"/>
              <a:t>Agenda</a:t>
            </a:r>
            <a:endParaRPr lang="es-AR" dirty="0"/>
          </a:p>
        </p:txBody>
      </p:sp>
      <p:pic>
        <p:nvPicPr>
          <p:cNvPr id="28674" name="Picture 2" descr="C:\Users\Victor\AppData\Local\Microsoft\Windows\Temporary Internet Files\Content.IE5\1YX1XCQC\MC900410407[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00760" y="3143248"/>
            <a:ext cx="2548903" cy="2160240"/>
          </a:xfrm>
          <a:prstGeom prst="rect">
            <a:avLst/>
          </a:prstGeom>
          <a:noFill/>
          <a:extLst>
            <a:ext uri="{909E8E84-426E-40dd-AFC4-6F175D3DCCD1}">
              <a14:hiddenFill xmlns:a14="http://schemas.microsoft.com/office/drawing/2010/main" xmlns="">
                <a:solidFill>
                  <a:srgbClr val="FFFFFF"/>
                </a:solidFill>
              </a14:hiddenFill>
            </a:ext>
          </a:extLst>
        </p:spPr>
      </p:pic>
      <p:sp>
        <p:nvSpPr>
          <p:cNvPr id="6" name="Marcador de pie de página 5"/>
          <p:cNvSpPr>
            <a:spLocks noGrp="1"/>
          </p:cNvSpPr>
          <p:nvPr>
            <p:ph type="ftr" sz="quarter" idx="11"/>
          </p:nvPr>
        </p:nvSpPr>
        <p:spPr/>
        <p:txBody>
          <a:bodyPr/>
          <a:lstStyle/>
          <a:p>
            <a:r>
              <a:rPr lang="es-AR" smtClean="0"/>
              <a:t>Introducción a la Plataforma .NET – Fundamentos App Web</a:t>
            </a:r>
            <a:endParaRPr lang="es-ES"/>
          </a:p>
        </p:txBody>
      </p:sp>
    </p:spTree>
    <p:extLst>
      <p:ext uri="{BB962C8B-B14F-4D97-AF65-F5344CB8AC3E}">
        <p14:creationId xmlns:p14="http://schemas.microsoft.com/office/powerpoint/2010/main" val="33197298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contenido 6"/>
          <p:cNvPicPr>
            <a:picLocks noGrp="1" noChangeAspect="1"/>
          </p:cNvPicPr>
          <p:nvPr>
            <p:ph idx="1"/>
          </p:nvPr>
        </p:nvPicPr>
        <p:blipFill>
          <a:blip r:embed="rId2"/>
          <a:stretch>
            <a:fillRect/>
          </a:stretch>
        </p:blipFill>
        <p:spPr>
          <a:xfrm>
            <a:off x="1793175" y="1708150"/>
            <a:ext cx="5557651" cy="4457700"/>
          </a:xfrm>
          <a:prstGeom prst="rect">
            <a:avLst/>
          </a:prstGeom>
        </p:spPr>
      </p:pic>
      <p:sp>
        <p:nvSpPr>
          <p:cNvPr id="3" name="Marcador de fecha 2"/>
          <p:cNvSpPr>
            <a:spLocks noGrp="1"/>
          </p:cNvSpPr>
          <p:nvPr>
            <p:ph type="dt" sz="half" idx="10"/>
          </p:nvPr>
        </p:nvSpPr>
        <p:spPr/>
        <p:txBody>
          <a:bodyPr/>
          <a:lstStyle/>
          <a:p>
            <a:fld id="{DDEE2451-7139-4161-9E88-FE1FCACA0835}" type="datetime1">
              <a:rPr lang="es-ES" smtClean="0"/>
              <a:t>15/05/2014</a:t>
            </a:fld>
            <a:endParaRPr lang="es-ES"/>
          </a:p>
        </p:txBody>
      </p:sp>
      <p:sp>
        <p:nvSpPr>
          <p:cNvPr id="4" name="Marcador de pie de página 3"/>
          <p:cNvSpPr>
            <a:spLocks noGrp="1"/>
          </p:cNvSpPr>
          <p:nvPr>
            <p:ph type="ftr" sz="quarter" idx="11"/>
          </p:nvPr>
        </p:nvSpPr>
        <p:spPr/>
        <p:txBody>
          <a:bodyPr/>
          <a:lstStyle/>
          <a:p>
            <a:r>
              <a:rPr lang="es-AR" smtClean="0"/>
              <a:t>Introducción a la Plataforma .NET – Fundamentos App Web</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20</a:t>
            </a:fld>
            <a:endParaRPr lang="es-ES"/>
          </a:p>
        </p:txBody>
      </p:sp>
      <p:sp>
        <p:nvSpPr>
          <p:cNvPr id="6" name="Título 5"/>
          <p:cNvSpPr>
            <a:spLocks noGrp="1"/>
          </p:cNvSpPr>
          <p:nvPr>
            <p:ph type="title"/>
          </p:nvPr>
        </p:nvSpPr>
        <p:spPr/>
        <p:txBody>
          <a:bodyPr/>
          <a:lstStyle/>
          <a:p>
            <a:r>
              <a:rPr lang="es-AR" dirty="0"/>
              <a:t>Ciclo de vida de una página</a:t>
            </a:r>
          </a:p>
        </p:txBody>
      </p:sp>
    </p:spTree>
    <p:extLst>
      <p:ext uri="{BB962C8B-B14F-4D97-AF65-F5344CB8AC3E}">
        <p14:creationId xmlns:p14="http://schemas.microsoft.com/office/powerpoint/2010/main" val="4971371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p:txBody>
          <a:bodyPr/>
          <a:lstStyle/>
          <a:p>
            <a:r>
              <a:rPr lang="es-AR" dirty="0" smtClean="0"/>
              <a:t>Ciclo de vida de una página</a:t>
            </a:r>
            <a:endParaRPr lang="es-AR" dirty="0"/>
          </a:p>
        </p:txBody>
      </p:sp>
      <p:sp>
        <p:nvSpPr>
          <p:cNvPr id="4" name="3 Marcador de fecha"/>
          <p:cNvSpPr>
            <a:spLocks noGrp="1"/>
          </p:cNvSpPr>
          <p:nvPr>
            <p:ph type="dt" sz="half" idx="10"/>
          </p:nvPr>
        </p:nvSpPr>
        <p:spPr/>
        <p:txBody>
          <a:bodyPr/>
          <a:lstStyle/>
          <a:p>
            <a:fld id="{55CE268A-6A55-4A56-A929-B2D4A8C9DC13}" type="datetime1">
              <a:rPr lang="es-ES" smtClean="0"/>
              <a:t>15/05/2014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21</a:t>
            </a:fld>
            <a:endParaRPr lang="es-AR"/>
          </a:p>
        </p:txBody>
      </p:sp>
      <p:sp>
        <p:nvSpPr>
          <p:cNvPr id="2" name="1 Marcador de contenido"/>
          <p:cNvSpPr>
            <a:spLocks noGrp="1"/>
          </p:cNvSpPr>
          <p:nvPr>
            <p:ph sz="quarter" idx="13"/>
          </p:nvPr>
        </p:nvSpPr>
        <p:spPr>
          <a:xfrm>
            <a:off x="428596" y="1928802"/>
            <a:ext cx="8175852" cy="3768733"/>
          </a:xfrm>
        </p:spPr>
        <p:txBody>
          <a:bodyPr>
            <a:normAutofit/>
          </a:bodyPr>
          <a:lstStyle/>
          <a:p>
            <a:pPr>
              <a:buClr>
                <a:schemeClr val="accent1">
                  <a:lumMod val="75000"/>
                </a:schemeClr>
              </a:buClr>
            </a:pPr>
            <a:r>
              <a:rPr lang="es-AR" sz="2000" dirty="0" smtClean="0"/>
              <a:t>En términos generales, la página recorre las siguientes fases:</a:t>
            </a:r>
          </a:p>
          <a:p>
            <a:pPr lvl="1">
              <a:buClr>
                <a:schemeClr val="accent1">
                  <a:lumMod val="75000"/>
                </a:schemeClr>
              </a:buClr>
            </a:pPr>
            <a:r>
              <a:rPr lang="es-AR" sz="1800" b="1" dirty="0" smtClean="0">
                <a:solidFill>
                  <a:schemeClr val="tx2">
                    <a:lumMod val="40000"/>
                    <a:lumOff val="60000"/>
                  </a:schemeClr>
                </a:solidFill>
              </a:rPr>
              <a:t>Solicitud de </a:t>
            </a:r>
            <a:r>
              <a:rPr lang="es-AR" sz="1800" b="1" dirty="0" smtClean="0">
                <a:solidFill>
                  <a:schemeClr val="tx2">
                    <a:lumMod val="40000"/>
                    <a:lumOff val="60000"/>
                  </a:schemeClr>
                </a:solidFill>
              </a:rPr>
              <a:t>página: </a:t>
            </a:r>
          </a:p>
          <a:p>
            <a:pPr lvl="1">
              <a:buClr>
                <a:schemeClr val="accent1">
                  <a:lumMod val="75000"/>
                </a:schemeClr>
              </a:buClr>
            </a:pPr>
            <a:r>
              <a:rPr lang="es-AR" sz="1800" dirty="0" smtClean="0"/>
              <a:t>se </a:t>
            </a:r>
            <a:r>
              <a:rPr lang="es-AR" sz="1800" dirty="0" smtClean="0"/>
              <a:t>produce antes de que comience el ciclo de vida de la página. Cuando un usuario solicita la página, ASP.NET determina si ésta se debe analizar y compilar (a fin de que comience el ciclo de vida de la página) o si se puede enviar una versión en caché de la página como respuesta sin ejecutar la página.</a:t>
            </a:r>
          </a:p>
          <a:p>
            <a:pPr lvl="1">
              <a:buClr>
                <a:schemeClr val="accent1">
                  <a:lumMod val="75000"/>
                </a:schemeClr>
              </a:buClr>
            </a:pPr>
            <a:endParaRPr lang="es-AR" sz="1800" b="1" dirty="0" smtClean="0"/>
          </a:p>
          <a:p>
            <a:pPr lvl="1">
              <a:buClr>
                <a:schemeClr val="accent1">
                  <a:lumMod val="75000"/>
                </a:schemeClr>
              </a:buClr>
            </a:pPr>
            <a:r>
              <a:rPr lang="es-AR" sz="1800" b="1" dirty="0" smtClean="0">
                <a:solidFill>
                  <a:schemeClr val="tx2">
                    <a:lumMod val="40000"/>
                    <a:lumOff val="60000"/>
                  </a:schemeClr>
                </a:solidFill>
              </a:rPr>
              <a:t>Inicio:</a:t>
            </a:r>
          </a:p>
          <a:p>
            <a:pPr lvl="1">
              <a:buClr>
                <a:schemeClr val="accent1">
                  <a:lumMod val="75000"/>
                </a:schemeClr>
              </a:buClr>
            </a:pPr>
            <a:r>
              <a:rPr lang="es-AR" sz="1800" dirty="0" smtClean="0"/>
              <a:t>se </a:t>
            </a:r>
            <a:r>
              <a:rPr lang="es-AR" sz="1800" dirty="0" smtClean="0"/>
              <a:t>establecen las propiedades de la página, como </a:t>
            </a:r>
            <a:r>
              <a:rPr lang="es-AR" sz="1800" dirty="0" err="1" smtClean="0"/>
              <a:t>Request</a:t>
            </a:r>
            <a:r>
              <a:rPr lang="es-AR" sz="1800" dirty="0" smtClean="0"/>
              <a:t> y Response. En esta fase, la página también determina si la solicitud es una devolución de datos o una nueva solicitud, y establece la propiedad </a:t>
            </a:r>
            <a:r>
              <a:rPr lang="es-AR" sz="1800" dirty="0" err="1" smtClean="0"/>
              <a:t>IsPostBack</a:t>
            </a:r>
            <a:r>
              <a:rPr lang="es-AR" sz="1600" dirty="0" smtClean="0"/>
              <a:t>.</a:t>
            </a:r>
          </a:p>
          <a:p>
            <a:endParaRPr lang="es-AR" dirty="0" smtClean="0"/>
          </a:p>
          <a:p>
            <a:endParaRPr lang="es-AR" dirty="0"/>
          </a:p>
        </p:txBody>
      </p:sp>
      <p:sp>
        <p:nvSpPr>
          <p:cNvPr id="3" name="Marcador de pie de página 2"/>
          <p:cNvSpPr>
            <a:spLocks noGrp="1"/>
          </p:cNvSpPr>
          <p:nvPr>
            <p:ph type="ftr" sz="quarter" idx="11"/>
          </p:nvPr>
        </p:nvSpPr>
        <p:spPr/>
        <p:txBody>
          <a:bodyPr/>
          <a:lstStyle/>
          <a:p>
            <a:r>
              <a:rPr lang="es-AR" smtClean="0"/>
              <a:t>Introducción a la Plataforma .NET – Fundamentos App Web</a:t>
            </a:r>
            <a:endParaRPr lang="es-ES"/>
          </a:p>
        </p:txBody>
      </p:sp>
    </p:spTree>
    <p:extLst>
      <p:ext uri="{BB962C8B-B14F-4D97-AF65-F5344CB8AC3E}">
        <p14:creationId xmlns:p14="http://schemas.microsoft.com/office/powerpoint/2010/main" val="41954660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p:txBody>
          <a:bodyPr/>
          <a:lstStyle/>
          <a:p>
            <a:r>
              <a:rPr lang="es-AR" dirty="0" smtClean="0"/>
              <a:t>Ciclo de vida de una página</a:t>
            </a:r>
            <a:endParaRPr lang="es-AR" dirty="0"/>
          </a:p>
        </p:txBody>
      </p:sp>
      <p:sp>
        <p:nvSpPr>
          <p:cNvPr id="4" name="3 Marcador de fecha"/>
          <p:cNvSpPr>
            <a:spLocks noGrp="1"/>
          </p:cNvSpPr>
          <p:nvPr>
            <p:ph type="dt" sz="half" idx="10"/>
          </p:nvPr>
        </p:nvSpPr>
        <p:spPr/>
        <p:txBody>
          <a:bodyPr/>
          <a:lstStyle/>
          <a:p>
            <a:fld id="{C1283DE6-A026-4CB8-A656-71FDCD853F82}" type="datetime1">
              <a:rPr lang="es-ES" smtClean="0"/>
              <a:t>15/05/2014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22</a:t>
            </a:fld>
            <a:endParaRPr lang="es-AR"/>
          </a:p>
        </p:txBody>
      </p:sp>
      <p:sp>
        <p:nvSpPr>
          <p:cNvPr id="2" name="1 Marcador de contenido"/>
          <p:cNvSpPr>
            <a:spLocks noGrp="1"/>
          </p:cNvSpPr>
          <p:nvPr>
            <p:ph sz="quarter" idx="13"/>
          </p:nvPr>
        </p:nvSpPr>
        <p:spPr>
          <a:xfrm>
            <a:off x="428596" y="1857364"/>
            <a:ext cx="8001056" cy="4000528"/>
          </a:xfrm>
        </p:spPr>
        <p:txBody>
          <a:bodyPr>
            <a:normAutofit lnSpcReduction="10000"/>
          </a:bodyPr>
          <a:lstStyle/>
          <a:p>
            <a:pPr lvl="1"/>
            <a:r>
              <a:rPr lang="es-AR" sz="1600" b="1" dirty="0" smtClean="0">
                <a:solidFill>
                  <a:schemeClr val="tx2">
                    <a:lumMod val="40000"/>
                    <a:lumOff val="60000"/>
                  </a:schemeClr>
                </a:solidFill>
              </a:rPr>
              <a:t>Inicialización de </a:t>
            </a:r>
            <a:r>
              <a:rPr lang="es-AR" sz="1600" b="1" dirty="0" smtClean="0">
                <a:solidFill>
                  <a:schemeClr val="tx2">
                    <a:lumMod val="40000"/>
                    <a:lumOff val="60000"/>
                  </a:schemeClr>
                </a:solidFill>
              </a:rPr>
              <a:t>página</a:t>
            </a:r>
            <a:r>
              <a:rPr lang="es-AR" sz="1600" dirty="0">
                <a:solidFill>
                  <a:schemeClr val="tx2">
                    <a:lumMod val="40000"/>
                    <a:lumOff val="60000"/>
                  </a:schemeClr>
                </a:solidFill>
              </a:rPr>
              <a:t>:</a:t>
            </a:r>
            <a:endParaRPr lang="es-AR" sz="1600" dirty="0" smtClean="0">
              <a:solidFill>
                <a:schemeClr val="tx2">
                  <a:lumMod val="40000"/>
                  <a:lumOff val="60000"/>
                </a:schemeClr>
              </a:solidFill>
            </a:endParaRPr>
          </a:p>
          <a:p>
            <a:pPr lvl="1"/>
            <a:r>
              <a:rPr lang="es-AR" sz="1600" dirty="0" smtClean="0"/>
              <a:t>los </a:t>
            </a:r>
            <a:r>
              <a:rPr lang="es-AR" sz="1600" dirty="0" smtClean="0"/>
              <a:t>controles incluidos en ella están disponibles y se establece la propiedad </a:t>
            </a:r>
            <a:r>
              <a:rPr lang="es-AR" sz="1600" dirty="0" err="1" smtClean="0"/>
              <a:t>UniqueID</a:t>
            </a:r>
            <a:r>
              <a:rPr lang="es-AR" sz="1600" dirty="0" smtClean="0"/>
              <a:t> de cada uno de ellos. Además, se aplican los temas correspondientes a la página. Si la solicitud actual es una devolución de datos, los datos de devolución aún no se han cargado y los valores de las propiedades del control no se han restaurado a los valores del estado de vista.</a:t>
            </a:r>
          </a:p>
          <a:p>
            <a:pPr lvl="1"/>
            <a:endParaRPr lang="es-AR" sz="1600" b="1" dirty="0" smtClean="0"/>
          </a:p>
          <a:p>
            <a:pPr lvl="1">
              <a:buClr>
                <a:schemeClr val="accent1">
                  <a:lumMod val="75000"/>
                </a:schemeClr>
              </a:buClr>
            </a:pPr>
            <a:r>
              <a:rPr lang="es-AR" sz="1600" b="1" dirty="0" smtClean="0">
                <a:solidFill>
                  <a:schemeClr val="tx2">
                    <a:lumMod val="40000"/>
                    <a:lumOff val="60000"/>
                  </a:schemeClr>
                </a:solidFill>
              </a:rPr>
              <a:t>Carga:</a:t>
            </a:r>
          </a:p>
          <a:p>
            <a:pPr lvl="1">
              <a:buClr>
                <a:schemeClr val="accent1">
                  <a:lumMod val="75000"/>
                </a:schemeClr>
              </a:buClr>
            </a:pPr>
            <a:r>
              <a:rPr lang="es-AR" sz="1600" dirty="0" smtClean="0"/>
              <a:t>si </a:t>
            </a:r>
            <a:r>
              <a:rPr lang="es-AR" sz="1600" dirty="0" smtClean="0"/>
              <a:t>la solicitud actual es una devolución de datos, las propiedades del control se cargan con información recuperada del estado de vista y del estado del control.</a:t>
            </a:r>
          </a:p>
          <a:p>
            <a:pPr lvl="1">
              <a:buClr>
                <a:schemeClr val="accent1">
                  <a:lumMod val="75000"/>
                </a:schemeClr>
              </a:buClr>
            </a:pPr>
            <a:endParaRPr lang="es-AR" sz="1600" dirty="0" smtClean="0"/>
          </a:p>
          <a:p>
            <a:pPr lvl="1">
              <a:buClr>
                <a:schemeClr val="accent1">
                  <a:lumMod val="75000"/>
                </a:schemeClr>
              </a:buClr>
            </a:pPr>
            <a:r>
              <a:rPr lang="es-AR" sz="1600" b="1" dirty="0" smtClean="0">
                <a:solidFill>
                  <a:schemeClr val="tx2">
                    <a:lumMod val="40000"/>
                    <a:lumOff val="60000"/>
                  </a:schemeClr>
                </a:solidFill>
              </a:rPr>
              <a:t>Validación:</a:t>
            </a:r>
          </a:p>
          <a:p>
            <a:pPr lvl="1">
              <a:buClr>
                <a:schemeClr val="accent1">
                  <a:lumMod val="75000"/>
                </a:schemeClr>
              </a:buClr>
            </a:pPr>
            <a:r>
              <a:rPr lang="es-AR" sz="1600" dirty="0" smtClean="0"/>
              <a:t>durante </a:t>
            </a:r>
            <a:r>
              <a:rPr lang="es-AR" sz="1600" dirty="0" smtClean="0"/>
              <a:t>la validación, se llama al método </a:t>
            </a:r>
            <a:r>
              <a:rPr lang="es-AR" sz="1600" dirty="0" err="1" smtClean="0"/>
              <a:t>Validate</a:t>
            </a:r>
            <a:r>
              <a:rPr lang="es-AR" sz="1600" dirty="0" smtClean="0"/>
              <a:t> de todos los controles de validación, que establece la propiedad </a:t>
            </a:r>
            <a:r>
              <a:rPr lang="es-AR" sz="1600" dirty="0" err="1" smtClean="0"/>
              <a:t>IsValid</a:t>
            </a:r>
            <a:r>
              <a:rPr lang="es-AR" sz="1600" dirty="0" smtClean="0"/>
              <a:t> de cada uno de los controles de validación y de la página.</a:t>
            </a:r>
          </a:p>
          <a:p>
            <a:pPr>
              <a:buClr>
                <a:schemeClr val="accent1">
                  <a:lumMod val="75000"/>
                </a:schemeClr>
              </a:buClr>
            </a:pPr>
            <a:endParaRPr lang="es-AR" sz="2000" dirty="0" smtClean="0"/>
          </a:p>
          <a:p>
            <a:endParaRPr lang="es-AR" dirty="0" smtClean="0"/>
          </a:p>
          <a:p>
            <a:endParaRPr lang="es-AR" dirty="0"/>
          </a:p>
        </p:txBody>
      </p:sp>
      <p:sp>
        <p:nvSpPr>
          <p:cNvPr id="3" name="Marcador de pie de página 2"/>
          <p:cNvSpPr>
            <a:spLocks noGrp="1"/>
          </p:cNvSpPr>
          <p:nvPr>
            <p:ph type="ftr" sz="quarter" idx="11"/>
          </p:nvPr>
        </p:nvSpPr>
        <p:spPr/>
        <p:txBody>
          <a:bodyPr/>
          <a:lstStyle/>
          <a:p>
            <a:r>
              <a:rPr lang="es-AR" smtClean="0"/>
              <a:t>Introducción a la Plataforma .NET – Fundamentos App Web</a:t>
            </a:r>
            <a:endParaRPr lang="es-ES"/>
          </a:p>
        </p:txBody>
      </p:sp>
    </p:spTree>
    <p:extLst>
      <p:ext uri="{BB962C8B-B14F-4D97-AF65-F5344CB8AC3E}">
        <p14:creationId xmlns:p14="http://schemas.microsoft.com/office/powerpoint/2010/main" val="41954660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p:txBody>
          <a:bodyPr/>
          <a:lstStyle/>
          <a:p>
            <a:r>
              <a:rPr lang="es-AR" dirty="0" smtClean="0"/>
              <a:t>Ciclo de vida de una página</a:t>
            </a:r>
            <a:endParaRPr lang="es-AR" dirty="0"/>
          </a:p>
        </p:txBody>
      </p:sp>
      <p:sp>
        <p:nvSpPr>
          <p:cNvPr id="4" name="3 Marcador de fecha"/>
          <p:cNvSpPr>
            <a:spLocks noGrp="1"/>
          </p:cNvSpPr>
          <p:nvPr>
            <p:ph type="dt" sz="half" idx="10"/>
          </p:nvPr>
        </p:nvSpPr>
        <p:spPr/>
        <p:txBody>
          <a:bodyPr/>
          <a:lstStyle/>
          <a:p>
            <a:fld id="{34522EFA-59C6-471C-AD86-079A3A5B57A2}" type="datetime1">
              <a:rPr lang="es-ES" smtClean="0"/>
              <a:t>15/05/2014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23</a:t>
            </a:fld>
            <a:endParaRPr lang="es-AR"/>
          </a:p>
        </p:txBody>
      </p:sp>
      <p:sp>
        <p:nvSpPr>
          <p:cNvPr id="2" name="1 Marcador de contenido"/>
          <p:cNvSpPr>
            <a:spLocks noGrp="1"/>
          </p:cNvSpPr>
          <p:nvPr>
            <p:ph sz="quarter" idx="13"/>
          </p:nvPr>
        </p:nvSpPr>
        <p:spPr>
          <a:xfrm>
            <a:off x="467544" y="2204864"/>
            <a:ext cx="7462042" cy="3768733"/>
          </a:xfrm>
        </p:spPr>
        <p:txBody>
          <a:bodyPr>
            <a:normAutofit lnSpcReduction="10000"/>
          </a:bodyPr>
          <a:lstStyle/>
          <a:p>
            <a:pPr lvl="1"/>
            <a:r>
              <a:rPr lang="es-AR" sz="1600" b="1" dirty="0" smtClean="0">
                <a:solidFill>
                  <a:schemeClr val="tx2">
                    <a:lumMod val="40000"/>
                    <a:lumOff val="60000"/>
                  </a:schemeClr>
                </a:solidFill>
              </a:rPr>
              <a:t>Control de eventos de devolución de </a:t>
            </a:r>
            <a:r>
              <a:rPr lang="es-AR" sz="1600" b="1" dirty="0" smtClean="0">
                <a:solidFill>
                  <a:schemeClr val="tx2">
                    <a:lumMod val="40000"/>
                    <a:lumOff val="60000"/>
                  </a:schemeClr>
                </a:solidFill>
              </a:rPr>
              <a:t>datos:</a:t>
            </a:r>
          </a:p>
          <a:p>
            <a:pPr lvl="1"/>
            <a:r>
              <a:rPr lang="es-AR" sz="1600" dirty="0" smtClean="0"/>
              <a:t>si </a:t>
            </a:r>
            <a:r>
              <a:rPr lang="es-AR" sz="1600" dirty="0" smtClean="0"/>
              <a:t>la solicitud es una devolución de datos, se llama a los controladores de eventos.</a:t>
            </a:r>
          </a:p>
          <a:p>
            <a:pPr lvl="1"/>
            <a:endParaRPr lang="es-AR" sz="1600" b="1" dirty="0" smtClean="0"/>
          </a:p>
          <a:p>
            <a:pPr lvl="1">
              <a:buClr>
                <a:schemeClr val="accent1">
                  <a:lumMod val="75000"/>
                </a:schemeClr>
              </a:buClr>
            </a:pPr>
            <a:r>
              <a:rPr lang="es-AR" sz="1600" b="1" dirty="0" smtClean="0">
                <a:solidFill>
                  <a:schemeClr val="tx2">
                    <a:lumMod val="40000"/>
                    <a:lumOff val="60000"/>
                  </a:schemeClr>
                </a:solidFill>
              </a:rPr>
              <a:t>Representación:</a:t>
            </a:r>
          </a:p>
          <a:p>
            <a:pPr lvl="1">
              <a:buClr>
                <a:schemeClr val="accent1">
                  <a:lumMod val="75000"/>
                </a:schemeClr>
              </a:buClr>
            </a:pPr>
            <a:r>
              <a:rPr lang="es-AR" sz="1600" dirty="0" smtClean="0"/>
              <a:t>antes </a:t>
            </a:r>
            <a:r>
              <a:rPr lang="es-AR" sz="1600" dirty="0" smtClean="0"/>
              <a:t>de representar los datos, se guarda el estado de vista de la página y de todos los controles. Durante la fase de representación, la página llama al método </a:t>
            </a:r>
            <a:r>
              <a:rPr lang="es-AR" sz="1600" dirty="0" err="1" smtClean="0"/>
              <a:t>Render</a:t>
            </a:r>
            <a:r>
              <a:rPr lang="es-AR" sz="1600" dirty="0" smtClean="0"/>
              <a:t> para cada control, proporcionando un escritor de texto que escribe su resultado en </a:t>
            </a:r>
            <a:r>
              <a:rPr lang="es-AR" sz="1600" dirty="0" err="1" smtClean="0"/>
              <a:t>OutputStream</a:t>
            </a:r>
            <a:r>
              <a:rPr lang="es-AR" sz="1600" dirty="0" smtClean="0"/>
              <a:t> de la propiedad </a:t>
            </a:r>
            <a:r>
              <a:rPr lang="es-AR" sz="1600" b="1" dirty="0" smtClean="0"/>
              <a:t>Response</a:t>
            </a:r>
            <a:r>
              <a:rPr lang="es-AR" sz="1600" dirty="0" smtClean="0"/>
              <a:t> de la página.</a:t>
            </a:r>
          </a:p>
          <a:p>
            <a:pPr lvl="1">
              <a:buClr>
                <a:schemeClr val="accent1">
                  <a:lumMod val="75000"/>
                </a:schemeClr>
              </a:buClr>
            </a:pPr>
            <a:endParaRPr lang="es-AR" sz="1600" dirty="0" smtClean="0"/>
          </a:p>
          <a:p>
            <a:pPr lvl="1">
              <a:buClr>
                <a:schemeClr val="accent1">
                  <a:lumMod val="75000"/>
                </a:schemeClr>
              </a:buClr>
            </a:pPr>
            <a:r>
              <a:rPr lang="es-AR" sz="1600" b="1" dirty="0" smtClean="0">
                <a:solidFill>
                  <a:schemeClr val="tx2">
                    <a:lumMod val="40000"/>
                    <a:lumOff val="60000"/>
                  </a:schemeClr>
                </a:solidFill>
              </a:rPr>
              <a:t>Descarga:</a:t>
            </a:r>
          </a:p>
          <a:p>
            <a:pPr lvl="1">
              <a:buClr>
                <a:schemeClr val="accent1">
                  <a:lumMod val="75000"/>
                </a:schemeClr>
              </a:buClr>
            </a:pPr>
            <a:r>
              <a:rPr lang="es-AR" sz="1600" dirty="0" smtClean="0"/>
              <a:t>se </a:t>
            </a:r>
            <a:r>
              <a:rPr lang="es-AR" sz="1600" dirty="0" smtClean="0"/>
              <a:t>llama a la descarga cuando la página se ha representado completamente, se ha enviado al cliente y está lista para ser descartada. Llegado este momento, se descargan las propiedades de la página, como </a:t>
            </a:r>
            <a:r>
              <a:rPr lang="es-AR" sz="1600" b="1" dirty="0" smtClean="0"/>
              <a:t>Response</a:t>
            </a:r>
            <a:r>
              <a:rPr lang="es-AR" sz="1600" dirty="0" smtClean="0"/>
              <a:t> y </a:t>
            </a:r>
            <a:r>
              <a:rPr lang="es-AR" sz="1600" b="1" dirty="0" err="1" smtClean="0"/>
              <a:t>Request</a:t>
            </a:r>
            <a:r>
              <a:rPr lang="es-AR" sz="1600" dirty="0" smtClean="0"/>
              <a:t>, y se llevan a cabo las operaciones de limpieza correspondientes</a:t>
            </a:r>
          </a:p>
          <a:p>
            <a:endParaRPr lang="es-AR" dirty="0" smtClean="0"/>
          </a:p>
          <a:p>
            <a:endParaRPr lang="es-AR" dirty="0"/>
          </a:p>
        </p:txBody>
      </p:sp>
      <p:sp>
        <p:nvSpPr>
          <p:cNvPr id="3" name="Marcador de pie de página 2"/>
          <p:cNvSpPr>
            <a:spLocks noGrp="1"/>
          </p:cNvSpPr>
          <p:nvPr>
            <p:ph type="ftr" sz="quarter" idx="11"/>
          </p:nvPr>
        </p:nvSpPr>
        <p:spPr/>
        <p:txBody>
          <a:bodyPr/>
          <a:lstStyle/>
          <a:p>
            <a:r>
              <a:rPr lang="es-AR" smtClean="0"/>
              <a:t>Introducción a la Plataforma .NET – Fundamentos App Web</a:t>
            </a:r>
            <a:endParaRPr lang="es-ES"/>
          </a:p>
        </p:txBody>
      </p:sp>
    </p:spTree>
    <p:extLst>
      <p:ext uri="{BB962C8B-B14F-4D97-AF65-F5344CB8AC3E}">
        <p14:creationId xmlns:p14="http://schemas.microsoft.com/office/powerpoint/2010/main" val="41954660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p:txBody>
          <a:bodyPr/>
          <a:lstStyle/>
          <a:p>
            <a:r>
              <a:rPr lang="es-AR" dirty="0" smtClean="0"/>
              <a:t>Eventos de una página</a:t>
            </a:r>
            <a:endParaRPr lang="es-AR" dirty="0"/>
          </a:p>
        </p:txBody>
      </p:sp>
      <p:sp>
        <p:nvSpPr>
          <p:cNvPr id="4" name="3 Marcador de fecha"/>
          <p:cNvSpPr>
            <a:spLocks noGrp="1"/>
          </p:cNvSpPr>
          <p:nvPr>
            <p:ph type="dt" sz="half" idx="10"/>
          </p:nvPr>
        </p:nvSpPr>
        <p:spPr/>
        <p:txBody>
          <a:bodyPr/>
          <a:lstStyle/>
          <a:p>
            <a:fld id="{4C132BF1-D1FE-496F-B3E6-F6B57527534C}" type="datetime1">
              <a:rPr lang="es-ES" smtClean="0"/>
              <a:t>15/05/2014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24</a:t>
            </a:fld>
            <a:endParaRPr lang="es-AR"/>
          </a:p>
        </p:txBody>
      </p:sp>
      <p:sp>
        <p:nvSpPr>
          <p:cNvPr id="2" name="1 Marcador de contenido"/>
          <p:cNvSpPr>
            <a:spLocks noGrp="1"/>
          </p:cNvSpPr>
          <p:nvPr>
            <p:ph sz="quarter" idx="13"/>
          </p:nvPr>
        </p:nvSpPr>
        <p:spPr>
          <a:xfrm>
            <a:off x="827584" y="1857364"/>
            <a:ext cx="7602068" cy="4000528"/>
          </a:xfrm>
        </p:spPr>
        <p:txBody>
          <a:bodyPr>
            <a:normAutofit fontScale="85000" lnSpcReduction="20000"/>
          </a:bodyPr>
          <a:lstStyle/>
          <a:p>
            <a:r>
              <a:rPr lang="es-AR" sz="2000" b="1" dirty="0" err="1" smtClean="0">
                <a:solidFill>
                  <a:schemeClr val="tx2">
                    <a:lumMod val="40000"/>
                    <a:lumOff val="60000"/>
                  </a:schemeClr>
                </a:solidFill>
              </a:rPr>
              <a:t>PreInit</a:t>
            </a:r>
            <a:endParaRPr lang="es-AR" sz="2000" b="1" dirty="0" smtClean="0">
              <a:solidFill>
                <a:schemeClr val="tx2">
                  <a:lumMod val="40000"/>
                  <a:lumOff val="60000"/>
                </a:schemeClr>
              </a:solidFill>
            </a:endParaRPr>
          </a:p>
          <a:p>
            <a:pPr lvl="1"/>
            <a:r>
              <a:rPr lang="es-AR" sz="1800" dirty="0" smtClean="0"/>
              <a:t>usar </a:t>
            </a:r>
            <a:r>
              <a:rPr lang="es-AR" sz="1800" dirty="0" smtClean="0"/>
              <a:t>este evento para lo siguiente:</a:t>
            </a:r>
          </a:p>
          <a:p>
            <a:pPr lvl="1"/>
            <a:r>
              <a:rPr lang="es-AR" sz="1600" dirty="0" smtClean="0"/>
              <a:t>Examine la propiedad </a:t>
            </a:r>
            <a:r>
              <a:rPr lang="es-AR" sz="1600" b="1" dirty="0" err="1" smtClean="0"/>
              <a:t>IsPostBack</a:t>
            </a:r>
            <a:r>
              <a:rPr lang="es-AR" sz="1600" dirty="0" smtClean="0"/>
              <a:t> para determinar si es la primera vez que se procesa la página.</a:t>
            </a:r>
          </a:p>
          <a:p>
            <a:pPr lvl="1"/>
            <a:r>
              <a:rPr lang="es-AR" sz="1600" dirty="0" smtClean="0"/>
              <a:t>Crear o volver a crear controles dinámicos.</a:t>
            </a:r>
          </a:p>
          <a:p>
            <a:pPr lvl="1"/>
            <a:r>
              <a:rPr lang="es-AR" sz="1600" dirty="0" smtClean="0"/>
              <a:t>Establecer una página maestra de forma dinámica.</a:t>
            </a:r>
          </a:p>
          <a:p>
            <a:pPr lvl="1"/>
            <a:r>
              <a:rPr lang="es-AR" sz="1600" dirty="0" smtClean="0"/>
              <a:t>Establecer la propiedad </a:t>
            </a:r>
            <a:r>
              <a:rPr lang="es-AR" sz="1600" dirty="0" err="1" smtClean="0"/>
              <a:t>Theme</a:t>
            </a:r>
            <a:r>
              <a:rPr lang="es-AR" sz="1600" dirty="0" smtClean="0"/>
              <a:t> de forma dinámica.</a:t>
            </a:r>
          </a:p>
          <a:p>
            <a:pPr lvl="1"/>
            <a:r>
              <a:rPr lang="es-AR" sz="1600" dirty="0" smtClean="0"/>
              <a:t>Leer o establecer los valores de las propiedades de perfil.</a:t>
            </a:r>
          </a:p>
          <a:p>
            <a:pPr lvl="1"/>
            <a:endParaRPr lang="es-AR" sz="1600" b="1" dirty="0" smtClean="0"/>
          </a:p>
          <a:p>
            <a:pPr>
              <a:buClr>
                <a:schemeClr val="accent1">
                  <a:lumMod val="75000"/>
                </a:schemeClr>
              </a:buClr>
            </a:pPr>
            <a:r>
              <a:rPr lang="es-AR" sz="2000" b="1" dirty="0" err="1" smtClean="0">
                <a:solidFill>
                  <a:schemeClr val="tx2">
                    <a:lumMod val="40000"/>
                    <a:lumOff val="60000"/>
                  </a:schemeClr>
                </a:solidFill>
              </a:rPr>
              <a:t>Init</a:t>
            </a:r>
            <a:r>
              <a:rPr lang="es-AR" sz="2000" b="1" dirty="0" smtClean="0">
                <a:solidFill>
                  <a:schemeClr val="tx2">
                    <a:lumMod val="40000"/>
                    <a:lumOff val="60000"/>
                  </a:schemeClr>
                </a:solidFill>
              </a:rPr>
              <a:t>:</a:t>
            </a:r>
          </a:p>
          <a:p>
            <a:pPr>
              <a:buClr>
                <a:schemeClr val="accent1">
                  <a:lumMod val="75000"/>
                </a:schemeClr>
              </a:buClr>
            </a:pPr>
            <a:r>
              <a:rPr lang="es-AR" sz="2000" dirty="0" smtClean="0"/>
              <a:t>se </a:t>
            </a:r>
            <a:r>
              <a:rPr lang="es-AR" sz="2000" dirty="0" smtClean="0"/>
              <a:t>provoca cuanto todos los controles se han inicializado y se aplicado la configuración de máscara. Utilice este evento para leer o inicializar las propiedades del control.</a:t>
            </a:r>
          </a:p>
          <a:p>
            <a:pPr>
              <a:buClr>
                <a:schemeClr val="accent1">
                  <a:lumMod val="75000"/>
                </a:schemeClr>
              </a:buClr>
            </a:pPr>
            <a:endParaRPr lang="es-AR" sz="2000" dirty="0" smtClean="0"/>
          </a:p>
          <a:p>
            <a:pPr>
              <a:buClr>
                <a:schemeClr val="accent1">
                  <a:lumMod val="75000"/>
                </a:schemeClr>
              </a:buClr>
            </a:pPr>
            <a:r>
              <a:rPr lang="es-AR" sz="2000" b="1" dirty="0" err="1" smtClean="0">
                <a:solidFill>
                  <a:schemeClr val="tx2">
                    <a:lumMod val="40000"/>
                    <a:lumOff val="60000"/>
                  </a:schemeClr>
                </a:solidFill>
              </a:rPr>
              <a:t>InitComplete</a:t>
            </a:r>
            <a:r>
              <a:rPr lang="es-AR" sz="2000" b="1" dirty="0" smtClean="0">
                <a:solidFill>
                  <a:schemeClr val="tx2">
                    <a:lumMod val="40000"/>
                    <a:lumOff val="60000"/>
                  </a:schemeClr>
                </a:solidFill>
              </a:rPr>
              <a:t>:</a:t>
            </a:r>
          </a:p>
          <a:p>
            <a:pPr>
              <a:buClr>
                <a:schemeClr val="accent1">
                  <a:lumMod val="75000"/>
                </a:schemeClr>
              </a:buClr>
            </a:pPr>
            <a:r>
              <a:rPr lang="es-AR" sz="2000" dirty="0" smtClean="0"/>
              <a:t>lo </a:t>
            </a:r>
            <a:r>
              <a:rPr lang="es-AR" sz="2000" dirty="0" smtClean="0"/>
              <a:t>provoca el objeto Page. Utilice este evento para tareas de procesamiento que requieran que todo el proceso de inicialización haya finalizado.</a:t>
            </a:r>
          </a:p>
          <a:p>
            <a:pPr>
              <a:buClr>
                <a:schemeClr val="accent1">
                  <a:lumMod val="75000"/>
                </a:schemeClr>
              </a:buClr>
            </a:pPr>
            <a:endParaRPr lang="es-AR" sz="2000" dirty="0" smtClean="0"/>
          </a:p>
          <a:p>
            <a:endParaRPr lang="es-AR" dirty="0" smtClean="0"/>
          </a:p>
          <a:p>
            <a:endParaRPr lang="es-AR" dirty="0"/>
          </a:p>
        </p:txBody>
      </p:sp>
      <p:sp>
        <p:nvSpPr>
          <p:cNvPr id="3" name="Marcador de pie de página 2"/>
          <p:cNvSpPr>
            <a:spLocks noGrp="1"/>
          </p:cNvSpPr>
          <p:nvPr>
            <p:ph type="ftr" sz="quarter" idx="11"/>
          </p:nvPr>
        </p:nvSpPr>
        <p:spPr/>
        <p:txBody>
          <a:bodyPr/>
          <a:lstStyle/>
          <a:p>
            <a:r>
              <a:rPr lang="es-AR" smtClean="0"/>
              <a:t>Introducción a la Plataforma .NET – Fundamentos App Web</a:t>
            </a:r>
            <a:endParaRPr lang="es-ES"/>
          </a:p>
        </p:txBody>
      </p:sp>
    </p:spTree>
    <p:extLst>
      <p:ext uri="{BB962C8B-B14F-4D97-AF65-F5344CB8AC3E}">
        <p14:creationId xmlns:p14="http://schemas.microsoft.com/office/powerpoint/2010/main" val="41954660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p:txBody>
          <a:bodyPr/>
          <a:lstStyle/>
          <a:p>
            <a:r>
              <a:rPr lang="es-AR" dirty="0" smtClean="0"/>
              <a:t>Eventos de una página</a:t>
            </a:r>
            <a:endParaRPr lang="es-AR" dirty="0"/>
          </a:p>
        </p:txBody>
      </p:sp>
      <p:sp>
        <p:nvSpPr>
          <p:cNvPr id="4" name="3 Marcador de fecha"/>
          <p:cNvSpPr>
            <a:spLocks noGrp="1"/>
          </p:cNvSpPr>
          <p:nvPr>
            <p:ph type="dt" sz="half" idx="10"/>
          </p:nvPr>
        </p:nvSpPr>
        <p:spPr/>
        <p:txBody>
          <a:bodyPr/>
          <a:lstStyle/>
          <a:p>
            <a:fld id="{8E671650-0653-48A9-99EE-65DFA80B5D83}" type="datetime1">
              <a:rPr lang="es-ES" smtClean="0"/>
              <a:t>15/05/2014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25</a:t>
            </a:fld>
            <a:endParaRPr lang="es-AR"/>
          </a:p>
        </p:txBody>
      </p:sp>
      <p:sp>
        <p:nvSpPr>
          <p:cNvPr id="2" name="1 Marcador de contenido"/>
          <p:cNvSpPr>
            <a:spLocks noGrp="1"/>
          </p:cNvSpPr>
          <p:nvPr>
            <p:ph sz="quarter" idx="13"/>
          </p:nvPr>
        </p:nvSpPr>
        <p:spPr>
          <a:xfrm>
            <a:off x="428596" y="1857364"/>
            <a:ext cx="8001056" cy="4000528"/>
          </a:xfrm>
        </p:spPr>
        <p:txBody>
          <a:bodyPr>
            <a:normAutofit fontScale="77500" lnSpcReduction="20000"/>
          </a:bodyPr>
          <a:lstStyle/>
          <a:p>
            <a:r>
              <a:rPr lang="es-AR" sz="2000" b="1" dirty="0" err="1" smtClean="0">
                <a:solidFill>
                  <a:schemeClr val="tx2">
                    <a:lumMod val="40000"/>
                    <a:lumOff val="60000"/>
                  </a:schemeClr>
                </a:solidFill>
              </a:rPr>
              <a:t>PreLoad</a:t>
            </a:r>
            <a:r>
              <a:rPr lang="es-AR" sz="2000" b="1" dirty="0" smtClean="0">
                <a:solidFill>
                  <a:schemeClr val="tx2">
                    <a:lumMod val="40000"/>
                    <a:lumOff val="60000"/>
                  </a:schemeClr>
                </a:solidFill>
              </a:rPr>
              <a:t>:</a:t>
            </a:r>
          </a:p>
          <a:p>
            <a:r>
              <a:rPr lang="es-AR" sz="2000" dirty="0" smtClean="0"/>
              <a:t>utilice </a:t>
            </a:r>
            <a:r>
              <a:rPr lang="es-AR" sz="2000" dirty="0" smtClean="0"/>
              <a:t>este evento si necesita realizar tareas de procesamiento en su página o control antes de que se provoque el evento Load. Después de que </a:t>
            </a:r>
            <a:r>
              <a:rPr lang="es-AR" sz="2000" b="1" dirty="0" smtClean="0"/>
              <a:t>Page</a:t>
            </a:r>
            <a:r>
              <a:rPr lang="es-AR" sz="2000" dirty="0" smtClean="0"/>
              <a:t> provoca este evento, carga su estado de vista y el de todos los controles y, después, procesa todos los datos de devolución incluidos con la instancia de </a:t>
            </a:r>
            <a:r>
              <a:rPr lang="es-AR" sz="2000" b="1" dirty="0" err="1" smtClean="0"/>
              <a:t>Request</a:t>
            </a:r>
            <a:r>
              <a:rPr lang="es-AR" sz="2000" dirty="0" smtClean="0"/>
              <a:t>.</a:t>
            </a:r>
          </a:p>
          <a:p>
            <a:endParaRPr lang="es-AR" sz="2000" dirty="0" smtClean="0"/>
          </a:p>
          <a:p>
            <a:pPr>
              <a:buClr>
                <a:schemeClr val="accent1">
                  <a:lumMod val="75000"/>
                </a:schemeClr>
              </a:buClr>
            </a:pPr>
            <a:r>
              <a:rPr lang="es-AR" sz="2000" b="1" dirty="0" smtClean="0">
                <a:solidFill>
                  <a:schemeClr val="tx2">
                    <a:lumMod val="40000"/>
                    <a:lumOff val="60000"/>
                  </a:schemeClr>
                </a:solidFill>
              </a:rPr>
              <a:t>Load:</a:t>
            </a:r>
          </a:p>
          <a:p>
            <a:pPr>
              <a:buClr>
                <a:schemeClr val="accent1">
                  <a:lumMod val="75000"/>
                </a:schemeClr>
              </a:buClr>
            </a:pPr>
            <a:r>
              <a:rPr lang="es-AR" sz="2000" b="1" dirty="0" smtClean="0"/>
              <a:t>Page</a:t>
            </a:r>
            <a:r>
              <a:rPr lang="es-AR" sz="2000" dirty="0" smtClean="0"/>
              <a:t> </a:t>
            </a:r>
            <a:r>
              <a:rPr lang="es-AR" sz="2000" dirty="0" smtClean="0"/>
              <a:t>llama al método del evento </a:t>
            </a:r>
            <a:r>
              <a:rPr lang="es-AR" sz="2000" dirty="0" err="1" smtClean="0"/>
              <a:t>OnLoad</a:t>
            </a:r>
            <a:r>
              <a:rPr lang="es-AR" sz="2000" dirty="0" smtClean="0"/>
              <a:t> en </a:t>
            </a:r>
            <a:r>
              <a:rPr lang="es-AR" sz="2000" b="1" dirty="0" smtClean="0"/>
              <a:t>Page</a:t>
            </a:r>
            <a:r>
              <a:rPr lang="es-AR" sz="2000" dirty="0" smtClean="0"/>
              <a:t>, realiza la misma operación de forma recursiva para cada control secundario, los cuales realizan la misma operación para cada uno de sus controles secundarios hasta que se cargan la página y todos los controles.</a:t>
            </a:r>
          </a:p>
          <a:p>
            <a:pPr>
              <a:buClr>
                <a:schemeClr val="accent1">
                  <a:lumMod val="75000"/>
                </a:schemeClr>
              </a:buClr>
            </a:pPr>
            <a:endParaRPr lang="es-AR" sz="2000" dirty="0" smtClean="0"/>
          </a:p>
          <a:p>
            <a:pPr>
              <a:buClr>
                <a:schemeClr val="accent1">
                  <a:lumMod val="75000"/>
                </a:schemeClr>
              </a:buClr>
              <a:buNone/>
            </a:pPr>
            <a:r>
              <a:rPr lang="es-AR" sz="2000" dirty="0" smtClean="0"/>
              <a:t>	Utilice el método del evento </a:t>
            </a:r>
            <a:r>
              <a:rPr lang="es-AR" sz="2000" b="1" dirty="0" err="1" smtClean="0"/>
              <a:t>OnLoad</a:t>
            </a:r>
            <a:r>
              <a:rPr lang="es-AR" sz="2000" dirty="0" smtClean="0"/>
              <a:t> para establecer las propiedades de los controles y establecer las conexiones a bases de datos.</a:t>
            </a:r>
          </a:p>
          <a:p>
            <a:pPr>
              <a:buClr>
                <a:schemeClr val="accent1">
                  <a:lumMod val="75000"/>
                </a:schemeClr>
              </a:buClr>
              <a:buNone/>
            </a:pPr>
            <a:endParaRPr lang="es-AR" sz="2000" dirty="0" smtClean="0"/>
          </a:p>
          <a:p>
            <a:pPr>
              <a:buClr>
                <a:schemeClr val="accent1">
                  <a:lumMod val="75000"/>
                </a:schemeClr>
              </a:buClr>
            </a:pPr>
            <a:r>
              <a:rPr lang="es-AR" sz="2000" b="1" dirty="0" smtClean="0">
                <a:solidFill>
                  <a:schemeClr val="tx2">
                    <a:lumMod val="40000"/>
                    <a:lumOff val="60000"/>
                  </a:schemeClr>
                </a:solidFill>
              </a:rPr>
              <a:t>Eventos de </a:t>
            </a:r>
            <a:r>
              <a:rPr lang="es-AR" sz="2000" b="1" dirty="0" smtClean="0">
                <a:solidFill>
                  <a:schemeClr val="tx2">
                    <a:lumMod val="40000"/>
                    <a:lumOff val="60000"/>
                  </a:schemeClr>
                </a:solidFill>
              </a:rPr>
              <a:t>control</a:t>
            </a:r>
            <a:r>
              <a:rPr lang="es-AR" sz="2000" b="1" dirty="0">
                <a:solidFill>
                  <a:schemeClr val="tx2">
                    <a:lumMod val="40000"/>
                    <a:lumOff val="60000"/>
                  </a:schemeClr>
                </a:solidFill>
              </a:rPr>
              <a:t>:</a:t>
            </a:r>
            <a:r>
              <a:rPr lang="es-AR" sz="2000" b="1" dirty="0" smtClean="0">
                <a:solidFill>
                  <a:schemeClr val="tx2">
                    <a:lumMod val="40000"/>
                    <a:lumOff val="60000"/>
                  </a:schemeClr>
                </a:solidFill>
              </a:rPr>
              <a:t> </a:t>
            </a:r>
          </a:p>
          <a:p>
            <a:pPr>
              <a:buClr>
                <a:schemeClr val="accent1">
                  <a:lumMod val="75000"/>
                </a:schemeClr>
              </a:buClr>
            </a:pPr>
            <a:r>
              <a:rPr lang="es-AR" sz="2000" dirty="0" smtClean="0"/>
              <a:t>utilice </a:t>
            </a:r>
            <a:r>
              <a:rPr lang="es-AR" sz="2000" dirty="0" smtClean="0"/>
              <a:t>estos eventos para controlar eventos de control específicos, como un evento </a:t>
            </a:r>
            <a:r>
              <a:rPr lang="es-AR" sz="2000" dirty="0" err="1" smtClean="0"/>
              <a:t>Click</a:t>
            </a:r>
            <a:r>
              <a:rPr lang="es-AR" sz="2000" dirty="0" smtClean="0"/>
              <a:t> del control </a:t>
            </a:r>
            <a:r>
              <a:rPr lang="es-AR" sz="2000" dirty="0" err="1" smtClean="0"/>
              <a:t>Button</a:t>
            </a:r>
            <a:r>
              <a:rPr lang="es-AR" sz="2000" dirty="0" smtClean="0"/>
              <a:t> o un evento </a:t>
            </a:r>
            <a:r>
              <a:rPr lang="es-AR" sz="2000" dirty="0" err="1" smtClean="0"/>
              <a:t>TextChanged</a:t>
            </a:r>
            <a:r>
              <a:rPr lang="es-AR" sz="2000" dirty="0" smtClean="0"/>
              <a:t> del control </a:t>
            </a:r>
            <a:r>
              <a:rPr lang="es-AR" sz="2000" dirty="0" err="1" smtClean="0"/>
              <a:t>TextBox</a:t>
            </a:r>
            <a:r>
              <a:rPr lang="es-AR" sz="2000" dirty="0" smtClean="0"/>
              <a:t>.</a:t>
            </a:r>
          </a:p>
          <a:p>
            <a:pPr>
              <a:buClr>
                <a:schemeClr val="accent1">
                  <a:lumMod val="75000"/>
                </a:schemeClr>
              </a:buClr>
            </a:pPr>
            <a:endParaRPr lang="es-AR" sz="2000" dirty="0" smtClean="0"/>
          </a:p>
          <a:p>
            <a:endParaRPr lang="es-AR" dirty="0" smtClean="0"/>
          </a:p>
          <a:p>
            <a:endParaRPr lang="es-AR" dirty="0"/>
          </a:p>
        </p:txBody>
      </p:sp>
      <p:sp>
        <p:nvSpPr>
          <p:cNvPr id="3" name="Marcador de pie de página 2"/>
          <p:cNvSpPr>
            <a:spLocks noGrp="1"/>
          </p:cNvSpPr>
          <p:nvPr>
            <p:ph type="ftr" sz="quarter" idx="11"/>
          </p:nvPr>
        </p:nvSpPr>
        <p:spPr/>
        <p:txBody>
          <a:bodyPr/>
          <a:lstStyle/>
          <a:p>
            <a:r>
              <a:rPr lang="es-AR" smtClean="0"/>
              <a:t>Introducción a la Plataforma .NET – Fundamentos App Web</a:t>
            </a:r>
            <a:endParaRPr lang="es-ES"/>
          </a:p>
        </p:txBody>
      </p:sp>
    </p:spTree>
    <p:extLst>
      <p:ext uri="{BB962C8B-B14F-4D97-AF65-F5344CB8AC3E}">
        <p14:creationId xmlns:p14="http://schemas.microsoft.com/office/powerpoint/2010/main" val="41954660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p:txBody>
          <a:bodyPr/>
          <a:lstStyle/>
          <a:p>
            <a:r>
              <a:rPr lang="es-AR" dirty="0" smtClean="0"/>
              <a:t>Eventos de una página</a:t>
            </a:r>
            <a:endParaRPr lang="es-AR" dirty="0"/>
          </a:p>
        </p:txBody>
      </p:sp>
      <p:sp>
        <p:nvSpPr>
          <p:cNvPr id="4" name="3 Marcador de fecha"/>
          <p:cNvSpPr>
            <a:spLocks noGrp="1"/>
          </p:cNvSpPr>
          <p:nvPr>
            <p:ph type="dt" sz="half" idx="10"/>
          </p:nvPr>
        </p:nvSpPr>
        <p:spPr/>
        <p:txBody>
          <a:bodyPr/>
          <a:lstStyle/>
          <a:p>
            <a:fld id="{53D273FE-D134-4E93-BF5F-16226B1DA42C}" type="datetime1">
              <a:rPr lang="es-ES" smtClean="0"/>
              <a:t>15/05/2014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26</a:t>
            </a:fld>
            <a:endParaRPr lang="es-AR"/>
          </a:p>
        </p:txBody>
      </p:sp>
      <p:sp>
        <p:nvSpPr>
          <p:cNvPr id="2" name="1 Marcador de contenido"/>
          <p:cNvSpPr>
            <a:spLocks noGrp="1"/>
          </p:cNvSpPr>
          <p:nvPr>
            <p:ph sz="quarter" idx="13"/>
          </p:nvPr>
        </p:nvSpPr>
        <p:spPr>
          <a:xfrm>
            <a:off x="428596" y="1857364"/>
            <a:ext cx="8358246" cy="4000528"/>
          </a:xfrm>
        </p:spPr>
        <p:txBody>
          <a:bodyPr>
            <a:normAutofit fontScale="70000" lnSpcReduction="20000"/>
          </a:bodyPr>
          <a:lstStyle/>
          <a:p>
            <a:r>
              <a:rPr lang="es-AR" sz="2000" b="1" dirty="0" err="1" smtClean="0">
                <a:solidFill>
                  <a:schemeClr val="tx2">
                    <a:lumMod val="40000"/>
                    <a:lumOff val="60000"/>
                  </a:schemeClr>
                </a:solidFill>
              </a:rPr>
              <a:t>LoadComplete</a:t>
            </a:r>
            <a:r>
              <a:rPr lang="es-AR" sz="2000" dirty="0" smtClean="0">
                <a:solidFill>
                  <a:schemeClr val="tx2">
                    <a:lumMod val="40000"/>
                    <a:lumOff val="60000"/>
                  </a:schemeClr>
                </a:solidFill>
              </a:rPr>
              <a:t>:</a:t>
            </a:r>
          </a:p>
          <a:p>
            <a:r>
              <a:rPr lang="es-AR" sz="2000" dirty="0" smtClean="0"/>
              <a:t>utilice </a:t>
            </a:r>
            <a:r>
              <a:rPr lang="es-AR" sz="2000" dirty="0" smtClean="0"/>
              <a:t>este evento para las tareas que requieran que se carguen todos los demás controles en la página.</a:t>
            </a:r>
          </a:p>
          <a:p>
            <a:endParaRPr lang="es-AR" sz="2000" dirty="0" smtClean="0"/>
          </a:p>
          <a:p>
            <a:r>
              <a:rPr lang="es-AR" sz="2000" dirty="0" err="1" smtClean="0">
                <a:solidFill>
                  <a:schemeClr val="tx2">
                    <a:lumMod val="40000"/>
                    <a:lumOff val="60000"/>
                  </a:schemeClr>
                </a:solidFill>
              </a:rPr>
              <a:t>PreRender</a:t>
            </a:r>
            <a:r>
              <a:rPr lang="es-AR" sz="2000" dirty="0">
                <a:solidFill>
                  <a:schemeClr val="tx2">
                    <a:lumMod val="40000"/>
                    <a:lumOff val="60000"/>
                  </a:schemeClr>
                </a:solidFill>
              </a:rPr>
              <a:t>:</a:t>
            </a:r>
            <a:r>
              <a:rPr lang="es-AR" sz="2000" dirty="0" smtClean="0">
                <a:solidFill>
                  <a:schemeClr val="tx2">
                    <a:lumMod val="40000"/>
                    <a:lumOff val="60000"/>
                  </a:schemeClr>
                </a:solidFill>
              </a:rPr>
              <a:t> </a:t>
            </a:r>
          </a:p>
          <a:p>
            <a:r>
              <a:rPr lang="es-AR" sz="2000" dirty="0" smtClean="0"/>
              <a:t>antes </a:t>
            </a:r>
            <a:r>
              <a:rPr lang="es-AR" sz="2000" dirty="0" smtClean="0"/>
              <a:t>de que se produzca este evento:</a:t>
            </a:r>
          </a:p>
          <a:p>
            <a:pPr lvl="1"/>
            <a:r>
              <a:rPr lang="es-AR" sz="1600" dirty="0" smtClean="0"/>
              <a:t>El objeto </a:t>
            </a:r>
            <a:r>
              <a:rPr lang="es-AR" sz="1600" b="1" dirty="0" smtClean="0"/>
              <a:t>Page</a:t>
            </a:r>
            <a:r>
              <a:rPr lang="es-AR" sz="1600" dirty="0" smtClean="0"/>
              <a:t> llama a </a:t>
            </a:r>
            <a:r>
              <a:rPr lang="es-AR" sz="1600" dirty="0" err="1" smtClean="0"/>
              <a:t>EnsureChildControls</a:t>
            </a:r>
            <a:r>
              <a:rPr lang="es-AR" sz="1300" dirty="0" smtClean="0"/>
              <a:t>(*)</a:t>
            </a:r>
            <a:r>
              <a:rPr lang="es-AR" sz="1600" dirty="0" smtClean="0"/>
              <a:t> para cada control y para la página.</a:t>
            </a:r>
          </a:p>
          <a:p>
            <a:pPr lvl="1"/>
            <a:r>
              <a:rPr lang="es-AR" sz="1600" dirty="0" smtClean="0"/>
              <a:t>Cada control enlazado a datos cuya propiedad </a:t>
            </a:r>
            <a:r>
              <a:rPr lang="es-AR" sz="1600" dirty="0" err="1" smtClean="0"/>
              <a:t>DataSourceID</a:t>
            </a:r>
            <a:r>
              <a:rPr lang="es-AR" sz="1600" dirty="0" smtClean="0"/>
              <a:t> esté establecida llama a su método </a:t>
            </a:r>
            <a:r>
              <a:rPr lang="es-AR" sz="1600" dirty="0" err="1" smtClean="0"/>
              <a:t>DataBind</a:t>
            </a:r>
            <a:r>
              <a:rPr lang="es-AR" sz="1600" dirty="0" smtClean="0"/>
              <a:t>. Para obtener más información, vea Eventos de enlace de datos de controles enlazados a datos más adelante.</a:t>
            </a:r>
          </a:p>
          <a:p>
            <a:pPr>
              <a:buClr>
                <a:schemeClr val="accent1">
                  <a:lumMod val="75000"/>
                </a:schemeClr>
              </a:buClr>
              <a:buNone/>
            </a:pPr>
            <a:r>
              <a:rPr lang="es-AR" sz="1800" dirty="0" smtClean="0"/>
              <a:t>	</a:t>
            </a:r>
            <a:r>
              <a:rPr lang="es-AR" sz="2000" dirty="0" smtClean="0"/>
              <a:t>El evento </a:t>
            </a:r>
            <a:r>
              <a:rPr lang="es-AR" sz="2000" dirty="0" err="1" smtClean="0"/>
              <a:t>PreRender</a:t>
            </a:r>
            <a:r>
              <a:rPr lang="es-AR" sz="2000" dirty="0" smtClean="0"/>
              <a:t> se produce para cada control de la página. Utilice el evento para realizar cambios finales en el contenido de la página o en sus controles.</a:t>
            </a:r>
          </a:p>
          <a:p>
            <a:pPr>
              <a:buClr>
                <a:schemeClr val="accent1">
                  <a:lumMod val="75000"/>
                </a:schemeClr>
              </a:buClr>
              <a:buNone/>
            </a:pPr>
            <a:endParaRPr lang="es-AR" sz="2000" dirty="0" smtClean="0"/>
          </a:p>
          <a:p>
            <a:pPr>
              <a:buClr>
                <a:schemeClr val="accent1">
                  <a:lumMod val="75000"/>
                </a:schemeClr>
              </a:buClr>
            </a:pPr>
            <a:r>
              <a:rPr lang="es-AR" sz="2000" b="1" dirty="0" err="1" smtClean="0">
                <a:solidFill>
                  <a:schemeClr val="tx2">
                    <a:lumMod val="40000"/>
                    <a:lumOff val="60000"/>
                  </a:schemeClr>
                </a:solidFill>
              </a:rPr>
              <a:t>SaveStateComplete</a:t>
            </a:r>
            <a:r>
              <a:rPr lang="es-AR" sz="2000" b="1" dirty="0" smtClean="0">
                <a:solidFill>
                  <a:schemeClr val="tx2">
                    <a:lumMod val="40000"/>
                    <a:lumOff val="60000"/>
                  </a:schemeClr>
                </a:solidFill>
              </a:rPr>
              <a:t>:</a:t>
            </a:r>
          </a:p>
          <a:p>
            <a:pPr>
              <a:buClr>
                <a:schemeClr val="accent1">
                  <a:lumMod val="75000"/>
                </a:schemeClr>
              </a:buClr>
            </a:pPr>
            <a:r>
              <a:rPr lang="es-AR" sz="2000" dirty="0" smtClean="0"/>
              <a:t>antes </a:t>
            </a:r>
            <a:r>
              <a:rPr lang="es-AR" sz="2000" dirty="0" smtClean="0"/>
              <a:t>de que se produzca este evento, </a:t>
            </a:r>
            <a:r>
              <a:rPr lang="es-AR" sz="2000" dirty="0" err="1" smtClean="0"/>
              <a:t>ViewSate</a:t>
            </a:r>
            <a:r>
              <a:rPr lang="es-AR" sz="1300" dirty="0" smtClean="0"/>
              <a:t>(**)</a:t>
            </a:r>
            <a:r>
              <a:rPr lang="es-AR" sz="2000" dirty="0" smtClean="0"/>
              <a:t> se ha guardado para la página y para todos los controles. Se omitirán todos los cambios que se realicen en este momento en la página o en los controles.</a:t>
            </a:r>
          </a:p>
          <a:p>
            <a:pPr>
              <a:buClr>
                <a:schemeClr val="accent1">
                  <a:lumMod val="75000"/>
                </a:schemeClr>
              </a:buClr>
              <a:buNone/>
            </a:pPr>
            <a:r>
              <a:rPr lang="es-AR" sz="2000" dirty="0" smtClean="0"/>
              <a:t>	Utilice este evento para realizar tareas que requieran guardar el estado de vista, pero que no efectúen cambios en los controles.</a:t>
            </a:r>
          </a:p>
          <a:p>
            <a:pPr>
              <a:buNone/>
            </a:pPr>
            <a:r>
              <a:rPr lang="es-AR" sz="1800" dirty="0" smtClean="0"/>
              <a:t>	 </a:t>
            </a:r>
            <a:r>
              <a:rPr lang="es-AR" sz="1300" dirty="0" smtClean="0"/>
              <a:t>(*) </a:t>
            </a:r>
            <a:r>
              <a:rPr lang="es-AR" sz="1800" u="sng" dirty="0" err="1" smtClean="0"/>
              <a:t>EnsureChildControls</a:t>
            </a:r>
            <a:r>
              <a:rPr lang="es-AR" sz="1800" u="sng" dirty="0" smtClean="0"/>
              <a:t>:</a:t>
            </a:r>
            <a:r>
              <a:rPr lang="es-AR" sz="1800" dirty="0" smtClean="0"/>
              <a:t> Determina si el control de servidor contiene controles secundarios. Si no tiene controles secundarios, los crea.</a:t>
            </a:r>
          </a:p>
          <a:p>
            <a:pPr>
              <a:buNone/>
            </a:pPr>
            <a:r>
              <a:rPr lang="es-AR" sz="1300" dirty="0" smtClean="0"/>
              <a:t>	(**)</a:t>
            </a:r>
            <a:r>
              <a:rPr lang="es-AR" sz="1800" u="sng" dirty="0" err="1" smtClean="0"/>
              <a:t>ViewState</a:t>
            </a:r>
            <a:r>
              <a:rPr lang="es-AR" sz="1800" u="sng" dirty="0" smtClean="0"/>
              <a:t>:</a:t>
            </a:r>
            <a:r>
              <a:rPr lang="es-AR" sz="1800" dirty="0" smtClean="0"/>
              <a:t> Obtiene un diccionario con información de estado que le permite guardar y restaurar el estado de vista de un control de servidor en las distintas solicitudes de la misma página.</a:t>
            </a:r>
          </a:p>
          <a:p>
            <a:pPr>
              <a:buNone/>
            </a:pPr>
            <a:endParaRPr lang="es-AR" sz="1800" dirty="0" smtClean="0"/>
          </a:p>
          <a:p>
            <a:endParaRPr lang="es-AR" dirty="0"/>
          </a:p>
        </p:txBody>
      </p:sp>
      <p:sp>
        <p:nvSpPr>
          <p:cNvPr id="3" name="Marcador de pie de página 2"/>
          <p:cNvSpPr>
            <a:spLocks noGrp="1"/>
          </p:cNvSpPr>
          <p:nvPr>
            <p:ph type="ftr" sz="quarter" idx="11"/>
          </p:nvPr>
        </p:nvSpPr>
        <p:spPr/>
        <p:txBody>
          <a:bodyPr/>
          <a:lstStyle/>
          <a:p>
            <a:r>
              <a:rPr lang="es-AR" smtClean="0"/>
              <a:t>Introducción a la Plataforma .NET – Fundamentos App Web</a:t>
            </a:r>
            <a:endParaRPr lang="es-ES"/>
          </a:p>
        </p:txBody>
      </p:sp>
    </p:spTree>
    <p:extLst>
      <p:ext uri="{BB962C8B-B14F-4D97-AF65-F5344CB8AC3E}">
        <p14:creationId xmlns:p14="http://schemas.microsoft.com/office/powerpoint/2010/main" val="41954660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p:txBody>
          <a:bodyPr/>
          <a:lstStyle/>
          <a:p>
            <a:r>
              <a:rPr lang="es-AR" dirty="0" smtClean="0"/>
              <a:t>Eventos de una página</a:t>
            </a:r>
            <a:endParaRPr lang="es-AR" dirty="0"/>
          </a:p>
        </p:txBody>
      </p:sp>
      <p:sp>
        <p:nvSpPr>
          <p:cNvPr id="4" name="3 Marcador de fecha"/>
          <p:cNvSpPr>
            <a:spLocks noGrp="1"/>
          </p:cNvSpPr>
          <p:nvPr>
            <p:ph type="dt" sz="half" idx="10"/>
          </p:nvPr>
        </p:nvSpPr>
        <p:spPr/>
        <p:txBody>
          <a:bodyPr/>
          <a:lstStyle/>
          <a:p>
            <a:fld id="{C0E4326B-C117-4C5C-AD90-AF8D2274732A}" type="datetime1">
              <a:rPr lang="es-ES" smtClean="0"/>
              <a:t>15/05/2014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27</a:t>
            </a:fld>
            <a:endParaRPr lang="es-AR"/>
          </a:p>
        </p:txBody>
      </p:sp>
      <p:sp>
        <p:nvSpPr>
          <p:cNvPr id="2" name="1 Marcador de contenido"/>
          <p:cNvSpPr>
            <a:spLocks noGrp="1"/>
          </p:cNvSpPr>
          <p:nvPr>
            <p:ph sz="quarter" idx="13"/>
          </p:nvPr>
        </p:nvSpPr>
        <p:spPr>
          <a:xfrm>
            <a:off x="428596" y="1857364"/>
            <a:ext cx="8001056" cy="4000528"/>
          </a:xfrm>
        </p:spPr>
        <p:txBody>
          <a:bodyPr>
            <a:normAutofit fontScale="77500" lnSpcReduction="20000"/>
          </a:bodyPr>
          <a:lstStyle/>
          <a:p>
            <a:r>
              <a:rPr lang="es-AR" sz="2000" dirty="0" err="1" smtClean="0">
                <a:solidFill>
                  <a:schemeClr val="tx2">
                    <a:lumMod val="40000"/>
                    <a:lumOff val="60000"/>
                  </a:schemeClr>
                </a:solidFill>
              </a:rPr>
              <a:t>Render</a:t>
            </a:r>
            <a:r>
              <a:rPr lang="es-AR" sz="2000" dirty="0">
                <a:solidFill>
                  <a:schemeClr val="tx2">
                    <a:lumMod val="40000"/>
                    <a:lumOff val="60000"/>
                  </a:schemeClr>
                </a:solidFill>
              </a:rPr>
              <a:t>:</a:t>
            </a:r>
            <a:endParaRPr lang="es-AR" sz="2000" dirty="0" smtClean="0">
              <a:solidFill>
                <a:schemeClr val="tx2">
                  <a:lumMod val="40000"/>
                  <a:lumOff val="60000"/>
                </a:schemeClr>
              </a:solidFill>
            </a:endParaRPr>
          </a:p>
          <a:p>
            <a:r>
              <a:rPr lang="es-AR" sz="2000" dirty="0" smtClean="0"/>
              <a:t>éste </a:t>
            </a:r>
            <a:r>
              <a:rPr lang="es-AR" sz="2000" dirty="0" smtClean="0"/>
              <a:t>no es un evento; en esta fase del procesamiento, el objeto </a:t>
            </a:r>
            <a:r>
              <a:rPr lang="es-AR" sz="2000" b="1" dirty="0" smtClean="0"/>
              <a:t>Page</a:t>
            </a:r>
            <a:r>
              <a:rPr lang="es-AR" sz="2000" dirty="0" smtClean="0"/>
              <a:t> llama a este método en cada control. Todos los controles de servidor Web de ASP.NET tienen un método </a:t>
            </a:r>
            <a:r>
              <a:rPr lang="es-AR" sz="2000" b="1" dirty="0" err="1" smtClean="0"/>
              <a:t>Render</a:t>
            </a:r>
            <a:r>
              <a:rPr lang="es-AR" sz="2000" dirty="0" smtClean="0"/>
              <a:t> que escribe el marcado del control que se envía al explorador.</a:t>
            </a:r>
          </a:p>
          <a:p>
            <a:pPr>
              <a:buNone/>
            </a:pPr>
            <a:r>
              <a:rPr lang="es-AR" sz="2000" dirty="0" smtClean="0"/>
              <a:t>	Si crea un control personalizado, normalmente reemplazará este método para generar el marcado del control. Sin embargo, si el control personalizado sólo incorpora controles de servidor Web de ASP.NET estándar y ningún marcado personalizado, no necesita reemplazar el método </a:t>
            </a:r>
            <a:r>
              <a:rPr lang="es-AR" sz="2000" b="1" dirty="0" err="1" smtClean="0"/>
              <a:t>Render</a:t>
            </a:r>
            <a:r>
              <a:rPr lang="es-AR" sz="2000" dirty="0" smtClean="0"/>
              <a:t>. Para obtener más información.</a:t>
            </a:r>
          </a:p>
          <a:p>
            <a:pPr>
              <a:buNone/>
            </a:pPr>
            <a:r>
              <a:rPr lang="es-AR" sz="2000" dirty="0" smtClean="0"/>
              <a:t>	Un control de usuario (un archivo .</a:t>
            </a:r>
            <a:r>
              <a:rPr lang="es-AR" sz="2000" dirty="0" err="1" smtClean="0"/>
              <a:t>ascx</a:t>
            </a:r>
            <a:r>
              <a:rPr lang="es-AR" sz="2000" dirty="0" smtClean="0"/>
              <a:t>) incorpora automáticamente la representación, por lo que no necesita representar explícitamente el control en el código.</a:t>
            </a:r>
          </a:p>
          <a:p>
            <a:pPr>
              <a:buNone/>
            </a:pPr>
            <a:endParaRPr lang="es-AR" sz="2000" dirty="0" smtClean="0"/>
          </a:p>
          <a:p>
            <a:pPr>
              <a:buClr>
                <a:schemeClr val="accent1">
                  <a:lumMod val="75000"/>
                </a:schemeClr>
              </a:buClr>
            </a:pPr>
            <a:r>
              <a:rPr lang="es-AR" sz="2000" b="1" dirty="0" err="1" smtClean="0">
                <a:solidFill>
                  <a:schemeClr val="tx2">
                    <a:lumMod val="40000"/>
                    <a:lumOff val="60000"/>
                  </a:schemeClr>
                </a:solidFill>
              </a:rPr>
              <a:t>UnLoad</a:t>
            </a:r>
            <a:r>
              <a:rPr lang="es-AR" sz="2000" b="1" dirty="0" smtClean="0">
                <a:solidFill>
                  <a:schemeClr val="tx2">
                    <a:lumMod val="40000"/>
                    <a:lumOff val="60000"/>
                  </a:schemeClr>
                </a:solidFill>
              </a:rPr>
              <a:t>:</a:t>
            </a:r>
          </a:p>
          <a:p>
            <a:pPr>
              <a:buClr>
                <a:schemeClr val="accent1">
                  <a:lumMod val="75000"/>
                </a:schemeClr>
              </a:buClr>
            </a:pPr>
            <a:r>
              <a:rPr lang="es-AR" sz="2000" dirty="0" smtClean="0"/>
              <a:t>Este </a:t>
            </a:r>
            <a:r>
              <a:rPr lang="es-AR" sz="2000" dirty="0" smtClean="0"/>
              <a:t>evento se produce para cada control y después para la página. En los controles, utilice este evento para realizar tareas finales de limpieza en controles específicos, como cerrar las conexiones a bases de datos específicas del control.</a:t>
            </a:r>
          </a:p>
          <a:p>
            <a:pPr>
              <a:buClr>
                <a:schemeClr val="accent1">
                  <a:lumMod val="75000"/>
                </a:schemeClr>
              </a:buClr>
              <a:buNone/>
            </a:pPr>
            <a:r>
              <a:rPr lang="es-AR" sz="2000" dirty="0" smtClean="0"/>
              <a:t>	Para la propia página, utilice este evento para hacer un último trabajo de limpieza, como cerrar archivos abiertos y conexiones a bases de datos, finalizar el registro u otras tareas específicas de la solicitud.</a:t>
            </a:r>
          </a:p>
          <a:p>
            <a:endParaRPr lang="es-AR" dirty="0" smtClean="0"/>
          </a:p>
          <a:p>
            <a:endParaRPr lang="es-AR" dirty="0"/>
          </a:p>
        </p:txBody>
      </p:sp>
      <p:sp>
        <p:nvSpPr>
          <p:cNvPr id="3" name="Marcador de pie de página 2"/>
          <p:cNvSpPr>
            <a:spLocks noGrp="1"/>
          </p:cNvSpPr>
          <p:nvPr>
            <p:ph type="ftr" sz="quarter" idx="11"/>
          </p:nvPr>
        </p:nvSpPr>
        <p:spPr/>
        <p:txBody>
          <a:bodyPr/>
          <a:lstStyle/>
          <a:p>
            <a:r>
              <a:rPr lang="es-AR" smtClean="0"/>
              <a:t>Introducción a la Plataforma .NET – Fundamentos App Web</a:t>
            </a:r>
            <a:endParaRPr lang="es-ES"/>
          </a:p>
        </p:txBody>
      </p:sp>
    </p:spTree>
    <p:extLst>
      <p:ext uri="{BB962C8B-B14F-4D97-AF65-F5344CB8AC3E}">
        <p14:creationId xmlns:p14="http://schemas.microsoft.com/office/powerpoint/2010/main" val="41954660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p:txBody>
          <a:bodyPr/>
          <a:lstStyle/>
          <a:p>
            <a:r>
              <a:rPr smtClean="0"/>
              <a:t>Los controles de ASP.NET</a:t>
            </a:r>
            <a:endParaRPr lang="es-AR" dirty="0"/>
          </a:p>
        </p:txBody>
      </p:sp>
      <p:sp>
        <p:nvSpPr>
          <p:cNvPr id="4" name="3 Marcador de fecha"/>
          <p:cNvSpPr>
            <a:spLocks noGrp="1"/>
          </p:cNvSpPr>
          <p:nvPr>
            <p:ph type="dt" sz="half" idx="10"/>
          </p:nvPr>
        </p:nvSpPr>
        <p:spPr/>
        <p:txBody>
          <a:bodyPr/>
          <a:lstStyle/>
          <a:p>
            <a:fld id="{B4F23505-AF12-4858-AA34-AEC0A383D7F0}" type="datetime1">
              <a:rPr lang="es-ES" smtClean="0"/>
              <a:t>15/05/2014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28</a:t>
            </a:fld>
            <a:endParaRPr lang="es-AR"/>
          </a:p>
        </p:txBody>
      </p:sp>
      <p:sp>
        <p:nvSpPr>
          <p:cNvPr id="2" name="1 Marcador de contenido"/>
          <p:cNvSpPr>
            <a:spLocks noGrp="1"/>
          </p:cNvSpPr>
          <p:nvPr>
            <p:ph sz="quarter" idx="13"/>
          </p:nvPr>
        </p:nvSpPr>
        <p:spPr>
          <a:xfrm>
            <a:off x="457200" y="2060848"/>
            <a:ext cx="3900486" cy="3768733"/>
          </a:xfrm>
        </p:spPr>
        <p:txBody>
          <a:bodyPr>
            <a:normAutofit fontScale="85000" lnSpcReduction="10000"/>
          </a:bodyPr>
          <a:lstStyle/>
          <a:p>
            <a:pPr>
              <a:buNone/>
            </a:pPr>
            <a:r>
              <a:rPr lang="es-AR" sz="1800" dirty="0" smtClean="0"/>
              <a:t>Los controles HTML:</a:t>
            </a:r>
          </a:p>
          <a:p>
            <a:r>
              <a:rPr lang="es-AR" sz="1800" dirty="0" smtClean="0"/>
              <a:t>Desde el cuadro de herramientas disponemos del grupo </a:t>
            </a:r>
            <a:r>
              <a:rPr lang="es-AR" sz="1800" b="1" i="1" dirty="0" smtClean="0"/>
              <a:t>HTML</a:t>
            </a:r>
            <a:r>
              <a:rPr lang="es-AR" sz="1800" dirty="0" smtClean="0"/>
              <a:t> que son controles equivalentes a los de HTML.</a:t>
            </a:r>
            <a:endParaRPr lang="es-AR" sz="1800" b="1" i="1" dirty="0" smtClean="0"/>
          </a:p>
          <a:p>
            <a:r>
              <a:rPr lang="es-AR" sz="1800" dirty="0" smtClean="0"/>
              <a:t>Se trata de controles muy útiles en determinadas ocasiones en las que no necesitamos todas las ventajas que nos ofrecen los controles de servidor. </a:t>
            </a:r>
          </a:p>
          <a:p>
            <a:r>
              <a:rPr lang="es-AR" sz="1800" dirty="0" smtClean="0"/>
              <a:t>Asignando su atributo </a:t>
            </a:r>
            <a:r>
              <a:rPr lang="es-AR" sz="1800" dirty="0" err="1" smtClean="0"/>
              <a:t>runat</a:t>
            </a:r>
            <a:r>
              <a:rPr lang="es-AR" sz="1800" dirty="0" smtClean="0"/>
              <a:t>=“server” podremos acceder desde el archivo .</a:t>
            </a:r>
            <a:r>
              <a:rPr lang="es-AR" sz="1800" dirty="0" err="1" smtClean="0"/>
              <a:t>cs</a:t>
            </a:r>
            <a:r>
              <a:rPr lang="es-AR" sz="1800" dirty="0" smtClean="0"/>
              <a:t> a las propiedades del control HTML.</a:t>
            </a:r>
          </a:p>
          <a:p>
            <a:r>
              <a:rPr lang="es-AR" sz="1800" dirty="0" smtClean="0"/>
              <a:t>Son muchos mas sencillos que los otros controles Web. Tienen menos propiedades y eventos.</a:t>
            </a:r>
          </a:p>
        </p:txBody>
      </p:sp>
      <p:pic>
        <p:nvPicPr>
          <p:cNvPr id="32770" name="Picture 2"/>
          <p:cNvPicPr>
            <a:picLocks noChangeAspect="1" noChangeArrowheads="1"/>
          </p:cNvPicPr>
          <p:nvPr/>
        </p:nvPicPr>
        <p:blipFill>
          <a:blip r:embed="rId3"/>
          <a:srcRect/>
          <a:stretch>
            <a:fillRect/>
          </a:stretch>
        </p:blipFill>
        <p:spPr bwMode="auto">
          <a:xfrm>
            <a:off x="5143504" y="1928802"/>
            <a:ext cx="2867025" cy="3400425"/>
          </a:xfrm>
          <a:prstGeom prst="rect">
            <a:avLst/>
          </a:prstGeom>
          <a:noFill/>
          <a:ln w="9525">
            <a:noFill/>
            <a:miter lim="800000"/>
            <a:headEnd/>
            <a:tailEnd/>
          </a:ln>
          <a:effectLst/>
        </p:spPr>
      </p:pic>
      <p:sp>
        <p:nvSpPr>
          <p:cNvPr id="3" name="Marcador de pie de página 2"/>
          <p:cNvSpPr>
            <a:spLocks noGrp="1"/>
          </p:cNvSpPr>
          <p:nvPr>
            <p:ph type="ftr" sz="quarter" idx="11"/>
          </p:nvPr>
        </p:nvSpPr>
        <p:spPr/>
        <p:txBody>
          <a:bodyPr/>
          <a:lstStyle/>
          <a:p>
            <a:r>
              <a:rPr lang="es-AR" smtClean="0"/>
              <a:t>Introducción a la Plataforma .NET – Fundamentos App Web</a:t>
            </a:r>
            <a:endParaRPr lang="es-ES"/>
          </a:p>
        </p:txBody>
      </p:sp>
    </p:spTree>
    <p:extLst>
      <p:ext uri="{BB962C8B-B14F-4D97-AF65-F5344CB8AC3E}">
        <p14:creationId xmlns:p14="http://schemas.microsoft.com/office/powerpoint/2010/main" val="38839516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p:txBody>
          <a:bodyPr/>
          <a:lstStyle/>
          <a:p>
            <a:r>
              <a:rPr lang="es-AR" dirty="0" smtClean="0"/>
              <a:t>Los controles de ASP.NET</a:t>
            </a:r>
            <a:endParaRPr lang="es-AR" dirty="0"/>
          </a:p>
        </p:txBody>
      </p:sp>
      <p:sp>
        <p:nvSpPr>
          <p:cNvPr id="4" name="3 Marcador de fecha"/>
          <p:cNvSpPr>
            <a:spLocks noGrp="1"/>
          </p:cNvSpPr>
          <p:nvPr>
            <p:ph type="dt" sz="half" idx="10"/>
          </p:nvPr>
        </p:nvSpPr>
        <p:spPr/>
        <p:txBody>
          <a:bodyPr/>
          <a:lstStyle/>
          <a:p>
            <a:fld id="{B8F08934-5BBE-4035-BC95-F67AD28CA9F8}" type="datetime1">
              <a:rPr lang="es-ES" smtClean="0"/>
              <a:t>15/05/2014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29</a:t>
            </a:fld>
            <a:endParaRPr lang="es-AR"/>
          </a:p>
        </p:txBody>
      </p:sp>
      <p:sp>
        <p:nvSpPr>
          <p:cNvPr id="2" name="1 Marcador de contenido"/>
          <p:cNvSpPr>
            <a:spLocks noGrp="1"/>
          </p:cNvSpPr>
          <p:nvPr>
            <p:ph sz="quarter" idx="13"/>
          </p:nvPr>
        </p:nvSpPr>
        <p:spPr>
          <a:xfrm>
            <a:off x="467544" y="2204865"/>
            <a:ext cx="8104984" cy="866946"/>
          </a:xfrm>
        </p:spPr>
        <p:txBody>
          <a:bodyPr>
            <a:normAutofit/>
          </a:bodyPr>
          <a:lstStyle/>
          <a:p>
            <a:pPr>
              <a:buClr>
                <a:schemeClr val="accent1">
                  <a:lumMod val="75000"/>
                </a:schemeClr>
              </a:buClr>
              <a:buNone/>
            </a:pPr>
            <a:r>
              <a:rPr lang="es-AR" sz="2000" dirty="0" smtClean="0"/>
              <a:t>Esta figura ilustra la jerarquía de los controles HTML en ASP.NET:</a:t>
            </a:r>
          </a:p>
          <a:p>
            <a:pPr>
              <a:buNone/>
            </a:pPr>
            <a:endParaRPr lang="es-AR" dirty="0" smtClean="0"/>
          </a:p>
          <a:p>
            <a:endParaRPr lang="es-AR" dirty="0"/>
          </a:p>
        </p:txBody>
      </p:sp>
      <p:pic>
        <p:nvPicPr>
          <p:cNvPr id="33794" name="Picture 2"/>
          <p:cNvPicPr>
            <a:picLocks noChangeAspect="1" noChangeArrowheads="1"/>
          </p:cNvPicPr>
          <p:nvPr/>
        </p:nvPicPr>
        <p:blipFill>
          <a:blip r:embed="rId3"/>
          <a:srcRect/>
          <a:stretch>
            <a:fillRect/>
          </a:stretch>
        </p:blipFill>
        <p:spPr bwMode="auto">
          <a:xfrm>
            <a:off x="1857356" y="2643182"/>
            <a:ext cx="5095875" cy="3124200"/>
          </a:xfrm>
          <a:prstGeom prst="rect">
            <a:avLst/>
          </a:prstGeom>
          <a:noFill/>
          <a:ln w="9525">
            <a:noFill/>
            <a:miter lim="800000"/>
            <a:headEnd/>
            <a:tailEnd/>
          </a:ln>
          <a:effectLst/>
        </p:spPr>
      </p:pic>
      <p:sp>
        <p:nvSpPr>
          <p:cNvPr id="3" name="Marcador de pie de página 2"/>
          <p:cNvSpPr>
            <a:spLocks noGrp="1"/>
          </p:cNvSpPr>
          <p:nvPr>
            <p:ph type="ftr" sz="quarter" idx="11"/>
          </p:nvPr>
        </p:nvSpPr>
        <p:spPr/>
        <p:txBody>
          <a:bodyPr/>
          <a:lstStyle/>
          <a:p>
            <a:r>
              <a:rPr lang="es-AR" smtClean="0"/>
              <a:t>Introducción a la Plataforma .NET – Fundamentos App Web</a:t>
            </a:r>
            <a:endParaRPr lang="es-ES"/>
          </a:p>
        </p:txBody>
      </p:sp>
    </p:spTree>
    <p:extLst>
      <p:ext uri="{BB962C8B-B14F-4D97-AF65-F5344CB8AC3E}">
        <p14:creationId xmlns:p14="http://schemas.microsoft.com/office/powerpoint/2010/main" val="41954660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fld id="{7E8AA17E-8997-4CDF-8DBC-A0DF03A019BC}" type="datetime1">
              <a:rPr lang="es-ES" smtClean="0"/>
              <a:t>15/05/2014</a:t>
            </a:fld>
            <a:endParaRPr lang="es-ES"/>
          </a:p>
        </p:txBody>
      </p:sp>
      <p:sp>
        <p:nvSpPr>
          <p:cNvPr id="4" name="Marcador de pie de página 3"/>
          <p:cNvSpPr>
            <a:spLocks noGrp="1"/>
          </p:cNvSpPr>
          <p:nvPr>
            <p:ph type="ftr" sz="quarter" idx="11"/>
          </p:nvPr>
        </p:nvSpPr>
        <p:spPr/>
        <p:txBody>
          <a:bodyPr/>
          <a:lstStyle/>
          <a:p>
            <a:r>
              <a:rPr lang="es-AR" smtClean="0"/>
              <a:t>Introducción a la Plataforma .NET – Fundamentos App Web</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3</a:t>
            </a:fld>
            <a:endParaRPr lang="es-ES"/>
          </a:p>
        </p:txBody>
      </p:sp>
      <p:sp>
        <p:nvSpPr>
          <p:cNvPr id="6" name="Título 5"/>
          <p:cNvSpPr>
            <a:spLocks noGrp="1"/>
          </p:cNvSpPr>
          <p:nvPr>
            <p:ph type="title"/>
          </p:nvPr>
        </p:nvSpPr>
        <p:spPr/>
        <p:txBody>
          <a:bodyPr/>
          <a:lstStyle/>
          <a:p>
            <a:r>
              <a:rPr lang="es-ES" dirty="0" smtClean="0"/>
              <a:t>Aplicaciones Web - Bases</a:t>
            </a:r>
            <a:endParaRPr lang="es-ES" dirty="0"/>
          </a:p>
        </p:txBody>
      </p:sp>
      <p:pic>
        <p:nvPicPr>
          <p:cNvPr id="7" name="Imagen 6"/>
          <p:cNvPicPr>
            <a:picLocks noChangeAspect="1"/>
          </p:cNvPicPr>
          <p:nvPr/>
        </p:nvPicPr>
        <p:blipFill>
          <a:blip r:embed="rId2"/>
          <a:stretch>
            <a:fillRect/>
          </a:stretch>
        </p:blipFill>
        <p:spPr>
          <a:xfrm>
            <a:off x="5508104" y="2060848"/>
            <a:ext cx="2603748" cy="2137975"/>
          </a:xfrm>
          <a:prstGeom prst="rect">
            <a:avLst/>
          </a:prstGeom>
        </p:spPr>
      </p:pic>
      <p:sp>
        <p:nvSpPr>
          <p:cNvPr id="8" name="Rectángulo 7"/>
          <p:cNvSpPr/>
          <p:nvPr/>
        </p:nvSpPr>
        <p:spPr>
          <a:xfrm>
            <a:off x="539552" y="2852936"/>
            <a:ext cx="4032448" cy="923330"/>
          </a:xfrm>
          <a:prstGeom prst="rect">
            <a:avLst/>
          </a:prstGeom>
        </p:spPr>
        <p:txBody>
          <a:bodyPr wrap="square">
            <a:spAutoFit/>
          </a:bodyPr>
          <a:lstStyle/>
          <a:p>
            <a:r>
              <a:rPr lang="es-ES" i="1" dirty="0"/>
              <a:t>Aplicaciones Web</a:t>
            </a:r>
            <a:r>
              <a:rPr lang="es-ES" dirty="0"/>
              <a:t>. Proveen contenido de un servidor a las máquinas cliente. Se usan a través de los Web Browser</a:t>
            </a:r>
            <a:endParaRPr lang="es-ES_tradnl" dirty="0"/>
          </a:p>
        </p:txBody>
      </p:sp>
      <p:pic>
        <p:nvPicPr>
          <p:cNvPr id="9" name="Imagen 8"/>
          <p:cNvPicPr>
            <a:picLocks noChangeAspect="1"/>
          </p:cNvPicPr>
          <p:nvPr/>
        </p:nvPicPr>
        <p:blipFill>
          <a:blip r:embed="rId3"/>
          <a:stretch>
            <a:fillRect/>
          </a:stretch>
        </p:blipFill>
        <p:spPr>
          <a:xfrm>
            <a:off x="1691680" y="4221088"/>
            <a:ext cx="5257800" cy="1816100"/>
          </a:xfrm>
          <a:prstGeom prst="rect">
            <a:avLst/>
          </a:prstGeom>
        </p:spPr>
      </p:pic>
    </p:spTree>
    <p:extLst>
      <p:ext uri="{BB962C8B-B14F-4D97-AF65-F5344CB8AC3E}">
        <p14:creationId xmlns:p14="http://schemas.microsoft.com/office/powerpoint/2010/main" val="40658371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p:txBody>
          <a:bodyPr/>
          <a:lstStyle/>
          <a:p>
            <a:r>
              <a:rPr lang="es-AR" dirty="0" smtClean="0"/>
              <a:t>Los controles Web</a:t>
            </a:r>
            <a:endParaRPr lang="es-AR" dirty="0"/>
          </a:p>
        </p:txBody>
      </p:sp>
      <p:sp>
        <p:nvSpPr>
          <p:cNvPr id="4" name="3 Marcador de fecha"/>
          <p:cNvSpPr>
            <a:spLocks noGrp="1"/>
          </p:cNvSpPr>
          <p:nvPr>
            <p:ph type="dt" sz="half" idx="10"/>
          </p:nvPr>
        </p:nvSpPr>
        <p:spPr/>
        <p:txBody>
          <a:bodyPr/>
          <a:lstStyle/>
          <a:p>
            <a:fld id="{A9C872D4-BF24-4B16-8065-6792818A0CD6}" type="datetime1">
              <a:rPr lang="es-ES" smtClean="0"/>
              <a:t>15/05/2014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30</a:t>
            </a:fld>
            <a:endParaRPr lang="es-AR"/>
          </a:p>
        </p:txBody>
      </p:sp>
      <p:sp>
        <p:nvSpPr>
          <p:cNvPr id="2" name="1 Marcador de contenido"/>
          <p:cNvSpPr>
            <a:spLocks noGrp="1"/>
          </p:cNvSpPr>
          <p:nvPr>
            <p:ph sz="quarter" idx="13"/>
          </p:nvPr>
        </p:nvSpPr>
        <p:spPr>
          <a:xfrm>
            <a:off x="467544" y="2204864"/>
            <a:ext cx="7462042" cy="3768733"/>
          </a:xfrm>
        </p:spPr>
        <p:txBody>
          <a:bodyPr>
            <a:normAutofit fontScale="85000" lnSpcReduction="10000"/>
          </a:bodyPr>
          <a:lstStyle/>
          <a:p>
            <a:pPr>
              <a:buClr>
                <a:schemeClr val="accent1">
                  <a:lumMod val="75000"/>
                </a:schemeClr>
              </a:buClr>
              <a:buFont typeface="Wingdings" pitchFamily="2" charset="2"/>
              <a:buChar char="Ø"/>
            </a:pPr>
            <a:r>
              <a:rPr lang="es-AR" sz="2000" dirty="0" smtClean="0"/>
              <a:t>Son controles nativos de ASP.NET. Aunque algunos parecen similares a controles HTML, todos van mucho mas allá en cuanto a características y capacidades.</a:t>
            </a:r>
            <a:endParaRPr lang="es-AR" sz="2000" b="1" dirty="0" smtClean="0"/>
          </a:p>
          <a:p>
            <a:pPr>
              <a:buClr>
                <a:schemeClr val="accent1">
                  <a:lumMod val="75000"/>
                </a:schemeClr>
              </a:buClr>
              <a:buFont typeface="Wingdings" pitchFamily="2" charset="2"/>
              <a:buChar char="Ø"/>
            </a:pPr>
            <a:r>
              <a:rPr lang="es-AR" sz="2000" dirty="0" smtClean="0"/>
              <a:t>Existen controles sencillos y controles mucho mas complejos que serían muy difícil de reproducir utilizando controles HTML, por ejemplo el control calendario.</a:t>
            </a:r>
          </a:p>
          <a:p>
            <a:pPr>
              <a:buClr>
                <a:schemeClr val="accent1">
                  <a:lumMod val="75000"/>
                </a:schemeClr>
              </a:buClr>
              <a:buFont typeface="Wingdings" pitchFamily="2" charset="2"/>
              <a:buChar char="Ø"/>
            </a:pPr>
            <a:r>
              <a:rPr lang="es-AR" sz="2000" dirty="0" smtClean="0"/>
              <a:t>Los controles Web que vienen con ASP.NET tienen otra característica que los hace únicos y es la adaptación automática al navegador. ASP.NET detecta con qué cliente se está accediendo y de forma automática adapta el código que muestra a las capacidades y restricciones concretas del navegador utilizado (</a:t>
            </a:r>
            <a:r>
              <a:rPr lang="es-AR" sz="2000" b="1" i="1" dirty="0" err="1" smtClean="0"/>
              <a:t>renderización</a:t>
            </a:r>
            <a:r>
              <a:rPr lang="es-AR" sz="2000" b="1" i="1" dirty="0" smtClean="0"/>
              <a:t> adaptativa</a:t>
            </a:r>
            <a:r>
              <a:rPr lang="es-AR" sz="2000" dirty="0" smtClean="0"/>
              <a:t>).</a:t>
            </a:r>
          </a:p>
          <a:p>
            <a:pPr>
              <a:buClr>
                <a:schemeClr val="accent1">
                  <a:lumMod val="75000"/>
                </a:schemeClr>
              </a:buClr>
              <a:buFont typeface="Wingdings" pitchFamily="2" charset="2"/>
              <a:buChar char="Ø"/>
            </a:pPr>
            <a:r>
              <a:rPr lang="es-AR" sz="2000" dirty="0" smtClean="0"/>
              <a:t>Aparte de los controles que vienen con ASP.NET también es posible utilizar desde nuestras aplicaciones cualquier otro control Web diseñado por terceras empresas. (</a:t>
            </a:r>
            <a:r>
              <a:rPr lang="es-AR" sz="2000" u="sng" dirty="0" smtClean="0"/>
              <a:t>http://www.asp.net/community/control-gallery/</a:t>
            </a:r>
            <a:r>
              <a:rPr lang="es-AR" sz="2000" dirty="0" smtClean="0"/>
              <a:t>)</a:t>
            </a:r>
          </a:p>
          <a:p>
            <a:endParaRPr lang="es-AR" dirty="0" smtClean="0"/>
          </a:p>
          <a:p>
            <a:endParaRPr lang="es-AR" dirty="0"/>
          </a:p>
        </p:txBody>
      </p:sp>
      <p:sp>
        <p:nvSpPr>
          <p:cNvPr id="3" name="Marcador de pie de página 2"/>
          <p:cNvSpPr>
            <a:spLocks noGrp="1"/>
          </p:cNvSpPr>
          <p:nvPr>
            <p:ph type="ftr" sz="quarter" idx="11"/>
          </p:nvPr>
        </p:nvSpPr>
        <p:spPr/>
        <p:txBody>
          <a:bodyPr/>
          <a:lstStyle/>
          <a:p>
            <a:r>
              <a:rPr lang="es-AR" smtClean="0"/>
              <a:t>Introducción a la Plataforma .NET – Fundamentos App Web</a:t>
            </a:r>
            <a:endParaRPr lang="es-ES"/>
          </a:p>
        </p:txBody>
      </p:sp>
    </p:spTree>
    <p:extLst>
      <p:ext uri="{BB962C8B-B14F-4D97-AF65-F5344CB8AC3E}">
        <p14:creationId xmlns:p14="http://schemas.microsoft.com/office/powerpoint/2010/main" val="41954660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p:txBody>
          <a:bodyPr/>
          <a:lstStyle/>
          <a:p>
            <a:r>
              <a:rPr lang="es-AR" dirty="0" smtClean="0"/>
              <a:t>Los controles de ASP.NET</a:t>
            </a:r>
            <a:endParaRPr lang="es-AR" dirty="0"/>
          </a:p>
        </p:txBody>
      </p:sp>
      <p:sp>
        <p:nvSpPr>
          <p:cNvPr id="4" name="3 Marcador de fecha"/>
          <p:cNvSpPr>
            <a:spLocks noGrp="1"/>
          </p:cNvSpPr>
          <p:nvPr>
            <p:ph type="dt" sz="half" idx="10"/>
          </p:nvPr>
        </p:nvSpPr>
        <p:spPr/>
        <p:txBody>
          <a:bodyPr/>
          <a:lstStyle/>
          <a:p>
            <a:fld id="{E3C407B1-EE78-4036-822F-CF2CF4EB649A}" type="datetime1">
              <a:rPr lang="es-ES" smtClean="0"/>
              <a:t>15/05/2014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31</a:t>
            </a:fld>
            <a:endParaRPr lang="es-AR"/>
          </a:p>
        </p:txBody>
      </p:sp>
      <p:sp>
        <p:nvSpPr>
          <p:cNvPr id="2" name="1 Marcador de contenido"/>
          <p:cNvSpPr>
            <a:spLocks noGrp="1"/>
          </p:cNvSpPr>
          <p:nvPr>
            <p:ph sz="quarter" idx="13"/>
          </p:nvPr>
        </p:nvSpPr>
        <p:spPr>
          <a:xfrm>
            <a:off x="428596" y="1928802"/>
            <a:ext cx="8104984" cy="428628"/>
          </a:xfrm>
        </p:spPr>
        <p:txBody>
          <a:bodyPr>
            <a:normAutofit/>
          </a:bodyPr>
          <a:lstStyle/>
          <a:p>
            <a:pPr>
              <a:buClr>
                <a:schemeClr val="accent1">
                  <a:lumMod val="75000"/>
                </a:schemeClr>
              </a:buClr>
              <a:buNone/>
            </a:pPr>
            <a:r>
              <a:rPr lang="es-AR" sz="2000" dirty="0" smtClean="0"/>
              <a:t>Jerarquía de controles Web de servidor:</a:t>
            </a:r>
          </a:p>
          <a:p>
            <a:pPr>
              <a:buNone/>
            </a:pPr>
            <a:endParaRPr lang="es-AR" dirty="0" smtClean="0"/>
          </a:p>
          <a:p>
            <a:endParaRPr lang="es-AR" dirty="0"/>
          </a:p>
        </p:txBody>
      </p:sp>
      <p:pic>
        <p:nvPicPr>
          <p:cNvPr id="34818" name="Picture 2"/>
          <p:cNvPicPr>
            <a:picLocks noChangeAspect="1" noChangeArrowheads="1"/>
          </p:cNvPicPr>
          <p:nvPr/>
        </p:nvPicPr>
        <p:blipFill>
          <a:blip r:embed="rId3"/>
          <a:srcRect/>
          <a:stretch>
            <a:fillRect/>
          </a:stretch>
        </p:blipFill>
        <p:spPr bwMode="auto">
          <a:xfrm>
            <a:off x="1714480" y="2428868"/>
            <a:ext cx="5114925" cy="3200400"/>
          </a:xfrm>
          <a:prstGeom prst="rect">
            <a:avLst/>
          </a:prstGeom>
          <a:noFill/>
          <a:ln w="9525">
            <a:noFill/>
            <a:miter lim="800000"/>
            <a:headEnd/>
            <a:tailEnd/>
          </a:ln>
          <a:effectLst/>
        </p:spPr>
      </p:pic>
      <p:sp>
        <p:nvSpPr>
          <p:cNvPr id="3" name="Marcador de pie de página 2"/>
          <p:cNvSpPr>
            <a:spLocks noGrp="1"/>
          </p:cNvSpPr>
          <p:nvPr>
            <p:ph type="ftr" sz="quarter" idx="11"/>
          </p:nvPr>
        </p:nvSpPr>
        <p:spPr/>
        <p:txBody>
          <a:bodyPr/>
          <a:lstStyle/>
          <a:p>
            <a:r>
              <a:rPr lang="es-AR" smtClean="0"/>
              <a:t>Introducción a la Plataforma .NET – Fundamentos App Web</a:t>
            </a:r>
            <a:endParaRPr lang="es-ES"/>
          </a:p>
        </p:txBody>
      </p:sp>
    </p:spTree>
    <p:extLst>
      <p:ext uri="{BB962C8B-B14F-4D97-AF65-F5344CB8AC3E}">
        <p14:creationId xmlns:p14="http://schemas.microsoft.com/office/powerpoint/2010/main" val="41954660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p:txBody>
          <a:bodyPr/>
          <a:lstStyle/>
          <a:p>
            <a:r>
              <a:rPr lang="es-AR" dirty="0" smtClean="0"/>
              <a:t>Controles Propios</a:t>
            </a:r>
            <a:endParaRPr lang="es-AR" dirty="0"/>
          </a:p>
        </p:txBody>
      </p:sp>
      <p:sp>
        <p:nvSpPr>
          <p:cNvPr id="4" name="3 Marcador de fecha"/>
          <p:cNvSpPr>
            <a:spLocks noGrp="1"/>
          </p:cNvSpPr>
          <p:nvPr>
            <p:ph type="dt" sz="half" idx="10"/>
          </p:nvPr>
        </p:nvSpPr>
        <p:spPr/>
        <p:txBody>
          <a:bodyPr/>
          <a:lstStyle/>
          <a:p>
            <a:fld id="{B141FBF7-079D-4582-B028-524C83B938BF}" type="datetime1">
              <a:rPr lang="es-ES" smtClean="0"/>
              <a:t>15/05/2014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32</a:t>
            </a:fld>
            <a:endParaRPr lang="es-AR"/>
          </a:p>
        </p:txBody>
      </p:sp>
      <p:sp>
        <p:nvSpPr>
          <p:cNvPr id="2" name="1 Marcador de contenido"/>
          <p:cNvSpPr>
            <a:spLocks noGrp="1"/>
          </p:cNvSpPr>
          <p:nvPr>
            <p:ph sz="quarter" idx="13"/>
          </p:nvPr>
        </p:nvSpPr>
        <p:spPr>
          <a:xfrm>
            <a:off x="467544" y="2204864"/>
            <a:ext cx="7462042" cy="3768733"/>
          </a:xfrm>
        </p:spPr>
        <p:txBody>
          <a:bodyPr>
            <a:normAutofit lnSpcReduction="10000"/>
          </a:bodyPr>
          <a:lstStyle/>
          <a:p>
            <a:pPr>
              <a:buClr>
                <a:schemeClr val="accent1">
                  <a:lumMod val="75000"/>
                </a:schemeClr>
              </a:buClr>
              <a:buNone/>
            </a:pPr>
            <a:r>
              <a:rPr lang="es-AR" sz="2000" dirty="0" smtClean="0"/>
              <a:t>Existen dos tipos de controles que podemos crear.</a:t>
            </a:r>
            <a:endParaRPr lang="es-AR" sz="2000" b="1" dirty="0" smtClean="0"/>
          </a:p>
          <a:p>
            <a:pPr>
              <a:buClr>
                <a:schemeClr val="accent1">
                  <a:lumMod val="75000"/>
                </a:schemeClr>
              </a:buClr>
              <a:buFont typeface="Wingdings" pitchFamily="2" charset="2"/>
              <a:buChar char="Ø"/>
            </a:pPr>
            <a:r>
              <a:rPr lang="es-AR" sz="2000" dirty="0" smtClean="0"/>
              <a:t>Controles Web: son controles como los que hemos visto hasta ahora y equiparables en todos sus aspectos a los controles nativos de ASP.NET.</a:t>
            </a:r>
          </a:p>
          <a:p>
            <a:pPr>
              <a:buClr>
                <a:schemeClr val="accent1">
                  <a:lumMod val="75000"/>
                </a:schemeClr>
              </a:buClr>
            </a:pPr>
            <a:r>
              <a:rPr lang="es-AR" sz="2000" dirty="0" smtClean="0"/>
              <a:t>Controles de Usuario: permiten la reutilización de partes completas de la interfaz de usuario y de la lógica asociada a ésta, aunque el soporte para configurarlos en tiempo de diseño es mucho más reducido que en el caso de los anteriores. Sin embargo son muy fáciles de crear y ofrecen un método sencillo de encapsular funcionalidades que incluyan interfaz de usuario.</a:t>
            </a:r>
          </a:p>
          <a:p>
            <a:r>
              <a:rPr lang="es-AR" sz="2100" dirty="0" smtClean="0"/>
              <a:t>La creación de controles web es mas compleja por y sale del ámbito del curso.</a:t>
            </a:r>
          </a:p>
          <a:p>
            <a:endParaRPr lang="es-AR" dirty="0"/>
          </a:p>
        </p:txBody>
      </p:sp>
      <p:sp>
        <p:nvSpPr>
          <p:cNvPr id="3" name="Marcador de pie de página 2"/>
          <p:cNvSpPr>
            <a:spLocks noGrp="1"/>
          </p:cNvSpPr>
          <p:nvPr>
            <p:ph type="ftr" sz="quarter" idx="11"/>
          </p:nvPr>
        </p:nvSpPr>
        <p:spPr/>
        <p:txBody>
          <a:bodyPr/>
          <a:lstStyle/>
          <a:p>
            <a:r>
              <a:rPr lang="es-AR" smtClean="0"/>
              <a:t>Introducción a la Plataforma .NET – Fundamentos App Web</a:t>
            </a:r>
            <a:endParaRPr lang="es-ES"/>
          </a:p>
        </p:txBody>
      </p:sp>
    </p:spTree>
    <p:extLst>
      <p:ext uri="{BB962C8B-B14F-4D97-AF65-F5344CB8AC3E}">
        <p14:creationId xmlns:p14="http://schemas.microsoft.com/office/powerpoint/2010/main" val="41954660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p:txBody>
          <a:bodyPr/>
          <a:lstStyle/>
          <a:p>
            <a:r>
              <a:rPr lang="es-AR" dirty="0" smtClean="0"/>
              <a:t>Controles Web de Validación</a:t>
            </a:r>
            <a:endParaRPr lang="es-AR" dirty="0"/>
          </a:p>
        </p:txBody>
      </p:sp>
      <p:sp>
        <p:nvSpPr>
          <p:cNvPr id="4" name="3 Marcador de fecha"/>
          <p:cNvSpPr>
            <a:spLocks noGrp="1"/>
          </p:cNvSpPr>
          <p:nvPr>
            <p:ph type="dt" sz="half" idx="10"/>
          </p:nvPr>
        </p:nvSpPr>
        <p:spPr/>
        <p:txBody>
          <a:bodyPr/>
          <a:lstStyle/>
          <a:p>
            <a:fld id="{7A723A6F-2112-401F-8BFC-F4A10B4D38F2}" type="datetime1">
              <a:rPr lang="es-ES" smtClean="0"/>
              <a:t>15/05/2014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33</a:t>
            </a:fld>
            <a:endParaRPr lang="es-AR"/>
          </a:p>
        </p:txBody>
      </p:sp>
      <p:sp>
        <p:nvSpPr>
          <p:cNvPr id="2" name="1 Marcador de contenido"/>
          <p:cNvSpPr>
            <a:spLocks noGrp="1"/>
          </p:cNvSpPr>
          <p:nvPr>
            <p:ph sz="quarter" idx="13"/>
          </p:nvPr>
        </p:nvSpPr>
        <p:spPr>
          <a:xfrm>
            <a:off x="457200" y="2060848"/>
            <a:ext cx="4614866" cy="3768733"/>
          </a:xfrm>
        </p:spPr>
        <p:txBody>
          <a:bodyPr>
            <a:normAutofit fontScale="92500" lnSpcReduction="20000"/>
          </a:bodyPr>
          <a:lstStyle/>
          <a:p>
            <a:r>
              <a:rPr lang="es-AR" sz="1800" dirty="0" smtClean="0"/>
              <a:t>Lo habitual en las aplicaciones Web es realizar una </a:t>
            </a:r>
            <a:r>
              <a:rPr lang="es-AR" sz="1800" b="1" dirty="0" smtClean="0"/>
              <a:t>doble validación</a:t>
            </a:r>
            <a:r>
              <a:rPr lang="es-AR" sz="1800" dirty="0" smtClean="0"/>
              <a:t>. Por un lado se suele implementar una primera </a:t>
            </a:r>
            <a:r>
              <a:rPr lang="es-AR" sz="1800" b="1" dirty="0" smtClean="0"/>
              <a:t>validación en el cliente</a:t>
            </a:r>
            <a:r>
              <a:rPr lang="es-AR" sz="1800" dirty="0" smtClean="0"/>
              <a:t> utilizando para ello código JavaScript. Esto permite una primera barrera que no implica el envío de datos innecesarios al servidor. Dos desventajas relacionadas a esto: la primera es tedioso escribir tanto código </a:t>
            </a:r>
            <a:r>
              <a:rPr lang="es-AR" sz="1800" dirty="0"/>
              <a:t>J</a:t>
            </a:r>
            <a:r>
              <a:rPr lang="es-AR" sz="1800" dirty="0" smtClean="0"/>
              <a:t>avaScript para validar y la segunda si en el explorador deshabilitan el JavaScript en el explorador para que no funcione. Luego hay que realizar la validación en el servidor.</a:t>
            </a:r>
          </a:p>
          <a:p>
            <a:r>
              <a:rPr lang="es-AR" sz="1800" dirty="0" smtClean="0"/>
              <a:t>Esta doble validación suele ser bastante engorrosa y supone un esfuerzo de desarrollo adicional. Pensando en esto ASP.NET nos ofrece los </a:t>
            </a:r>
            <a:r>
              <a:rPr lang="es-AR" sz="1800" b="1" dirty="0" smtClean="0"/>
              <a:t>controles de validación</a:t>
            </a:r>
            <a:endParaRPr lang="es-AR" sz="1800" dirty="0" smtClean="0"/>
          </a:p>
        </p:txBody>
      </p:sp>
      <p:pic>
        <p:nvPicPr>
          <p:cNvPr id="28674" name="Picture 2"/>
          <p:cNvPicPr>
            <a:picLocks noChangeAspect="1" noChangeArrowheads="1"/>
          </p:cNvPicPr>
          <p:nvPr/>
        </p:nvPicPr>
        <p:blipFill>
          <a:blip r:embed="rId3"/>
          <a:srcRect/>
          <a:stretch>
            <a:fillRect/>
          </a:stretch>
        </p:blipFill>
        <p:spPr bwMode="auto">
          <a:xfrm>
            <a:off x="5429256" y="2795577"/>
            <a:ext cx="2838450" cy="1590675"/>
          </a:xfrm>
          <a:prstGeom prst="rect">
            <a:avLst/>
          </a:prstGeom>
          <a:noFill/>
          <a:ln w="9525">
            <a:noFill/>
            <a:miter lim="800000"/>
            <a:headEnd/>
            <a:tailEnd/>
          </a:ln>
          <a:effectLst/>
        </p:spPr>
      </p:pic>
      <p:sp>
        <p:nvSpPr>
          <p:cNvPr id="3" name="Marcador de pie de página 2"/>
          <p:cNvSpPr>
            <a:spLocks noGrp="1"/>
          </p:cNvSpPr>
          <p:nvPr>
            <p:ph type="ftr" sz="quarter" idx="11"/>
          </p:nvPr>
        </p:nvSpPr>
        <p:spPr/>
        <p:txBody>
          <a:bodyPr/>
          <a:lstStyle/>
          <a:p>
            <a:r>
              <a:rPr lang="es-AR" smtClean="0"/>
              <a:t>Introducción a la Plataforma .NET – Fundamentos App Web</a:t>
            </a:r>
            <a:endParaRPr lang="es-ES"/>
          </a:p>
        </p:txBody>
      </p:sp>
    </p:spTree>
    <p:extLst>
      <p:ext uri="{BB962C8B-B14F-4D97-AF65-F5344CB8AC3E}">
        <p14:creationId xmlns:p14="http://schemas.microsoft.com/office/powerpoint/2010/main" val="38839516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p:txBody>
          <a:bodyPr/>
          <a:lstStyle/>
          <a:p>
            <a:r>
              <a:rPr lang="es-AR" dirty="0" smtClean="0"/>
              <a:t>Controles Web de Validación</a:t>
            </a:r>
            <a:endParaRPr lang="es-AR" dirty="0"/>
          </a:p>
        </p:txBody>
      </p:sp>
      <p:sp>
        <p:nvSpPr>
          <p:cNvPr id="4" name="3 Marcador de fecha"/>
          <p:cNvSpPr>
            <a:spLocks noGrp="1"/>
          </p:cNvSpPr>
          <p:nvPr>
            <p:ph type="dt" sz="half" idx="10"/>
          </p:nvPr>
        </p:nvSpPr>
        <p:spPr/>
        <p:txBody>
          <a:bodyPr/>
          <a:lstStyle/>
          <a:p>
            <a:fld id="{ECC9E511-51AA-43A0-B024-8E908D8B4BD8}" type="datetime1">
              <a:rPr lang="es-ES" smtClean="0"/>
              <a:t>15/05/2014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34</a:t>
            </a:fld>
            <a:endParaRPr lang="es-AR"/>
          </a:p>
        </p:txBody>
      </p:sp>
      <p:sp>
        <p:nvSpPr>
          <p:cNvPr id="2" name="1 Marcador de contenido"/>
          <p:cNvSpPr>
            <a:spLocks noGrp="1"/>
          </p:cNvSpPr>
          <p:nvPr>
            <p:ph sz="quarter" idx="13"/>
          </p:nvPr>
        </p:nvSpPr>
        <p:spPr>
          <a:xfrm>
            <a:off x="457200" y="2060848"/>
            <a:ext cx="4614866" cy="3768733"/>
          </a:xfrm>
        </p:spPr>
        <p:txBody>
          <a:bodyPr>
            <a:normAutofit fontScale="92500" lnSpcReduction="10000"/>
          </a:bodyPr>
          <a:lstStyle/>
          <a:p>
            <a:r>
              <a:rPr lang="es-AR" sz="1800" dirty="0" smtClean="0"/>
              <a:t>La principal ventaja de estos controles es que permiten la definición de reglas de validación de forma </a:t>
            </a:r>
            <a:r>
              <a:rPr lang="es-AR" sz="1800" b="1" dirty="0" smtClean="0"/>
              <a:t>declarativa</a:t>
            </a:r>
            <a:r>
              <a:rPr lang="es-AR" sz="1800" dirty="0" smtClean="0"/>
              <a:t>, es decir, no hace falta escribir código para usarlos. Ello facilita mucho el desarrollo y el mantenimiento de las reglas de validación.</a:t>
            </a:r>
          </a:p>
          <a:p>
            <a:r>
              <a:rPr lang="es-AR" sz="1800" dirty="0" smtClean="0"/>
              <a:t>Una vez que definamos las reglas para un formulario los controles de validación se encargan automáticamente de validarlas </a:t>
            </a:r>
            <a:r>
              <a:rPr lang="es-AR" sz="1800" b="1" i="1" dirty="0" smtClean="0"/>
              <a:t>tanto en el cliente como en el servidor.</a:t>
            </a:r>
            <a:endParaRPr lang="es-AR" sz="1800" i="1" dirty="0" smtClean="0"/>
          </a:p>
          <a:p>
            <a:endParaRPr lang="es-AR" sz="1800" i="1" dirty="0" smtClean="0"/>
          </a:p>
          <a:p>
            <a:pPr>
              <a:buNone/>
            </a:pPr>
            <a:r>
              <a:rPr lang="es-AR" sz="1800" i="1" dirty="0" smtClean="0"/>
              <a:t>	</a:t>
            </a:r>
            <a:r>
              <a:rPr lang="es-AR" sz="1800" i="1" u="sng" dirty="0" smtClean="0"/>
              <a:t>Nota:</a:t>
            </a:r>
            <a:r>
              <a:rPr lang="es-AR" sz="1800" i="1" dirty="0" smtClean="0"/>
              <a:t> se puede desactivar la validación en el lado del cliente de un control establecido estableciendo su propiedad </a:t>
            </a:r>
            <a:r>
              <a:rPr lang="es-AR" sz="1800" i="1" dirty="0" err="1" smtClean="0"/>
              <a:t>enableClientScript</a:t>
            </a:r>
            <a:r>
              <a:rPr lang="es-AR" sz="1800" i="1" dirty="0" smtClean="0"/>
              <a:t> en False.</a:t>
            </a:r>
            <a:endParaRPr lang="es-AR" sz="1800" dirty="0" smtClean="0"/>
          </a:p>
        </p:txBody>
      </p:sp>
      <p:pic>
        <p:nvPicPr>
          <p:cNvPr id="28674" name="Picture 2"/>
          <p:cNvPicPr>
            <a:picLocks noChangeAspect="1" noChangeArrowheads="1"/>
          </p:cNvPicPr>
          <p:nvPr/>
        </p:nvPicPr>
        <p:blipFill>
          <a:blip r:embed="rId3"/>
          <a:srcRect/>
          <a:stretch>
            <a:fillRect/>
          </a:stretch>
        </p:blipFill>
        <p:spPr bwMode="auto">
          <a:xfrm>
            <a:off x="5436846" y="2795577"/>
            <a:ext cx="2838450" cy="1590675"/>
          </a:xfrm>
          <a:prstGeom prst="rect">
            <a:avLst/>
          </a:prstGeom>
          <a:noFill/>
          <a:ln w="9525">
            <a:noFill/>
            <a:miter lim="800000"/>
            <a:headEnd/>
            <a:tailEnd/>
          </a:ln>
          <a:effectLst/>
        </p:spPr>
      </p:pic>
      <p:sp>
        <p:nvSpPr>
          <p:cNvPr id="3" name="Marcador de pie de página 2"/>
          <p:cNvSpPr>
            <a:spLocks noGrp="1"/>
          </p:cNvSpPr>
          <p:nvPr>
            <p:ph type="ftr" sz="quarter" idx="11"/>
          </p:nvPr>
        </p:nvSpPr>
        <p:spPr/>
        <p:txBody>
          <a:bodyPr/>
          <a:lstStyle/>
          <a:p>
            <a:r>
              <a:rPr lang="es-AR" smtClean="0"/>
              <a:t>Introducción a la Plataforma .NET – Fundamentos App Web</a:t>
            </a:r>
            <a:endParaRPr lang="es-ES"/>
          </a:p>
        </p:txBody>
      </p:sp>
    </p:spTree>
    <p:extLst>
      <p:ext uri="{BB962C8B-B14F-4D97-AF65-F5344CB8AC3E}">
        <p14:creationId xmlns:p14="http://schemas.microsoft.com/office/powerpoint/2010/main" val="38839516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p:txBody>
          <a:bodyPr/>
          <a:lstStyle/>
          <a:p>
            <a:r>
              <a:rPr lang="es-AR" dirty="0" smtClean="0"/>
              <a:t>Controles Web de Validación</a:t>
            </a:r>
            <a:endParaRPr lang="es-AR" dirty="0"/>
          </a:p>
        </p:txBody>
      </p:sp>
      <p:sp>
        <p:nvSpPr>
          <p:cNvPr id="4" name="3 Marcador de fecha"/>
          <p:cNvSpPr>
            <a:spLocks noGrp="1"/>
          </p:cNvSpPr>
          <p:nvPr>
            <p:ph type="dt" sz="half" idx="10"/>
          </p:nvPr>
        </p:nvSpPr>
        <p:spPr/>
        <p:txBody>
          <a:bodyPr/>
          <a:lstStyle/>
          <a:p>
            <a:fld id="{1B0EF7BA-13C1-4A6E-8A38-48E55D2A72D2}" type="datetime1">
              <a:rPr lang="es-ES" smtClean="0"/>
              <a:t>15/05/2014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35</a:t>
            </a:fld>
            <a:endParaRPr lang="es-AR"/>
          </a:p>
        </p:txBody>
      </p:sp>
      <p:sp>
        <p:nvSpPr>
          <p:cNvPr id="12" name="1 Marcador de contenido"/>
          <p:cNvSpPr>
            <a:spLocks noGrp="1"/>
          </p:cNvSpPr>
          <p:nvPr>
            <p:ph sz="quarter" idx="13"/>
          </p:nvPr>
        </p:nvSpPr>
        <p:spPr>
          <a:xfrm>
            <a:off x="827584" y="4437112"/>
            <a:ext cx="7115196" cy="1000132"/>
          </a:xfrm>
        </p:spPr>
        <p:txBody>
          <a:bodyPr>
            <a:normAutofit/>
          </a:bodyPr>
          <a:lstStyle/>
          <a:p>
            <a:r>
              <a:rPr lang="es-AR" sz="1800" dirty="0" smtClean="0"/>
              <a:t>El </a:t>
            </a:r>
            <a:r>
              <a:rPr lang="es-AR" sz="1800" i="1" dirty="0" err="1" smtClean="0"/>
              <a:t>ValidationSummary</a:t>
            </a:r>
            <a:r>
              <a:rPr lang="es-AR" sz="1800" dirty="0" smtClean="0"/>
              <a:t> se usa para mostrar un resumen de todo lo que está mal en un formulario en lugar de mostrar cada uno de los mensajes de error individualmente.</a:t>
            </a:r>
            <a:endParaRPr lang="es-AR" sz="1800" i="1" dirty="0" smtClean="0"/>
          </a:p>
        </p:txBody>
      </p:sp>
      <p:pic>
        <p:nvPicPr>
          <p:cNvPr id="29699" name="Picture 3"/>
          <p:cNvPicPr>
            <a:picLocks noChangeAspect="1" noChangeArrowheads="1"/>
          </p:cNvPicPr>
          <p:nvPr/>
        </p:nvPicPr>
        <p:blipFill>
          <a:blip r:embed="rId3"/>
          <a:srcRect/>
          <a:stretch>
            <a:fillRect/>
          </a:stretch>
        </p:blipFill>
        <p:spPr bwMode="auto">
          <a:xfrm>
            <a:off x="570012" y="1963082"/>
            <a:ext cx="7856334" cy="2305056"/>
          </a:xfrm>
          <a:prstGeom prst="rect">
            <a:avLst/>
          </a:prstGeom>
          <a:noFill/>
          <a:ln w="9525">
            <a:noFill/>
            <a:miter lim="800000"/>
            <a:headEnd/>
            <a:tailEnd/>
          </a:ln>
          <a:effectLst/>
        </p:spPr>
      </p:pic>
      <p:sp>
        <p:nvSpPr>
          <p:cNvPr id="2" name="Marcador de pie de página 1"/>
          <p:cNvSpPr>
            <a:spLocks noGrp="1"/>
          </p:cNvSpPr>
          <p:nvPr>
            <p:ph type="ftr" sz="quarter" idx="11"/>
          </p:nvPr>
        </p:nvSpPr>
        <p:spPr/>
        <p:txBody>
          <a:bodyPr/>
          <a:lstStyle/>
          <a:p>
            <a:r>
              <a:rPr lang="es-AR" smtClean="0"/>
              <a:t>Introducción a la Plataforma .NET – Fundamentos App Web</a:t>
            </a:r>
            <a:endParaRPr lang="es-ES"/>
          </a:p>
        </p:txBody>
      </p:sp>
    </p:spTree>
    <p:extLst>
      <p:ext uri="{BB962C8B-B14F-4D97-AF65-F5344CB8AC3E}">
        <p14:creationId xmlns:p14="http://schemas.microsoft.com/office/powerpoint/2010/main" val="38839516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p:txBody>
          <a:bodyPr/>
          <a:lstStyle/>
          <a:p>
            <a:r>
              <a:rPr lang="es-AR" dirty="0" smtClean="0"/>
              <a:t>Controles de usuario</a:t>
            </a:r>
            <a:endParaRPr lang="es-AR" dirty="0"/>
          </a:p>
        </p:txBody>
      </p:sp>
      <p:sp>
        <p:nvSpPr>
          <p:cNvPr id="4" name="3 Marcador de fecha"/>
          <p:cNvSpPr>
            <a:spLocks noGrp="1"/>
          </p:cNvSpPr>
          <p:nvPr>
            <p:ph type="dt" sz="half" idx="10"/>
          </p:nvPr>
        </p:nvSpPr>
        <p:spPr/>
        <p:txBody>
          <a:bodyPr/>
          <a:lstStyle/>
          <a:p>
            <a:fld id="{5E24136B-E554-4E27-A13C-CA481005F6AD}" type="datetime1">
              <a:rPr lang="es-ES" smtClean="0"/>
              <a:t>15/05/2014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36</a:t>
            </a:fld>
            <a:endParaRPr lang="es-AR"/>
          </a:p>
        </p:txBody>
      </p:sp>
      <p:pic>
        <p:nvPicPr>
          <p:cNvPr id="9" name="Picture 2"/>
          <p:cNvPicPr>
            <a:picLocks noChangeAspect="1" noChangeArrowheads="1"/>
          </p:cNvPicPr>
          <p:nvPr/>
        </p:nvPicPr>
        <p:blipFill>
          <a:blip r:embed="rId3"/>
          <a:srcRect/>
          <a:stretch>
            <a:fillRect/>
          </a:stretch>
        </p:blipFill>
        <p:spPr bwMode="auto">
          <a:xfrm>
            <a:off x="1785918" y="1928803"/>
            <a:ext cx="5715000" cy="3571900"/>
          </a:xfrm>
          <a:prstGeom prst="rect">
            <a:avLst/>
          </a:prstGeom>
          <a:noFill/>
          <a:ln w="9525">
            <a:noFill/>
            <a:miter lim="800000"/>
            <a:headEnd/>
            <a:tailEnd/>
          </a:ln>
          <a:effectLst/>
        </p:spPr>
      </p:pic>
      <p:sp>
        <p:nvSpPr>
          <p:cNvPr id="2" name="Marcador de pie de página 1"/>
          <p:cNvSpPr>
            <a:spLocks noGrp="1"/>
          </p:cNvSpPr>
          <p:nvPr>
            <p:ph type="ftr" sz="quarter" idx="11"/>
          </p:nvPr>
        </p:nvSpPr>
        <p:spPr/>
        <p:txBody>
          <a:bodyPr/>
          <a:lstStyle/>
          <a:p>
            <a:r>
              <a:rPr lang="es-AR" smtClean="0"/>
              <a:t>Introducción a la Plataforma .NET – Fundamentos App Web</a:t>
            </a:r>
            <a:endParaRPr lang="es-ES"/>
          </a:p>
        </p:txBody>
      </p:sp>
    </p:spTree>
    <p:extLst>
      <p:ext uri="{BB962C8B-B14F-4D97-AF65-F5344CB8AC3E}">
        <p14:creationId xmlns:p14="http://schemas.microsoft.com/office/powerpoint/2010/main" val="38839516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p:txBody>
          <a:bodyPr/>
          <a:lstStyle/>
          <a:p>
            <a:r>
              <a:rPr lang="es-AR" dirty="0" smtClean="0"/>
              <a:t>Controles de usuario</a:t>
            </a:r>
            <a:endParaRPr lang="es-AR" dirty="0"/>
          </a:p>
        </p:txBody>
      </p:sp>
      <p:sp>
        <p:nvSpPr>
          <p:cNvPr id="4" name="3 Marcador de fecha"/>
          <p:cNvSpPr>
            <a:spLocks noGrp="1"/>
          </p:cNvSpPr>
          <p:nvPr>
            <p:ph type="dt" sz="half" idx="10"/>
          </p:nvPr>
        </p:nvSpPr>
        <p:spPr/>
        <p:txBody>
          <a:bodyPr/>
          <a:lstStyle/>
          <a:p>
            <a:fld id="{7E868D44-256D-48C6-B2D2-A13577931A7D}" type="datetime1">
              <a:rPr lang="es-ES" smtClean="0"/>
              <a:t>15/05/2014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37</a:t>
            </a:fld>
            <a:endParaRPr lang="es-AR"/>
          </a:p>
        </p:txBody>
      </p:sp>
      <p:sp>
        <p:nvSpPr>
          <p:cNvPr id="2" name="1 Marcador de contenido"/>
          <p:cNvSpPr>
            <a:spLocks noGrp="1"/>
          </p:cNvSpPr>
          <p:nvPr>
            <p:ph sz="quarter" idx="13"/>
          </p:nvPr>
        </p:nvSpPr>
        <p:spPr>
          <a:xfrm>
            <a:off x="698304" y="1916832"/>
            <a:ext cx="7258072" cy="2829209"/>
          </a:xfrm>
        </p:spPr>
        <p:txBody>
          <a:bodyPr>
            <a:normAutofit fontScale="85000" lnSpcReduction="10000"/>
          </a:bodyPr>
          <a:lstStyle/>
          <a:p>
            <a:r>
              <a:rPr lang="es-AR" sz="1800" dirty="0" smtClean="0"/>
              <a:t>Se crean exactamente igual que los formularios Web y disponen de un diseñador visual idéntico que permite arrastrar otros controles sobre su superficie. De hecho cualquier formulario Web (página ASPX) puede transformarse directamente en un control reutilizable con sólo unos pocos cambios de sintaxis.</a:t>
            </a:r>
          </a:p>
          <a:p>
            <a:r>
              <a:rPr lang="es-AR" sz="1800" dirty="0" smtClean="0"/>
              <a:t>Al igual que un formulario Web corriente un control de usuario dispone de un diseñador visual con doble vista (</a:t>
            </a:r>
            <a:r>
              <a:rPr lang="es-AR" sz="1800" i="1" dirty="0" smtClean="0"/>
              <a:t>Diseño </a:t>
            </a:r>
            <a:r>
              <a:rPr lang="es-AR" sz="1800" dirty="0" smtClean="0"/>
              <a:t>y </a:t>
            </a:r>
            <a:r>
              <a:rPr lang="es-AR" sz="1800" i="1" dirty="0" smtClean="0"/>
              <a:t>Origen</a:t>
            </a:r>
            <a:r>
              <a:rPr lang="es-AR" sz="1800" dirty="0" smtClean="0"/>
              <a:t>) y de un editor de código asociado en caso de haber escogido la separación de código e interfaz (opción marcada en la figura anterior).</a:t>
            </a:r>
          </a:p>
          <a:p>
            <a:r>
              <a:rPr lang="es-AR" sz="1800" dirty="0" smtClean="0"/>
              <a:t>La primera diferencia con una página ASPX la encontramos al ver las etiquetas que constituyen la parte de interfaz de usuario del control. En los formularios aparece al principio una directiva </a:t>
            </a:r>
            <a:r>
              <a:rPr lang="es-AR" sz="1800" i="1" dirty="0" smtClean="0"/>
              <a:t>&lt;%@Page %&gt;</a:t>
            </a:r>
            <a:r>
              <a:rPr lang="es-AR" sz="1800" dirty="0" smtClean="0"/>
              <a:t>, pero en los controles la </a:t>
            </a:r>
            <a:r>
              <a:rPr lang="es-AR" sz="1800" b="1" i="1" dirty="0" smtClean="0"/>
              <a:t>directiva </a:t>
            </a:r>
            <a:r>
              <a:rPr lang="es-AR" sz="1800" dirty="0" smtClean="0"/>
              <a:t>se llama </a:t>
            </a:r>
            <a:r>
              <a:rPr lang="es-AR" sz="1800" b="1" i="1" dirty="0" smtClean="0"/>
              <a:t>&lt;%@Control %&gt;</a:t>
            </a:r>
            <a:r>
              <a:rPr lang="es-AR" sz="1800" dirty="0" smtClean="0"/>
              <a:t> si bien se usa de un modo muy similar</a:t>
            </a:r>
          </a:p>
        </p:txBody>
      </p:sp>
      <p:pic>
        <p:nvPicPr>
          <p:cNvPr id="30722" name="Picture 2"/>
          <p:cNvPicPr>
            <a:picLocks noChangeAspect="1" noChangeArrowheads="1"/>
          </p:cNvPicPr>
          <p:nvPr/>
        </p:nvPicPr>
        <p:blipFill>
          <a:blip r:embed="rId3"/>
          <a:srcRect/>
          <a:stretch>
            <a:fillRect/>
          </a:stretch>
        </p:blipFill>
        <p:spPr bwMode="auto">
          <a:xfrm>
            <a:off x="971600" y="4869160"/>
            <a:ext cx="6858048" cy="857256"/>
          </a:xfrm>
          <a:prstGeom prst="rect">
            <a:avLst/>
          </a:prstGeom>
          <a:noFill/>
          <a:ln w="9525">
            <a:noFill/>
            <a:miter lim="800000"/>
            <a:headEnd/>
            <a:tailEnd/>
          </a:ln>
          <a:effectLst/>
        </p:spPr>
      </p:pic>
      <p:sp>
        <p:nvSpPr>
          <p:cNvPr id="3" name="Marcador de pie de página 2"/>
          <p:cNvSpPr>
            <a:spLocks noGrp="1"/>
          </p:cNvSpPr>
          <p:nvPr>
            <p:ph type="ftr" sz="quarter" idx="11"/>
          </p:nvPr>
        </p:nvSpPr>
        <p:spPr/>
        <p:txBody>
          <a:bodyPr/>
          <a:lstStyle/>
          <a:p>
            <a:r>
              <a:rPr lang="es-AR" smtClean="0"/>
              <a:t>Introducción a la Plataforma .NET – Fundamentos App Web</a:t>
            </a:r>
            <a:endParaRPr lang="es-ES"/>
          </a:p>
        </p:txBody>
      </p:sp>
    </p:spTree>
    <p:extLst>
      <p:ext uri="{BB962C8B-B14F-4D97-AF65-F5344CB8AC3E}">
        <p14:creationId xmlns:p14="http://schemas.microsoft.com/office/powerpoint/2010/main" val="388395165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p:txBody>
          <a:bodyPr/>
          <a:lstStyle/>
          <a:p>
            <a:r>
              <a:rPr lang="es-AR" dirty="0" smtClean="0"/>
              <a:t>Controles de usuario</a:t>
            </a:r>
            <a:endParaRPr lang="es-AR" dirty="0"/>
          </a:p>
        </p:txBody>
      </p:sp>
      <p:sp>
        <p:nvSpPr>
          <p:cNvPr id="4" name="3 Marcador de fecha"/>
          <p:cNvSpPr>
            <a:spLocks noGrp="1"/>
          </p:cNvSpPr>
          <p:nvPr>
            <p:ph type="dt" sz="half" idx="10"/>
          </p:nvPr>
        </p:nvSpPr>
        <p:spPr/>
        <p:txBody>
          <a:bodyPr/>
          <a:lstStyle/>
          <a:p>
            <a:fld id="{DC0AC94D-9243-43CD-B6D2-4F3C72E9B099}" type="datetime1">
              <a:rPr lang="es-ES" smtClean="0"/>
              <a:t>15/05/2014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38</a:t>
            </a:fld>
            <a:endParaRPr lang="es-AR"/>
          </a:p>
        </p:txBody>
      </p:sp>
      <p:sp>
        <p:nvSpPr>
          <p:cNvPr id="2" name="1 Marcador de contenido"/>
          <p:cNvSpPr>
            <a:spLocks noGrp="1"/>
          </p:cNvSpPr>
          <p:nvPr>
            <p:ph sz="quarter" idx="13"/>
          </p:nvPr>
        </p:nvSpPr>
        <p:spPr>
          <a:xfrm>
            <a:off x="428596" y="1928802"/>
            <a:ext cx="7400948" cy="3786214"/>
          </a:xfrm>
        </p:spPr>
        <p:txBody>
          <a:bodyPr>
            <a:normAutofit fontScale="92500" lnSpcReduction="10000"/>
          </a:bodyPr>
          <a:lstStyle/>
          <a:p>
            <a:r>
              <a:rPr lang="es-AR" sz="1800" dirty="0" smtClean="0"/>
              <a:t>Otra diferencia fundamental de un control con una página es que hereda de la clase </a:t>
            </a:r>
            <a:r>
              <a:rPr lang="es-AR" sz="1800" b="1" i="1" dirty="0" err="1" smtClean="0"/>
              <a:t>UserControl</a:t>
            </a:r>
            <a:r>
              <a:rPr lang="es-AR" sz="1800" dirty="0" smtClean="0"/>
              <a:t> y no de Page. Sin embargo ambas clases base heredan a su vez de la clase </a:t>
            </a:r>
            <a:r>
              <a:rPr lang="es-AR" sz="1800" b="1" i="1" dirty="0" err="1" smtClean="0"/>
              <a:t>TemplateControl</a:t>
            </a:r>
            <a:r>
              <a:rPr lang="es-AR" sz="1800" dirty="0" smtClean="0"/>
              <a:t>, por lo que conservan multitud de características en común.</a:t>
            </a:r>
          </a:p>
          <a:p>
            <a:r>
              <a:rPr lang="es-AR" sz="1800" dirty="0" smtClean="0"/>
              <a:t>Como en esencia un control de usuario no es más que una clase de .NET, podemos extenderla añadiéndole nuestros propios métodos y propiedades. Todos los miembros públicos que agreguemos estarán disponibles desde la página que albergue al control del mismo modo que lo están las propiedades y métodos de cualquier control Web normal. Esto es muy útil para encapsular el acceso a ciertas funcionalidades que hayamos incluido. La primera diferencia con una página ASPX la encontramos al ver las etiquetas que constituyen la parte de interfaz de usuario del control. En los formularios aparece al principio una directiva </a:t>
            </a:r>
            <a:r>
              <a:rPr lang="es-AR" sz="1800" b="1" i="1" dirty="0" smtClean="0"/>
              <a:t>&lt;%@Page %&gt;, </a:t>
            </a:r>
            <a:r>
              <a:rPr lang="es-AR" sz="1800" dirty="0" smtClean="0"/>
              <a:t>pero en los controles la </a:t>
            </a:r>
            <a:r>
              <a:rPr lang="es-AR" sz="1800" b="1" i="1" dirty="0" smtClean="0"/>
              <a:t>directiva </a:t>
            </a:r>
            <a:r>
              <a:rPr lang="es-AR" sz="1800" dirty="0" smtClean="0"/>
              <a:t>se llama </a:t>
            </a:r>
            <a:r>
              <a:rPr lang="es-AR" sz="1800" b="1" i="1" dirty="0" smtClean="0"/>
              <a:t>&lt;%@Control %&gt;</a:t>
            </a:r>
            <a:r>
              <a:rPr lang="es-AR" sz="1800" dirty="0" smtClean="0"/>
              <a:t> si bien se usa de un modo muy similar</a:t>
            </a:r>
          </a:p>
        </p:txBody>
      </p:sp>
      <p:sp>
        <p:nvSpPr>
          <p:cNvPr id="3" name="Marcador de pie de página 2"/>
          <p:cNvSpPr>
            <a:spLocks noGrp="1"/>
          </p:cNvSpPr>
          <p:nvPr>
            <p:ph type="ftr" sz="quarter" idx="11"/>
          </p:nvPr>
        </p:nvSpPr>
        <p:spPr/>
        <p:txBody>
          <a:bodyPr/>
          <a:lstStyle/>
          <a:p>
            <a:r>
              <a:rPr lang="es-AR" smtClean="0"/>
              <a:t>Introducción a la Plataforma .NET – Fundamentos App Web</a:t>
            </a:r>
            <a:endParaRPr lang="es-ES"/>
          </a:p>
        </p:txBody>
      </p:sp>
    </p:spTree>
    <p:extLst>
      <p:ext uri="{BB962C8B-B14F-4D97-AF65-F5344CB8AC3E}">
        <p14:creationId xmlns:p14="http://schemas.microsoft.com/office/powerpoint/2010/main" val="38839516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a:xfrm>
            <a:off x="395536" y="666983"/>
            <a:ext cx="8229600" cy="571504"/>
          </a:xfrm>
        </p:spPr>
        <p:txBody>
          <a:bodyPr>
            <a:normAutofit fontScale="90000"/>
          </a:bodyPr>
          <a:lstStyle/>
          <a:p>
            <a:r>
              <a:rPr dirty="0" err="1" smtClean="0"/>
              <a:t>Técnicas</a:t>
            </a:r>
            <a:r>
              <a:rPr dirty="0" smtClean="0"/>
              <a:t> de </a:t>
            </a:r>
            <a:r>
              <a:rPr dirty="0" err="1" smtClean="0"/>
              <a:t>trabajo</a:t>
            </a:r>
            <a:r>
              <a:rPr dirty="0" smtClean="0"/>
              <a:t> y </a:t>
            </a:r>
            <a:r>
              <a:rPr dirty="0" err="1" smtClean="0"/>
              <a:t>consejos</a:t>
            </a:r>
            <a:r>
              <a:rPr dirty="0" smtClean="0"/>
              <a:t> </a:t>
            </a:r>
            <a:r>
              <a:rPr dirty="0" err="1" smtClean="0"/>
              <a:t>varios</a:t>
            </a:r>
            <a:endParaRPr dirty="0"/>
          </a:p>
        </p:txBody>
      </p:sp>
      <p:sp>
        <p:nvSpPr>
          <p:cNvPr id="4" name="3 Marcador de fecha"/>
          <p:cNvSpPr>
            <a:spLocks noGrp="1"/>
          </p:cNvSpPr>
          <p:nvPr>
            <p:ph type="dt" sz="half" idx="10"/>
          </p:nvPr>
        </p:nvSpPr>
        <p:spPr/>
        <p:txBody>
          <a:bodyPr/>
          <a:lstStyle/>
          <a:p>
            <a:fld id="{65E71D11-0831-4F5E-B325-4BBA82606EFB}" type="datetime1">
              <a:rPr lang="es-ES" smtClean="0"/>
              <a:t>15/05/2014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39</a:t>
            </a:fld>
            <a:endParaRPr lang="es-AR"/>
          </a:p>
        </p:txBody>
      </p:sp>
      <p:sp>
        <p:nvSpPr>
          <p:cNvPr id="2" name="1 Marcador de contenido"/>
          <p:cNvSpPr>
            <a:spLocks noGrp="1"/>
          </p:cNvSpPr>
          <p:nvPr>
            <p:ph sz="quarter" idx="13"/>
          </p:nvPr>
        </p:nvSpPr>
        <p:spPr>
          <a:xfrm>
            <a:off x="500034" y="2285992"/>
            <a:ext cx="4614866" cy="3768733"/>
          </a:xfrm>
        </p:spPr>
        <p:txBody>
          <a:bodyPr>
            <a:normAutofit lnSpcReduction="10000"/>
          </a:bodyPr>
          <a:lstStyle/>
          <a:p>
            <a:r>
              <a:rPr lang="es-AR" sz="1800" dirty="0" smtClean="0"/>
              <a:t>La primera de ellas, y la más sencilla, consiste en utilizar controles del tipo </a:t>
            </a:r>
            <a:r>
              <a:rPr lang="es-AR" sz="1800" b="1" i="1" dirty="0" err="1" smtClean="0"/>
              <a:t>HyperLink</a:t>
            </a:r>
            <a:r>
              <a:rPr lang="es-AR" sz="1800" i="1" dirty="0" smtClean="0"/>
              <a:t>. </a:t>
            </a:r>
            <a:r>
              <a:rPr lang="es-AR" sz="1800" dirty="0" smtClean="0"/>
              <a:t>Estableciendo su propiedad </a:t>
            </a:r>
            <a:r>
              <a:rPr lang="es-AR" sz="1800" b="1" i="1" dirty="0" err="1" smtClean="0"/>
              <a:t>NavigateUrl</a:t>
            </a:r>
            <a:r>
              <a:rPr lang="es-AR" sz="1800" dirty="0" smtClean="0"/>
              <a:t> estaremos indicando a qué página queremos enviar al usuario cuando pulse sobre el enlace resultante. Si la página es una de las que pertenecen a nuestra aplicación será muy fácil seleccionarla gracias al diálogo especial que aparece para ello: Una vez que definamos las reglas para un formulario los controles de validación se encargan automáticamente de validarlas </a:t>
            </a:r>
            <a:r>
              <a:rPr lang="es-AR" sz="1800" b="1" i="1" dirty="0" smtClean="0"/>
              <a:t>tanto en el cliente como en el servidor.</a:t>
            </a:r>
            <a:endParaRPr lang="es-AR" sz="1800" i="1" dirty="0" smtClean="0"/>
          </a:p>
          <a:p>
            <a:endParaRPr lang="es-AR" sz="1800" i="1" dirty="0" smtClean="0"/>
          </a:p>
          <a:p>
            <a:pPr>
              <a:buNone/>
            </a:pPr>
            <a:endParaRPr lang="es-AR" sz="1800" dirty="0" smtClean="0"/>
          </a:p>
        </p:txBody>
      </p:sp>
      <p:pic>
        <p:nvPicPr>
          <p:cNvPr id="3" name="Picture 2"/>
          <p:cNvPicPr>
            <a:picLocks noChangeAspect="1" noChangeArrowheads="1"/>
          </p:cNvPicPr>
          <p:nvPr/>
        </p:nvPicPr>
        <p:blipFill>
          <a:blip r:embed="rId3"/>
          <a:srcRect/>
          <a:stretch>
            <a:fillRect/>
          </a:stretch>
        </p:blipFill>
        <p:spPr bwMode="auto">
          <a:xfrm>
            <a:off x="5277569" y="2564904"/>
            <a:ext cx="3643318" cy="2210280"/>
          </a:xfrm>
          <a:prstGeom prst="rect">
            <a:avLst/>
          </a:prstGeom>
          <a:noFill/>
          <a:ln w="9525">
            <a:noFill/>
            <a:miter lim="800000"/>
            <a:headEnd/>
            <a:tailEnd/>
          </a:ln>
          <a:effectLst/>
        </p:spPr>
      </p:pic>
      <p:sp>
        <p:nvSpPr>
          <p:cNvPr id="8" name="5 Título"/>
          <p:cNvSpPr txBox="1">
            <a:spLocks/>
          </p:cNvSpPr>
          <p:nvPr/>
        </p:nvSpPr>
        <p:spPr>
          <a:xfrm>
            <a:off x="0" y="1714488"/>
            <a:ext cx="4143404" cy="571504"/>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AR" b="1" i="0" u="none" strike="noStrike" kern="1200" cap="none" spc="0" normalizeH="0" baseline="0" noProof="0" dirty="0" smtClean="0">
                <a:ln>
                  <a:noFill/>
                </a:ln>
                <a:solidFill>
                  <a:schemeClr val="tx1"/>
                </a:solidFill>
                <a:effectLst/>
                <a:uLnTx/>
                <a:uFillTx/>
                <a:latin typeface="+mj-lt"/>
                <a:ea typeface="+mj-ea"/>
                <a:cs typeface="+mj-cs"/>
              </a:rPr>
              <a:t>Navegación entre páginas</a:t>
            </a:r>
            <a:endParaRPr kumimoji="0" lang="es-AR" b="1" i="0" u="none" strike="noStrike" kern="1200" cap="none" spc="0" normalizeH="0" baseline="0" noProof="0" dirty="0">
              <a:ln>
                <a:noFill/>
              </a:ln>
              <a:solidFill>
                <a:schemeClr val="tx1"/>
              </a:solidFill>
              <a:effectLst/>
              <a:uLnTx/>
              <a:uFillTx/>
              <a:latin typeface="+mj-lt"/>
              <a:ea typeface="+mj-ea"/>
              <a:cs typeface="+mj-cs"/>
            </a:endParaRPr>
          </a:p>
        </p:txBody>
      </p:sp>
      <p:sp>
        <p:nvSpPr>
          <p:cNvPr id="7" name="Marcador de pie de página 6"/>
          <p:cNvSpPr>
            <a:spLocks noGrp="1"/>
          </p:cNvSpPr>
          <p:nvPr>
            <p:ph type="ftr" sz="quarter" idx="11"/>
          </p:nvPr>
        </p:nvSpPr>
        <p:spPr/>
        <p:txBody>
          <a:bodyPr/>
          <a:lstStyle/>
          <a:p>
            <a:r>
              <a:rPr lang="es-AR" smtClean="0"/>
              <a:t>Introducción a la Plataforma .NET – Fundamentos App Web</a:t>
            </a:r>
            <a:endParaRPr lang="es-ES"/>
          </a:p>
        </p:txBody>
      </p:sp>
    </p:spTree>
    <p:extLst>
      <p:ext uri="{BB962C8B-B14F-4D97-AF65-F5344CB8AC3E}">
        <p14:creationId xmlns:p14="http://schemas.microsoft.com/office/powerpoint/2010/main" val="38839516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fld id="{A2782A7E-5911-4E78-84AF-443E5F408E42}" type="datetime1">
              <a:rPr lang="es-ES" smtClean="0"/>
              <a:t>15/05/2014</a:t>
            </a:fld>
            <a:endParaRPr lang="es-ES"/>
          </a:p>
        </p:txBody>
      </p:sp>
      <p:sp>
        <p:nvSpPr>
          <p:cNvPr id="4" name="Marcador de pie de página 3"/>
          <p:cNvSpPr>
            <a:spLocks noGrp="1"/>
          </p:cNvSpPr>
          <p:nvPr>
            <p:ph type="ftr" sz="quarter" idx="11"/>
          </p:nvPr>
        </p:nvSpPr>
        <p:spPr/>
        <p:txBody>
          <a:bodyPr/>
          <a:lstStyle/>
          <a:p>
            <a:r>
              <a:rPr lang="es-AR" smtClean="0"/>
              <a:t>Introducción a la Plataforma .NET – Fundamentos App Web</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4</a:t>
            </a:fld>
            <a:endParaRPr lang="es-ES"/>
          </a:p>
        </p:txBody>
      </p:sp>
      <p:sp>
        <p:nvSpPr>
          <p:cNvPr id="6" name="Título 5"/>
          <p:cNvSpPr>
            <a:spLocks noGrp="1"/>
          </p:cNvSpPr>
          <p:nvPr>
            <p:ph type="title"/>
          </p:nvPr>
        </p:nvSpPr>
        <p:spPr/>
        <p:txBody>
          <a:bodyPr/>
          <a:lstStyle/>
          <a:p>
            <a:r>
              <a:rPr lang="es-ES" dirty="0" smtClean="0"/>
              <a:t>Aplicación Web - Bases</a:t>
            </a:r>
            <a:endParaRPr lang="es-ES" dirty="0"/>
          </a:p>
        </p:txBody>
      </p:sp>
      <p:pic>
        <p:nvPicPr>
          <p:cNvPr id="7" name="Imagen 6"/>
          <p:cNvPicPr>
            <a:picLocks noChangeAspect="1"/>
          </p:cNvPicPr>
          <p:nvPr/>
        </p:nvPicPr>
        <p:blipFill>
          <a:blip r:embed="rId2"/>
          <a:stretch>
            <a:fillRect/>
          </a:stretch>
        </p:blipFill>
        <p:spPr>
          <a:xfrm>
            <a:off x="2699792" y="2708920"/>
            <a:ext cx="5588000" cy="2171700"/>
          </a:xfrm>
          <a:prstGeom prst="rect">
            <a:avLst/>
          </a:prstGeom>
        </p:spPr>
      </p:pic>
      <p:sp>
        <p:nvSpPr>
          <p:cNvPr id="8" name="CuadroTexto 7"/>
          <p:cNvSpPr txBox="1"/>
          <p:nvPr/>
        </p:nvSpPr>
        <p:spPr>
          <a:xfrm>
            <a:off x="611560" y="2636912"/>
            <a:ext cx="1136962" cy="2585323"/>
          </a:xfrm>
          <a:prstGeom prst="rect">
            <a:avLst/>
          </a:prstGeom>
          <a:noFill/>
        </p:spPr>
        <p:txBody>
          <a:bodyPr wrap="none" rtlCol="0">
            <a:spAutoFit/>
          </a:bodyPr>
          <a:lstStyle/>
          <a:p>
            <a:endParaRPr lang="es-ES" dirty="0" smtClean="0"/>
          </a:p>
          <a:p>
            <a:r>
              <a:rPr lang="es-ES" dirty="0" smtClean="0"/>
              <a:t>HTTP</a:t>
            </a:r>
          </a:p>
          <a:p>
            <a:endParaRPr lang="es-ES" dirty="0" smtClean="0"/>
          </a:p>
          <a:p>
            <a:r>
              <a:rPr lang="es-ES" dirty="0" smtClean="0"/>
              <a:t>HTML</a:t>
            </a:r>
          </a:p>
          <a:p>
            <a:endParaRPr lang="es-ES" dirty="0" smtClean="0"/>
          </a:p>
          <a:p>
            <a:r>
              <a:rPr lang="es-ES" dirty="0" err="1" smtClean="0"/>
              <a:t>Request</a:t>
            </a:r>
            <a:endParaRPr lang="es-ES" dirty="0" smtClean="0"/>
          </a:p>
          <a:p>
            <a:endParaRPr lang="es-ES" dirty="0" smtClean="0"/>
          </a:p>
          <a:p>
            <a:r>
              <a:rPr lang="es-ES" dirty="0" smtClean="0"/>
              <a:t>Response</a:t>
            </a:r>
          </a:p>
          <a:p>
            <a:endParaRPr lang="es-ES" dirty="0"/>
          </a:p>
        </p:txBody>
      </p:sp>
    </p:spTree>
    <p:extLst>
      <p:ext uri="{BB962C8B-B14F-4D97-AF65-F5344CB8AC3E}">
        <p14:creationId xmlns:p14="http://schemas.microsoft.com/office/powerpoint/2010/main" val="10245429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p:txBody>
          <a:bodyPr>
            <a:normAutofit fontScale="90000"/>
          </a:bodyPr>
          <a:lstStyle/>
          <a:p>
            <a:r>
              <a:rPr smtClean="0"/>
              <a:t>Técnicas de trabajo y consejos varios</a:t>
            </a:r>
            <a:endParaRPr lang="es-AR" dirty="0"/>
          </a:p>
        </p:txBody>
      </p:sp>
      <p:sp>
        <p:nvSpPr>
          <p:cNvPr id="4" name="3 Marcador de fecha"/>
          <p:cNvSpPr>
            <a:spLocks noGrp="1"/>
          </p:cNvSpPr>
          <p:nvPr>
            <p:ph type="dt" sz="half" idx="10"/>
          </p:nvPr>
        </p:nvSpPr>
        <p:spPr/>
        <p:txBody>
          <a:bodyPr/>
          <a:lstStyle/>
          <a:p>
            <a:fld id="{32817AD2-1C76-4858-8132-1EDD15F65FE8}" type="datetime1">
              <a:rPr lang="es-ES" smtClean="0"/>
              <a:t>15/05/2014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40</a:t>
            </a:fld>
            <a:endParaRPr lang="es-AR"/>
          </a:p>
        </p:txBody>
      </p:sp>
      <p:sp>
        <p:nvSpPr>
          <p:cNvPr id="2" name="1 Marcador de contenido"/>
          <p:cNvSpPr>
            <a:spLocks noGrp="1"/>
          </p:cNvSpPr>
          <p:nvPr>
            <p:ph sz="quarter" idx="13"/>
          </p:nvPr>
        </p:nvSpPr>
        <p:spPr>
          <a:xfrm>
            <a:off x="457200" y="2231465"/>
            <a:ext cx="4038600" cy="3768733"/>
          </a:xfrm>
        </p:spPr>
        <p:txBody>
          <a:bodyPr>
            <a:normAutofit fontScale="85000" lnSpcReduction="20000"/>
          </a:bodyPr>
          <a:lstStyle/>
          <a:p>
            <a:r>
              <a:rPr lang="es-AR" dirty="0" smtClean="0"/>
              <a:t>La otra manera de enviar a los usuarios a una página propia o ajena consiste en hacer uso del método </a:t>
            </a:r>
            <a:r>
              <a:rPr lang="es-AR" b="1" i="1" dirty="0" err="1" smtClean="0"/>
              <a:t>Redirect</a:t>
            </a:r>
            <a:r>
              <a:rPr lang="es-AR" b="1" i="1" dirty="0" smtClean="0"/>
              <a:t> </a:t>
            </a:r>
            <a:r>
              <a:rPr lang="es-AR" dirty="0" smtClean="0"/>
              <a:t>de la clase </a:t>
            </a:r>
            <a:r>
              <a:rPr lang="es-AR" b="1" i="1" dirty="0" err="1" smtClean="0"/>
              <a:t>HttpResponse</a:t>
            </a:r>
            <a:r>
              <a:rPr lang="es-AR" b="1" i="1" dirty="0" smtClean="0"/>
              <a:t> </a:t>
            </a:r>
            <a:r>
              <a:rPr lang="es-AR" dirty="0" smtClean="0"/>
              <a:t>del contexto de llamada de la página. Así podremos controlar desde un evento de servidor a dónde enviaremos al usuario. Por ejemplo, si queremos enviarlo a una página diferente según lo que haya escogido en un control de selección podríamos escribir algo similar a esto en el evento de pulsación de un botón:</a:t>
            </a:r>
          </a:p>
          <a:p>
            <a:pPr>
              <a:buFont typeface="Wingdings" pitchFamily="2" charset="2"/>
              <a:buChar char="Ø"/>
            </a:pPr>
            <a:endParaRPr lang="es-AR" dirty="0" smtClean="0"/>
          </a:p>
          <a:p>
            <a:pPr>
              <a:buFont typeface="Wingdings" pitchFamily="2" charset="2"/>
              <a:buChar char="Ø"/>
            </a:pPr>
            <a:endParaRPr lang="es-AR" dirty="0" smtClean="0"/>
          </a:p>
        </p:txBody>
      </p:sp>
      <p:sp>
        <p:nvSpPr>
          <p:cNvPr id="3" name="2 Marcador de contenido"/>
          <p:cNvSpPr>
            <a:spLocks noGrp="1"/>
          </p:cNvSpPr>
          <p:nvPr>
            <p:ph sz="quarter" idx="14"/>
          </p:nvPr>
        </p:nvSpPr>
        <p:spPr>
          <a:xfrm>
            <a:off x="4644008" y="2214554"/>
            <a:ext cx="4038600" cy="3768733"/>
          </a:xfrm>
          <a:solidFill>
            <a:schemeClr val="bg2">
              <a:lumMod val="90000"/>
            </a:schemeClr>
          </a:solidFill>
        </p:spPr>
        <p:txBody>
          <a:bodyPr>
            <a:normAutofit lnSpcReduction="10000"/>
          </a:bodyPr>
          <a:lstStyle/>
          <a:p>
            <a:pPr marL="0" indent="0">
              <a:buNone/>
            </a:pPr>
            <a:r>
              <a:rPr lang="es-AR" sz="1900" dirty="0" err="1"/>
              <a:t>i</a:t>
            </a:r>
            <a:r>
              <a:rPr lang="es-AR" sz="1900" dirty="0" err="1" smtClean="0"/>
              <a:t>f</a:t>
            </a:r>
            <a:r>
              <a:rPr lang="es-AR" sz="1900" dirty="0" smtClean="0"/>
              <a:t> (valor == 1)</a:t>
            </a:r>
          </a:p>
          <a:p>
            <a:pPr marL="0" indent="0">
              <a:buNone/>
            </a:pPr>
            <a:r>
              <a:rPr lang="es-AR" sz="1900" dirty="0" smtClean="0"/>
              <a:t>{</a:t>
            </a:r>
          </a:p>
          <a:p>
            <a:pPr marL="0" indent="0">
              <a:buNone/>
            </a:pPr>
            <a:r>
              <a:rPr lang="es-AR" sz="1900" dirty="0" smtClean="0"/>
              <a:t>  </a:t>
            </a:r>
            <a:r>
              <a:rPr lang="es-AR" sz="1900" dirty="0" err="1" smtClean="0"/>
              <a:t>Response.Redirect</a:t>
            </a:r>
            <a:r>
              <a:rPr lang="es-AR" sz="1900" dirty="0" smtClean="0"/>
              <a:t>(“opcion1.aspx”);</a:t>
            </a:r>
          </a:p>
          <a:p>
            <a:pPr marL="0" indent="0">
              <a:buNone/>
            </a:pPr>
            <a:r>
              <a:rPr lang="es-AR" sz="1900" dirty="0" smtClean="0"/>
              <a:t> }</a:t>
            </a:r>
          </a:p>
          <a:p>
            <a:pPr marL="0" indent="0">
              <a:buNone/>
            </a:pPr>
            <a:r>
              <a:rPr lang="es-AR" sz="1900" dirty="0" err="1"/>
              <a:t>e</a:t>
            </a:r>
            <a:r>
              <a:rPr lang="es-AR" sz="1900" dirty="0" err="1" smtClean="0"/>
              <a:t>lse</a:t>
            </a:r>
            <a:endParaRPr lang="es-AR" sz="1900" dirty="0" smtClean="0"/>
          </a:p>
          <a:p>
            <a:pPr marL="0" indent="0">
              <a:buNone/>
            </a:pPr>
            <a:r>
              <a:rPr lang="es-AR" sz="1900" dirty="0" smtClean="0"/>
              <a:t>{</a:t>
            </a:r>
          </a:p>
          <a:p>
            <a:pPr marL="0" indent="0">
              <a:buNone/>
            </a:pPr>
            <a:r>
              <a:rPr lang="es-AR" sz="1900" dirty="0"/>
              <a:t> </a:t>
            </a:r>
            <a:r>
              <a:rPr lang="es-AR" sz="1900" dirty="0" smtClean="0"/>
              <a:t>  </a:t>
            </a:r>
            <a:r>
              <a:rPr lang="es-AR" sz="1900" dirty="0" err="1"/>
              <a:t>Response.Redirect</a:t>
            </a:r>
            <a:r>
              <a:rPr lang="es-AR" sz="1900" dirty="0"/>
              <a:t>(“</a:t>
            </a:r>
            <a:r>
              <a:rPr lang="es-AR" sz="1900" dirty="0" smtClean="0"/>
              <a:t>opcion2.aspx”);</a:t>
            </a:r>
          </a:p>
          <a:p>
            <a:pPr marL="0" indent="0">
              <a:buNone/>
            </a:pPr>
            <a:r>
              <a:rPr lang="es-AR" sz="1900" dirty="0" smtClean="0"/>
              <a:t>}</a:t>
            </a:r>
          </a:p>
          <a:p>
            <a:pPr marL="0" indent="0">
              <a:buNone/>
            </a:pPr>
            <a:r>
              <a:rPr lang="es-AR" sz="1900" dirty="0" smtClean="0"/>
              <a:t>//Otra forma</a:t>
            </a:r>
          </a:p>
          <a:p>
            <a:pPr marL="0" indent="0">
              <a:buNone/>
            </a:pPr>
            <a:r>
              <a:rPr lang="es-AR" sz="1900" dirty="0" err="1" smtClean="0"/>
              <a:t>Server.Transfer</a:t>
            </a:r>
            <a:r>
              <a:rPr lang="es-AR" sz="1900" dirty="0" smtClean="0"/>
              <a:t>(“Menu.aspx”);</a:t>
            </a:r>
            <a:endParaRPr lang="es-AR" sz="1900" dirty="0"/>
          </a:p>
        </p:txBody>
      </p:sp>
      <p:sp>
        <p:nvSpPr>
          <p:cNvPr id="7" name="5 Título"/>
          <p:cNvSpPr txBox="1">
            <a:spLocks/>
          </p:cNvSpPr>
          <p:nvPr/>
        </p:nvSpPr>
        <p:spPr>
          <a:xfrm>
            <a:off x="0" y="1714488"/>
            <a:ext cx="4143404" cy="571504"/>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AR" b="1" i="0" u="none" strike="noStrike" kern="1200" cap="none" spc="0" normalizeH="0" baseline="0" noProof="0" dirty="0" smtClean="0">
                <a:ln>
                  <a:noFill/>
                </a:ln>
                <a:solidFill>
                  <a:schemeClr val="tx1"/>
                </a:solidFill>
                <a:effectLst/>
                <a:uLnTx/>
                <a:uFillTx/>
                <a:latin typeface="+mj-lt"/>
                <a:ea typeface="+mj-ea"/>
                <a:cs typeface="+mj-cs"/>
              </a:rPr>
              <a:t>Navegación entre páginas</a:t>
            </a:r>
            <a:endParaRPr kumimoji="0" lang="es-AR" b="1" i="0" u="none" strike="noStrike" kern="1200" cap="none" spc="0" normalizeH="0" baseline="0" noProof="0" dirty="0">
              <a:ln>
                <a:noFill/>
              </a:ln>
              <a:solidFill>
                <a:schemeClr val="tx1"/>
              </a:solidFill>
              <a:effectLst/>
              <a:uLnTx/>
              <a:uFillTx/>
              <a:latin typeface="+mj-lt"/>
              <a:ea typeface="+mj-ea"/>
              <a:cs typeface="+mj-cs"/>
            </a:endParaRPr>
          </a:p>
        </p:txBody>
      </p:sp>
      <p:sp>
        <p:nvSpPr>
          <p:cNvPr id="8" name="Marcador de pie de página 7"/>
          <p:cNvSpPr>
            <a:spLocks noGrp="1"/>
          </p:cNvSpPr>
          <p:nvPr>
            <p:ph type="ftr" sz="quarter" idx="11"/>
          </p:nvPr>
        </p:nvSpPr>
        <p:spPr/>
        <p:txBody>
          <a:bodyPr/>
          <a:lstStyle/>
          <a:p>
            <a:r>
              <a:rPr lang="es-AR" smtClean="0"/>
              <a:t>Introducción a la Plataforma .NET – Fundamentos App Web</a:t>
            </a:r>
            <a:endParaRPr lang="es-ES"/>
          </a:p>
        </p:txBody>
      </p:sp>
    </p:spTree>
    <p:extLst>
      <p:ext uri="{BB962C8B-B14F-4D97-AF65-F5344CB8AC3E}">
        <p14:creationId xmlns:p14="http://schemas.microsoft.com/office/powerpoint/2010/main" val="283079036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95536" y="1556792"/>
            <a:ext cx="8229600" cy="4559681"/>
          </a:xfrm>
        </p:spPr>
        <p:txBody>
          <a:bodyPr/>
          <a:lstStyle/>
          <a:p>
            <a:pPr marL="0" indent="0" algn="ctr">
              <a:buNone/>
            </a:pPr>
            <a:endParaRPr lang="es-AR" dirty="0" smtClean="0"/>
          </a:p>
          <a:p>
            <a:pPr marL="0" indent="0" algn="ctr">
              <a:buNone/>
            </a:pPr>
            <a:endParaRPr lang="es-AR" dirty="0"/>
          </a:p>
          <a:p>
            <a:pPr marL="0" indent="0" algn="ctr">
              <a:buNone/>
            </a:pPr>
            <a:r>
              <a:rPr lang="es-AR" sz="5400" b="1" dirty="0" smtClean="0">
                <a:solidFill>
                  <a:schemeClr val="accent1">
                    <a:lumMod val="75000"/>
                  </a:schemeClr>
                </a:solidFill>
              </a:rPr>
              <a:t>Fin Módulo </a:t>
            </a:r>
            <a:endParaRPr lang="es-AR" sz="5400" b="1" dirty="0">
              <a:solidFill>
                <a:schemeClr val="accent1">
                  <a:lumMod val="75000"/>
                </a:schemeClr>
              </a:solidFill>
            </a:endParaRPr>
          </a:p>
        </p:txBody>
      </p:sp>
      <p:sp>
        <p:nvSpPr>
          <p:cNvPr id="4" name="3 Marcador de fecha"/>
          <p:cNvSpPr>
            <a:spLocks noGrp="1"/>
          </p:cNvSpPr>
          <p:nvPr>
            <p:ph type="dt" sz="half" idx="10"/>
          </p:nvPr>
        </p:nvSpPr>
        <p:spPr/>
        <p:txBody>
          <a:bodyPr/>
          <a:lstStyle/>
          <a:p>
            <a:fld id="{56179BE2-E675-4265-AB58-135971F3D4F9}" type="datetime1">
              <a:rPr lang="es-ES" smtClean="0"/>
              <a:t>15/05/2014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41</a:t>
            </a:fld>
            <a:endParaRPr lang="es-AR"/>
          </a:p>
        </p:txBody>
      </p:sp>
      <p:sp>
        <p:nvSpPr>
          <p:cNvPr id="2" name="Marcador de pie de página 1"/>
          <p:cNvSpPr>
            <a:spLocks noGrp="1"/>
          </p:cNvSpPr>
          <p:nvPr>
            <p:ph type="ftr" sz="quarter" idx="11"/>
          </p:nvPr>
        </p:nvSpPr>
        <p:spPr/>
        <p:txBody>
          <a:bodyPr/>
          <a:lstStyle/>
          <a:p>
            <a:r>
              <a:rPr lang="es-AR" smtClean="0"/>
              <a:t>Introducción a la Plataforma .NET – Fundamentos App Web</a:t>
            </a:r>
            <a:endParaRPr lang="es-ES"/>
          </a:p>
        </p:txBody>
      </p:sp>
    </p:spTree>
    <p:extLst>
      <p:ext uri="{BB962C8B-B14F-4D97-AF65-F5344CB8AC3E}">
        <p14:creationId xmlns:p14="http://schemas.microsoft.com/office/powerpoint/2010/main" val="8322265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67545" y="1708436"/>
            <a:ext cx="3888431" cy="4456868"/>
          </a:xfrm>
        </p:spPr>
        <p:txBody>
          <a:bodyPr>
            <a:normAutofit/>
          </a:bodyPr>
          <a:lstStyle/>
          <a:p>
            <a:r>
              <a:rPr lang="es-ES" sz="2200" dirty="0" smtClean="0"/>
              <a:t>Verifica que la petición (</a:t>
            </a:r>
            <a:r>
              <a:rPr lang="es-ES" sz="2200" dirty="0" err="1" smtClean="0"/>
              <a:t>request</a:t>
            </a:r>
            <a:r>
              <a:rPr lang="es-ES" sz="2200" dirty="0" smtClean="0"/>
              <a:t>) está bien formada.</a:t>
            </a:r>
          </a:p>
          <a:p>
            <a:r>
              <a:rPr lang="es-ES" sz="2200" dirty="0" smtClean="0"/>
              <a:t>Autenticación</a:t>
            </a:r>
          </a:p>
          <a:p>
            <a:r>
              <a:rPr lang="es-ES" sz="2200" dirty="0" smtClean="0"/>
              <a:t>Autorización</a:t>
            </a:r>
          </a:p>
          <a:p>
            <a:r>
              <a:rPr lang="es-ES" sz="2200" dirty="0" smtClean="0"/>
              <a:t>Determina como manejar la petición.</a:t>
            </a:r>
          </a:p>
          <a:p>
            <a:r>
              <a:rPr lang="es-ES" sz="2200" dirty="0" smtClean="0"/>
              <a:t>Maneja errores</a:t>
            </a:r>
          </a:p>
          <a:p>
            <a:r>
              <a:rPr lang="es-ES" sz="2200" dirty="0" smtClean="0"/>
              <a:t>Cachea la salida</a:t>
            </a:r>
          </a:p>
          <a:p>
            <a:r>
              <a:rPr lang="es-ES" sz="2200" dirty="0" smtClean="0"/>
              <a:t>Comprime la salida</a:t>
            </a:r>
          </a:p>
          <a:p>
            <a:r>
              <a:rPr lang="es-ES" sz="2200" dirty="0" smtClean="0"/>
              <a:t>Log de acceso</a:t>
            </a:r>
            <a:endParaRPr lang="es-ES" sz="2200" dirty="0"/>
          </a:p>
        </p:txBody>
      </p:sp>
      <p:sp>
        <p:nvSpPr>
          <p:cNvPr id="3" name="Marcador de fecha 2"/>
          <p:cNvSpPr>
            <a:spLocks noGrp="1"/>
          </p:cNvSpPr>
          <p:nvPr>
            <p:ph type="dt" sz="half" idx="10"/>
          </p:nvPr>
        </p:nvSpPr>
        <p:spPr/>
        <p:txBody>
          <a:bodyPr/>
          <a:lstStyle/>
          <a:p>
            <a:fld id="{509C9BDA-DFEF-4860-8685-F054A10C0586}" type="datetime1">
              <a:rPr lang="es-ES" smtClean="0"/>
              <a:t>15/05/2014</a:t>
            </a:fld>
            <a:endParaRPr lang="es-ES"/>
          </a:p>
        </p:txBody>
      </p:sp>
      <p:sp>
        <p:nvSpPr>
          <p:cNvPr id="4" name="Marcador de pie de página 3"/>
          <p:cNvSpPr>
            <a:spLocks noGrp="1"/>
          </p:cNvSpPr>
          <p:nvPr>
            <p:ph type="ftr" sz="quarter" idx="11"/>
          </p:nvPr>
        </p:nvSpPr>
        <p:spPr/>
        <p:txBody>
          <a:bodyPr/>
          <a:lstStyle/>
          <a:p>
            <a:r>
              <a:rPr lang="es-AR" smtClean="0"/>
              <a:t>Introducción a la Plataforma .NET – Fundamentos App Web</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5</a:t>
            </a:fld>
            <a:endParaRPr lang="es-ES"/>
          </a:p>
        </p:txBody>
      </p:sp>
      <p:sp>
        <p:nvSpPr>
          <p:cNvPr id="6" name="Título 5"/>
          <p:cNvSpPr>
            <a:spLocks noGrp="1"/>
          </p:cNvSpPr>
          <p:nvPr>
            <p:ph type="title"/>
          </p:nvPr>
        </p:nvSpPr>
        <p:spPr/>
        <p:txBody>
          <a:bodyPr/>
          <a:lstStyle/>
          <a:p>
            <a:r>
              <a:rPr lang="es-ES" dirty="0" smtClean="0"/>
              <a:t>Rol del Servidor</a:t>
            </a:r>
            <a:endParaRPr lang="es-ES" dirty="0"/>
          </a:p>
        </p:txBody>
      </p:sp>
      <p:sp>
        <p:nvSpPr>
          <p:cNvPr id="7" name="Marcador de contenido 1"/>
          <p:cNvSpPr txBox="1">
            <a:spLocks/>
          </p:cNvSpPr>
          <p:nvPr/>
        </p:nvSpPr>
        <p:spPr>
          <a:xfrm>
            <a:off x="4788024" y="1700808"/>
            <a:ext cx="3888431" cy="4456868"/>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r>
              <a:rPr lang="es-ES" sz="2200" dirty="0" smtClean="0"/>
              <a:t>Envía la petición al servidor.</a:t>
            </a:r>
          </a:p>
          <a:p>
            <a:r>
              <a:rPr lang="es-ES" sz="2200" dirty="0" smtClean="0"/>
              <a:t>Autentica al servidor</a:t>
            </a:r>
          </a:p>
          <a:p>
            <a:r>
              <a:rPr lang="es-ES" sz="2200" dirty="0" smtClean="0"/>
              <a:t>Procesa la respuesta</a:t>
            </a:r>
          </a:p>
          <a:p>
            <a:r>
              <a:rPr lang="es-ES" sz="2200" dirty="0" smtClean="0"/>
              <a:t>Muestra el contenido de la respuesta.</a:t>
            </a:r>
          </a:p>
          <a:p>
            <a:r>
              <a:rPr lang="es-ES" sz="2200" dirty="0" smtClean="0"/>
              <a:t>Ejecuta scripts</a:t>
            </a:r>
            <a:endParaRPr lang="es-ES" sz="2200" dirty="0"/>
          </a:p>
        </p:txBody>
      </p:sp>
    </p:spTree>
    <p:extLst>
      <p:ext uri="{BB962C8B-B14F-4D97-AF65-F5344CB8AC3E}">
        <p14:creationId xmlns:p14="http://schemas.microsoft.com/office/powerpoint/2010/main" val="893589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67545" y="1708436"/>
            <a:ext cx="6192688" cy="4456868"/>
          </a:xfrm>
        </p:spPr>
        <p:txBody>
          <a:bodyPr>
            <a:normAutofit fontScale="62500" lnSpcReduction="20000"/>
          </a:bodyPr>
          <a:lstStyle/>
          <a:p>
            <a:r>
              <a:rPr lang="es-ES" dirty="0"/>
              <a:t>P</a:t>
            </a:r>
            <a:r>
              <a:rPr lang="es-ES" dirty="0" smtClean="0"/>
              <a:t>lataforma </a:t>
            </a:r>
            <a:r>
              <a:rPr lang="es-ES" dirty="0"/>
              <a:t>que se usa para crear aplicaciones Web y servicios Web que corren bajo </a:t>
            </a:r>
            <a:r>
              <a:rPr lang="es-ES" dirty="0" smtClean="0"/>
              <a:t>IIS (</a:t>
            </a:r>
            <a:r>
              <a:rPr lang="es-ES" dirty="0" err="1" smtClean="0"/>
              <a:t>Interner</a:t>
            </a:r>
            <a:r>
              <a:rPr lang="es-ES" dirty="0" smtClean="0"/>
              <a:t> </a:t>
            </a:r>
            <a:r>
              <a:rPr lang="es-ES" dirty="0" err="1" smtClean="0"/>
              <a:t>Information</a:t>
            </a:r>
            <a:r>
              <a:rPr lang="es-ES" dirty="0" smtClean="0"/>
              <a:t> </a:t>
            </a:r>
            <a:r>
              <a:rPr lang="es-ES" dirty="0" err="1" smtClean="0"/>
              <a:t>Service</a:t>
            </a:r>
            <a:r>
              <a:rPr lang="es-ES" dirty="0" smtClean="0"/>
              <a:t>).</a:t>
            </a:r>
          </a:p>
          <a:p>
            <a:pPr lvl="1"/>
            <a:r>
              <a:rPr lang="es-ES" dirty="0"/>
              <a:t>Herramientas de desarrollo Web de Visual Studio .</a:t>
            </a:r>
            <a:r>
              <a:rPr lang="es-ES" dirty="0" smtClean="0"/>
              <a:t>NET</a:t>
            </a:r>
            <a:r>
              <a:rPr lang="es-ES_tradnl" dirty="0" smtClean="0"/>
              <a:t>.</a:t>
            </a:r>
            <a:endParaRPr lang="es-ES_tradnl" dirty="0"/>
          </a:p>
          <a:p>
            <a:pPr lvl="1"/>
            <a:r>
              <a:rPr lang="es-ES" dirty="0"/>
              <a:t>El </a:t>
            </a:r>
            <a:r>
              <a:rPr lang="es-ES" dirty="0" err="1"/>
              <a:t>namespace</a:t>
            </a:r>
            <a:r>
              <a:rPr lang="es-ES" dirty="0"/>
              <a:t> </a:t>
            </a:r>
            <a:r>
              <a:rPr lang="es-ES" dirty="0" err="1"/>
              <a:t>System.Web</a:t>
            </a:r>
            <a:r>
              <a:rPr lang="es-ES" dirty="0" smtClean="0"/>
              <a:t>:.</a:t>
            </a:r>
            <a:endParaRPr lang="es-ES_tradnl" dirty="0"/>
          </a:p>
          <a:p>
            <a:pPr lvl="1"/>
            <a:r>
              <a:rPr lang="es-ES" dirty="0"/>
              <a:t>Controles Web y controles HTML: </a:t>
            </a:r>
            <a:endParaRPr lang="es-ES" dirty="0" smtClean="0"/>
          </a:p>
          <a:p>
            <a:pPr lvl="1"/>
            <a:r>
              <a:rPr lang="es-ES" dirty="0"/>
              <a:t> </a:t>
            </a:r>
            <a:endParaRPr lang="es-ES_tradnl" dirty="0"/>
          </a:p>
          <a:p>
            <a:r>
              <a:rPr lang="es-ES" dirty="0"/>
              <a:t>Además, ASP.NET utiliza los siguientes componentes:</a:t>
            </a:r>
            <a:endParaRPr lang="es-ES_tradnl" dirty="0"/>
          </a:p>
          <a:p>
            <a:pPr lvl="1"/>
            <a:r>
              <a:rPr lang="es-ES" dirty="0"/>
              <a:t>Microsoft </a:t>
            </a:r>
            <a:r>
              <a:rPr lang="es-ES" dirty="0" err="1"/>
              <a:t>Information</a:t>
            </a:r>
            <a:r>
              <a:rPr lang="es-ES" dirty="0"/>
              <a:t> </a:t>
            </a:r>
            <a:r>
              <a:rPr lang="es-ES" dirty="0" err="1"/>
              <a:t>Services</a:t>
            </a:r>
            <a:r>
              <a:rPr lang="es-ES" dirty="0"/>
              <a:t> (IIS): el cual hospeda las aplicaciones Web en el servidor Windows</a:t>
            </a:r>
            <a:endParaRPr lang="es-ES_tradnl" dirty="0"/>
          </a:p>
          <a:p>
            <a:pPr lvl="1"/>
            <a:r>
              <a:rPr lang="es-ES" dirty="0"/>
              <a:t>Los lenguajes de programación Microsoft Visual Basic .NET, Microsoft Visual C#, y </a:t>
            </a:r>
            <a:r>
              <a:rPr lang="es-ES" dirty="0" err="1"/>
              <a:t>JScript</a:t>
            </a:r>
            <a:endParaRPr lang="es-ES_tradnl" dirty="0"/>
          </a:p>
          <a:p>
            <a:pPr lvl="1"/>
            <a:r>
              <a:rPr lang="es-ES" dirty="0"/>
              <a:t>El </a:t>
            </a:r>
            <a:r>
              <a:rPr lang="es-ES" dirty="0" err="1"/>
              <a:t>framework</a:t>
            </a:r>
            <a:r>
              <a:rPr lang="es-ES" dirty="0"/>
              <a:t> de .NET: Conjunto completo de las clases de programación Windows</a:t>
            </a:r>
            <a:endParaRPr lang="es-ES_tradnl" dirty="0"/>
          </a:p>
          <a:p>
            <a:pPr lvl="1"/>
            <a:r>
              <a:rPr lang="es-ES" dirty="0"/>
              <a:t>Clases y herramientas de base de datos ADO.NET: Estos componentes proveen acceso a las </a:t>
            </a:r>
            <a:r>
              <a:rPr lang="es-ES" dirty="0" smtClean="0"/>
              <a:t>bases </a:t>
            </a:r>
            <a:r>
              <a:rPr lang="es-ES" dirty="0"/>
              <a:t>de datos Microsoft SQL Server y ODBC. </a:t>
            </a:r>
            <a:endParaRPr lang="es-ES_tradnl" dirty="0"/>
          </a:p>
          <a:p>
            <a:pPr lvl="1"/>
            <a:r>
              <a:rPr lang="es-ES" dirty="0"/>
              <a:t>Microsoft </a:t>
            </a:r>
            <a:r>
              <a:rPr lang="es-ES" dirty="0" err="1"/>
              <a:t>Application</a:t>
            </a:r>
            <a:r>
              <a:rPr lang="es-ES" dirty="0"/>
              <a:t> Center Test (ACT): Manera automática de realizar pruebas de estrés de las aplicaciones</a:t>
            </a:r>
            <a:endParaRPr lang="es-ES_tradnl" dirty="0"/>
          </a:p>
          <a:p>
            <a:r>
              <a:rPr lang="es-ES" dirty="0"/>
              <a:t> </a:t>
            </a:r>
            <a:endParaRPr lang="es-ES_tradnl" dirty="0"/>
          </a:p>
          <a:p>
            <a:r>
              <a:rPr lang="es-ES" dirty="0"/>
              <a:t>ASP.NET no es independiente de la plataforma, puesto que es hospedada por el IIS, debe correr en Servidores Windows</a:t>
            </a:r>
            <a:r>
              <a:rPr lang="es-ES_tradnl" dirty="0"/>
              <a:t> </a:t>
            </a:r>
            <a:endParaRPr lang="es-ES" dirty="0"/>
          </a:p>
        </p:txBody>
      </p:sp>
      <p:sp>
        <p:nvSpPr>
          <p:cNvPr id="3" name="Marcador de fecha 2"/>
          <p:cNvSpPr>
            <a:spLocks noGrp="1"/>
          </p:cNvSpPr>
          <p:nvPr>
            <p:ph type="dt" sz="half" idx="10"/>
          </p:nvPr>
        </p:nvSpPr>
        <p:spPr/>
        <p:txBody>
          <a:bodyPr/>
          <a:lstStyle/>
          <a:p>
            <a:fld id="{FE42A049-1D7F-4737-9C52-8090C6FCDEA7}" type="datetime1">
              <a:rPr lang="es-ES" smtClean="0"/>
              <a:t>15/05/2014</a:t>
            </a:fld>
            <a:endParaRPr lang="es-ES"/>
          </a:p>
        </p:txBody>
      </p:sp>
      <p:sp>
        <p:nvSpPr>
          <p:cNvPr id="4" name="Marcador de pie de página 3"/>
          <p:cNvSpPr>
            <a:spLocks noGrp="1"/>
          </p:cNvSpPr>
          <p:nvPr>
            <p:ph type="ftr" sz="quarter" idx="11"/>
          </p:nvPr>
        </p:nvSpPr>
        <p:spPr/>
        <p:txBody>
          <a:bodyPr/>
          <a:lstStyle/>
          <a:p>
            <a:r>
              <a:rPr lang="es-AR" smtClean="0"/>
              <a:t>Introducción a la Plataforma .NET – Fundamentos App Web</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6</a:t>
            </a:fld>
            <a:endParaRPr lang="es-ES"/>
          </a:p>
        </p:txBody>
      </p:sp>
      <p:sp>
        <p:nvSpPr>
          <p:cNvPr id="6" name="Título 5"/>
          <p:cNvSpPr>
            <a:spLocks noGrp="1"/>
          </p:cNvSpPr>
          <p:nvPr>
            <p:ph type="title"/>
          </p:nvPr>
        </p:nvSpPr>
        <p:spPr/>
        <p:txBody>
          <a:bodyPr/>
          <a:lstStyle/>
          <a:p>
            <a:r>
              <a:rPr lang="es-ES" dirty="0" smtClean="0"/>
              <a:t>ASP.NET</a:t>
            </a:r>
            <a:endParaRPr lang="es-ES" dirty="0"/>
          </a:p>
        </p:txBody>
      </p:sp>
      <p:pic>
        <p:nvPicPr>
          <p:cNvPr id="8" name="Imagen 7"/>
          <p:cNvPicPr>
            <a:picLocks noChangeAspect="1"/>
          </p:cNvPicPr>
          <p:nvPr/>
        </p:nvPicPr>
        <p:blipFill>
          <a:blip r:embed="rId2"/>
          <a:stretch>
            <a:fillRect/>
          </a:stretch>
        </p:blipFill>
        <p:spPr>
          <a:xfrm>
            <a:off x="6800850" y="3140968"/>
            <a:ext cx="1885950" cy="1885950"/>
          </a:xfrm>
          <a:prstGeom prst="rect">
            <a:avLst/>
          </a:prstGeom>
        </p:spPr>
      </p:pic>
    </p:spTree>
    <p:extLst>
      <p:ext uri="{BB962C8B-B14F-4D97-AF65-F5344CB8AC3E}">
        <p14:creationId xmlns:p14="http://schemas.microsoft.com/office/powerpoint/2010/main" val="1852224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p:txBody>
          <a:bodyPr>
            <a:normAutofit fontScale="90000"/>
          </a:bodyPr>
          <a:lstStyle/>
          <a:p>
            <a:r>
              <a:rPr lang="es-AR" dirty="0" smtClean="0"/>
              <a:t>Introducción al desarrollo con ASP.NET</a:t>
            </a:r>
            <a:endParaRPr lang="es-AR" dirty="0"/>
          </a:p>
        </p:txBody>
      </p:sp>
      <p:sp>
        <p:nvSpPr>
          <p:cNvPr id="4" name="3 Marcador de fecha"/>
          <p:cNvSpPr>
            <a:spLocks noGrp="1"/>
          </p:cNvSpPr>
          <p:nvPr>
            <p:ph type="dt" sz="half" idx="10"/>
          </p:nvPr>
        </p:nvSpPr>
        <p:spPr/>
        <p:txBody>
          <a:bodyPr/>
          <a:lstStyle/>
          <a:p>
            <a:fld id="{C7226448-9EBD-4167-BE7C-D80D6D339260}" type="datetime1">
              <a:rPr lang="es-ES" smtClean="0"/>
              <a:t>15/05/2014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7</a:t>
            </a:fld>
            <a:endParaRPr lang="es-AR"/>
          </a:p>
        </p:txBody>
      </p:sp>
      <p:pic>
        <p:nvPicPr>
          <p:cNvPr id="3" name="Picture 2"/>
          <p:cNvPicPr>
            <a:picLocks noChangeAspect="1" noChangeArrowheads="1"/>
          </p:cNvPicPr>
          <p:nvPr/>
        </p:nvPicPr>
        <p:blipFill>
          <a:blip r:embed="rId3"/>
          <a:srcRect/>
          <a:stretch>
            <a:fillRect/>
          </a:stretch>
        </p:blipFill>
        <p:spPr bwMode="auto">
          <a:xfrm>
            <a:off x="4643438" y="2110269"/>
            <a:ext cx="4132248" cy="3500462"/>
          </a:xfrm>
          <a:prstGeom prst="rect">
            <a:avLst/>
          </a:prstGeom>
          <a:noFill/>
          <a:ln w="9525">
            <a:noFill/>
            <a:miter lim="800000"/>
            <a:headEnd/>
            <a:tailEnd/>
          </a:ln>
          <a:effectLst/>
        </p:spPr>
      </p:pic>
      <p:sp>
        <p:nvSpPr>
          <p:cNvPr id="9" name="8 Rectángulo"/>
          <p:cNvSpPr/>
          <p:nvPr/>
        </p:nvSpPr>
        <p:spPr>
          <a:xfrm>
            <a:off x="142844" y="2132856"/>
            <a:ext cx="4429156" cy="1938992"/>
          </a:xfrm>
          <a:prstGeom prst="rect">
            <a:avLst/>
          </a:prstGeom>
        </p:spPr>
        <p:txBody>
          <a:bodyPr wrap="square">
            <a:spAutoFit/>
          </a:bodyPr>
          <a:lstStyle/>
          <a:p>
            <a:r>
              <a:rPr lang="es-AR" sz="2000" dirty="0" smtClean="0"/>
              <a:t>ASP.NET es el entorno de desarrollo incluido en la plataforma .NET de Microsoft, que permite desarrollar completas aplicaciones Web que se ejecutarán sobre el entorno ofrecido por el .NET Framework. </a:t>
            </a:r>
          </a:p>
        </p:txBody>
      </p:sp>
      <p:sp>
        <p:nvSpPr>
          <p:cNvPr id="2" name="Marcador de pie de página 1"/>
          <p:cNvSpPr>
            <a:spLocks noGrp="1"/>
          </p:cNvSpPr>
          <p:nvPr>
            <p:ph type="ftr" sz="quarter" idx="11"/>
          </p:nvPr>
        </p:nvSpPr>
        <p:spPr/>
        <p:txBody>
          <a:bodyPr/>
          <a:lstStyle/>
          <a:p>
            <a:r>
              <a:rPr lang="es-AR" smtClean="0"/>
              <a:t>Introducción a la Plataforma .NET – Fundamentos App Web</a:t>
            </a:r>
            <a:endParaRPr lang="es-ES"/>
          </a:p>
        </p:txBody>
      </p:sp>
    </p:spTree>
    <p:extLst>
      <p:ext uri="{BB962C8B-B14F-4D97-AF65-F5344CB8AC3E}">
        <p14:creationId xmlns:p14="http://schemas.microsoft.com/office/powerpoint/2010/main" val="41954660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p:txBody>
          <a:bodyPr>
            <a:normAutofit fontScale="90000"/>
          </a:bodyPr>
          <a:lstStyle/>
          <a:p>
            <a:r>
              <a:rPr smtClean="0"/>
              <a:t>Introducción al desarrollo con ASP.NET</a:t>
            </a:r>
            <a:endParaRPr lang="es-AR" dirty="0"/>
          </a:p>
        </p:txBody>
      </p:sp>
      <p:sp>
        <p:nvSpPr>
          <p:cNvPr id="4" name="3 Marcador de fecha"/>
          <p:cNvSpPr>
            <a:spLocks noGrp="1"/>
          </p:cNvSpPr>
          <p:nvPr>
            <p:ph type="dt" sz="half" idx="10"/>
          </p:nvPr>
        </p:nvSpPr>
        <p:spPr/>
        <p:txBody>
          <a:bodyPr/>
          <a:lstStyle/>
          <a:p>
            <a:fld id="{162E8847-88E6-48A0-82CA-8719A0E4CB3C}" type="datetime1">
              <a:rPr lang="es-ES" smtClean="0"/>
              <a:t>15/05/2014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8</a:t>
            </a:fld>
            <a:endParaRPr lang="es-AR"/>
          </a:p>
        </p:txBody>
      </p:sp>
      <p:pic>
        <p:nvPicPr>
          <p:cNvPr id="8" name="Picture 2" descr="http://www.learn-silverlight-tutorial.com/Images/ASPNETBCL.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1700808"/>
            <a:ext cx="6643734" cy="3928332"/>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10 Abrir llave"/>
          <p:cNvSpPr/>
          <p:nvPr/>
        </p:nvSpPr>
        <p:spPr>
          <a:xfrm>
            <a:off x="1035819" y="2325362"/>
            <a:ext cx="785818" cy="1571636"/>
          </a:xfrm>
          <a:prstGeom prst="lef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13" name="12 Abrir llave"/>
          <p:cNvSpPr/>
          <p:nvPr/>
        </p:nvSpPr>
        <p:spPr>
          <a:xfrm rot="10800000">
            <a:off x="4107653" y="2325361"/>
            <a:ext cx="785818" cy="1571636"/>
          </a:xfrm>
          <a:prstGeom prst="lef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2" name="Marcador de pie de página 1"/>
          <p:cNvSpPr>
            <a:spLocks noGrp="1"/>
          </p:cNvSpPr>
          <p:nvPr>
            <p:ph type="ftr" sz="quarter" idx="11"/>
          </p:nvPr>
        </p:nvSpPr>
        <p:spPr/>
        <p:txBody>
          <a:bodyPr/>
          <a:lstStyle/>
          <a:p>
            <a:r>
              <a:rPr lang="es-AR" smtClean="0"/>
              <a:t>Introducción a la Plataforma .NET – Fundamentos App Web</a:t>
            </a:r>
            <a:endParaRPr lang="es-ES"/>
          </a:p>
        </p:txBody>
      </p:sp>
    </p:spTree>
    <p:extLst>
      <p:ext uri="{BB962C8B-B14F-4D97-AF65-F5344CB8AC3E}">
        <p14:creationId xmlns:p14="http://schemas.microsoft.com/office/powerpoint/2010/main" val="41954660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fld id="{4D51A814-74EE-4D7A-B91E-B7E7C77E2DBA}" type="datetime1">
              <a:rPr lang="es-ES" smtClean="0"/>
              <a:t>15/05/2014</a:t>
            </a:fld>
            <a:endParaRPr lang="es-ES"/>
          </a:p>
        </p:txBody>
      </p:sp>
      <p:sp>
        <p:nvSpPr>
          <p:cNvPr id="4" name="Marcador de pie de página 3"/>
          <p:cNvSpPr>
            <a:spLocks noGrp="1"/>
          </p:cNvSpPr>
          <p:nvPr>
            <p:ph type="ftr" sz="quarter" idx="11"/>
          </p:nvPr>
        </p:nvSpPr>
        <p:spPr/>
        <p:txBody>
          <a:bodyPr/>
          <a:lstStyle/>
          <a:p>
            <a:r>
              <a:rPr lang="es-AR" smtClean="0"/>
              <a:t>Introducción a la Plataforma .NET – Fundamentos App Web</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9</a:t>
            </a:fld>
            <a:endParaRPr lang="es-ES"/>
          </a:p>
        </p:txBody>
      </p:sp>
      <p:sp>
        <p:nvSpPr>
          <p:cNvPr id="6" name="Título 5"/>
          <p:cNvSpPr>
            <a:spLocks noGrp="1"/>
          </p:cNvSpPr>
          <p:nvPr>
            <p:ph type="title"/>
          </p:nvPr>
        </p:nvSpPr>
        <p:spPr/>
        <p:txBody>
          <a:bodyPr/>
          <a:lstStyle/>
          <a:p>
            <a:r>
              <a:rPr lang="es-ES_tradnl" dirty="0" smtClean="0"/>
              <a:t>Creación de un Sitio Web</a:t>
            </a:r>
            <a:endParaRPr lang="es-AR" dirty="0"/>
          </a:p>
        </p:txBody>
      </p:sp>
      <p:pic>
        <p:nvPicPr>
          <p:cNvPr id="7" name="Imagen 6"/>
          <p:cNvPicPr>
            <a:picLocks noChangeAspect="1"/>
          </p:cNvPicPr>
          <p:nvPr/>
        </p:nvPicPr>
        <p:blipFill>
          <a:blip r:embed="rId2"/>
          <a:stretch>
            <a:fillRect/>
          </a:stretch>
        </p:blipFill>
        <p:spPr>
          <a:xfrm>
            <a:off x="2727264" y="2204864"/>
            <a:ext cx="3689472" cy="2555728"/>
          </a:xfrm>
          <a:prstGeom prst="rect">
            <a:avLst/>
          </a:prstGeom>
        </p:spPr>
      </p:pic>
    </p:spTree>
    <p:extLst>
      <p:ext uri="{BB962C8B-B14F-4D97-AF65-F5344CB8AC3E}">
        <p14:creationId xmlns:p14="http://schemas.microsoft.com/office/powerpoint/2010/main" val="23688574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rma de onda">
  <a:themeElements>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Forma de onda">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orma de onda">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9844</TotalTime>
  <Words>3579</Words>
  <Application>Microsoft Office PowerPoint</Application>
  <PresentationFormat>Presentación en pantalla (4:3)</PresentationFormat>
  <Paragraphs>441</Paragraphs>
  <Slides>41</Slides>
  <Notes>31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41</vt:i4>
      </vt:variant>
    </vt:vector>
  </HeadingPairs>
  <TitlesOfParts>
    <vt:vector size="46" baseType="lpstr">
      <vt:lpstr>Calibri</vt:lpstr>
      <vt:lpstr>Candara</vt:lpstr>
      <vt:lpstr>Symbol</vt:lpstr>
      <vt:lpstr>Wingdings</vt:lpstr>
      <vt:lpstr>Forma de onda</vt:lpstr>
      <vt:lpstr>Introducción a .NET y C#</vt:lpstr>
      <vt:lpstr>Agenda</vt:lpstr>
      <vt:lpstr>Aplicaciones Web - Bases</vt:lpstr>
      <vt:lpstr>Aplicación Web - Bases</vt:lpstr>
      <vt:lpstr>Rol del Servidor</vt:lpstr>
      <vt:lpstr>ASP.NET</vt:lpstr>
      <vt:lpstr>Introducción al desarrollo con ASP.NET</vt:lpstr>
      <vt:lpstr>Introducción al desarrollo con ASP.NET</vt:lpstr>
      <vt:lpstr>Creación de un Sitio Web</vt:lpstr>
      <vt:lpstr>Explorando el Entorno : Explorador de soluciones</vt:lpstr>
      <vt:lpstr>Explorando el Entorno : Explorador de soluciones</vt:lpstr>
      <vt:lpstr>Code Behind</vt:lpstr>
      <vt:lpstr>Archivo de código aspx y aspx.cs</vt:lpstr>
      <vt:lpstr>Nexo entre la intefaz (aspx) y la lógica (aspx.cs)</vt:lpstr>
      <vt:lpstr>Anatomía de una página ASP</vt:lpstr>
      <vt:lpstr>Jerarquía de Archivos de Configuración</vt:lpstr>
      <vt:lpstr>El archivo Web.config</vt:lpstr>
      <vt:lpstr>Eventos en las App Web</vt:lpstr>
      <vt:lpstr>Postback</vt:lpstr>
      <vt:lpstr>Ciclo de vida de una página</vt:lpstr>
      <vt:lpstr>Ciclo de vida de una página</vt:lpstr>
      <vt:lpstr>Ciclo de vida de una página</vt:lpstr>
      <vt:lpstr>Ciclo de vida de una página</vt:lpstr>
      <vt:lpstr>Eventos de una página</vt:lpstr>
      <vt:lpstr>Eventos de una página</vt:lpstr>
      <vt:lpstr>Eventos de una página</vt:lpstr>
      <vt:lpstr>Eventos de una página</vt:lpstr>
      <vt:lpstr>Los controles de ASP.NET</vt:lpstr>
      <vt:lpstr>Los controles de ASP.NET</vt:lpstr>
      <vt:lpstr>Los controles Web</vt:lpstr>
      <vt:lpstr>Los controles de ASP.NET</vt:lpstr>
      <vt:lpstr>Controles Propios</vt:lpstr>
      <vt:lpstr>Controles Web de Validación</vt:lpstr>
      <vt:lpstr>Controles Web de Validación</vt:lpstr>
      <vt:lpstr>Controles Web de Validación</vt:lpstr>
      <vt:lpstr>Controles de usuario</vt:lpstr>
      <vt:lpstr>Controles de usuario</vt:lpstr>
      <vt:lpstr>Controles de usuario</vt:lpstr>
      <vt:lpstr>Técnicas de trabajo y consejos varios</vt:lpstr>
      <vt:lpstr>Técnicas de trabajo y consejos varios</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 de Desarrollo</dc:title>
  <dc:creator>Victor</dc:creator>
  <cp:lastModifiedBy>Victor Valotto</cp:lastModifiedBy>
  <cp:revision>558</cp:revision>
  <dcterms:created xsi:type="dcterms:W3CDTF">2009-12-28T12:18:24Z</dcterms:created>
  <dcterms:modified xsi:type="dcterms:W3CDTF">2014-05-15T11:13:49Z</dcterms:modified>
</cp:coreProperties>
</file>