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1"/>
  </p:notesMasterIdLst>
  <p:sldIdLst>
    <p:sldId id="256" r:id="rId2"/>
    <p:sldId id="257" r:id="rId3"/>
    <p:sldId id="258" r:id="rId4"/>
    <p:sldId id="259" r:id="rId5"/>
    <p:sldId id="265" r:id="rId6"/>
    <p:sldId id="260" r:id="rId7"/>
    <p:sldId id="262" r:id="rId8"/>
    <p:sldId id="261" r:id="rId9"/>
    <p:sldId id="263" r:id="rId10"/>
    <p:sldId id="264" r:id="rId11"/>
    <p:sldId id="270" r:id="rId12"/>
    <p:sldId id="266" r:id="rId13"/>
    <p:sldId id="267" r:id="rId14"/>
    <p:sldId id="268" r:id="rId15"/>
    <p:sldId id="269" r:id="rId16"/>
    <p:sldId id="271" r:id="rId17"/>
    <p:sldId id="272" r:id="rId18"/>
    <p:sldId id="273" r:id="rId19"/>
    <p:sldId id="275" r:id="rId20"/>
    <p:sldId id="274"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41" autoAdjust="0"/>
    <p:restoredTop sz="94660"/>
  </p:normalViewPr>
  <p:slideViewPr>
    <p:cSldViewPr>
      <p:cViewPr>
        <p:scale>
          <a:sx n="76" d="100"/>
          <a:sy n="76" d="100"/>
        </p:scale>
        <p:origin x="-924" y="2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E5A948-785E-4382-90F1-09CB2B548156}" type="datetimeFigureOut">
              <a:rPr lang="es-ES"/>
              <a:t>19/06/2014</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E2B5BB-D179-43BC-8404-0F90AA75568D}" type="slidenum">
              <a:rPr lang="es-ES"/>
              <a:t>‹Nº›</a:t>
            </a:fld>
            <a:endParaRPr lang="es-ES"/>
          </a:p>
        </p:txBody>
      </p:sp>
    </p:spTree>
    <p:extLst>
      <p:ext uri="{BB962C8B-B14F-4D97-AF65-F5344CB8AC3E}">
        <p14:creationId xmlns:p14="http://schemas.microsoft.com/office/powerpoint/2010/main" val="1456498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FE2B5BB-D179-43BC-8404-0F90AA75568D}" type="slidenum">
              <a:rPr lang="es-ES"/>
              <a:t>1</a:t>
            </a:fld>
            <a:endParaRPr lang="es-ES"/>
          </a:p>
        </p:txBody>
      </p:sp>
    </p:spTree>
    <p:extLst>
      <p:ext uri="{BB962C8B-B14F-4D97-AF65-F5344CB8AC3E}">
        <p14:creationId xmlns:p14="http://schemas.microsoft.com/office/powerpoint/2010/main" val="137924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C782E81C-05CA-4C4A-8B33-B11CC2301E22}" type="datetime1">
              <a:rPr lang="es-ES" smtClean="0"/>
              <a:t>19/06/2014</a:t>
            </a:fld>
            <a:endParaRPr lang="es-ES"/>
          </a:p>
        </p:txBody>
      </p:sp>
      <p:sp>
        <p:nvSpPr>
          <p:cNvPr id="5" name="Footer Placeholder 4"/>
          <p:cNvSpPr>
            <a:spLocks noGrp="1"/>
          </p:cNvSpPr>
          <p:nvPr>
            <p:ph type="ftr" sz="quarter" idx="11"/>
          </p:nvPr>
        </p:nvSpPr>
        <p:spPr/>
        <p:txBody>
          <a:bodyPr/>
          <a:lstStyle/>
          <a:p>
            <a:r>
              <a:rPr lang="es-AR" smtClean="0"/>
              <a:t>Introducción a la Plataforma .NET – Herramientas de Calidad</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1320671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19F1D6EE-E08C-4D4A-B9B7-1C676068FD74}" type="datetime1">
              <a:rPr lang="es-ES" smtClean="0"/>
              <a:t>19/06/2014</a:t>
            </a:fld>
            <a:endParaRPr lang="es-ES"/>
          </a:p>
        </p:txBody>
      </p:sp>
      <p:sp>
        <p:nvSpPr>
          <p:cNvPr id="5" name="Footer Placeholder 4"/>
          <p:cNvSpPr>
            <a:spLocks noGrp="1"/>
          </p:cNvSpPr>
          <p:nvPr>
            <p:ph type="ftr" sz="quarter" idx="11"/>
          </p:nvPr>
        </p:nvSpPr>
        <p:spPr/>
        <p:txBody>
          <a:bodyPr/>
          <a:lstStyle/>
          <a:p>
            <a:r>
              <a:rPr lang="es-AR" smtClean="0"/>
              <a:t>Introducción a la Plataforma .NET – Herramientas de Calidad</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2192441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9C4A3550-BE5C-4860-AAE0-B5ACCB83B6BB}" type="datetime1">
              <a:rPr lang="es-ES" smtClean="0"/>
              <a:t>19/06/2014</a:t>
            </a:fld>
            <a:endParaRPr lang="es-ES"/>
          </a:p>
        </p:txBody>
      </p:sp>
      <p:sp>
        <p:nvSpPr>
          <p:cNvPr id="5" name="Footer Placeholder 4"/>
          <p:cNvSpPr>
            <a:spLocks noGrp="1"/>
          </p:cNvSpPr>
          <p:nvPr>
            <p:ph type="ftr" sz="quarter" idx="11"/>
          </p:nvPr>
        </p:nvSpPr>
        <p:spPr/>
        <p:txBody>
          <a:bodyPr/>
          <a:lstStyle/>
          <a:p>
            <a:r>
              <a:rPr lang="es-AR" smtClean="0"/>
              <a:t>Introducción a la Plataforma .NET – Herramientas de Calidad</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extLst>
      <p:ext uri="{BB962C8B-B14F-4D97-AF65-F5344CB8AC3E}">
        <p14:creationId xmlns:p14="http://schemas.microsoft.com/office/powerpoint/2010/main" val="3828980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669C654-C21E-4E1A-8F10-2B003231511B}" type="datetime1">
              <a:rPr lang="es-ES" smtClean="0"/>
              <a:t>19/06/2014</a:t>
            </a:fld>
            <a:endParaRPr lang="es-ES"/>
          </a:p>
        </p:txBody>
      </p:sp>
      <p:sp>
        <p:nvSpPr>
          <p:cNvPr id="5" name="Footer Placeholder 4"/>
          <p:cNvSpPr>
            <a:spLocks noGrp="1"/>
          </p:cNvSpPr>
          <p:nvPr>
            <p:ph type="ftr" sz="quarter" idx="11"/>
          </p:nvPr>
        </p:nvSpPr>
        <p:spPr/>
        <p:txBody>
          <a:bodyPr/>
          <a:lstStyle/>
          <a:p>
            <a:r>
              <a:rPr lang="es-ES" dirty="0" smtClean="0"/>
              <a:t>Introducción a la Plataforma .NET – Herramientas de Calidad</a:t>
            </a:r>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val="191399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538FADD-16CD-455D-A4A4-51B5EDB8C077}" type="datetime1">
              <a:rPr lang="es-ES" smtClean="0"/>
              <a:t>19/06/2014</a:t>
            </a:fld>
            <a:endParaRPr lang="es-ES"/>
          </a:p>
        </p:txBody>
      </p:sp>
      <p:sp>
        <p:nvSpPr>
          <p:cNvPr id="5" name="Footer Placeholder 4"/>
          <p:cNvSpPr>
            <a:spLocks noGrp="1"/>
          </p:cNvSpPr>
          <p:nvPr>
            <p:ph type="ftr" sz="quarter" idx="11"/>
          </p:nvPr>
        </p:nvSpPr>
        <p:spPr/>
        <p:txBody>
          <a:bodyPr/>
          <a:lstStyle/>
          <a:p>
            <a:r>
              <a:rPr lang="es-AR" smtClean="0"/>
              <a:t>Introducción a la Plataforma .NET – Herramientas de Calidad</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992447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2ED2D67A-2B90-401B-9D51-92E04DE1C6DB}" type="datetime1">
              <a:rPr lang="es-ES" smtClean="0"/>
              <a:t>19/06/2014</a:t>
            </a:fld>
            <a:endParaRPr lang="es-ES"/>
          </a:p>
        </p:txBody>
      </p:sp>
      <p:sp>
        <p:nvSpPr>
          <p:cNvPr id="6" name="Footer Placeholder 5"/>
          <p:cNvSpPr>
            <a:spLocks noGrp="1"/>
          </p:cNvSpPr>
          <p:nvPr>
            <p:ph type="ftr" sz="quarter" idx="11"/>
          </p:nvPr>
        </p:nvSpPr>
        <p:spPr/>
        <p:txBody>
          <a:bodyPr/>
          <a:lstStyle/>
          <a:p>
            <a:r>
              <a:rPr lang="es-AR" smtClean="0"/>
              <a:t>Introducción a la Plataforma .NET – Herramientas de Calidad</a:t>
            </a:r>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‹Nº›</a:t>
            </a:fld>
            <a:endParaRPr lang="es-ES"/>
          </a:p>
        </p:txBody>
      </p:sp>
      <p:sp>
        <p:nvSpPr>
          <p:cNvPr id="9" name="Content Placeholder 8"/>
          <p:cNvSpPr>
            <a:spLocks noGrp="1"/>
          </p:cNvSpPr>
          <p:nvPr>
            <p:ph sz="quarter" idx="13"/>
          </p:nvPr>
        </p:nvSpPr>
        <p:spPr>
          <a:xfrm>
            <a:off x="467544" y="1700808"/>
            <a:ext cx="4031303" cy="4425672"/>
          </a:xfrm>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11" name="Content Placeholder 10"/>
          <p:cNvSpPr>
            <a:spLocks noGrp="1"/>
          </p:cNvSpPr>
          <p:nvPr>
            <p:ph sz="quarter" idx="14"/>
          </p:nvPr>
        </p:nvSpPr>
        <p:spPr>
          <a:xfrm>
            <a:off x="4572000" y="1700808"/>
            <a:ext cx="4104456" cy="44256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3730496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18480A5-1331-4CB9-994B-0EBD56F9DF48}" type="datetime1">
              <a:rPr lang="es-ES" smtClean="0"/>
              <a:t>19/06/2014</a:t>
            </a:fld>
            <a:endParaRPr lang="es-ES"/>
          </a:p>
        </p:txBody>
      </p:sp>
      <p:sp>
        <p:nvSpPr>
          <p:cNvPr id="8" name="Footer Placeholder 7"/>
          <p:cNvSpPr>
            <a:spLocks noGrp="1"/>
          </p:cNvSpPr>
          <p:nvPr>
            <p:ph type="ftr" sz="quarter" idx="11"/>
          </p:nvPr>
        </p:nvSpPr>
        <p:spPr/>
        <p:txBody>
          <a:bodyPr/>
          <a:lstStyle/>
          <a:p>
            <a:r>
              <a:rPr lang="es-AR" smtClean="0"/>
              <a:t>Introducción a la Plataforma .NET – Herramientas de Calidad</a:t>
            </a:r>
            <a:endParaRPr lang="es-ES"/>
          </a:p>
        </p:txBody>
      </p:sp>
      <p:sp>
        <p:nvSpPr>
          <p:cNvPr id="9" name="Slide Number Placeholder 8"/>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665356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3199743C-1233-44BD-950F-2ED0C1B39FBF}" type="datetime1">
              <a:rPr lang="es-ES" smtClean="0"/>
              <a:t>19/06/2014</a:t>
            </a:fld>
            <a:endParaRPr lang="es-ES"/>
          </a:p>
        </p:txBody>
      </p:sp>
      <p:sp>
        <p:nvSpPr>
          <p:cNvPr id="4" name="Footer Placeholder 3"/>
          <p:cNvSpPr>
            <a:spLocks noGrp="1"/>
          </p:cNvSpPr>
          <p:nvPr>
            <p:ph type="ftr" sz="quarter" idx="11"/>
          </p:nvPr>
        </p:nvSpPr>
        <p:spPr/>
        <p:txBody>
          <a:bodyPr/>
          <a:lstStyle/>
          <a:p>
            <a:r>
              <a:rPr lang="es-AR" smtClean="0"/>
              <a:t>Introducción a la Plataforma .NET – Herramientas de Calidad</a:t>
            </a:r>
            <a:endParaRPr lang="es-ES"/>
          </a:p>
        </p:txBody>
      </p:sp>
      <p:sp>
        <p:nvSpPr>
          <p:cNvPr id="5" name="Slide Number Placeholder 4"/>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1129457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B96A51E3-A23E-446C-A2E1-13DC4997DAE6}" type="datetime1">
              <a:rPr lang="es-ES" smtClean="0"/>
              <a:t>19/06/2014</a:t>
            </a:fld>
            <a:endParaRPr lang="es-ES"/>
          </a:p>
        </p:txBody>
      </p:sp>
      <p:sp>
        <p:nvSpPr>
          <p:cNvPr id="3" name="Footer Placeholder 2"/>
          <p:cNvSpPr>
            <a:spLocks noGrp="1"/>
          </p:cNvSpPr>
          <p:nvPr>
            <p:ph type="ftr" sz="quarter" idx="11"/>
          </p:nvPr>
        </p:nvSpPr>
        <p:spPr/>
        <p:txBody>
          <a:bodyPr/>
          <a:lstStyle/>
          <a:p>
            <a:r>
              <a:rPr lang="es-AR" smtClean="0"/>
              <a:t>Introducción a la Plataforma .NET – Herramientas de Calidad</a:t>
            </a:r>
            <a:endParaRPr lang="es-ES"/>
          </a:p>
        </p:txBody>
      </p:sp>
      <p:sp>
        <p:nvSpPr>
          <p:cNvPr id="4" name="Slide Number Placeholder 3"/>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1962900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FC5D178-6FA9-4492-ACAE-2B5437CA43C1}" type="datetime1">
              <a:rPr lang="es-ES" smtClean="0"/>
              <a:t>19/06/2014</a:t>
            </a:fld>
            <a:endParaRPr lang="es-ES"/>
          </a:p>
        </p:txBody>
      </p:sp>
      <p:sp>
        <p:nvSpPr>
          <p:cNvPr id="6" name="Footer Placeholder 5"/>
          <p:cNvSpPr>
            <a:spLocks noGrp="1"/>
          </p:cNvSpPr>
          <p:nvPr>
            <p:ph type="ftr" sz="quarter" idx="11"/>
          </p:nvPr>
        </p:nvSpPr>
        <p:spPr/>
        <p:txBody>
          <a:bodyPr/>
          <a:lstStyle/>
          <a:p>
            <a:r>
              <a:rPr lang="es-AR" smtClean="0"/>
              <a:t>Introducción a la Plataforma .NET – Herramientas de Calidad</a:t>
            </a:r>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‹Nº›</a:t>
            </a:fld>
            <a:endParaRPr lang="es-E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extLst>
      <p:ext uri="{BB962C8B-B14F-4D97-AF65-F5344CB8AC3E}">
        <p14:creationId xmlns:p14="http://schemas.microsoft.com/office/powerpoint/2010/main" val="515300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F8600C5-9656-428C-B7FB-E192F092252E}" type="datetime1">
              <a:rPr lang="es-ES" smtClean="0"/>
              <a:t>19/06/2014</a:t>
            </a:fld>
            <a:endParaRPr lang="es-ES"/>
          </a:p>
        </p:txBody>
      </p:sp>
      <p:sp>
        <p:nvSpPr>
          <p:cNvPr id="6" name="Footer Placeholder 5"/>
          <p:cNvSpPr>
            <a:spLocks noGrp="1"/>
          </p:cNvSpPr>
          <p:nvPr>
            <p:ph type="ftr" sz="quarter" idx="11"/>
          </p:nvPr>
        </p:nvSpPr>
        <p:spPr/>
        <p:txBody>
          <a:bodyPr/>
          <a:lstStyle/>
          <a:p>
            <a:r>
              <a:rPr lang="es-AR" smtClean="0"/>
              <a:t>Introducción a la Plataforma .NET – Herramientas de Calidad</a:t>
            </a:r>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‹Nº›</a:t>
            </a:fld>
            <a:endParaRPr lang="es-E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Tree>
    <p:extLst>
      <p:ext uri="{BB962C8B-B14F-4D97-AF65-F5344CB8AC3E}">
        <p14:creationId xmlns:p14="http://schemas.microsoft.com/office/powerpoint/2010/main" val="3711481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EC112180-CDF6-4BE1-AFC6-7693F5722E2C}" type="datetime1">
              <a:rPr lang="es-ES" smtClean="0"/>
              <a:t>19/06/2014</a:t>
            </a:fld>
            <a:endParaRPr lang="es-E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r>
              <a:rPr lang="es-AR" smtClean="0"/>
              <a:t>Introducción a la Plataforma .NET – Herramientas de Calidad</a:t>
            </a:r>
            <a:endParaRPr lang="es-E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132FADFE-3B8F-471C-ABF0-DBC7717ECBBC}" type="slidenum">
              <a:rPr lang="es-ES" smtClean="0"/>
              <a:pPr/>
              <a:t>‹Nº›</a:t>
            </a:fld>
            <a:endParaRPr lang="es-ES"/>
          </a:p>
        </p:txBody>
      </p:sp>
      <p:sp>
        <p:nvSpPr>
          <p:cNvPr id="3" name="Text Placeholder 2"/>
          <p:cNvSpPr>
            <a:spLocks noGrp="1"/>
          </p:cNvSpPr>
          <p:nvPr>
            <p:ph type="body" idx="1"/>
          </p:nvPr>
        </p:nvSpPr>
        <p:spPr>
          <a:xfrm>
            <a:off x="467544" y="1708436"/>
            <a:ext cx="8208911" cy="4417727"/>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Tree>
    <p:extLst>
      <p:ext uri="{BB962C8B-B14F-4D97-AF65-F5344CB8AC3E}">
        <p14:creationId xmlns:p14="http://schemas.microsoft.com/office/powerpoint/2010/main" val="30802945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msdn.microsoft.com/en-us/library/ms22904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a:t>La Plataforma .NET</a:t>
            </a:r>
          </a:p>
        </p:txBody>
      </p:sp>
      <p:sp>
        <p:nvSpPr>
          <p:cNvPr id="3" name="2 Subtítulo"/>
          <p:cNvSpPr>
            <a:spLocks noGrp="1"/>
          </p:cNvSpPr>
          <p:nvPr>
            <p:ph type="subTitle" idx="1"/>
          </p:nvPr>
        </p:nvSpPr>
        <p:spPr/>
        <p:txBody>
          <a:bodyPr/>
          <a:lstStyle/>
          <a:p>
            <a:r>
              <a:rPr lang="es-ES" dirty="0" smtClean="0"/>
              <a:t>Herramienta de Calidad</a:t>
            </a:r>
            <a:endParaRPr lang="es-E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MX" dirty="0" smtClean="0"/>
              <a:t>Definición de diferentes grupos de análisis.</a:t>
            </a:r>
          </a:p>
          <a:p>
            <a:endParaRPr lang="es-MX" dirty="0"/>
          </a:p>
          <a:p>
            <a:r>
              <a:rPr lang="es-MX" dirty="0" smtClean="0"/>
              <a:t>Ejecución de la compilación.</a:t>
            </a:r>
          </a:p>
          <a:p>
            <a:pPr marL="0" indent="0">
              <a:buNone/>
            </a:pPr>
            <a:endParaRPr lang="es-AR" dirty="0"/>
          </a:p>
        </p:txBody>
      </p:sp>
      <p:sp>
        <p:nvSpPr>
          <p:cNvPr id="3" name="2 Título"/>
          <p:cNvSpPr>
            <a:spLocks noGrp="1"/>
          </p:cNvSpPr>
          <p:nvPr>
            <p:ph type="title"/>
          </p:nvPr>
        </p:nvSpPr>
        <p:spPr/>
        <p:txBody>
          <a:bodyPr/>
          <a:lstStyle/>
          <a:p>
            <a:r>
              <a:rPr lang="es-MX" dirty="0" smtClean="0"/>
              <a:t>Demo</a:t>
            </a:r>
            <a:endParaRPr lang="es-AR" dirty="0"/>
          </a:p>
        </p:txBody>
      </p:sp>
      <p:sp>
        <p:nvSpPr>
          <p:cNvPr id="4" name="3 Marcador de fecha"/>
          <p:cNvSpPr>
            <a:spLocks noGrp="1"/>
          </p:cNvSpPr>
          <p:nvPr>
            <p:ph type="dt" sz="half" idx="10"/>
          </p:nvPr>
        </p:nvSpPr>
        <p:spPr/>
        <p:txBody>
          <a:bodyPr/>
          <a:lstStyle/>
          <a:p>
            <a:fld id="{3BE30D43-2A00-4146-94EA-5AD21134AC6D}" type="datetime1">
              <a:rPr lang="es-ES" smtClean="0"/>
              <a:t>19/06/2014</a:t>
            </a:fld>
            <a:endParaRPr lang="es-ES"/>
          </a:p>
        </p:txBody>
      </p:sp>
      <p:sp>
        <p:nvSpPr>
          <p:cNvPr id="5" name="4 Marcador de pie de página"/>
          <p:cNvSpPr>
            <a:spLocks noGrp="1"/>
          </p:cNvSpPr>
          <p:nvPr>
            <p:ph type="ftr" sz="quarter" idx="11"/>
          </p:nvPr>
        </p:nvSpPr>
        <p:spPr/>
        <p:txBody>
          <a:bodyPr/>
          <a:lstStyle/>
          <a:p>
            <a:r>
              <a:rPr lang="es-ES" smtClean="0"/>
              <a:t>Introducción a la Plataforma .NET – Herramientas de Calidad</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10</a:t>
            </a:fld>
            <a:endParaRPr lang="es-ES"/>
          </a:p>
        </p:txBody>
      </p:sp>
    </p:spTree>
    <p:extLst>
      <p:ext uri="{BB962C8B-B14F-4D97-AF65-F5344CB8AC3E}">
        <p14:creationId xmlns:p14="http://schemas.microsoft.com/office/powerpoint/2010/main" val="11566217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Métricas de Código </a:t>
            </a:r>
            <a:endParaRPr lang="es-AR" dirty="0"/>
          </a:p>
        </p:txBody>
      </p:sp>
      <p:sp>
        <p:nvSpPr>
          <p:cNvPr id="3" name="2 Marcador de texto"/>
          <p:cNvSpPr>
            <a:spLocks noGrp="1"/>
          </p:cNvSpPr>
          <p:nvPr>
            <p:ph type="body" idx="1"/>
          </p:nvPr>
        </p:nvSpPr>
        <p:spPr/>
        <p:txBody>
          <a:bodyPr/>
          <a:lstStyle/>
          <a:p>
            <a:endParaRPr lang="es-AR"/>
          </a:p>
        </p:txBody>
      </p:sp>
      <p:sp>
        <p:nvSpPr>
          <p:cNvPr id="4" name="3 Marcador de fecha"/>
          <p:cNvSpPr>
            <a:spLocks noGrp="1"/>
          </p:cNvSpPr>
          <p:nvPr>
            <p:ph type="dt" sz="half" idx="10"/>
          </p:nvPr>
        </p:nvSpPr>
        <p:spPr/>
        <p:txBody>
          <a:bodyPr/>
          <a:lstStyle/>
          <a:p>
            <a:fld id="{44B87013-197D-49F5-990D-19C3275C8C86}" type="datetime1">
              <a:rPr lang="es-ES" smtClean="0"/>
              <a:t>19/06/2014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 Herramientas de Calidad</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11</a:t>
            </a:fld>
            <a:endParaRPr lang="es-ES"/>
          </a:p>
        </p:txBody>
      </p:sp>
    </p:spTree>
    <p:extLst>
      <p:ext uri="{BB962C8B-B14F-4D97-AF65-F5344CB8AC3E}">
        <p14:creationId xmlns:p14="http://schemas.microsoft.com/office/powerpoint/2010/main" val="27516889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AR" dirty="0"/>
              <a:t>S</a:t>
            </a:r>
            <a:r>
              <a:rPr lang="es-AR" dirty="0" smtClean="0"/>
              <a:t>on </a:t>
            </a:r>
            <a:r>
              <a:rPr lang="es-AR" dirty="0"/>
              <a:t>un conjunto de medidas de software que proporcionan a los programadores una mejor visión del código que están </a:t>
            </a:r>
            <a:r>
              <a:rPr lang="es-AR" dirty="0" smtClean="0"/>
              <a:t>desarrollando.</a:t>
            </a:r>
          </a:p>
          <a:p>
            <a:endParaRPr lang="es-MX" dirty="0"/>
          </a:p>
          <a:p>
            <a:pPr lvl="1"/>
            <a:r>
              <a:rPr lang="es-AR" dirty="0"/>
              <a:t>E</a:t>
            </a:r>
            <a:r>
              <a:rPr lang="es-AR" dirty="0" smtClean="0"/>
              <a:t>ntender </a:t>
            </a:r>
            <a:r>
              <a:rPr lang="es-AR" dirty="0"/>
              <a:t>qué tipos y métodos se deben rehacer o probar más a </a:t>
            </a:r>
            <a:r>
              <a:rPr lang="es-AR" dirty="0" smtClean="0"/>
              <a:t>fondo.</a:t>
            </a:r>
          </a:p>
          <a:p>
            <a:pPr lvl="1"/>
            <a:endParaRPr lang="es-MX" dirty="0"/>
          </a:p>
          <a:p>
            <a:pPr lvl="1"/>
            <a:r>
              <a:rPr lang="es-AR" dirty="0" smtClean="0"/>
              <a:t>Identificar </a:t>
            </a:r>
            <a:r>
              <a:rPr lang="es-AR" dirty="0"/>
              <a:t>los riesgos potenciales</a:t>
            </a:r>
          </a:p>
        </p:txBody>
      </p:sp>
      <p:sp>
        <p:nvSpPr>
          <p:cNvPr id="3" name="2 Título"/>
          <p:cNvSpPr>
            <a:spLocks noGrp="1"/>
          </p:cNvSpPr>
          <p:nvPr>
            <p:ph type="title"/>
          </p:nvPr>
        </p:nvSpPr>
        <p:spPr/>
        <p:txBody>
          <a:bodyPr/>
          <a:lstStyle/>
          <a:p>
            <a:r>
              <a:rPr lang="es-MX" dirty="0" smtClean="0"/>
              <a:t>Métricas de Código</a:t>
            </a:r>
            <a:endParaRPr lang="es-AR" dirty="0"/>
          </a:p>
        </p:txBody>
      </p:sp>
      <p:sp>
        <p:nvSpPr>
          <p:cNvPr id="4" name="3 Marcador de fecha"/>
          <p:cNvSpPr>
            <a:spLocks noGrp="1"/>
          </p:cNvSpPr>
          <p:nvPr>
            <p:ph type="dt" sz="half" idx="10"/>
          </p:nvPr>
        </p:nvSpPr>
        <p:spPr/>
        <p:txBody>
          <a:bodyPr/>
          <a:lstStyle/>
          <a:p>
            <a:fld id="{5726101C-A3E2-4A8F-B1C9-9A3169067AD6}" type="datetime1">
              <a:rPr lang="es-ES" smtClean="0"/>
              <a:t>19/06/2014</a:t>
            </a:fld>
            <a:endParaRPr lang="es-ES"/>
          </a:p>
        </p:txBody>
      </p:sp>
      <p:sp>
        <p:nvSpPr>
          <p:cNvPr id="5" name="4 Marcador de pie de página"/>
          <p:cNvSpPr>
            <a:spLocks noGrp="1"/>
          </p:cNvSpPr>
          <p:nvPr>
            <p:ph type="ftr" sz="quarter" idx="11"/>
          </p:nvPr>
        </p:nvSpPr>
        <p:spPr/>
        <p:txBody>
          <a:bodyPr/>
          <a:lstStyle/>
          <a:p>
            <a:r>
              <a:rPr lang="es-ES" smtClean="0"/>
              <a:t>Introducción a la Plataforma .NET – Herramientas de Calidad</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12</a:t>
            </a:fld>
            <a:endParaRPr lang="es-ES"/>
          </a:p>
        </p:txBody>
      </p:sp>
    </p:spTree>
    <p:extLst>
      <p:ext uri="{BB962C8B-B14F-4D97-AF65-F5344CB8AC3E}">
        <p14:creationId xmlns:p14="http://schemas.microsoft.com/office/powerpoint/2010/main" val="867926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1693616737"/>
              </p:ext>
            </p:extLst>
          </p:nvPr>
        </p:nvGraphicFramePr>
        <p:xfrm>
          <a:off x="539552" y="1412776"/>
          <a:ext cx="8207376" cy="4851400"/>
        </p:xfrm>
        <a:graphic>
          <a:graphicData uri="http://schemas.openxmlformats.org/drawingml/2006/table">
            <a:tbl>
              <a:tblPr firstRow="1" bandRow="1">
                <a:tableStyleId>{5C22544A-7EE6-4342-B048-85BDC9FD1C3A}</a:tableStyleId>
              </a:tblPr>
              <a:tblGrid>
                <a:gridCol w="1943447"/>
                <a:gridCol w="6263929"/>
              </a:tblGrid>
              <a:tr h="370840">
                <a:tc>
                  <a:txBody>
                    <a:bodyPr/>
                    <a:lstStyle/>
                    <a:p>
                      <a:r>
                        <a:rPr lang="es-MX" dirty="0" smtClean="0"/>
                        <a:t>Métrica</a:t>
                      </a:r>
                      <a:endParaRPr lang="es-AR" dirty="0"/>
                    </a:p>
                  </a:txBody>
                  <a:tcPr/>
                </a:tc>
                <a:tc>
                  <a:txBody>
                    <a:bodyPr/>
                    <a:lstStyle/>
                    <a:p>
                      <a:pPr marL="0" algn="l" defTabSz="914400" rtl="0" eaLnBrk="1" latinLnBrk="0" hangingPunct="1"/>
                      <a:r>
                        <a:rPr lang="es-MX" sz="1800" b="1" kern="1200" dirty="0" smtClean="0">
                          <a:solidFill>
                            <a:schemeClr val="lt1"/>
                          </a:solidFill>
                          <a:latin typeface="+mn-lt"/>
                          <a:ea typeface="+mn-ea"/>
                          <a:cs typeface="+mn-cs"/>
                        </a:rPr>
                        <a:t>Definición</a:t>
                      </a:r>
                      <a:endParaRPr lang="es-AR" sz="1800" b="1" kern="1200" dirty="0">
                        <a:solidFill>
                          <a:schemeClr val="lt1"/>
                        </a:solidFill>
                        <a:latin typeface="+mn-lt"/>
                        <a:ea typeface="+mn-ea"/>
                        <a:cs typeface="+mn-cs"/>
                      </a:endParaRPr>
                    </a:p>
                  </a:txBody>
                  <a:tcPr/>
                </a:tc>
              </a:tr>
              <a:tr h="370840">
                <a:tc>
                  <a:txBody>
                    <a:bodyPr/>
                    <a:lstStyle/>
                    <a:p>
                      <a:r>
                        <a:rPr lang="es-AR" sz="1800" b="1" i="0" kern="1200" dirty="0" smtClean="0">
                          <a:solidFill>
                            <a:schemeClr val="dk1"/>
                          </a:solidFill>
                          <a:effectLst/>
                          <a:latin typeface="+mn-lt"/>
                          <a:ea typeface="+mn-ea"/>
                          <a:cs typeface="+mn-cs"/>
                        </a:rPr>
                        <a:t>Índice de mantenimiento</a:t>
                      </a:r>
                      <a:endParaRPr lang="es-AR" dirty="0"/>
                    </a:p>
                  </a:txBody>
                  <a:tcPr/>
                </a:tc>
                <a:tc>
                  <a:txBody>
                    <a:bodyPr/>
                    <a:lstStyle/>
                    <a:p>
                      <a:r>
                        <a:rPr lang="es-AR" sz="1200" b="0" i="0" kern="1200" dirty="0" smtClean="0">
                          <a:solidFill>
                            <a:schemeClr val="dk1"/>
                          </a:solidFill>
                          <a:effectLst/>
                          <a:latin typeface="+mn-lt"/>
                          <a:ea typeface="+mn-ea"/>
                          <a:cs typeface="+mn-cs"/>
                        </a:rPr>
                        <a:t>Calcula un valor de índice entre 0 y 100 que representa la facilidad relativa de mantenimiento del código. Un valor alto significa mayor facilidad de mantenimiento. . </a:t>
                      </a:r>
                    </a:p>
                    <a:p>
                      <a:r>
                        <a:rPr lang="es-MX" sz="1200" b="0" i="0" kern="1200" dirty="0" smtClean="0">
                          <a:solidFill>
                            <a:schemeClr val="dk1"/>
                          </a:solidFill>
                          <a:effectLst/>
                          <a:latin typeface="+mn-lt"/>
                          <a:ea typeface="+mn-ea"/>
                          <a:cs typeface="+mn-cs"/>
                        </a:rPr>
                        <a:t>Verde – de</a:t>
                      </a:r>
                      <a:r>
                        <a:rPr lang="es-MX" sz="1200" b="0" i="0" kern="1200" baseline="0" dirty="0" smtClean="0">
                          <a:solidFill>
                            <a:schemeClr val="dk1"/>
                          </a:solidFill>
                          <a:effectLst/>
                          <a:latin typeface="+mn-lt"/>
                          <a:ea typeface="+mn-ea"/>
                          <a:cs typeface="+mn-cs"/>
                        </a:rPr>
                        <a:t> 20 a 100 – Alta </a:t>
                      </a:r>
                      <a:r>
                        <a:rPr lang="es-MX" sz="1200" b="0" i="0" kern="1200" baseline="0" dirty="0" err="1" smtClean="0">
                          <a:solidFill>
                            <a:schemeClr val="dk1"/>
                          </a:solidFill>
                          <a:effectLst/>
                          <a:latin typeface="+mn-lt"/>
                          <a:ea typeface="+mn-ea"/>
                          <a:cs typeface="+mn-cs"/>
                        </a:rPr>
                        <a:t>mantenibilidad</a:t>
                      </a:r>
                      <a:endParaRPr lang="es-MX" sz="1200" b="0" i="0" kern="1200" baseline="0" dirty="0" smtClean="0">
                        <a:solidFill>
                          <a:schemeClr val="dk1"/>
                        </a:solidFill>
                        <a:effectLst/>
                        <a:latin typeface="+mn-lt"/>
                        <a:ea typeface="+mn-ea"/>
                        <a:cs typeface="+mn-cs"/>
                      </a:endParaRPr>
                    </a:p>
                    <a:p>
                      <a:r>
                        <a:rPr lang="es-MX" sz="1200" b="0" i="0" kern="1200" baseline="0" dirty="0" smtClean="0">
                          <a:solidFill>
                            <a:schemeClr val="dk1"/>
                          </a:solidFill>
                          <a:effectLst/>
                          <a:latin typeface="+mn-lt"/>
                          <a:ea typeface="+mn-ea"/>
                          <a:cs typeface="+mn-cs"/>
                        </a:rPr>
                        <a:t>Amarillo - de 10 a 19 – Moderada </a:t>
                      </a:r>
                      <a:r>
                        <a:rPr lang="es-MX" sz="1200" b="0" i="0" kern="1200" baseline="0" dirty="0" err="1" smtClean="0">
                          <a:solidFill>
                            <a:schemeClr val="dk1"/>
                          </a:solidFill>
                          <a:effectLst/>
                          <a:latin typeface="+mn-lt"/>
                          <a:ea typeface="+mn-ea"/>
                          <a:cs typeface="+mn-cs"/>
                        </a:rPr>
                        <a:t>Mantenibilidad</a:t>
                      </a:r>
                      <a:endParaRPr lang="es-MX" sz="1200" b="0" i="0" kern="1200" baseline="0" dirty="0" smtClean="0">
                        <a:solidFill>
                          <a:schemeClr val="dk1"/>
                        </a:solidFill>
                        <a:effectLst/>
                        <a:latin typeface="+mn-lt"/>
                        <a:ea typeface="+mn-ea"/>
                        <a:cs typeface="+mn-cs"/>
                      </a:endParaRPr>
                    </a:p>
                    <a:p>
                      <a:r>
                        <a:rPr lang="es-MX" sz="1200" b="0" i="0" kern="1200" baseline="0" dirty="0" smtClean="0">
                          <a:solidFill>
                            <a:schemeClr val="dk1"/>
                          </a:solidFill>
                          <a:effectLst/>
                          <a:latin typeface="+mn-lt"/>
                          <a:ea typeface="+mn-ea"/>
                          <a:cs typeface="+mn-cs"/>
                        </a:rPr>
                        <a:t>Rojo - de 0 a 9 – Baja </a:t>
                      </a:r>
                      <a:r>
                        <a:rPr lang="es-MX" sz="1200" b="0" i="0" kern="1200" baseline="0" dirty="0" err="1" smtClean="0">
                          <a:solidFill>
                            <a:schemeClr val="dk1"/>
                          </a:solidFill>
                          <a:effectLst/>
                          <a:latin typeface="+mn-lt"/>
                          <a:ea typeface="+mn-ea"/>
                          <a:cs typeface="+mn-cs"/>
                        </a:rPr>
                        <a:t>Mantenibilidad</a:t>
                      </a:r>
                      <a:endParaRPr lang="es-AR" sz="1200" dirty="0"/>
                    </a:p>
                  </a:txBody>
                  <a:tcPr/>
                </a:tc>
              </a:tr>
              <a:tr h="370840">
                <a:tc>
                  <a:txBody>
                    <a:bodyPr/>
                    <a:lstStyle/>
                    <a:p>
                      <a:r>
                        <a:rPr lang="es-AR" sz="1800" b="1" i="0" kern="1200" dirty="0" smtClean="0">
                          <a:solidFill>
                            <a:schemeClr val="dk1"/>
                          </a:solidFill>
                          <a:effectLst/>
                          <a:latin typeface="+mn-lt"/>
                          <a:ea typeface="+mn-ea"/>
                          <a:cs typeface="+mn-cs"/>
                        </a:rPr>
                        <a:t>Complejidad </a:t>
                      </a:r>
                      <a:r>
                        <a:rPr lang="es-AR" sz="1800" b="1" i="0" kern="1200" dirty="0" err="1" smtClean="0">
                          <a:solidFill>
                            <a:schemeClr val="dk1"/>
                          </a:solidFill>
                          <a:effectLst/>
                          <a:latin typeface="+mn-lt"/>
                          <a:ea typeface="+mn-ea"/>
                          <a:cs typeface="+mn-cs"/>
                        </a:rPr>
                        <a:t>ciclomática</a:t>
                      </a:r>
                      <a:endParaRPr lang="es-AR" dirty="0"/>
                    </a:p>
                  </a:txBody>
                  <a:tcPr/>
                </a:tc>
                <a:tc>
                  <a:txBody>
                    <a:bodyPr/>
                    <a:lstStyle/>
                    <a:p>
                      <a:r>
                        <a:rPr lang="es-AR" sz="1200" b="0" i="0" kern="1200" dirty="0" smtClean="0">
                          <a:solidFill>
                            <a:schemeClr val="dk1"/>
                          </a:solidFill>
                          <a:effectLst/>
                          <a:latin typeface="+mn-lt"/>
                          <a:ea typeface="+mn-ea"/>
                          <a:cs typeface="+mn-cs"/>
                        </a:rPr>
                        <a:t>Mide la complejidad estructural del código. Se crea calculando el número de rutas de acceso del código diferentes del flujo del programa. Un programa que tenga un flujo de control complejo requerirá más pruebas para lograr una buena cobertura de código y será más difícil de mantener.</a:t>
                      </a:r>
                      <a:endParaRPr lang="es-AR" sz="1200" dirty="0"/>
                    </a:p>
                  </a:txBody>
                  <a:tcPr/>
                </a:tc>
              </a:tr>
              <a:tr h="370840">
                <a:tc>
                  <a:txBody>
                    <a:bodyPr/>
                    <a:lstStyle/>
                    <a:p>
                      <a:r>
                        <a:rPr lang="es-AR" sz="1800" b="1" i="0" kern="1200" dirty="0" smtClean="0">
                          <a:solidFill>
                            <a:schemeClr val="dk1"/>
                          </a:solidFill>
                          <a:effectLst/>
                          <a:latin typeface="+mn-lt"/>
                          <a:ea typeface="+mn-ea"/>
                          <a:cs typeface="+mn-cs"/>
                        </a:rPr>
                        <a:t>Profundidad de herencia</a:t>
                      </a:r>
                      <a:endParaRPr lang="es-AR" dirty="0"/>
                    </a:p>
                  </a:txBody>
                  <a:tcPr/>
                </a:tc>
                <a:tc>
                  <a:txBody>
                    <a:bodyPr/>
                    <a:lstStyle/>
                    <a:p>
                      <a:pPr marL="0" algn="l" defTabSz="914400" rtl="0" eaLnBrk="1" latinLnBrk="0" hangingPunct="1"/>
                      <a:r>
                        <a:rPr lang="es-AR" sz="1200" b="0" i="0" kern="1200" dirty="0" smtClean="0">
                          <a:solidFill>
                            <a:schemeClr val="dk1"/>
                          </a:solidFill>
                          <a:effectLst/>
                          <a:latin typeface="+mn-lt"/>
                          <a:ea typeface="+mn-ea"/>
                          <a:cs typeface="+mn-cs"/>
                        </a:rPr>
                        <a:t>Indica el número de definiciones de clase que se extienden a la raíz de la jerarquía de clases. Cuanto más profunda es la jerarquía, más difícil puede ser entender dónde se definen y se vuelven a definir determinados métodos y campos.</a:t>
                      </a:r>
                      <a:endParaRPr lang="es-AR" sz="1200" b="0" i="0" kern="1200" dirty="0">
                        <a:solidFill>
                          <a:schemeClr val="dk1"/>
                        </a:solidFill>
                        <a:effectLst/>
                        <a:latin typeface="+mn-lt"/>
                        <a:ea typeface="+mn-ea"/>
                        <a:cs typeface="+mn-cs"/>
                      </a:endParaRPr>
                    </a:p>
                  </a:txBody>
                  <a:tcPr/>
                </a:tc>
              </a:tr>
              <a:tr h="1120720">
                <a:tc>
                  <a:txBody>
                    <a:bodyPr/>
                    <a:lstStyle/>
                    <a:p>
                      <a:r>
                        <a:rPr lang="es-AR" sz="1800" b="1" i="0" kern="1200" dirty="0" smtClean="0">
                          <a:solidFill>
                            <a:schemeClr val="dk1"/>
                          </a:solidFill>
                          <a:effectLst/>
                          <a:latin typeface="+mn-lt"/>
                          <a:ea typeface="+mn-ea"/>
                          <a:cs typeface="+mn-cs"/>
                        </a:rPr>
                        <a:t>Acoplamiento de clases</a:t>
                      </a:r>
                      <a:endParaRPr lang="es-AR" dirty="0"/>
                    </a:p>
                  </a:txBody>
                  <a:tcPr/>
                </a:tc>
                <a:tc>
                  <a:txBody>
                    <a:bodyPr/>
                    <a:lstStyle/>
                    <a:p>
                      <a:pPr marL="0" algn="l" defTabSz="914400" rtl="0" eaLnBrk="1" latinLnBrk="0" hangingPunct="1"/>
                      <a:r>
                        <a:rPr lang="es-AR" sz="1200" b="0" i="0" kern="1200" dirty="0" smtClean="0">
                          <a:solidFill>
                            <a:schemeClr val="dk1"/>
                          </a:solidFill>
                          <a:effectLst/>
                          <a:latin typeface="+mn-lt"/>
                          <a:ea typeface="+mn-ea"/>
                          <a:cs typeface="+mn-cs"/>
                        </a:rPr>
                        <a:t>Mide el acoplamiento a las clases únicas a través de parámetros, variables locales, tipos de valores devueltos, llamadas a métodos, instancias genéricas o de plantillas, clases base, implementaciones de interfaces, campos definidos en tipos externos y decoración de atributos. El buen diseño de software sugiere que los tipos y métodos deben tener cohesión alta y acoplamiento bajo. Un acoplamiento alto indica un diseño difícil de reutilizar y mantener debido a sus interdependencias en otros tipos.</a:t>
                      </a:r>
                      <a:endParaRPr lang="es-AR" sz="1200" b="0" i="0" kern="1200" dirty="0">
                        <a:solidFill>
                          <a:schemeClr val="dk1"/>
                        </a:solidFill>
                        <a:effectLst/>
                        <a:latin typeface="+mn-lt"/>
                        <a:ea typeface="+mn-ea"/>
                        <a:cs typeface="+mn-cs"/>
                      </a:endParaRPr>
                    </a:p>
                  </a:txBody>
                  <a:tcPr/>
                </a:tc>
              </a:tr>
              <a:tr h="370840">
                <a:tc>
                  <a:txBody>
                    <a:bodyPr/>
                    <a:lstStyle/>
                    <a:p>
                      <a:r>
                        <a:rPr lang="es-AR" sz="1800" b="1" i="0" kern="1200" dirty="0" smtClean="0">
                          <a:solidFill>
                            <a:schemeClr val="dk1"/>
                          </a:solidFill>
                          <a:effectLst/>
                          <a:latin typeface="+mn-lt"/>
                          <a:ea typeface="+mn-ea"/>
                          <a:cs typeface="+mn-cs"/>
                        </a:rPr>
                        <a:t>Líneas de código</a:t>
                      </a:r>
                      <a:endParaRPr lang="es-AR" dirty="0"/>
                    </a:p>
                  </a:txBody>
                  <a:tcPr/>
                </a:tc>
                <a:tc>
                  <a:txBody>
                    <a:bodyPr/>
                    <a:lstStyle/>
                    <a:p>
                      <a:pPr marL="0" algn="l" defTabSz="914400" rtl="0" eaLnBrk="1" latinLnBrk="0" hangingPunct="1"/>
                      <a:r>
                        <a:rPr lang="es-AR" sz="1200" b="0" i="0" kern="1200" dirty="0" smtClean="0">
                          <a:solidFill>
                            <a:schemeClr val="dk1"/>
                          </a:solidFill>
                          <a:effectLst/>
                          <a:latin typeface="+mn-lt"/>
                          <a:ea typeface="+mn-ea"/>
                          <a:cs typeface="+mn-cs"/>
                        </a:rPr>
                        <a:t>Indica el número aproximado de líneas del código. El recuento se basa en el código IL y, por consiguiente, no representa el número exacto de líneas en el archivo de código fuente. Un recuento muy alto podría indicar que un tipo o método intenta hacer demasiado trabajo y debe dividirse. También puede indicar que el tipo o método podría ser difícil de mantener.</a:t>
                      </a:r>
                      <a:endParaRPr lang="es-AR" sz="1200" b="0" i="0" kern="1200" dirty="0">
                        <a:solidFill>
                          <a:schemeClr val="dk1"/>
                        </a:solidFill>
                        <a:effectLst/>
                        <a:latin typeface="+mn-lt"/>
                        <a:ea typeface="+mn-ea"/>
                        <a:cs typeface="+mn-cs"/>
                      </a:endParaRPr>
                    </a:p>
                  </a:txBody>
                  <a:tcPr/>
                </a:tc>
              </a:tr>
            </a:tbl>
          </a:graphicData>
        </a:graphic>
      </p:graphicFrame>
      <p:sp>
        <p:nvSpPr>
          <p:cNvPr id="3" name="2 Título"/>
          <p:cNvSpPr>
            <a:spLocks noGrp="1"/>
          </p:cNvSpPr>
          <p:nvPr>
            <p:ph type="title"/>
          </p:nvPr>
        </p:nvSpPr>
        <p:spPr/>
        <p:txBody>
          <a:bodyPr/>
          <a:lstStyle/>
          <a:p>
            <a:r>
              <a:rPr lang="es-MX" dirty="0" smtClean="0"/>
              <a:t>Definiciones</a:t>
            </a:r>
            <a:endParaRPr lang="es-AR" dirty="0"/>
          </a:p>
        </p:txBody>
      </p:sp>
      <p:sp>
        <p:nvSpPr>
          <p:cNvPr id="2" name="1 Marcador de fecha"/>
          <p:cNvSpPr>
            <a:spLocks noGrp="1"/>
          </p:cNvSpPr>
          <p:nvPr>
            <p:ph type="dt" sz="half" idx="10"/>
          </p:nvPr>
        </p:nvSpPr>
        <p:spPr/>
        <p:txBody>
          <a:bodyPr/>
          <a:lstStyle/>
          <a:p>
            <a:fld id="{AFAB4A76-649B-419B-94B0-BC87F652A5A0}" type="datetime1">
              <a:rPr lang="es-ES" smtClean="0"/>
              <a:t>19/06/2014</a:t>
            </a:fld>
            <a:endParaRPr lang="es-ES"/>
          </a:p>
        </p:txBody>
      </p:sp>
      <p:sp>
        <p:nvSpPr>
          <p:cNvPr id="5" name="4 Marcador de pie de página"/>
          <p:cNvSpPr>
            <a:spLocks noGrp="1"/>
          </p:cNvSpPr>
          <p:nvPr>
            <p:ph type="ftr" sz="quarter" idx="11"/>
          </p:nvPr>
        </p:nvSpPr>
        <p:spPr/>
        <p:txBody>
          <a:bodyPr/>
          <a:lstStyle/>
          <a:p>
            <a:r>
              <a:rPr lang="es-ES" smtClean="0"/>
              <a:t>Introducción a la Plataforma .NET – Herramientas de Calidad</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13</a:t>
            </a:fld>
            <a:endParaRPr lang="es-ES"/>
          </a:p>
        </p:txBody>
      </p:sp>
    </p:spTree>
    <p:extLst>
      <p:ext uri="{BB962C8B-B14F-4D97-AF65-F5344CB8AC3E}">
        <p14:creationId xmlns:p14="http://schemas.microsoft.com/office/powerpoint/2010/main" val="18392136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MX" dirty="0" smtClean="0"/>
              <a:t>Ejecución de un ejemplo </a:t>
            </a:r>
            <a:r>
              <a:rPr lang="es-MX" smtClean="0"/>
              <a:t>de métricas</a:t>
            </a:r>
            <a:endParaRPr lang="es-AR"/>
          </a:p>
        </p:txBody>
      </p:sp>
      <p:sp>
        <p:nvSpPr>
          <p:cNvPr id="3" name="2 Título"/>
          <p:cNvSpPr>
            <a:spLocks noGrp="1"/>
          </p:cNvSpPr>
          <p:nvPr>
            <p:ph type="title"/>
          </p:nvPr>
        </p:nvSpPr>
        <p:spPr/>
        <p:txBody>
          <a:bodyPr/>
          <a:lstStyle/>
          <a:p>
            <a:r>
              <a:rPr lang="es-MX" dirty="0" smtClean="0"/>
              <a:t>Demo</a:t>
            </a:r>
            <a:endParaRPr lang="es-AR" dirty="0"/>
          </a:p>
        </p:txBody>
      </p:sp>
      <p:sp>
        <p:nvSpPr>
          <p:cNvPr id="4" name="3 Marcador de fecha"/>
          <p:cNvSpPr>
            <a:spLocks noGrp="1"/>
          </p:cNvSpPr>
          <p:nvPr>
            <p:ph type="dt" sz="half" idx="10"/>
          </p:nvPr>
        </p:nvSpPr>
        <p:spPr/>
        <p:txBody>
          <a:bodyPr/>
          <a:lstStyle/>
          <a:p>
            <a:fld id="{B8E6AAB0-EA58-46AD-96C2-165F2B246148}" type="datetime1">
              <a:rPr lang="es-ES" smtClean="0"/>
              <a:t>19/06/2014</a:t>
            </a:fld>
            <a:endParaRPr lang="es-ES"/>
          </a:p>
        </p:txBody>
      </p:sp>
      <p:sp>
        <p:nvSpPr>
          <p:cNvPr id="5" name="4 Marcador de pie de página"/>
          <p:cNvSpPr>
            <a:spLocks noGrp="1"/>
          </p:cNvSpPr>
          <p:nvPr>
            <p:ph type="ftr" sz="quarter" idx="11"/>
          </p:nvPr>
        </p:nvSpPr>
        <p:spPr/>
        <p:txBody>
          <a:bodyPr/>
          <a:lstStyle/>
          <a:p>
            <a:r>
              <a:rPr lang="es-ES" smtClean="0"/>
              <a:t>Introducción a la Plataforma .NET – Herramientas de Calidad</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14</a:t>
            </a:fld>
            <a:endParaRPr lang="es-ES"/>
          </a:p>
        </p:txBody>
      </p:sp>
    </p:spTree>
    <p:extLst>
      <p:ext uri="{BB962C8B-B14F-4D97-AF65-F5344CB8AC3E}">
        <p14:creationId xmlns:p14="http://schemas.microsoft.com/office/powerpoint/2010/main" val="32230750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MX" dirty="0" smtClean="0"/>
              <a:t>Herramienta de análisis de código y de arquitectura</a:t>
            </a:r>
          </a:p>
          <a:p>
            <a:endParaRPr lang="es-MX" dirty="0"/>
          </a:p>
          <a:p>
            <a:r>
              <a:rPr lang="es-MX" dirty="0" smtClean="0"/>
              <a:t>Integrada de VS</a:t>
            </a:r>
          </a:p>
          <a:p>
            <a:endParaRPr lang="es-MX" dirty="0"/>
          </a:p>
          <a:p>
            <a:r>
              <a:rPr lang="es-MX" dirty="0" smtClean="0"/>
              <a:t>Grafico de Dependencias</a:t>
            </a:r>
          </a:p>
          <a:p>
            <a:endParaRPr lang="es-MX" dirty="0"/>
          </a:p>
          <a:p>
            <a:r>
              <a:rPr lang="es-MX" dirty="0" smtClean="0"/>
              <a:t>Matriz de Dependencias</a:t>
            </a:r>
          </a:p>
          <a:p>
            <a:endParaRPr lang="es-MX" dirty="0"/>
          </a:p>
          <a:p>
            <a:r>
              <a:rPr lang="es-MX" dirty="0" smtClean="0"/>
              <a:t>82 Métricas de Código</a:t>
            </a:r>
            <a:endParaRPr lang="es-AR" dirty="0"/>
          </a:p>
        </p:txBody>
      </p:sp>
      <p:sp>
        <p:nvSpPr>
          <p:cNvPr id="3" name="2 Título"/>
          <p:cNvSpPr>
            <a:spLocks noGrp="1"/>
          </p:cNvSpPr>
          <p:nvPr>
            <p:ph type="title"/>
          </p:nvPr>
        </p:nvSpPr>
        <p:spPr/>
        <p:txBody>
          <a:bodyPr/>
          <a:lstStyle/>
          <a:p>
            <a:r>
              <a:rPr lang="es-MX" dirty="0" err="1" smtClean="0"/>
              <a:t>NDepend</a:t>
            </a:r>
            <a:endParaRPr lang="es-AR" dirty="0"/>
          </a:p>
        </p:txBody>
      </p:sp>
      <p:sp>
        <p:nvSpPr>
          <p:cNvPr id="4" name="AutoShape 2" descr="data:image/jpeg;base64,/9j/4AAQSkZJRgABAQAAAQABAAD/2wCEAAkGBhQSDRUUEBMWFBUVFhQVEBYXFRQUFBQYFRQXFBYQFRUXHCYfGBwkGhYUHzAgLyc1LDAtFSoyNTUwNSYsOC0BCQoKDgwOGQ8PGjEkHiMtNTU1NC0pLCosNCwpNCktMiwtNSwvLCw1LzUvKTAsLTQsLCwsLDUsKSwsLDUtLCwsLP/AABEIADQAywMBIgACEQEDEQH/xAAbAAABBQEBAAAAAAAAAAAAAAAAAQQFBgcCA//EAEEQAAIABAQEAwMHCgYDAAAAAAECAAMEEQUSEyEGMUFRByJhFHGBIzJydJGywSUzNTZCc7GzwvA0Q4KSoeEWFyT/xAAaAQACAwEBAAAAAAAAAAAAAAAAAwECBAUG/8QAMREAAgECBAMFBwUBAAAAAAAAAQIAAxEEEiExE0FRBWFxgcEiMjORobHwFCM0ctEG/9oADAMBAAIRAxEAPwDbY5LwOYZYhUFJTMOYG0SzBFLHYS6qWIAjsv6wmf1is4djbamWY1w2wJ6Hpy6RO5jCMHiqeLTOnLrvHV8O1FrNHOp6wakVjB8XmPPIY3BBIG3ltvtFK4t8RayXib01IEGV1lKCiuzu2W27bDdrCH9nOvaCF6Ww66bReLT9KbP9JrepBqxkpx3Hk8zU9wOY0ZZv/sN/siV4N8TRVTxT1MsSppuEIvkZh+wQ26tz6726R0GwbAFgQbdDeZhXUmxuPGaLqwmt/d4b5YMhjNlEdPfX/u8GvHjpwacGUQnr7RB7R/e8eenBpwWWTO/aYPaY504MkFhCL7SYPaDCZYXLBpCJrmDWMLCZx3g06SIapgztCag7xTfFHiWbS0cs0z5HmTcpcAEqApba4tvYQynTNRgo5yrsEUsZdAxj0QmIbhnFWn0EibM+fMlqz2FhfqREskz0ijqVJEkG4vHCR1HCNHcIMJw/OI/GB8g/0fxESD84j8YPyD/R/EQrEfBf+p+0bR+IviJVBSFkdh+xlzD0N9/haJ7AcR1Eyt89f+RyBjw4c/zP9H9UR9fTtTTw8vlzTt6oY8vhQ+Dp08Ymqm4YeZsfz1nbq2rs1A7jUfLb89InDn+JH0W/hGcY5+tR+uyPvyo0bh0//SPot/CM4xz9aT9dkfflR6T/AJD+O/n6Tk9u/FXy9Zu0Yj4tUwkYusyV5WeWk4kdHV2XOPXyA++NqtGI+JVYKzGFlU/nKqkgWNwzl2JAPoXt8DHf7PB4t+VpzMX7nnNI4t40FLhqT0AaZOCaKnld0z5mHYDpFMoMCxeslLUmsMvN5pamZMS4PI5Ja5QD0vDjxjoClLSZPzcvNKsL2+YgQ/YjD4x6YRgGLvSymk4jLWW0tDLHm8q5RZdpR5Dbn0htJVSkGWwJPP7SjktUKm+g5RxwFxvUe2NQ4hvMBYS3Ns+ZdzLYjZri5B9Ot9mnipxRUU+IU4kzGRVliblBIDMZjqc4HzhZALHuY9cF4MmS8Ylzq6tlPPvqKik6syylbkMq2FvTe0QvjQfyjK+rr/OnRemtNsQMo3HlfulHZxRN+vnJuswrF68e0JOFMjeeRIEx0YLzTMVFiSLczHt4c8a1E2oejrTeagbIzCz3Q2eW9uZHMH0PPaL3h1ck2QkyWbo6qyEcrEcvhy+EZPgL63FjzJJugmznJHIqEKn4EkQlDxUdWUCw002jWGRlIO5k/wAfcaVCVaUVCbTWy52AGYF/my1vsNtyfX3xE4jw9i9JKap9sMzIM8xVmzHIA3Y5XXKQOoHSIziKjn/+TMsqaJU15gMiY1wFzS/L0PS68uZizTOFcZZSrYjLIIIYefcEWI/Mw4BaaoBl1Fzcb/SL1cte+/KT/APFPt9LmfabLIScByNxdZgHQNvt3Big4dxZXNilTJkMZrzXmy5Su3ycnI5AmhTsLIp9N+sW7wz4bSkWdlqZc92ZFmiUbpLKZrLc7k7noOUVLw//AFkne+s++YqgQNVKi4A0lmLkJc63hxFh+KYeoqZlYZgLBWyzHZQTuA0t1C2NugjRMF4mSbhQrJgAAlu80Do0u4cLf1U298RHi4fyQf30n+qIrBKdpnCMxUvfLPO3MhJ5cjbuFI+MUa1WkrNvmtp0ki9N2A6XkNh1VieLz3aTPMiWhB2d5ctL3yoCgzObf9wz48m1sqVLpa8rNyuZsmcDfOMpRkJsCbEjmL++4i1eC9Upo50sEZxOzkdcrS0UN7ro0NfGqsTJTy7jOGdyOoW2UE9rn7p7RoV7YjhhRYd3dvFFb0c99TLpwJ+iKT9yn4xYBFd4F/RFL+5X8YsQjkVvfbxM3p7o8J7pzjuOEjuMxkzhlhrVUudGXuLXh0wMeTBoCoZSp2MspINxIzDMLaUGubliOV7bXtz95j2raATEKsPcex6EQ6OeEu/aKU8NTSjwQPZ6eMY1Z2fiX1kNheBNKmFmYHYhbX69TeKdxV4Wzp9e9RTz0TOwchtRWRwBurID1F+lo0oO/aF1G7QzA0xgVy0NB895TEscSb1JlX/rPEm2fEPKfnfLVTbfRIAP2xYuEfDWVRPqsxnTgCFYgKqX55Fud7bXJ+yLnqN2hdVu0bXxdVhl5d0zrRRTeRuMYLLqqdpM5cyN8CCOTqehEUqT4fYhTjTosQyyrnysCCoPYAMO/aNH1j2g1z2iiV3QWG3zl2pqxud5TOGPDwU1QaiomtUVBvZ2Fgt9iwBJJNtr35cgIpPjMPyjJ+rr/OnRtOue0U7jLgX2+qkzc2UIoSaDe5QOX8tuvmYfH0jRh8QeLnqHlE1qX7eVBIbFvCqdqMKKraVJdiWks00KoJ3C5DZh6ED3xYeDeBJdAhIbUmvs8wi23PIoubD47xadb0g1z2hDYmqy5SdIxaSK2YCVji7gWXXBWLGVOT83NUXNr3ysLi4vuN7iIF+BMTmAy5uJ/JHbYOXI7EWH340XX9INf0gXEVFFv8MGpKxvIThbhKVQSNOTckkGY5tmcjle3IDew6X9TENw74emmxWdVGYGR9TSUA5hqnM2e+23IW5+kXXW9DCavoYrxqnta77y2RdO6QXGPDJraF5CsEYlWQm+XMpuA1t7G5EenCvDvsdBLp2YOVDFz0JdizWB6XNomdX0hNX0ivEfJk5XvJyrmzc5m2KeETioMygqdAMfmkupQE7hHlm5HYH7Y6xDwfz0lhPL1RdWadNzlWABGn1YCxvfc+UfDR9X0hDMMPGLraa7RXAp66RrgWFez0kqQDmEpFTNa2a3M26bxIKseOeO1MZGuTcx4sNBHCiFjhI7hRkQgggghCCCCCEIIIIIQgtBBBCFoLQQQQhaEywQQQiZYMkEEEImQQaYgggvCGmIXSEEEF4Q0h2g0h2gggvCGmO0GmO0LBBeEMg7QuWEgghFgggghP/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3501008"/>
            <a:ext cx="3275694" cy="839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Marcador de fecha"/>
          <p:cNvSpPr>
            <a:spLocks noGrp="1"/>
          </p:cNvSpPr>
          <p:nvPr>
            <p:ph type="dt" sz="half" idx="10"/>
          </p:nvPr>
        </p:nvSpPr>
        <p:spPr/>
        <p:txBody>
          <a:bodyPr/>
          <a:lstStyle/>
          <a:p>
            <a:fld id="{F4C2C8E7-83E3-4EB6-9A6A-26D9BD902BF1}" type="datetime1">
              <a:rPr lang="es-ES" smtClean="0"/>
              <a:t>19/06/2014</a:t>
            </a:fld>
            <a:endParaRPr lang="es-ES"/>
          </a:p>
        </p:txBody>
      </p:sp>
      <p:sp>
        <p:nvSpPr>
          <p:cNvPr id="6" name="5 Marcador de pie de página"/>
          <p:cNvSpPr>
            <a:spLocks noGrp="1"/>
          </p:cNvSpPr>
          <p:nvPr>
            <p:ph type="ftr" sz="quarter" idx="11"/>
          </p:nvPr>
        </p:nvSpPr>
        <p:spPr/>
        <p:txBody>
          <a:bodyPr/>
          <a:lstStyle/>
          <a:p>
            <a:r>
              <a:rPr lang="es-ES" smtClean="0"/>
              <a:t>Introducción a la Plataforma .NET – Herramientas de Calidad</a:t>
            </a:r>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15</a:t>
            </a:fld>
            <a:endParaRPr lang="es-ES"/>
          </a:p>
        </p:txBody>
      </p:sp>
    </p:spTree>
    <p:extLst>
      <p:ext uri="{BB962C8B-B14F-4D97-AF65-F5344CB8AC3E}">
        <p14:creationId xmlns:p14="http://schemas.microsoft.com/office/powerpoint/2010/main" val="12679230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85000" lnSpcReduction="20000"/>
          </a:bodyPr>
          <a:lstStyle/>
          <a:p>
            <a:r>
              <a:rPr lang="es-AR" dirty="0"/>
              <a:t>N</a:t>
            </a:r>
            <a:r>
              <a:rPr lang="es-AR" dirty="0" smtClean="0"/>
              <a:t>ecesidad </a:t>
            </a:r>
            <a:r>
              <a:rPr lang="es-AR" dirty="0"/>
              <a:t>para revelar secretos mejor guardados en la estructura del código </a:t>
            </a:r>
            <a:r>
              <a:rPr lang="es-AR" dirty="0" smtClean="0"/>
              <a:t>fuente.</a:t>
            </a:r>
          </a:p>
          <a:p>
            <a:endParaRPr lang="es-AR" dirty="0" smtClean="0"/>
          </a:p>
          <a:p>
            <a:r>
              <a:rPr lang="es-AR" dirty="0" smtClean="0"/>
              <a:t>Necesidad </a:t>
            </a:r>
            <a:r>
              <a:rPr lang="es-AR" dirty="0"/>
              <a:t>de entender el panorama general con un enfoque de </a:t>
            </a:r>
            <a:r>
              <a:rPr lang="es-AR" dirty="0" smtClean="0"/>
              <a:t>Top-Down, </a:t>
            </a:r>
            <a:r>
              <a:rPr lang="es-AR" dirty="0"/>
              <a:t>no importa el tamaño </a:t>
            </a:r>
            <a:r>
              <a:rPr lang="es-AR" dirty="0" smtClean="0"/>
              <a:t>del código</a:t>
            </a:r>
            <a:r>
              <a:rPr lang="es-AR" dirty="0"/>
              <a:t>. </a:t>
            </a:r>
            <a:endParaRPr lang="es-AR" dirty="0" smtClean="0"/>
          </a:p>
          <a:p>
            <a:endParaRPr lang="es-AR" dirty="0" smtClean="0"/>
          </a:p>
          <a:p>
            <a:r>
              <a:rPr lang="es-AR" dirty="0" smtClean="0"/>
              <a:t>La </a:t>
            </a:r>
            <a:r>
              <a:rPr lang="es-AR" dirty="0"/>
              <a:t>necesidad de racionalizar la arquitectura de software mediante el control de la complejidad estructural (gráfico de dependencias). </a:t>
            </a:r>
            <a:endParaRPr lang="es-AR" dirty="0" smtClean="0"/>
          </a:p>
          <a:p>
            <a:endParaRPr lang="es-AR" dirty="0" smtClean="0"/>
          </a:p>
          <a:p>
            <a:r>
              <a:rPr lang="es-AR" dirty="0" smtClean="0"/>
              <a:t>La </a:t>
            </a:r>
            <a:r>
              <a:rPr lang="es-AR" dirty="0"/>
              <a:t>necesidad de captar las limitaciones arquitectónicas y de </a:t>
            </a:r>
            <a:r>
              <a:rPr lang="es-AR" dirty="0" smtClean="0"/>
              <a:t>informar </a:t>
            </a:r>
            <a:r>
              <a:rPr lang="es-AR" dirty="0"/>
              <a:t>lo antes </a:t>
            </a:r>
            <a:r>
              <a:rPr lang="es-AR" dirty="0" smtClean="0"/>
              <a:t>la posibilidad de violación de los diseños.</a:t>
            </a:r>
          </a:p>
          <a:p>
            <a:endParaRPr lang="es-AR" dirty="0" smtClean="0"/>
          </a:p>
          <a:p>
            <a:r>
              <a:rPr lang="es-AR" dirty="0" smtClean="0"/>
              <a:t>La </a:t>
            </a:r>
            <a:r>
              <a:rPr lang="es-AR" dirty="0"/>
              <a:t>necesidad de medir la calidad del código y la cobertura</a:t>
            </a:r>
            <a:r>
              <a:rPr lang="es-AR" dirty="0" smtClean="0"/>
              <a:t>.</a:t>
            </a:r>
          </a:p>
          <a:p>
            <a:endParaRPr lang="es-AR" dirty="0" smtClean="0"/>
          </a:p>
          <a:p>
            <a:r>
              <a:rPr lang="es-AR" dirty="0" smtClean="0"/>
              <a:t> </a:t>
            </a:r>
            <a:r>
              <a:rPr lang="es-AR" dirty="0"/>
              <a:t>La necesidad de controlar la evolución del código</a:t>
            </a:r>
          </a:p>
        </p:txBody>
      </p:sp>
      <p:sp>
        <p:nvSpPr>
          <p:cNvPr id="3" name="2 Título"/>
          <p:cNvSpPr>
            <a:spLocks noGrp="1"/>
          </p:cNvSpPr>
          <p:nvPr>
            <p:ph type="title"/>
          </p:nvPr>
        </p:nvSpPr>
        <p:spPr/>
        <p:txBody>
          <a:bodyPr/>
          <a:lstStyle/>
          <a:p>
            <a:r>
              <a:rPr lang="es-AR" dirty="0"/>
              <a:t>El código fuente es el diseño</a:t>
            </a:r>
          </a:p>
        </p:txBody>
      </p:sp>
      <p:sp>
        <p:nvSpPr>
          <p:cNvPr id="4" name="3 Marcador de fecha"/>
          <p:cNvSpPr>
            <a:spLocks noGrp="1"/>
          </p:cNvSpPr>
          <p:nvPr>
            <p:ph type="dt" sz="half" idx="10"/>
          </p:nvPr>
        </p:nvSpPr>
        <p:spPr/>
        <p:txBody>
          <a:bodyPr/>
          <a:lstStyle/>
          <a:p>
            <a:fld id="{662E009E-7FF8-4875-923A-F1E8D2F42F64}" type="datetime1">
              <a:rPr lang="es-ES" smtClean="0"/>
              <a:t>19/06/2014</a:t>
            </a:fld>
            <a:endParaRPr lang="es-ES"/>
          </a:p>
        </p:txBody>
      </p:sp>
      <p:sp>
        <p:nvSpPr>
          <p:cNvPr id="5" name="4 Marcador de pie de página"/>
          <p:cNvSpPr>
            <a:spLocks noGrp="1"/>
          </p:cNvSpPr>
          <p:nvPr>
            <p:ph type="ftr" sz="quarter" idx="11"/>
          </p:nvPr>
        </p:nvSpPr>
        <p:spPr/>
        <p:txBody>
          <a:bodyPr/>
          <a:lstStyle/>
          <a:p>
            <a:r>
              <a:rPr lang="es-ES" smtClean="0"/>
              <a:t>Introducción a la Plataforma .NET – Herramientas de Calidad</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16</a:t>
            </a:fld>
            <a:endParaRPr lang="es-ES"/>
          </a:p>
        </p:txBody>
      </p:sp>
    </p:spTree>
    <p:extLst>
      <p:ext uri="{BB962C8B-B14F-4D97-AF65-F5344CB8AC3E}">
        <p14:creationId xmlns:p14="http://schemas.microsoft.com/office/powerpoint/2010/main" val="29249041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23528" y="332656"/>
            <a:ext cx="8229600" cy="1252728"/>
          </a:xfrm>
        </p:spPr>
        <p:txBody>
          <a:bodyPr/>
          <a:lstStyle/>
          <a:p>
            <a:r>
              <a:rPr lang="es-MX" dirty="0" err="1" smtClean="0"/>
              <a:t>Metricas</a:t>
            </a:r>
            <a:endParaRPr lang="es-A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2098776"/>
            <a:ext cx="2076450"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5512252" y="1629235"/>
            <a:ext cx="1095172" cy="369332"/>
          </a:xfrm>
          <a:prstGeom prst="rect">
            <a:avLst/>
          </a:prstGeom>
          <a:noFill/>
        </p:spPr>
        <p:txBody>
          <a:bodyPr wrap="none" rtlCol="0">
            <a:spAutoFit/>
          </a:bodyPr>
          <a:lstStyle/>
          <a:p>
            <a:r>
              <a:rPr lang="es-MX" dirty="0" smtClean="0"/>
              <a:t>Paquetes</a:t>
            </a:r>
            <a:endParaRPr lang="es-AR"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6835" y="4076358"/>
            <a:ext cx="178117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2586" y="4941168"/>
            <a:ext cx="1209675"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0990" y="1629235"/>
            <a:ext cx="3024336" cy="4465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Marcador de fecha"/>
          <p:cNvSpPr>
            <a:spLocks noGrp="1"/>
          </p:cNvSpPr>
          <p:nvPr>
            <p:ph type="dt" sz="half" idx="10"/>
          </p:nvPr>
        </p:nvSpPr>
        <p:spPr/>
        <p:txBody>
          <a:bodyPr/>
          <a:lstStyle/>
          <a:p>
            <a:fld id="{C84E8F5F-D265-4540-ACFD-4B3964B14A20}" type="datetime1">
              <a:rPr lang="es-ES" smtClean="0"/>
              <a:t>19/06/2014</a:t>
            </a:fld>
            <a:endParaRPr lang="es-ES"/>
          </a:p>
        </p:txBody>
      </p:sp>
      <p:sp>
        <p:nvSpPr>
          <p:cNvPr id="5" name="4 Marcador de pie de página"/>
          <p:cNvSpPr>
            <a:spLocks noGrp="1"/>
          </p:cNvSpPr>
          <p:nvPr>
            <p:ph type="ftr" sz="quarter" idx="11"/>
          </p:nvPr>
        </p:nvSpPr>
        <p:spPr/>
        <p:txBody>
          <a:bodyPr/>
          <a:lstStyle/>
          <a:p>
            <a:r>
              <a:rPr lang="es-ES" smtClean="0"/>
              <a:t>Introducción a la Plataforma .NET – Herramientas de Calidad</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17</a:t>
            </a:fld>
            <a:endParaRPr lang="es-ES"/>
          </a:p>
        </p:txBody>
      </p:sp>
    </p:spTree>
    <p:extLst>
      <p:ext uri="{BB962C8B-B14F-4D97-AF65-F5344CB8AC3E}">
        <p14:creationId xmlns:p14="http://schemas.microsoft.com/office/powerpoint/2010/main" val="15632900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20 Rectángulo"/>
          <p:cNvSpPr/>
          <p:nvPr/>
        </p:nvSpPr>
        <p:spPr>
          <a:xfrm>
            <a:off x="5291281" y="3655904"/>
            <a:ext cx="3597185" cy="29460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0" name="19 Rectángulo"/>
          <p:cNvSpPr/>
          <p:nvPr/>
        </p:nvSpPr>
        <p:spPr>
          <a:xfrm>
            <a:off x="467544" y="3959119"/>
            <a:ext cx="4727786" cy="2642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9" name="18 Rectángulo"/>
          <p:cNvSpPr/>
          <p:nvPr/>
        </p:nvSpPr>
        <p:spPr>
          <a:xfrm>
            <a:off x="3484839" y="1638318"/>
            <a:ext cx="5407641" cy="1904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 name="14 Rectángulo"/>
          <p:cNvSpPr/>
          <p:nvPr/>
        </p:nvSpPr>
        <p:spPr>
          <a:xfrm>
            <a:off x="467544" y="1628800"/>
            <a:ext cx="2952328" cy="2292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2 Título"/>
          <p:cNvSpPr>
            <a:spLocks noGrp="1"/>
          </p:cNvSpPr>
          <p:nvPr>
            <p:ph type="title"/>
          </p:nvPr>
        </p:nvSpPr>
        <p:spPr/>
        <p:txBody>
          <a:bodyPr/>
          <a:lstStyle/>
          <a:p>
            <a:r>
              <a:rPr lang="es-MX" dirty="0" smtClean="0"/>
              <a:t>Cohesión y Acoplamiento</a:t>
            </a:r>
            <a:endParaRPr lang="es-AR"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069" y="2006525"/>
            <a:ext cx="2175340" cy="722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539551" y="1628800"/>
            <a:ext cx="2031325" cy="369332"/>
          </a:xfrm>
          <a:prstGeom prst="rect">
            <a:avLst/>
          </a:prstGeom>
          <a:noFill/>
        </p:spPr>
        <p:txBody>
          <a:bodyPr wrap="none" rtlCol="0">
            <a:spAutoFit/>
          </a:bodyPr>
          <a:lstStyle/>
          <a:p>
            <a:r>
              <a:rPr lang="es-MX" dirty="0" smtClean="0"/>
              <a:t>Acoplamiento	</a:t>
            </a:r>
            <a:endParaRPr lang="es-AR" dirty="0"/>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922" y="4306130"/>
            <a:ext cx="3143250"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CuadroTexto"/>
          <p:cNvSpPr txBox="1"/>
          <p:nvPr/>
        </p:nvSpPr>
        <p:spPr>
          <a:xfrm>
            <a:off x="581922" y="3931018"/>
            <a:ext cx="1107996" cy="369332"/>
          </a:xfrm>
          <a:prstGeom prst="rect">
            <a:avLst/>
          </a:prstGeom>
          <a:noFill/>
        </p:spPr>
        <p:txBody>
          <a:bodyPr wrap="none" rtlCol="0">
            <a:spAutoFit/>
          </a:bodyPr>
          <a:lstStyle/>
          <a:p>
            <a:r>
              <a:rPr lang="es-MX" dirty="0" smtClean="0"/>
              <a:t>Cohesión	</a:t>
            </a:r>
            <a:endParaRPr lang="es-AR"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627" y="3958902"/>
            <a:ext cx="2262709" cy="143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9791" y="2032047"/>
            <a:ext cx="323850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10 CuadroTexto"/>
          <p:cNvSpPr txBox="1"/>
          <p:nvPr/>
        </p:nvSpPr>
        <p:spPr>
          <a:xfrm>
            <a:off x="5276979" y="3635732"/>
            <a:ext cx="2031325" cy="369332"/>
          </a:xfrm>
          <a:prstGeom prst="rect">
            <a:avLst/>
          </a:prstGeom>
          <a:noFill/>
        </p:spPr>
        <p:txBody>
          <a:bodyPr wrap="none" rtlCol="0">
            <a:spAutoFit/>
          </a:bodyPr>
          <a:lstStyle/>
          <a:p>
            <a:r>
              <a:rPr lang="es-MX" dirty="0" smtClean="0"/>
              <a:t>Inestabilidad	</a:t>
            </a:r>
            <a:endParaRPr lang="es-AR" dirty="0"/>
          </a:p>
        </p:txBody>
      </p:sp>
      <p:sp>
        <p:nvSpPr>
          <p:cNvPr id="12" name="11 CuadroTexto"/>
          <p:cNvSpPr txBox="1"/>
          <p:nvPr/>
        </p:nvSpPr>
        <p:spPr>
          <a:xfrm>
            <a:off x="3662952" y="1578096"/>
            <a:ext cx="2031325" cy="369332"/>
          </a:xfrm>
          <a:prstGeom prst="rect">
            <a:avLst/>
          </a:prstGeom>
          <a:noFill/>
        </p:spPr>
        <p:txBody>
          <a:bodyPr wrap="none" rtlCol="0">
            <a:spAutoFit/>
          </a:bodyPr>
          <a:lstStyle/>
          <a:p>
            <a:r>
              <a:rPr lang="es-MX" dirty="0" err="1" smtClean="0"/>
              <a:t>Abstractness</a:t>
            </a:r>
            <a:r>
              <a:rPr lang="es-MX" dirty="0" smtClean="0"/>
              <a:t>	</a:t>
            </a:r>
            <a:endParaRPr lang="es-AR" dirty="0"/>
          </a:p>
        </p:txBody>
      </p:sp>
      <p:sp>
        <p:nvSpPr>
          <p:cNvPr id="8" name="7 Rectángulo"/>
          <p:cNvSpPr/>
          <p:nvPr/>
        </p:nvSpPr>
        <p:spPr>
          <a:xfrm>
            <a:off x="479960" y="2780928"/>
            <a:ext cx="2939912" cy="600164"/>
          </a:xfrm>
          <a:prstGeom prst="rect">
            <a:avLst/>
          </a:prstGeom>
        </p:spPr>
        <p:txBody>
          <a:bodyPr wrap="square">
            <a:spAutoFit/>
          </a:bodyPr>
          <a:lstStyle/>
          <a:p>
            <a:r>
              <a:rPr lang="es-AR" sz="1100" b="1" dirty="0"/>
              <a:t>Acoplamiento eferente (Ce): </a:t>
            </a:r>
            <a:r>
              <a:rPr lang="es-AR" sz="1100" dirty="0"/>
              <a:t>número de tipos dentro </a:t>
            </a:r>
            <a:r>
              <a:rPr lang="es-AR" sz="1100" dirty="0" smtClean="0"/>
              <a:t>del paquete </a:t>
            </a:r>
            <a:r>
              <a:rPr lang="es-AR" sz="1100" dirty="0"/>
              <a:t>que dependen de los tipos fuera </a:t>
            </a:r>
            <a:r>
              <a:rPr lang="es-AR" sz="1100" dirty="0" smtClean="0"/>
              <a:t>del paquete</a:t>
            </a:r>
            <a:endParaRPr lang="es-AR" sz="1100" dirty="0"/>
          </a:p>
        </p:txBody>
      </p:sp>
      <p:sp>
        <p:nvSpPr>
          <p:cNvPr id="9" name="8 Rectángulo"/>
          <p:cNvSpPr/>
          <p:nvPr/>
        </p:nvSpPr>
        <p:spPr>
          <a:xfrm>
            <a:off x="467544" y="3284335"/>
            <a:ext cx="2794743" cy="600164"/>
          </a:xfrm>
          <a:prstGeom prst="rect">
            <a:avLst/>
          </a:prstGeom>
        </p:spPr>
        <p:txBody>
          <a:bodyPr wrap="square">
            <a:spAutoFit/>
          </a:bodyPr>
          <a:lstStyle/>
          <a:p>
            <a:r>
              <a:rPr lang="es-AR" sz="1100" b="1" dirty="0"/>
              <a:t>Acoplamiento aferente (Ca): </a:t>
            </a:r>
            <a:r>
              <a:rPr lang="es-AR" sz="1100" dirty="0"/>
              <a:t>número de tipos fuera </a:t>
            </a:r>
            <a:r>
              <a:rPr lang="es-AR" sz="1100" dirty="0" smtClean="0"/>
              <a:t>del paquete </a:t>
            </a:r>
            <a:r>
              <a:rPr lang="es-AR" sz="1100" dirty="0"/>
              <a:t>que dependen de los tipos dentro </a:t>
            </a:r>
            <a:r>
              <a:rPr lang="es-AR" sz="1100" dirty="0" smtClean="0"/>
              <a:t>del paquete</a:t>
            </a:r>
            <a:r>
              <a:rPr lang="es-AR" sz="1100" dirty="0"/>
              <a:t>.</a:t>
            </a:r>
          </a:p>
        </p:txBody>
      </p:sp>
      <p:sp>
        <p:nvSpPr>
          <p:cNvPr id="10" name="9 Rectángulo"/>
          <p:cNvSpPr/>
          <p:nvPr/>
        </p:nvSpPr>
        <p:spPr>
          <a:xfrm>
            <a:off x="582322" y="5663193"/>
            <a:ext cx="3142850" cy="938719"/>
          </a:xfrm>
          <a:prstGeom prst="rect">
            <a:avLst/>
          </a:prstGeom>
        </p:spPr>
        <p:txBody>
          <a:bodyPr wrap="square">
            <a:spAutoFit/>
          </a:bodyPr>
          <a:lstStyle/>
          <a:p>
            <a:r>
              <a:rPr lang="es-AR" sz="1100" dirty="0"/>
              <a:t>Cohesión Relacional (H): número medio de las relaciones internas de cada tipo. </a:t>
            </a:r>
            <a:endParaRPr lang="es-AR" sz="1100" dirty="0" smtClean="0"/>
          </a:p>
          <a:p>
            <a:r>
              <a:rPr lang="es-AR" sz="1100" dirty="0" smtClean="0"/>
              <a:t>R </a:t>
            </a:r>
            <a:r>
              <a:rPr lang="es-AR" sz="1100" dirty="0"/>
              <a:t>= número de relaciones de tipo interno para el paquete</a:t>
            </a:r>
            <a:r>
              <a:rPr lang="es-AR" sz="1100" dirty="0" smtClean="0"/>
              <a:t>,</a:t>
            </a:r>
          </a:p>
          <a:p>
            <a:r>
              <a:rPr lang="es-AR" sz="1100" dirty="0" smtClean="0"/>
              <a:t>N </a:t>
            </a:r>
            <a:r>
              <a:rPr lang="es-AR" sz="1100" dirty="0"/>
              <a:t>= número de tipos en el </a:t>
            </a:r>
            <a:r>
              <a:rPr lang="es-AR" sz="1100" dirty="0" smtClean="0"/>
              <a:t>paquete</a:t>
            </a:r>
          </a:p>
        </p:txBody>
      </p:sp>
      <p:sp>
        <p:nvSpPr>
          <p:cNvPr id="13" name="12 Rectángulo"/>
          <p:cNvSpPr/>
          <p:nvPr/>
        </p:nvSpPr>
        <p:spPr>
          <a:xfrm>
            <a:off x="3725172" y="4300350"/>
            <a:ext cx="1494900" cy="2123658"/>
          </a:xfrm>
          <a:prstGeom prst="rect">
            <a:avLst/>
          </a:prstGeom>
        </p:spPr>
        <p:txBody>
          <a:bodyPr wrap="square">
            <a:spAutoFit/>
          </a:bodyPr>
          <a:lstStyle/>
          <a:p>
            <a:r>
              <a:rPr lang="es-AR" sz="1100" dirty="0"/>
              <a:t>Las clases dentro de un conjunto debe estar fuertemente </a:t>
            </a:r>
            <a:r>
              <a:rPr lang="es-AR" sz="1100" dirty="0" smtClean="0"/>
              <a:t>relacionadas, </a:t>
            </a:r>
            <a:r>
              <a:rPr lang="es-AR" sz="1100" dirty="0"/>
              <a:t>la cohesión debe ser alto. Por otro lado, los valores demasiado altas pueden indicar el exceso de acoplamiento. Un buen rango es de 1,5 ≤ H ≤ 4.0.</a:t>
            </a:r>
          </a:p>
        </p:txBody>
      </p:sp>
      <p:sp>
        <p:nvSpPr>
          <p:cNvPr id="14" name="13 Rectángulo"/>
          <p:cNvSpPr/>
          <p:nvPr/>
        </p:nvSpPr>
        <p:spPr>
          <a:xfrm>
            <a:off x="7020272" y="2096119"/>
            <a:ext cx="1800200" cy="1446550"/>
          </a:xfrm>
          <a:prstGeom prst="rect">
            <a:avLst/>
          </a:prstGeom>
        </p:spPr>
        <p:txBody>
          <a:bodyPr wrap="square">
            <a:spAutoFit/>
          </a:bodyPr>
          <a:lstStyle/>
          <a:p>
            <a:r>
              <a:rPr lang="es-AR" sz="1100" dirty="0"/>
              <a:t>Abstracción (A): relación entre el número de tipos abstractos internos para el número de tipos internos. </a:t>
            </a:r>
            <a:endParaRPr lang="es-AR" sz="1100" dirty="0" smtClean="0"/>
          </a:p>
          <a:p>
            <a:r>
              <a:rPr lang="es-AR" sz="1100" dirty="0" smtClean="0"/>
              <a:t>A </a:t>
            </a:r>
            <a:r>
              <a:rPr lang="es-AR" sz="1100" dirty="0"/>
              <a:t>= 0 indica un paquete </a:t>
            </a:r>
            <a:r>
              <a:rPr lang="es-AR" sz="1100" dirty="0" smtClean="0"/>
              <a:t>completamente concreto. </a:t>
            </a:r>
          </a:p>
          <a:p>
            <a:r>
              <a:rPr lang="es-AR" sz="1100" dirty="0" smtClean="0"/>
              <a:t>A </a:t>
            </a:r>
            <a:r>
              <a:rPr lang="es-AR" sz="1100" dirty="0"/>
              <a:t>= 1 indica un paquete completamente abstracto.</a:t>
            </a:r>
          </a:p>
        </p:txBody>
      </p:sp>
      <p:sp>
        <p:nvSpPr>
          <p:cNvPr id="16" name="15 Rectángulo"/>
          <p:cNvSpPr/>
          <p:nvPr/>
        </p:nvSpPr>
        <p:spPr>
          <a:xfrm>
            <a:off x="5309041" y="5373216"/>
            <a:ext cx="3579425" cy="1277273"/>
          </a:xfrm>
          <a:prstGeom prst="rect">
            <a:avLst/>
          </a:prstGeom>
        </p:spPr>
        <p:txBody>
          <a:bodyPr wrap="square">
            <a:spAutoFit/>
          </a:bodyPr>
          <a:lstStyle/>
          <a:p>
            <a:r>
              <a:rPr lang="es-AR" sz="1100" dirty="0"/>
              <a:t>La inestabilidad (I): la proporción de acoplamiento eferente de acoplamiento total, lo que indica la resistencia del paquete para cambiar. </a:t>
            </a:r>
            <a:endParaRPr lang="es-AR" sz="1100" dirty="0" smtClean="0"/>
          </a:p>
          <a:p>
            <a:r>
              <a:rPr lang="es-AR" sz="1100" dirty="0" smtClean="0"/>
              <a:t>I </a:t>
            </a:r>
            <a:r>
              <a:rPr lang="es-AR" sz="1100" dirty="0"/>
              <a:t>= Ce / (Ce + Ca) </a:t>
            </a:r>
            <a:endParaRPr lang="es-AR" sz="1100" dirty="0" smtClean="0"/>
          </a:p>
          <a:p>
            <a:r>
              <a:rPr lang="es-AR" sz="1100" dirty="0" smtClean="0"/>
              <a:t>I </a:t>
            </a:r>
            <a:r>
              <a:rPr lang="es-AR" sz="1100" dirty="0"/>
              <a:t>= 0 indica un paquete completamente estable, </a:t>
            </a:r>
            <a:r>
              <a:rPr lang="es-AR" sz="1100" dirty="0" smtClean="0"/>
              <a:t>difícil de </a:t>
            </a:r>
            <a:r>
              <a:rPr lang="es-AR" sz="1100" dirty="0"/>
              <a:t>modificar. </a:t>
            </a:r>
            <a:endParaRPr lang="es-AR" sz="1100" dirty="0" smtClean="0"/>
          </a:p>
          <a:p>
            <a:r>
              <a:rPr lang="es-AR" sz="1100" dirty="0" smtClean="0"/>
              <a:t>I </a:t>
            </a:r>
            <a:r>
              <a:rPr lang="es-AR" sz="1100" dirty="0"/>
              <a:t>= 1 indica un paquete completamente inestable.</a:t>
            </a:r>
          </a:p>
        </p:txBody>
      </p:sp>
      <p:sp>
        <p:nvSpPr>
          <p:cNvPr id="2" name="1 Marcador de fecha"/>
          <p:cNvSpPr>
            <a:spLocks noGrp="1"/>
          </p:cNvSpPr>
          <p:nvPr>
            <p:ph type="dt" sz="half" idx="10"/>
          </p:nvPr>
        </p:nvSpPr>
        <p:spPr/>
        <p:txBody>
          <a:bodyPr/>
          <a:lstStyle/>
          <a:p>
            <a:fld id="{F8BD1BC5-3721-4AE9-937A-E59AFCC43621}" type="datetime1">
              <a:rPr lang="es-ES" smtClean="0"/>
              <a:t>19/06/2014</a:t>
            </a:fld>
            <a:endParaRPr lang="es-ES"/>
          </a:p>
        </p:txBody>
      </p:sp>
      <p:sp>
        <p:nvSpPr>
          <p:cNvPr id="17" name="16 Marcador de pie de página"/>
          <p:cNvSpPr>
            <a:spLocks noGrp="1"/>
          </p:cNvSpPr>
          <p:nvPr>
            <p:ph type="ftr" sz="quarter" idx="11"/>
          </p:nvPr>
        </p:nvSpPr>
        <p:spPr/>
        <p:txBody>
          <a:bodyPr/>
          <a:lstStyle/>
          <a:p>
            <a:r>
              <a:rPr lang="es-ES" smtClean="0"/>
              <a:t>Introducción a la Plataforma .NET – Herramientas de Calidad</a:t>
            </a:r>
            <a:endParaRPr lang="es-ES" dirty="0"/>
          </a:p>
        </p:txBody>
      </p:sp>
      <p:sp>
        <p:nvSpPr>
          <p:cNvPr id="18" name="17 Marcador de número de diapositiva"/>
          <p:cNvSpPr>
            <a:spLocks noGrp="1"/>
          </p:cNvSpPr>
          <p:nvPr>
            <p:ph type="sldNum" sz="quarter" idx="12"/>
          </p:nvPr>
        </p:nvSpPr>
        <p:spPr/>
        <p:txBody>
          <a:bodyPr/>
          <a:lstStyle/>
          <a:p>
            <a:fld id="{132FADFE-3B8F-471C-ABF0-DBC7717ECBBC}" type="slidenum">
              <a:rPr lang="es-ES" smtClean="0"/>
              <a:pPr/>
              <a:t>18</a:t>
            </a:fld>
            <a:endParaRPr lang="es-ES"/>
          </a:p>
        </p:txBody>
      </p:sp>
    </p:spTree>
    <p:extLst>
      <p:ext uri="{BB962C8B-B14F-4D97-AF65-F5344CB8AC3E}">
        <p14:creationId xmlns:p14="http://schemas.microsoft.com/office/powerpoint/2010/main" val="35843097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endParaRPr lang="es-AR"/>
          </a:p>
        </p:txBody>
      </p:sp>
      <p:sp>
        <p:nvSpPr>
          <p:cNvPr id="3" name="2 Título"/>
          <p:cNvSpPr>
            <a:spLocks noGrp="1"/>
          </p:cNvSpPr>
          <p:nvPr>
            <p:ph type="title"/>
          </p:nvPr>
        </p:nvSpPr>
        <p:spPr/>
        <p:txBody>
          <a:bodyPr/>
          <a:lstStyle/>
          <a:p>
            <a:r>
              <a:rPr lang="es-MX" dirty="0"/>
              <a:t>Cohesión y Acoplamiento</a:t>
            </a:r>
            <a:endParaRPr lang="es-AR"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348880"/>
            <a:ext cx="6772610"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Marcador de fecha"/>
          <p:cNvSpPr>
            <a:spLocks noGrp="1"/>
          </p:cNvSpPr>
          <p:nvPr>
            <p:ph type="dt" sz="half" idx="10"/>
          </p:nvPr>
        </p:nvSpPr>
        <p:spPr/>
        <p:txBody>
          <a:bodyPr/>
          <a:lstStyle/>
          <a:p>
            <a:fld id="{ACCF842D-AFC1-40F4-A545-C0A7C1635C27}" type="datetime1">
              <a:rPr lang="es-ES" smtClean="0"/>
              <a:t>19/06/2014</a:t>
            </a:fld>
            <a:endParaRPr lang="es-ES"/>
          </a:p>
        </p:txBody>
      </p:sp>
      <p:sp>
        <p:nvSpPr>
          <p:cNvPr id="6" name="5 Marcador de pie de página"/>
          <p:cNvSpPr>
            <a:spLocks noGrp="1"/>
          </p:cNvSpPr>
          <p:nvPr>
            <p:ph type="ftr" sz="quarter" idx="11"/>
          </p:nvPr>
        </p:nvSpPr>
        <p:spPr/>
        <p:txBody>
          <a:bodyPr/>
          <a:lstStyle/>
          <a:p>
            <a:r>
              <a:rPr lang="es-ES" smtClean="0"/>
              <a:t>Introducción a la Plataforma .NET – Herramientas de Calidad</a:t>
            </a:r>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19</a:t>
            </a:fld>
            <a:endParaRPr lang="es-ES"/>
          </a:p>
        </p:txBody>
      </p:sp>
    </p:spTree>
    <p:extLst>
      <p:ext uri="{BB962C8B-B14F-4D97-AF65-F5344CB8AC3E}">
        <p14:creationId xmlns:p14="http://schemas.microsoft.com/office/powerpoint/2010/main" val="11679305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5" y="1708436"/>
            <a:ext cx="4752528" cy="4417727"/>
          </a:xfrm>
        </p:spPr>
        <p:txBody>
          <a:bodyPr/>
          <a:lstStyle/>
          <a:p>
            <a:pPr>
              <a:buClr>
                <a:schemeClr val="accent1">
                  <a:lumMod val="75000"/>
                </a:schemeClr>
              </a:buClr>
              <a:buFont typeface="Wingdings" pitchFamily="2" charset="2"/>
              <a:buChar char="&amp;"/>
            </a:pPr>
            <a:r>
              <a:rPr lang="es-MX" dirty="0" smtClean="0"/>
              <a:t>Análisis Estático</a:t>
            </a:r>
          </a:p>
          <a:p>
            <a:pPr>
              <a:buClr>
                <a:schemeClr val="accent1">
                  <a:lumMod val="75000"/>
                </a:schemeClr>
              </a:buClr>
              <a:buFont typeface="Wingdings" pitchFamily="2" charset="2"/>
              <a:buChar char="&amp;"/>
            </a:pPr>
            <a:endParaRPr lang="es-MX" dirty="0"/>
          </a:p>
          <a:p>
            <a:pPr>
              <a:buClr>
                <a:schemeClr val="accent1">
                  <a:lumMod val="75000"/>
                </a:schemeClr>
              </a:buClr>
              <a:buFont typeface="Wingdings" pitchFamily="2" charset="2"/>
              <a:buChar char="&amp;"/>
            </a:pPr>
            <a:r>
              <a:rPr lang="es-MX" dirty="0"/>
              <a:t> </a:t>
            </a:r>
            <a:r>
              <a:rPr lang="es-MX" dirty="0" smtClean="0"/>
              <a:t>Reglas del análisis</a:t>
            </a:r>
          </a:p>
          <a:p>
            <a:pPr>
              <a:buClr>
                <a:schemeClr val="accent1">
                  <a:lumMod val="75000"/>
                </a:schemeClr>
              </a:buClr>
              <a:buFont typeface="Wingdings" pitchFamily="2" charset="2"/>
              <a:buChar char="&amp;"/>
            </a:pPr>
            <a:endParaRPr lang="es-MX" dirty="0"/>
          </a:p>
          <a:p>
            <a:pPr>
              <a:buClr>
                <a:schemeClr val="accent1">
                  <a:lumMod val="75000"/>
                </a:schemeClr>
              </a:buClr>
              <a:buFont typeface="Wingdings" pitchFamily="2" charset="2"/>
              <a:buChar char="&amp;"/>
            </a:pPr>
            <a:r>
              <a:rPr lang="es-MX" dirty="0" smtClean="0"/>
              <a:t>Métricas de Código en VS</a:t>
            </a:r>
          </a:p>
          <a:p>
            <a:pPr>
              <a:buClr>
                <a:schemeClr val="accent1">
                  <a:lumMod val="75000"/>
                </a:schemeClr>
              </a:buClr>
              <a:buFont typeface="Wingdings" pitchFamily="2" charset="2"/>
              <a:buChar char="&amp;"/>
            </a:pPr>
            <a:endParaRPr lang="es-MX" dirty="0"/>
          </a:p>
          <a:p>
            <a:pPr>
              <a:buClr>
                <a:schemeClr val="accent1">
                  <a:lumMod val="75000"/>
                </a:schemeClr>
              </a:buClr>
              <a:buFont typeface="Wingdings" pitchFamily="2" charset="2"/>
              <a:buChar char="&amp;"/>
            </a:pPr>
            <a:r>
              <a:rPr lang="es-MX" dirty="0" smtClean="0"/>
              <a:t>Herramienta de Análisis de Calidad - </a:t>
            </a:r>
            <a:r>
              <a:rPr lang="es-MX" dirty="0" err="1" smtClean="0"/>
              <a:t>NDepend</a:t>
            </a:r>
            <a:endParaRPr lang="es-MX" dirty="0" smtClean="0"/>
          </a:p>
        </p:txBody>
      </p:sp>
      <p:sp>
        <p:nvSpPr>
          <p:cNvPr id="3" name="2 Título"/>
          <p:cNvSpPr>
            <a:spLocks noGrp="1"/>
          </p:cNvSpPr>
          <p:nvPr>
            <p:ph type="title"/>
          </p:nvPr>
        </p:nvSpPr>
        <p:spPr/>
        <p:txBody>
          <a:bodyPr/>
          <a:lstStyle/>
          <a:p>
            <a:r>
              <a:rPr lang="es-MX" dirty="0" smtClean="0"/>
              <a:t>Agenda</a:t>
            </a:r>
            <a:endParaRPr lang="es-AR" dirty="0"/>
          </a:p>
        </p:txBody>
      </p:sp>
      <p:pic>
        <p:nvPicPr>
          <p:cNvPr id="4" name="Picture 2" descr="C:\Users\Victor\AppData\Local\Microsoft\Windows\Temporary Internet Files\Content.IE5\1YX1XCQC\MC900410407[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168" y="2924944"/>
            <a:ext cx="2548903" cy="2160240"/>
          </a:xfrm>
          <a:prstGeom prst="rect">
            <a:avLst/>
          </a:prstGeom>
          <a:noFill/>
          <a:extLst>
            <a:ext uri="{909E8E84-426E-40DD-AFC4-6F175D3DCCD1}">
              <a14:hiddenFill xmlns:a14="http://schemas.microsoft.com/office/drawing/2010/main">
                <a:solidFill>
                  <a:srgbClr val="FFFFFF"/>
                </a:solidFill>
              </a14:hiddenFill>
            </a:ext>
          </a:extLst>
        </p:spPr>
      </p:pic>
      <p:sp>
        <p:nvSpPr>
          <p:cNvPr id="5" name="4 Marcador de fecha"/>
          <p:cNvSpPr>
            <a:spLocks noGrp="1"/>
          </p:cNvSpPr>
          <p:nvPr>
            <p:ph type="dt" sz="half" idx="10"/>
          </p:nvPr>
        </p:nvSpPr>
        <p:spPr/>
        <p:txBody>
          <a:bodyPr/>
          <a:lstStyle/>
          <a:p>
            <a:fld id="{23093939-BF62-414A-B3F3-6F1BD13F0AE2}" type="datetime1">
              <a:rPr lang="es-ES" smtClean="0"/>
              <a:t>19/06/2014</a:t>
            </a:fld>
            <a:endParaRPr lang="es-ES"/>
          </a:p>
        </p:txBody>
      </p:sp>
      <p:sp>
        <p:nvSpPr>
          <p:cNvPr id="6" name="5 Marcador de pie de página"/>
          <p:cNvSpPr>
            <a:spLocks noGrp="1"/>
          </p:cNvSpPr>
          <p:nvPr>
            <p:ph type="ftr" sz="quarter" idx="11"/>
          </p:nvPr>
        </p:nvSpPr>
        <p:spPr/>
        <p:txBody>
          <a:bodyPr/>
          <a:lstStyle/>
          <a:p>
            <a:r>
              <a:rPr lang="es-ES" smtClean="0"/>
              <a:t>Introducción a la Plataforma .NET – Herramientas de Calidad</a:t>
            </a:r>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2</a:t>
            </a:fld>
            <a:endParaRPr lang="es-ES"/>
          </a:p>
        </p:txBody>
      </p:sp>
    </p:spTree>
    <p:extLst>
      <p:ext uri="{BB962C8B-B14F-4D97-AF65-F5344CB8AC3E}">
        <p14:creationId xmlns:p14="http://schemas.microsoft.com/office/powerpoint/2010/main" val="31522508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Rectángulo"/>
          <p:cNvSpPr/>
          <p:nvPr/>
        </p:nvSpPr>
        <p:spPr>
          <a:xfrm>
            <a:off x="755576" y="4018439"/>
            <a:ext cx="2862064" cy="1992696"/>
          </a:xfrm>
          <a:prstGeom prst="rect">
            <a:avLst/>
          </a:prstGeom>
          <a:solidFill>
            <a:schemeClr val="accent4">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Rectángulo"/>
          <p:cNvSpPr/>
          <p:nvPr/>
        </p:nvSpPr>
        <p:spPr>
          <a:xfrm>
            <a:off x="755576" y="1868352"/>
            <a:ext cx="2862064" cy="1992696"/>
          </a:xfrm>
          <a:prstGeom prst="rect">
            <a:avLst/>
          </a:prstGeom>
          <a:solidFill>
            <a:schemeClr val="accent4">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2 Título"/>
          <p:cNvSpPr>
            <a:spLocks noGrp="1"/>
          </p:cNvSpPr>
          <p:nvPr>
            <p:ph type="title"/>
          </p:nvPr>
        </p:nvSpPr>
        <p:spPr/>
        <p:txBody>
          <a:bodyPr/>
          <a:lstStyle/>
          <a:p>
            <a:r>
              <a:rPr lang="es-MX" dirty="0" smtClean="0"/>
              <a:t>Herencia</a:t>
            </a:r>
            <a:endParaRPr lang="es-AR" dirty="0"/>
          </a:p>
        </p:txBody>
      </p:sp>
      <p:sp>
        <p:nvSpPr>
          <p:cNvPr id="4" name="3 CuadroTexto"/>
          <p:cNvSpPr txBox="1"/>
          <p:nvPr/>
        </p:nvSpPr>
        <p:spPr>
          <a:xfrm>
            <a:off x="755576" y="1868352"/>
            <a:ext cx="2448272" cy="646331"/>
          </a:xfrm>
          <a:prstGeom prst="rect">
            <a:avLst/>
          </a:prstGeom>
          <a:noFill/>
        </p:spPr>
        <p:txBody>
          <a:bodyPr wrap="square" rtlCol="0">
            <a:spAutoFit/>
          </a:bodyPr>
          <a:lstStyle/>
          <a:p>
            <a:r>
              <a:rPr lang="es-MX" dirty="0" smtClean="0"/>
              <a:t>Profundidad del </a:t>
            </a:r>
            <a:r>
              <a:rPr lang="es-MX" dirty="0" err="1" smtClean="0"/>
              <a:t>Arbol</a:t>
            </a:r>
            <a:r>
              <a:rPr lang="es-MX" dirty="0" smtClean="0"/>
              <a:t> de Herencia (DIP)</a:t>
            </a:r>
            <a:endParaRPr lang="es-AR" dirty="0"/>
          </a:p>
        </p:txBody>
      </p:sp>
      <p:sp>
        <p:nvSpPr>
          <p:cNvPr id="5" name="4 CuadroTexto"/>
          <p:cNvSpPr txBox="1"/>
          <p:nvPr/>
        </p:nvSpPr>
        <p:spPr>
          <a:xfrm>
            <a:off x="784243" y="4077072"/>
            <a:ext cx="2448272" cy="369332"/>
          </a:xfrm>
          <a:prstGeom prst="rect">
            <a:avLst/>
          </a:prstGeom>
          <a:noFill/>
        </p:spPr>
        <p:txBody>
          <a:bodyPr wrap="square" rtlCol="0">
            <a:spAutoFit/>
          </a:bodyPr>
          <a:lstStyle/>
          <a:p>
            <a:r>
              <a:rPr lang="es-MX" dirty="0" smtClean="0"/>
              <a:t>Número de Hijos (NOC)</a:t>
            </a:r>
            <a:endParaRPr lang="es-AR"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2514683"/>
            <a:ext cx="4284868" cy="3496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Rectángulo"/>
          <p:cNvSpPr/>
          <p:nvPr/>
        </p:nvSpPr>
        <p:spPr>
          <a:xfrm>
            <a:off x="755576" y="2514683"/>
            <a:ext cx="2862064" cy="1107996"/>
          </a:xfrm>
          <a:prstGeom prst="rect">
            <a:avLst/>
          </a:prstGeom>
        </p:spPr>
        <p:txBody>
          <a:bodyPr wrap="square">
            <a:spAutoFit/>
          </a:bodyPr>
          <a:lstStyle/>
          <a:p>
            <a:r>
              <a:rPr lang="es-AR" sz="1100" dirty="0"/>
              <a:t>La profundidad del árbol de herencia (DIT) para una clase o una estructura es su número de clases base (incluyendo por lo tanto </a:t>
            </a:r>
            <a:r>
              <a:rPr lang="es-AR" sz="1100" dirty="0" err="1"/>
              <a:t>System.Object</a:t>
            </a:r>
            <a:r>
              <a:rPr lang="es-AR" sz="1100" dirty="0"/>
              <a:t> DIT ≥ 1</a:t>
            </a:r>
            <a:r>
              <a:rPr lang="es-AR" sz="1100" dirty="0" smtClean="0"/>
              <a:t>).</a:t>
            </a:r>
          </a:p>
          <a:p>
            <a:r>
              <a:rPr lang="es-AR" sz="1100" dirty="0" smtClean="0"/>
              <a:t> </a:t>
            </a:r>
            <a:r>
              <a:rPr lang="es-AR" sz="1100" dirty="0"/>
              <a:t>Tipos en los DIT&gt; 6 podría ser difícil de mantener</a:t>
            </a:r>
          </a:p>
        </p:txBody>
      </p:sp>
      <p:sp>
        <p:nvSpPr>
          <p:cNvPr id="7" name="6 Rectángulo"/>
          <p:cNvSpPr/>
          <p:nvPr/>
        </p:nvSpPr>
        <p:spPr>
          <a:xfrm>
            <a:off x="793754" y="4446404"/>
            <a:ext cx="2554110" cy="938719"/>
          </a:xfrm>
          <a:prstGeom prst="rect">
            <a:avLst/>
          </a:prstGeom>
        </p:spPr>
        <p:txBody>
          <a:bodyPr wrap="square">
            <a:spAutoFit/>
          </a:bodyPr>
          <a:lstStyle/>
          <a:p>
            <a:r>
              <a:rPr lang="es-AR" sz="1100" dirty="0"/>
              <a:t>Número de hijos (NOC) para una clase es el número de tipos que la subclase, directa o indirectamente. </a:t>
            </a:r>
            <a:endParaRPr lang="es-AR" sz="1100" dirty="0" smtClean="0"/>
          </a:p>
          <a:p>
            <a:r>
              <a:rPr lang="es-AR" sz="1100" dirty="0" smtClean="0"/>
              <a:t>Número </a:t>
            </a:r>
            <a:r>
              <a:rPr lang="es-AR" sz="1100" dirty="0"/>
              <a:t>de </a:t>
            </a:r>
            <a:r>
              <a:rPr lang="es-AR" sz="1100" dirty="0" err="1" smtClean="0"/>
              <a:t>Hijs</a:t>
            </a:r>
            <a:r>
              <a:rPr lang="es-AR" sz="1100" dirty="0" smtClean="0"/>
              <a:t> de </a:t>
            </a:r>
            <a:r>
              <a:rPr lang="es-AR" sz="1100" dirty="0"/>
              <a:t>una interfaz es el número de tipos que lo implementan.</a:t>
            </a:r>
          </a:p>
        </p:txBody>
      </p:sp>
      <p:sp>
        <p:nvSpPr>
          <p:cNvPr id="2" name="1 Marcador de fecha"/>
          <p:cNvSpPr>
            <a:spLocks noGrp="1"/>
          </p:cNvSpPr>
          <p:nvPr>
            <p:ph type="dt" sz="half" idx="10"/>
          </p:nvPr>
        </p:nvSpPr>
        <p:spPr/>
        <p:txBody>
          <a:bodyPr/>
          <a:lstStyle/>
          <a:p>
            <a:fld id="{7C8DB35F-E1E8-4A31-A518-01FA7FC85F3D}" type="datetime1">
              <a:rPr lang="es-ES" smtClean="0"/>
              <a:t>19/06/2014</a:t>
            </a:fld>
            <a:endParaRPr lang="es-ES"/>
          </a:p>
        </p:txBody>
      </p:sp>
      <p:sp>
        <p:nvSpPr>
          <p:cNvPr id="9" name="8 Marcador de pie de página"/>
          <p:cNvSpPr>
            <a:spLocks noGrp="1"/>
          </p:cNvSpPr>
          <p:nvPr>
            <p:ph type="ftr" sz="quarter" idx="11"/>
          </p:nvPr>
        </p:nvSpPr>
        <p:spPr/>
        <p:txBody>
          <a:bodyPr/>
          <a:lstStyle/>
          <a:p>
            <a:r>
              <a:rPr lang="es-ES" smtClean="0"/>
              <a:t>Introducción a la Plataforma .NET – Herramientas de Calidad</a:t>
            </a:r>
            <a:endParaRPr lang="es-ES" dirty="0"/>
          </a:p>
        </p:txBody>
      </p:sp>
      <p:sp>
        <p:nvSpPr>
          <p:cNvPr id="10" name="9 Marcador de número de diapositiva"/>
          <p:cNvSpPr>
            <a:spLocks noGrp="1"/>
          </p:cNvSpPr>
          <p:nvPr>
            <p:ph type="sldNum" sz="quarter" idx="12"/>
          </p:nvPr>
        </p:nvSpPr>
        <p:spPr/>
        <p:txBody>
          <a:bodyPr/>
          <a:lstStyle/>
          <a:p>
            <a:fld id="{132FADFE-3B8F-471C-ABF0-DBC7717ECBBC}" type="slidenum">
              <a:rPr lang="es-ES" smtClean="0"/>
              <a:pPr/>
              <a:t>20</a:t>
            </a:fld>
            <a:endParaRPr lang="es-ES"/>
          </a:p>
        </p:txBody>
      </p:sp>
    </p:spTree>
    <p:extLst>
      <p:ext uri="{BB962C8B-B14F-4D97-AF65-F5344CB8AC3E}">
        <p14:creationId xmlns:p14="http://schemas.microsoft.com/office/powerpoint/2010/main" val="37573113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fontScale="90000"/>
          </a:bodyPr>
          <a:lstStyle/>
          <a:p>
            <a:r>
              <a:rPr lang="es-AR" dirty="0"/>
              <a:t>La falta de cohesión de los Métodos (LCOM</a:t>
            </a:r>
            <a:r>
              <a:rPr lang="es-AR" dirty="0" smtClean="0"/>
              <a:t>)</a:t>
            </a:r>
            <a:endParaRPr lang="es-AR" dirty="0"/>
          </a:p>
        </p:txBody>
      </p:sp>
      <p:sp>
        <p:nvSpPr>
          <p:cNvPr id="5" name="4 Rectángulo"/>
          <p:cNvSpPr/>
          <p:nvPr/>
        </p:nvSpPr>
        <p:spPr>
          <a:xfrm>
            <a:off x="483751" y="2275043"/>
            <a:ext cx="8064896" cy="646331"/>
          </a:xfrm>
          <a:prstGeom prst="rect">
            <a:avLst/>
          </a:prstGeom>
        </p:spPr>
        <p:txBody>
          <a:bodyPr wrap="square">
            <a:spAutoFit/>
          </a:bodyPr>
          <a:lstStyle/>
          <a:p>
            <a:r>
              <a:rPr lang="es-AR" dirty="0"/>
              <a:t>Principio de responsabilidad individual: Una clase no debe tener más de una razón para cambiar. En dicha clase, casi todos los métodos </a:t>
            </a:r>
            <a:r>
              <a:rPr lang="es-AR" dirty="0" smtClean="0"/>
              <a:t>acceden a </a:t>
            </a:r>
            <a:r>
              <a:rPr lang="es-AR" dirty="0"/>
              <a:t>cada campo.</a:t>
            </a:r>
          </a:p>
        </p:txBody>
      </p:sp>
      <p:sp>
        <p:nvSpPr>
          <p:cNvPr id="6" name="5 Rectángulo"/>
          <p:cNvSpPr/>
          <p:nvPr/>
        </p:nvSpPr>
        <p:spPr>
          <a:xfrm>
            <a:off x="483751" y="3212976"/>
            <a:ext cx="3872225" cy="954107"/>
          </a:xfrm>
          <a:prstGeom prst="rect">
            <a:avLst/>
          </a:prstGeom>
        </p:spPr>
        <p:txBody>
          <a:bodyPr wrap="square">
            <a:spAutoFit/>
          </a:bodyPr>
          <a:lstStyle/>
          <a:p>
            <a:r>
              <a:rPr lang="es-AR" sz="1400" dirty="0"/>
              <a:t>M = </a:t>
            </a:r>
            <a:r>
              <a:rPr lang="es-AR" sz="1400" dirty="0" smtClean="0"/>
              <a:t>métodos </a:t>
            </a:r>
            <a:r>
              <a:rPr lang="es-AR" sz="1400" dirty="0"/>
              <a:t>estáticos y de instancia de la </a:t>
            </a:r>
            <a:r>
              <a:rPr lang="es-AR" sz="1400" dirty="0" smtClean="0"/>
              <a:t>clase</a:t>
            </a:r>
          </a:p>
          <a:p>
            <a:r>
              <a:rPr lang="es-AR" sz="1400" dirty="0" smtClean="0"/>
              <a:t>F </a:t>
            </a:r>
            <a:r>
              <a:rPr lang="es-AR" sz="1400" dirty="0"/>
              <a:t>= campos de instancia de la </a:t>
            </a:r>
            <a:r>
              <a:rPr lang="es-AR" sz="1400" dirty="0" smtClean="0"/>
              <a:t>clase</a:t>
            </a:r>
          </a:p>
          <a:p>
            <a:r>
              <a:rPr lang="es-AR" sz="1400" dirty="0" err="1" smtClean="0"/>
              <a:t>Mf</a:t>
            </a:r>
            <a:r>
              <a:rPr lang="es-AR" sz="1400" dirty="0" smtClean="0"/>
              <a:t> </a:t>
            </a:r>
            <a:r>
              <a:rPr lang="es-AR" sz="1400" dirty="0"/>
              <a:t>= </a:t>
            </a:r>
            <a:r>
              <a:rPr lang="es-AR" sz="1400" dirty="0" smtClean="0"/>
              <a:t>métodos </a:t>
            </a:r>
            <a:r>
              <a:rPr lang="es-AR" sz="1400" dirty="0"/>
              <a:t>para acceder </a:t>
            </a:r>
            <a:r>
              <a:rPr lang="es-AR" sz="1400" dirty="0" smtClean="0"/>
              <a:t>al campo f</a:t>
            </a:r>
            <a:endParaRPr lang="es-AR" sz="1400" dirty="0"/>
          </a:p>
          <a:p>
            <a:r>
              <a:rPr lang="es-AR" sz="1400" dirty="0" smtClean="0"/>
              <a:t>| </a:t>
            </a:r>
            <a:r>
              <a:rPr lang="es-AR" sz="1400" dirty="0"/>
              <a:t>S | = </a:t>
            </a:r>
            <a:r>
              <a:rPr lang="es-AR" sz="1400" dirty="0" err="1"/>
              <a:t>cardinalidad</a:t>
            </a:r>
            <a:r>
              <a:rPr lang="es-AR" sz="1400" dirty="0"/>
              <a:t> de un conjunto 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6199" y="3253780"/>
            <a:ext cx="3152144" cy="87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Rectángulo"/>
          <p:cNvSpPr/>
          <p:nvPr/>
        </p:nvSpPr>
        <p:spPr>
          <a:xfrm>
            <a:off x="483750" y="4581128"/>
            <a:ext cx="7184593" cy="923330"/>
          </a:xfrm>
          <a:prstGeom prst="rect">
            <a:avLst/>
          </a:prstGeom>
        </p:spPr>
        <p:txBody>
          <a:bodyPr wrap="square">
            <a:spAutoFit/>
          </a:bodyPr>
          <a:lstStyle/>
          <a:p>
            <a:r>
              <a:rPr lang="es-AR" dirty="0"/>
              <a:t>Un valor alto </a:t>
            </a:r>
            <a:r>
              <a:rPr lang="es-AR" dirty="0" smtClean="0"/>
              <a:t>LCOM generalmente </a:t>
            </a:r>
            <a:r>
              <a:rPr lang="es-AR" dirty="0"/>
              <a:t>señala una clase poco </a:t>
            </a:r>
            <a:r>
              <a:rPr lang="es-AR" dirty="0" smtClean="0"/>
              <a:t>cohesionada. Los tipos </a:t>
            </a:r>
            <a:r>
              <a:rPr lang="es-AR" dirty="0"/>
              <a:t>de donde </a:t>
            </a:r>
            <a:r>
              <a:rPr lang="es-AR" dirty="0" smtClean="0"/>
              <a:t>LCOM &gt; </a:t>
            </a:r>
            <a:r>
              <a:rPr lang="es-AR" dirty="0"/>
              <a:t>0,8 y | F |&gt; 10 y | M |&gt; 10 podría ser problemático. Sin embargo, es muy difícil de evitar </a:t>
            </a:r>
            <a:r>
              <a:rPr lang="es-AR" dirty="0" smtClean="0"/>
              <a:t>tipos </a:t>
            </a:r>
            <a:r>
              <a:rPr lang="es-AR" dirty="0"/>
              <a:t>no cohesivos.</a:t>
            </a:r>
          </a:p>
        </p:txBody>
      </p:sp>
      <p:sp>
        <p:nvSpPr>
          <p:cNvPr id="2" name="1 Marcador de fecha"/>
          <p:cNvSpPr>
            <a:spLocks noGrp="1"/>
          </p:cNvSpPr>
          <p:nvPr>
            <p:ph type="dt" sz="half" idx="10"/>
          </p:nvPr>
        </p:nvSpPr>
        <p:spPr/>
        <p:txBody>
          <a:bodyPr/>
          <a:lstStyle/>
          <a:p>
            <a:fld id="{09C36F16-937C-43C2-95CF-0583D1682A3E}" type="datetime1">
              <a:rPr lang="es-ES" smtClean="0"/>
              <a:t>19/06/2014</a:t>
            </a:fld>
            <a:endParaRPr lang="es-ES"/>
          </a:p>
        </p:txBody>
      </p:sp>
      <p:sp>
        <p:nvSpPr>
          <p:cNvPr id="4" name="3 Marcador de pie de página"/>
          <p:cNvSpPr>
            <a:spLocks noGrp="1"/>
          </p:cNvSpPr>
          <p:nvPr>
            <p:ph type="ftr" sz="quarter" idx="11"/>
          </p:nvPr>
        </p:nvSpPr>
        <p:spPr/>
        <p:txBody>
          <a:bodyPr/>
          <a:lstStyle/>
          <a:p>
            <a:r>
              <a:rPr lang="es-ES" smtClean="0"/>
              <a:t>Introducción a la Plataforma .NET – Herramientas de Calidad</a:t>
            </a:r>
            <a:endParaRPr lang="es-ES" dirty="0"/>
          </a:p>
        </p:txBody>
      </p:sp>
      <p:sp>
        <p:nvSpPr>
          <p:cNvPr id="8" name="7 Marcador de número de diapositiva"/>
          <p:cNvSpPr>
            <a:spLocks noGrp="1"/>
          </p:cNvSpPr>
          <p:nvPr>
            <p:ph type="sldNum" sz="quarter" idx="12"/>
          </p:nvPr>
        </p:nvSpPr>
        <p:spPr/>
        <p:txBody>
          <a:bodyPr/>
          <a:lstStyle/>
          <a:p>
            <a:fld id="{132FADFE-3B8F-471C-ABF0-DBC7717ECBBC}" type="slidenum">
              <a:rPr lang="es-ES" smtClean="0"/>
              <a:pPr/>
              <a:t>21</a:t>
            </a:fld>
            <a:endParaRPr lang="es-ES"/>
          </a:p>
        </p:txBody>
      </p:sp>
    </p:spTree>
    <p:extLst>
      <p:ext uri="{BB962C8B-B14F-4D97-AF65-F5344CB8AC3E}">
        <p14:creationId xmlns:p14="http://schemas.microsoft.com/office/powerpoint/2010/main" val="23940946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fontScale="90000"/>
          </a:bodyPr>
          <a:lstStyle/>
          <a:p>
            <a:r>
              <a:rPr lang="es-AR" sz="4000" dirty="0"/>
              <a:t>La falta de cohesión de los Métodos (LCOM)</a:t>
            </a:r>
            <a:endParaRPr lang="es-AR"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949512"/>
            <a:ext cx="5671517" cy="3781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Marcador de fecha"/>
          <p:cNvSpPr>
            <a:spLocks noGrp="1"/>
          </p:cNvSpPr>
          <p:nvPr>
            <p:ph type="dt" sz="half" idx="10"/>
          </p:nvPr>
        </p:nvSpPr>
        <p:spPr/>
        <p:txBody>
          <a:bodyPr/>
          <a:lstStyle/>
          <a:p>
            <a:fld id="{55F437A0-E55A-46F8-9A72-EE03DC8BB541}" type="datetime1">
              <a:rPr lang="es-ES" smtClean="0"/>
              <a:t>19/06/2014</a:t>
            </a:fld>
            <a:endParaRPr lang="es-ES"/>
          </a:p>
        </p:txBody>
      </p:sp>
      <p:sp>
        <p:nvSpPr>
          <p:cNvPr id="4" name="3 Marcador de pie de página"/>
          <p:cNvSpPr>
            <a:spLocks noGrp="1"/>
          </p:cNvSpPr>
          <p:nvPr>
            <p:ph type="ftr" sz="quarter" idx="11"/>
          </p:nvPr>
        </p:nvSpPr>
        <p:spPr/>
        <p:txBody>
          <a:bodyPr/>
          <a:lstStyle/>
          <a:p>
            <a:r>
              <a:rPr lang="es-ES" smtClean="0"/>
              <a:t>Introducción a la Plataforma .NET – Herramientas de Calidad</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22</a:t>
            </a:fld>
            <a:endParaRPr lang="es-ES"/>
          </a:p>
        </p:txBody>
      </p:sp>
    </p:spTree>
    <p:extLst>
      <p:ext uri="{BB962C8B-B14F-4D97-AF65-F5344CB8AC3E}">
        <p14:creationId xmlns:p14="http://schemas.microsoft.com/office/powerpoint/2010/main" val="16145087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611560" y="1844824"/>
            <a:ext cx="3528392" cy="576064"/>
          </a:xfrm>
        </p:spPr>
        <p:txBody>
          <a:bodyPr>
            <a:noAutofit/>
          </a:bodyPr>
          <a:lstStyle/>
          <a:p>
            <a:pPr marL="0" indent="0">
              <a:buNone/>
            </a:pPr>
            <a:r>
              <a:rPr lang="es-AR" sz="1400" dirty="0">
                <a:solidFill>
                  <a:schemeClr val="tx1"/>
                </a:solidFill>
              </a:rPr>
              <a:t>CC: La complejidad de un programa puede ser medida por el número </a:t>
            </a:r>
            <a:r>
              <a:rPr lang="es-AR" sz="1400" dirty="0" err="1">
                <a:solidFill>
                  <a:schemeClr val="tx1"/>
                </a:solidFill>
              </a:rPr>
              <a:t>ciclomático</a:t>
            </a:r>
            <a:r>
              <a:rPr lang="es-AR" sz="1400" dirty="0">
                <a:solidFill>
                  <a:schemeClr val="tx1"/>
                </a:solidFill>
              </a:rPr>
              <a:t> de un grafo de flujo de un programa.</a:t>
            </a:r>
          </a:p>
        </p:txBody>
      </p:sp>
      <p:sp>
        <p:nvSpPr>
          <p:cNvPr id="3" name="2 Título"/>
          <p:cNvSpPr>
            <a:spLocks noGrp="1"/>
          </p:cNvSpPr>
          <p:nvPr>
            <p:ph type="title"/>
          </p:nvPr>
        </p:nvSpPr>
        <p:spPr/>
        <p:txBody>
          <a:bodyPr/>
          <a:lstStyle/>
          <a:p>
            <a:r>
              <a:rPr lang="es-MX" dirty="0" smtClean="0"/>
              <a:t>Complejidad </a:t>
            </a:r>
            <a:r>
              <a:rPr lang="es-MX" dirty="0" err="1" smtClean="0"/>
              <a:t>Ciclomática</a:t>
            </a:r>
            <a:endParaRPr lang="es-AR"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684" y="2667283"/>
            <a:ext cx="1278332" cy="1934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79" y="2708920"/>
            <a:ext cx="1440160" cy="1851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4602191"/>
            <a:ext cx="3931915" cy="786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Rectángulo"/>
          <p:cNvSpPr/>
          <p:nvPr/>
        </p:nvSpPr>
        <p:spPr>
          <a:xfrm>
            <a:off x="580059" y="5517232"/>
            <a:ext cx="3672408" cy="769441"/>
          </a:xfrm>
          <a:prstGeom prst="rect">
            <a:avLst/>
          </a:prstGeom>
        </p:spPr>
        <p:txBody>
          <a:bodyPr wrap="square">
            <a:spAutoFit/>
          </a:bodyPr>
          <a:lstStyle/>
          <a:p>
            <a:r>
              <a:rPr lang="es-AR" sz="1100" dirty="0"/>
              <a:t>CC&gt; 15 son difíciles de entender, CC&gt; 30 son extremadamente complejas y deben dividirse en partes más pequeñas métodos (a menos que el </a:t>
            </a:r>
            <a:r>
              <a:rPr lang="es-AR" sz="1100" dirty="0" smtClean="0"/>
              <a:t>código sea </a:t>
            </a:r>
            <a:r>
              <a:rPr lang="es-AR" sz="1100" dirty="0"/>
              <a:t>generado)</a:t>
            </a:r>
          </a:p>
        </p:txBody>
      </p:sp>
      <p:sp>
        <p:nvSpPr>
          <p:cNvPr id="10" name="9 Rectángulo"/>
          <p:cNvSpPr/>
          <p:nvPr/>
        </p:nvSpPr>
        <p:spPr>
          <a:xfrm>
            <a:off x="4716016" y="1844824"/>
            <a:ext cx="3744416" cy="4616648"/>
          </a:xfrm>
          <a:prstGeom prst="rect">
            <a:avLst/>
          </a:prstGeom>
        </p:spPr>
        <p:txBody>
          <a:bodyPr wrap="square">
            <a:spAutoFit/>
          </a:bodyPr>
          <a:lstStyle/>
          <a:p>
            <a:r>
              <a:rPr lang="es-AR" sz="1400" dirty="0"/>
              <a:t>IL Complejidad </a:t>
            </a:r>
            <a:r>
              <a:rPr lang="es-AR" sz="1400" dirty="0" err="1"/>
              <a:t>ciclomática</a:t>
            </a:r>
            <a:r>
              <a:rPr lang="es-AR" sz="1400" dirty="0"/>
              <a:t> (ILCC) </a:t>
            </a:r>
            <a:r>
              <a:rPr lang="es-AR" sz="1400" dirty="0" smtClean="0"/>
              <a:t>:Número </a:t>
            </a:r>
            <a:r>
              <a:rPr lang="es-AR" sz="1400" dirty="0"/>
              <a:t>de desplazamientos de código distintos </a:t>
            </a:r>
            <a:r>
              <a:rPr lang="es-AR" sz="1400" dirty="0" smtClean="0"/>
              <a:t>destino de </a:t>
            </a:r>
            <a:r>
              <a:rPr lang="es-AR" sz="1400" dirty="0"/>
              <a:t>instrucciones </a:t>
            </a:r>
            <a:r>
              <a:rPr lang="es-AR" sz="1400" dirty="0" err="1" smtClean="0"/>
              <a:t>branch</a:t>
            </a:r>
            <a:r>
              <a:rPr lang="es-AR" sz="1400" dirty="0" smtClean="0"/>
              <a:t>/ </a:t>
            </a:r>
            <a:r>
              <a:rPr lang="es-AR" sz="1400" dirty="0" err="1" smtClean="0"/>
              <a:t>jump</a:t>
            </a:r>
            <a:r>
              <a:rPr lang="es-AR" sz="1400" dirty="0" smtClean="0"/>
              <a:t> en IL. </a:t>
            </a:r>
          </a:p>
          <a:p>
            <a:endParaRPr lang="es-MX" sz="1400" dirty="0" smtClean="0"/>
          </a:p>
          <a:p>
            <a:endParaRPr lang="es-AR" sz="1400" dirty="0"/>
          </a:p>
          <a:p>
            <a:r>
              <a:rPr lang="es-AR" sz="1400" dirty="0" smtClean="0"/>
              <a:t>Independiente </a:t>
            </a:r>
            <a:r>
              <a:rPr lang="es-AR" sz="1400" dirty="0"/>
              <a:t>del </a:t>
            </a:r>
            <a:r>
              <a:rPr lang="es-AR" sz="1400" dirty="0" smtClean="0"/>
              <a:t>lenguaje. </a:t>
            </a:r>
          </a:p>
          <a:p>
            <a:endParaRPr lang="es-MX" sz="1400" dirty="0" smtClean="0"/>
          </a:p>
          <a:p>
            <a:endParaRPr lang="es-AR" sz="1400" dirty="0" smtClean="0"/>
          </a:p>
          <a:p>
            <a:r>
              <a:rPr lang="es-AR" sz="1400" dirty="0" smtClean="0"/>
              <a:t>ILCC </a:t>
            </a:r>
            <a:r>
              <a:rPr lang="es-AR" sz="1400" dirty="0"/>
              <a:t>es generalmente más grande que CC. </a:t>
            </a:r>
            <a:endParaRPr lang="es-AR" sz="1400" dirty="0" smtClean="0"/>
          </a:p>
          <a:p>
            <a:endParaRPr lang="es-MX" sz="1400" dirty="0" smtClean="0"/>
          </a:p>
          <a:p>
            <a:endParaRPr lang="es-AR" sz="1400" dirty="0"/>
          </a:p>
          <a:p>
            <a:endParaRPr lang="es-AR" sz="1400" dirty="0" smtClean="0"/>
          </a:p>
          <a:p>
            <a:r>
              <a:rPr lang="es-AR" sz="1400" dirty="0" smtClean="0"/>
              <a:t>ILCC </a:t>
            </a:r>
            <a:r>
              <a:rPr lang="es-AR" sz="1400" dirty="0"/>
              <a:t>(si) = 1 </a:t>
            </a:r>
            <a:endParaRPr lang="es-AR" sz="1400" dirty="0" smtClean="0"/>
          </a:p>
          <a:p>
            <a:r>
              <a:rPr lang="es-AR" sz="1400" dirty="0" smtClean="0"/>
              <a:t>ILCC </a:t>
            </a:r>
            <a:r>
              <a:rPr lang="es-AR" sz="1400" dirty="0"/>
              <a:t>(para) = 2 </a:t>
            </a:r>
            <a:r>
              <a:rPr lang="es-AR" sz="1400" dirty="0" smtClean="0"/>
              <a:t>ILCC</a:t>
            </a:r>
          </a:p>
          <a:p>
            <a:r>
              <a:rPr lang="es-AR" sz="1400" dirty="0" smtClean="0"/>
              <a:t> </a:t>
            </a:r>
            <a:r>
              <a:rPr lang="es-AR" sz="1400" dirty="0"/>
              <a:t>(</a:t>
            </a:r>
            <a:r>
              <a:rPr lang="es-AR" sz="1400" dirty="0" err="1"/>
              <a:t>foreach</a:t>
            </a:r>
            <a:r>
              <a:rPr lang="es-AR" sz="1400" dirty="0"/>
              <a:t>) = 3 </a:t>
            </a:r>
            <a:endParaRPr lang="es-AR" sz="1400" dirty="0" smtClean="0"/>
          </a:p>
          <a:p>
            <a:endParaRPr lang="es-MX" sz="1400" dirty="0" smtClean="0"/>
          </a:p>
          <a:p>
            <a:endParaRPr lang="es-AR" sz="1400" dirty="0"/>
          </a:p>
          <a:p>
            <a:r>
              <a:rPr lang="es-AR" sz="1400" dirty="0" smtClean="0"/>
              <a:t>ILCC</a:t>
            </a:r>
            <a:r>
              <a:rPr lang="es-AR" sz="1400" dirty="0"/>
              <a:t>&gt; 20 son difíciles de entender, ILCC&gt; 40 son extremadamente complejas y deben dividirse en partes más pequeñas métodos (a menos que el código generado)</a:t>
            </a:r>
          </a:p>
        </p:txBody>
      </p:sp>
      <p:sp>
        <p:nvSpPr>
          <p:cNvPr id="6" name="5 Marcador de fecha"/>
          <p:cNvSpPr>
            <a:spLocks noGrp="1"/>
          </p:cNvSpPr>
          <p:nvPr>
            <p:ph type="dt" sz="half" idx="10"/>
          </p:nvPr>
        </p:nvSpPr>
        <p:spPr/>
        <p:txBody>
          <a:bodyPr/>
          <a:lstStyle/>
          <a:p>
            <a:fld id="{2696363F-D7AE-4348-924C-DADAF465FB4D}" type="datetime1">
              <a:rPr lang="es-ES" smtClean="0"/>
              <a:t>19/06/2014</a:t>
            </a:fld>
            <a:endParaRPr lang="es-ES"/>
          </a:p>
        </p:txBody>
      </p:sp>
      <p:sp>
        <p:nvSpPr>
          <p:cNvPr id="7" name="6 Marcador de pie de página"/>
          <p:cNvSpPr>
            <a:spLocks noGrp="1"/>
          </p:cNvSpPr>
          <p:nvPr>
            <p:ph type="ftr" sz="quarter" idx="11"/>
          </p:nvPr>
        </p:nvSpPr>
        <p:spPr/>
        <p:txBody>
          <a:bodyPr/>
          <a:lstStyle/>
          <a:p>
            <a:r>
              <a:rPr lang="es-ES" smtClean="0"/>
              <a:t>Introducción a la Plataforma .NET – Herramientas de Calidad</a:t>
            </a:r>
            <a:endParaRPr lang="es-ES" dirty="0"/>
          </a:p>
        </p:txBody>
      </p:sp>
      <p:sp>
        <p:nvSpPr>
          <p:cNvPr id="8" name="7 Marcador de número de diapositiva"/>
          <p:cNvSpPr>
            <a:spLocks noGrp="1"/>
          </p:cNvSpPr>
          <p:nvPr>
            <p:ph type="sldNum" sz="quarter" idx="12"/>
          </p:nvPr>
        </p:nvSpPr>
        <p:spPr/>
        <p:txBody>
          <a:bodyPr/>
          <a:lstStyle/>
          <a:p>
            <a:fld id="{132FADFE-3B8F-471C-ABF0-DBC7717ECBBC}" type="slidenum">
              <a:rPr lang="es-ES" smtClean="0"/>
              <a:pPr/>
              <a:t>23</a:t>
            </a:fld>
            <a:endParaRPr lang="es-ES"/>
          </a:p>
        </p:txBody>
      </p:sp>
    </p:spTree>
    <p:extLst>
      <p:ext uri="{BB962C8B-B14F-4D97-AF65-F5344CB8AC3E}">
        <p14:creationId xmlns:p14="http://schemas.microsoft.com/office/powerpoint/2010/main" val="18695024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endParaRPr lang="es-AR" dirty="0"/>
          </a:p>
          <a:p>
            <a:endParaRPr lang="es-AR" dirty="0"/>
          </a:p>
        </p:txBody>
      </p:sp>
      <p:sp>
        <p:nvSpPr>
          <p:cNvPr id="3" name="2 Título"/>
          <p:cNvSpPr>
            <a:spLocks noGrp="1"/>
          </p:cNvSpPr>
          <p:nvPr>
            <p:ph type="title"/>
          </p:nvPr>
        </p:nvSpPr>
        <p:spPr/>
        <p:txBody>
          <a:bodyPr/>
          <a:lstStyle/>
          <a:p>
            <a:r>
              <a:rPr lang="es-MX" dirty="0" smtClean="0"/>
              <a:t>Visualización de Métricas</a:t>
            </a:r>
            <a:endParaRPr lang="es-AR"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3" y="1722329"/>
            <a:ext cx="5857875"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descr="C:\Users\Victor\AppData\Local\Temp\enhtmlclip\ScreenClip(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216" y="1484784"/>
            <a:ext cx="2219325" cy="4991100"/>
          </a:xfrm>
          <a:prstGeom prst="rect">
            <a:avLst/>
          </a:prstGeom>
          <a:noFill/>
          <a:extLst>
            <a:ext uri="{909E8E84-426E-40DD-AFC4-6F175D3DCCD1}">
              <a14:hiddenFill xmlns:a14="http://schemas.microsoft.com/office/drawing/2010/main">
                <a:solidFill>
                  <a:srgbClr val="FFFFFF"/>
                </a:solidFill>
              </a14:hiddenFill>
            </a:ext>
          </a:extLst>
        </p:spPr>
      </p:pic>
      <p:sp>
        <p:nvSpPr>
          <p:cNvPr id="4" name="3 Marcador de fecha"/>
          <p:cNvSpPr>
            <a:spLocks noGrp="1"/>
          </p:cNvSpPr>
          <p:nvPr>
            <p:ph type="dt" sz="half" idx="10"/>
          </p:nvPr>
        </p:nvSpPr>
        <p:spPr/>
        <p:txBody>
          <a:bodyPr/>
          <a:lstStyle/>
          <a:p>
            <a:fld id="{771AB79D-3C04-4165-93A1-978C23891F61}" type="datetime1">
              <a:rPr lang="es-ES" smtClean="0"/>
              <a:t>19/06/2014</a:t>
            </a:fld>
            <a:endParaRPr lang="es-ES"/>
          </a:p>
        </p:txBody>
      </p:sp>
      <p:sp>
        <p:nvSpPr>
          <p:cNvPr id="5" name="4 Marcador de pie de página"/>
          <p:cNvSpPr>
            <a:spLocks noGrp="1"/>
          </p:cNvSpPr>
          <p:nvPr>
            <p:ph type="ftr" sz="quarter" idx="11"/>
          </p:nvPr>
        </p:nvSpPr>
        <p:spPr/>
        <p:txBody>
          <a:bodyPr/>
          <a:lstStyle/>
          <a:p>
            <a:r>
              <a:rPr lang="es-ES" smtClean="0"/>
              <a:t>Introducción a la Plataforma .NET – Herramientas de Calidad</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24</a:t>
            </a:fld>
            <a:endParaRPr lang="es-ES"/>
          </a:p>
        </p:txBody>
      </p:sp>
    </p:spTree>
    <p:extLst>
      <p:ext uri="{BB962C8B-B14F-4D97-AF65-F5344CB8AC3E}">
        <p14:creationId xmlns:p14="http://schemas.microsoft.com/office/powerpoint/2010/main" val="36223563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endParaRPr lang="es-AR"/>
          </a:p>
        </p:txBody>
      </p:sp>
      <p:sp>
        <p:nvSpPr>
          <p:cNvPr id="3" name="2 Título"/>
          <p:cNvSpPr>
            <a:spLocks noGrp="1"/>
          </p:cNvSpPr>
          <p:nvPr>
            <p:ph type="title"/>
          </p:nvPr>
        </p:nvSpPr>
        <p:spPr/>
        <p:txBody>
          <a:bodyPr/>
          <a:lstStyle/>
          <a:p>
            <a:r>
              <a:rPr lang="es-MX" dirty="0" smtClean="0"/>
              <a:t>Análisis de Estructura - Matriz</a:t>
            </a:r>
            <a:endParaRPr lang="es-AR"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484784"/>
            <a:ext cx="6324600" cy="493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fecha"/>
          <p:cNvSpPr>
            <a:spLocks noGrp="1"/>
          </p:cNvSpPr>
          <p:nvPr>
            <p:ph type="dt" sz="half" idx="10"/>
          </p:nvPr>
        </p:nvSpPr>
        <p:spPr/>
        <p:txBody>
          <a:bodyPr/>
          <a:lstStyle/>
          <a:p>
            <a:fld id="{A4008460-84C0-428C-99DD-6215E9EC4666}" type="datetime1">
              <a:rPr lang="es-ES" smtClean="0"/>
              <a:t>19/06/2014</a:t>
            </a:fld>
            <a:endParaRPr lang="es-ES"/>
          </a:p>
        </p:txBody>
      </p:sp>
      <p:sp>
        <p:nvSpPr>
          <p:cNvPr id="5" name="4 Marcador de pie de página"/>
          <p:cNvSpPr>
            <a:spLocks noGrp="1"/>
          </p:cNvSpPr>
          <p:nvPr>
            <p:ph type="ftr" sz="quarter" idx="11"/>
          </p:nvPr>
        </p:nvSpPr>
        <p:spPr/>
        <p:txBody>
          <a:bodyPr/>
          <a:lstStyle/>
          <a:p>
            <a:r>
              <a:rPr lang="es-ES" smtClean="0"/>
              <a:t>Introducción a la Plataforma .NET – Herramientas de Calidad</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25</a:t>
            </a:fld>
            <a:endParaRPr lang="es-ES"/>
          </a:p>
        </p:txBody>
      </p:sp>
    </p:spTree>
    <p:extLst>
      <p:ext uri="{BB962C8B-B14F-4D97-AF65-F5344CB8AC3E}">
        <p14:creationId xmlns:p14="http://schemas.microsoft.com/office/powerpoint/2010/main" val="28265521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endParaRPr lang="es-AR"/>
          </a:p>
        </p:txBody>
      </p:sp>
      <p:sp>
        <p:nvSpPr>
          <p:cNvPr id="3" name="2 Título"/>
          <p:cNvSpPr>
            <a:spLocks noGrp="1"/>
          </p:cNvSpPr>
          <p:nvPr>
            <p:ph type="title"/>
          </p:nvPr>
        </p:nvSpPr>
        <p:spPr/>
        <p:txBody>
          <a:bodyPr/>
          <a:lstStyle/>
          <a:p>
            <a:r>
              <a:rPr lang="es-MX" dirty="0"/>
              <a:t>Análisis de Estructura - </a:t>
            </a:r>
            <a:r>
              <a:rPr lang="es-MX" dirty="0" smtClean="0"/>
              <a:t>Grafo</a:t>
            </a:r>
            <a:endParaRPr lang="es-AR" dirty="0"/>
          </a:p>
        </p:txBody>
      </p:sp>
      <p:pic>
        <p:nvPicPr>
          <p:cNvPr id="11266" name="Picture 2" descr="C:\Users\Victor\AppData\Local\Temp\enhtmlclip\ScreenClip(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628800"/>
            <a:ext cx="6237994" cy="4556705"/>
          </a:xfrm>
          <a:prstGeom prst="rect">
            <a:avLst/>
          </a:prstGeom>
          <a:noFill/>
          <a:extLst>
            <a:ext uri="{909E8E84-426E-40DD-AFC4-6F175D3DCCD1}">
              <a14:hiddenFill xmlns:a14="http://schemas.microsoft.com/office/drawing/2010/main">
                <a:solidFill>
                  <a:srgbClr val="FFFFFF"/>
                </a:solidFill>
              </a14:hiddenFill>
            </a:ext>
          </a:extLst>
        </p:spPr>
      </p:pic>
      <p:sp>
        <p:nvSpPr>
          <p:cNvPr id="4" name="3 Marcador de fecha"/>
          <p:cNvSpPr>
            <a:spLocks noGrp="1"/>
          </p:cNvSpPr>
          <p:nvPr>
            <p:ph type="dt" sz="half" idx="10"/>
          </p:nvPr>
        </p:nvSpPr>
        <p:spPr/>
        <p:txBody>
          <a:bodyPr/>
          <a:lstStyle/>
          <a:p>
            <a:fld id="{1BD5C3E9-DF91-474E-8F56-7F4747FB7098}" type="datetime1">
              <a:rPr lang="es-ES" smtClean="0"/>
              <a:t>19/06/2014</a:t>
            </a:fld>
            <a:endParaRPr lang="es-ES"/>
          </a:p>
        </p:txBody>
      </p:sp>
      <p:sp>
        <p:nvSpPr>
          <p:cNvPr id="5" name="4 Marcador de pie de página"/>
          <p:cNvSpPr>
            <a:spLocks noGrp="1"/>
          </p:cNvSpPr>
          <p:nvPr>
            <p:ph type="ftr" sz="quarter" idx="11"/>
          </p:nvPr>
        </p:nvSpPr>
        <p:spPr/>
        <p:txBody>
          <a:bodyPr/>
          <a:lstStyle/>
          <a:p>
            <a:r>
              <a:rPr lang="es-ES" smtClean="0"/>
              <a:t>Introducción a la Plataforma .NET – Herramientas de Calidad</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26</a:t>
            </a:fld>
            <a:endParaRPr lang="es-ES"/>
          </a:p>
        </p:txBody>
      </p:sp>
    </p:spTree>
    <p:extLst>
      <p:ext uri="{BB962C8B-B14F-4D97-AF65-F5344CB8AC3E}">
        <p14:creationId xmlns:p14="http://schemas.microsoft.com/office/powerpoint/2010/main" val="16531799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endParaRPr lang="es-AR"/>
          </a:p>
        </p:txBody>
      </p:sp>
      <p:sp>
        <p:nvSpPr>
          <p:cNvPr id="3" name="2 Título"/>
          <p:cNvSpPr>
            <a:spLocks noGrp="1"/>
          </p:cNvSpPr>
          <p:nvPr>
            <p:ph type="title"/>
          </p:nvPr>
        </p:nvSpPr>
        <p:spPr/>
        <p:txBody>
          <a:bodyPr/>
          <a:lstStyle/>
          <a:p>
            <a:r>
              <a:rPr lang="es-MX" dirty="0" smtClean="0"/>
              <a:t>Análisis de Código</a:t>
            </a:r>
            <a:endParaRPr lang="es-AR"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844824"/>
            <a:ext cx="5353731" cy="310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2636912"/>
            <a:ext cx="3985046" cy="3968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fecha"/>
          <p:cNvSpPr>
            <a:spLocks noGrp="1"/>
          </p:cNvSpPr>
          <p:nvPr>
            <p:ph type="dt" sz="half" idx="10"/>
          </p:nvPr>
        </p:nvSpPr>
        <p:spPr/>
        <p:txBody>
          <a:bodyPr/>
          <a:lstStyle/>
          <a:p>
            <a:fld id="{2BA68971-4594-4C81-9F27-879F00123F05}" type="datetime1">
              <a:rPr lang="es-ES" smtClean="0"/>
              <a:t>19/06/2014</a:t>
            </a:fld>
            <a:endParaRPr lang="es-ES"/>
          </a:p>
        </p:txBody>
      </p:sp>
      <p:sp>
        <p:nvSpPr>
          <p:cNvPr id="5" name="4 Marcador de pie de página"/>
          <p:cNvSpPr>
            <a:spLocks noGrp="1"/>
          </p:cNvSpPr>
          <p:nvPr>
            <p:ph type="ftr" sz="quarter" idx="11"/>
          </p:nvPr>
        </p:nvSpPr>
        <p:spPr/>
        <p:txBody>
          <a:bodyPr/>
          <a:lstStyle/>
          <a:p>
            <a:r>
              <a:rPr lang="es-ES" smtClean="0"/>
              <a:t>Introducción a la Plataforma .NET – Herramientas de Calidad</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27</a:t>
            </a:fld>
            <a:endParaRPr lang="es-ES"/>
          </a:p>
        </p:txBody>
      </p:sp>
    </p:spTree>
    <p:extLst>
      <p:ext uri="{BB962C8B-B14F-4D97-AF65-F5344CB8AC3E}">
        <p14:creationId xmlns:p14="http://schemas.microsoft.com/office/powerpoint/2010/main" val="2930538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MX" dirty="0" smtClean="0"/>
              <a:t>Navegación por la Herramienta</a:t>
            </a:r>
            <a:endParaRPr lang="es-AR" dirty="0"/>
          </a:p>
        </p:txBody>
      </p:sp>
      <p:sp>
        <p:nvSpPr>
          <p:cNvPr id="3" name="2 Título"/>
          <p:cNvSpPr>
            <a:spLocks noGrp="1"/>
          </p:cNvSpPr>
          <p:nvPr>
            <p:ph type="title"/>
          </p:nvPr>
        </p:nvSpPr>
        <p:spPr/>
        <p:txBody>
          <a:bodyPr/>
          <a:lstStyle/>
          <a:p>
            <a:r>
              <a:rPr lang="es-MX" dirty="0" smtClean="0"/>
              <a:t>Demo</a:t>
            </a:r>
            <a:endParaRPr lang="es-AR" dirty="0"/>
          </a:p>
        </p:txBody>
      </p:sp>
      <p:sp>
        <p:nvSpPr>
          <p:cNvPr id="4" name="3 Marcador de fecha"/>
          <p:cNvSpPr>
            <a:spLocks noGrp="1"/>
          </p:cNvSpPr>
          <p:nvPr>
            <p:ph type="dt" sz="half" idx="10"/>
          </p:nvPr>
        </p:nvSpPr>
        <p:spPr/>
        <p:txBody>
          <a:bodyPr/>
          <a:lstStyle/>
          <a:p>
            <a:fld id="{6743A811-2190-47DD-AAD6-B31EBA7CA490}" type="datetime1">
              <a:rPr lang="es-ES" smtClean="0"/>
              <a:t>19/06/2014</a:t>
            </a:fld>
            <a:endParaRPr lang="es-ES"/>
          </a:p>
        </p:txBody>
      </p:sp>
      <p:sp>
        <p:nvSpPr>
          <p:cNvPr id="5" name="4 Marcador de pie de página"/>
          <p:cNvSpPr>
            <a:spLocks noGrp="1"/>
          </p:cNvSpPr>
          <p:nvPr>
            <p:ph type="ftr" sz="quarter" idx="11"/>
          </p:nvPr>
        </p:nvSpPr>
        <p:spPr/>
        <p:txBody>
          <a:bodyPr/>
          <a:lstStyle/>
          <a:p>
            <a:r>
              <a:rPr lang="es-ES" smtClean="0"/>
              <a:t>Introducción a la Plataforma .NET – Herramientas de Calidad</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28</a:t>
            </a:fld>
            <a:endParaRPr lang="es-ES"/>
          </a:p>
        </p:txBody>
      </p:sp>
    </p:spTree>
    <p:extLst>
      <p:ext uri="{BB962C8B-B14F-4D97-AF65-F5344CB8AC3E}">
        <p14:creationId xmlns:p14="http://schemas.microsoft.com/office/powerpoint/2010/main" val="5717334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39552" y="2924944"/>
            <a:ext cx="8229600" cy="1252728"/>
          </a:xfrm>
        </p:spPr>
        <p:txBody>
          <a:bodyPr/>
          <a:lstStyle/>
          <a:p>
            <a:pPr>
              <a:spcBef>
                <a:spcPct val="20000"/>
              </a:spcBef>
            </a:pPr>
            <a:r>
              <a:rPr lang="es-AR" b="1" dirty="0">
                <a:solidFill>
                  <a:srgbClr val="073E87"/>
                </a:solidFill>
              </a:rPr>
              <a:t>Fin de Módulo</a:t>
            </a:r>
          </a:p>
        </p:txBody>
      </p:sp>
      <p:sp>
        <p:nvSpPr>
          <p:cNvPr id="2" name="1 Marcador de fecha"/>
          <p:cNvSpPr>
            <a:spLocks noGrp="1"/>
          </p:cNvSpPr>
          <p:nvPr>
            <p:ph type="dt" sz="half" idx="10"/>
          </p:nvPr>
        </p:nvSpPr>
        <p:spPr/>
        <p:txBody>
          <a:bodyPr/>
          <a:lstStyle/>
          <a:p>
            <a:fld id="{037E6CBB-252D-4E5C-9467-062C20D23B44}" type="datetime1">
              <a:rPr lang="es-ES" smtClean="0"/>
              <a:t>19/06/2014</a:t>
            </a:fld>
            <a:endParaRPr lang="es-ES"/>
          </a:p>
        </p:txBody>
      </p:sp>
      <p:sp>
        <p:nvSpPr>
          <p:cNvPr id="4" name="3 Marcador de pie de página"/>
          <p:cNvSpPr>
            <a:spLocks noGrp="1"/>
          </p:cNvSpPr>
          <p:nvPr>
            <p:ph type="ftr" sz="quarter" idx="11"/>
          </p:nvPr>
        </p:nvSpPr>
        <p:spPr/>
        <p:txBody>
          <a:bodyPr/>
          <a:lstStyle/>
          <a:p>
            <a:r>
              <a:rPr lang="es-ES" smtClean="0"/>
              <a:t>Introducción a la Plataforma .NET – Herramientas de Calidad</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29</a:t>
            </a:fld>
            <a:endParaRPr lang="es-ES"/>
          </a:p>
        </p:txBody>
      </p:sp>
    </p:spTree>
    <p:extLst>
      <p:ext uri="{BB962C8B-B14F-4D97-AF65-F5344CB8AC3E}">
        <p14:creationId xmlns:p14="http://schemas.microsoft.com/office/powerpoint/2010/main" val="34237697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r>
              <a:rPr lang="es-MX" dirty="0" smtClean="0"/>
              <a:t>Análisis de Código</a:t>
            </a:r>
          </a:p>
          <a:p>
            <a:endParaRPr lang="es-MX" dirty="0"/>
          </a:p>
          <a:p>
            <a:r>
              <a:rPr lang="es-MX" dirty="0" smtClean="0"/>
              <a:t>Métrica de Código</a:t>
            </a:r>
          </a:p>
          <a:p>
            <a:endParaRPr lang="es-MX" dirty="0"/>
          </a:p>
          <a:p>
            <a:r>
              <a:rPr lang="es-AR" dirty="0"/>
              <a:t>H</a:t>
            </a:r>
            <a:r>
              <a:rPr lang="es-AR" dirty="0" smtClean="0"/>
              <a:t>erramientas que inspeccionan el código </a:t>
            </a:r>
          </a:p>
          <a:p>
            <a:pPr lvl="1"/>
            <a:r>
              <a:rPr lang="es-AR" dirty="0" smtClean="0"/>
              <a:t>encontrar </a:t>
            </a:r>
            <a:r>
              <a:rPr lang="es-AR" dirty="0"/>
              <a:t>errores comunes, </a:t>
            </a:r>
            <a:endParaRPr lang="es-AR" dirty="0" smtClean="0"/>
          </a:p>
          <a:p>
            <a:pPr lvl="1"/>
            <a:r>
              <a:rPr lang="es-AR" dirty="0" smtClean="0"/>
              <a:t>hacer </a:t>
            </a:r>
            <a:r>
              <a:rPr lang="es-AR" dirty="0"/>
              <a:t>sugerencias de mejora, </a:t>
            </a:r>
            <a:endParaRPr lang="es-AR" dirty="0" smtClean="0"/>
          </a:p>
          <a:p>
            <a:pPr lvl="1"/>
            <a:r>
              <a:rPr lang="es-AR" dirty="0" smtClean="0"/>
              <a:t>e </a:t>
            </a:r>
            <a:r>
              <a:rPr lang="es-AR" dirty="0"/>
              <a:t>incluso indican </a:t>
            </a:r>
            <a:r>
              <a:rPr lang="es-AR" dirty="0" smtClean="0"/>
              <a:t>violaciones </a:t>
            </a:r>
            <a:r>
              <a:rPr lang="es-AR" dirty="0"/>
              <a:t>de </a:t>
            </a:r>
            <a:r>
              <a:rPr lang="es-AR" dirty="0" smtClean="0"/>
              <a:t>estándares.</a:t>
            </a:r>
          </a:p>
          <a:p>
            <a:pPr lvl="1"/>
            <a:endParaRPr lang="es-MX" dirty="0"/>
          </a:p>
          <a:p>
            <a:r>
              <a:rPr lang="es-AR" dirty="0"/>
              <a:t>Análisis de código se puede encontrar en las ediciones Premium y </a:t>
            </a:r>
            <a:r>
              <a:rPr lang="es-AR" dirty="0" err="1"/>
              <a:t>Ultimate</a:t>
            </a:r>
            <a:r>
              <a:rPr lang="es-AR" dirty="0"/>
              <a:t> de Visual Studio </a:t>
            </a:r>
            <a:r>
              <a:rPr lang="es-AR" dirty="0" smtClean="0"/>
              <a:t>2012.</a:t>
            </a:r>
            <a:endParaRPr lang="es-AR" dirty="0"/>
          </a:p>
        </p:txBody>
      </p:sp>
      <p:sp>
        <p:nvSpPr>
          <p:cNvPr id="3" name="2 Título"/>
          <p:cNvSpPr>
            <a:spLocks noGrp="1"/>
          </p:cNvSpPr>
          <p:nvPr>
            <p:ph type="title"/>
          </p:nvPr>
        </p:nvSpPr>
        <p:spPr/>
        <p:txBody>
          <a:bodyPr/>
          <a:lstStyle/>
          <a:p>
            <a:r>
              <a:rPr lang="es-MX" dirty="0" smtClean="0"/>
              <a:t>Introducción</a:t>
            </a:r>
            <a:endParaRPr lang="es-AR" dirty="0"/>
          </a:p>
        </p:txBody>
      </p:sp>
      <p:sp>
        <p:nvSpPr>
          <p:cNvPr id="4" name="3 Marcador de fecha"/>
          <p:cNvSpPr>
            <a:spLocks noGrp="1"/>
          </p:cNvSpPr>
          <p:nvPr>
            <p:ph type="dt" sz="half" idx="10"/>
          </p:nvPr>
        </p:nvSpPr>
        <p:spPr/>
        <p:txBody>
          <a:bodyPr/>
          <a:lstStyle/>
          <a:p>
            <a:fld id="{E94AAE6D-FD0A-4CC9-BFD2-D41E9E736E1D}" type="datetime1">
              <a:rPr lang="es-ES" smtClean="0"/>
              <a:t>19/06/2014</a:t>
            </a:fld>
            <a:endParaRPr lang="es-ES"/>
          </a:p>
        </p:txBody>
      </p:sp>
      <p:sp>
        <p:nvSpPr>
          <p:cNvPr id="5" name="4 Marcador de pie de página"/>
          <p:cNvSpPr>
            <a:spLocks noGrp="1"/>
          </p:cNvSpPr>
          <p:nvPr>
            <p:ph type="ftr" sz="quarter" idx="11"/>
          </p:nvPr>
        </p:nvSpPr>
        <p:spPr/>
        <p:txBody>
          <a:bodyPr/>
          <a:lstStyle/>
          <a:p>
            <a:r>
              <a:rPr lang="es-ES" smtClean="0"/>
              <a:t>Introducción a la Plataforma .NET – Herramientas de Calidad</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a:t>
            </a:fld>
            <a:endParaRPr lang="es-ES"/>
          </a:p>
        </p:txBody>
      </p:sp>
    </p:spTree>
    <p:extLst>
      <p:ext uri="{BB962C8B-B14F-4D97-AF65-F5344CB8AC3E}">
        <p14:creationId xmlns:p14="http://schemas.microsoft.com/office/powerpoint/2010/main" val="40488167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lnSpcReduction="10000"/>
          </a:bodyPr>
          <a:lstStyle/>
          <a:p>
            <a:r>
              <a:rPr lang="es-AR" dirty="0" smtClean="0"/>
              <a:t>Asegurar que </a:t>
            </a:r>
            <a:r>
              <a:rPr lang="es-AR" dirty="0"/>
              <a:t>los desarrolladores sigan las mejores prácticas y escribir código compatible</a:t>
            </a:r>
            <a:r>
              <a:rPr lang="es-AR" dirty="0" smtClean="0"/>
              <a:t>.</a:t>
            </a:r>
          </a:p>
          <a:p>
            <a:endParaRPr lang="es-MX" dirty="0"/>
          </a:p>
          <a:p>
            <a:r>
              <a:rPr lang="es-MX" dirty="0" err="1" smtClean="0"/>
              <a:t>Pero..hay</a:t>
            </a:r>
            <a:r>
              <a:rPr lang="es-MX" dirty="0" smtClean="0"/>
              <a:t> que definir los estándares y prácticas.</a:t>
            </a:r>
          </a:p>
          <a:p>
            <a:endParaRPr lang="es-MX" dirty="0"/>
          </a:p>
          <a:p>
            <a:r>
              <a:rPr lang="es-MX" dirty="0" smtClean="0"/>
              <a:t>Para los desarrollo .NET existe: </a:t>
            </a:r>
            <a:r>
              <a:rPr lang="en-US" b="1" dirty="0"/>
              <a:t>Design Guidelines for Developing Class </a:t>
            </a:r>
            <a:r>
              <a:rPr lang="en-US" b="1" dirty="0" smtClean="0"/>
              <a:t>Libraries</a:t>
            </a:r>
          </a:p>
          <a:p>
            <a:pPr lvl="1"/>
            <a:r>
              <a:rPr lang="es-AR" dirty="0" smtClean="0">
                <a:hlinkClick r:id="rId2"/>
              </a:rPr>
              <a:t>http</a:t>
            </a:r>
            <a:r>
              <a:rPr lang="es-AR" dirty="0">
                <a:hlinkClick r:id="rId2"/>
              </a:rPr>
              <a:t>://</a:t>
            </a:r>
            <a:r>
              <a:rPr lang="es-AR" dirty="0" smtClean="0">
                <a:hlinkClick r:id="rId2"/>
              </a:rPr>
              <a:t>msdn.microsoft.com/en-us/library/ms229042</a:t>
            </a:r>
            <a:endParaRPr lang="es-AR" dirty="0" smtClean="0"/>
          </a:p>
          <a:p>
            <a:pPr lvl="1"/>
            <a:endParaRPr lang="es-AR" dirty="0" smtClean="0"/>
          </a:p>
          <a:p>
            <a:r>
              <a:rPr lang="es-AR" dirty="0" smtClean="0"/>
              <a:t>Estas guías abarcan </a:t>
            </a:r>
            <a:r>
              <a:rPr lang="es-AR" dirty="0"/>
              <a:t>una amplia gama de temas, incluyendo las convenciones de nomenclatura, guías de uso y el rendimiento y las consideraciones de seguridad.</a:t>
            </a:r>
            <a:endParaRPr lang="en-US" dirty="0"/>
          </a:p>
          <a:p>
            <a:endParaRPr lang="es-AR" dirty="0"/>
          </a:p>
        </p:txBody>
      </p:sp>
      <p:sp>
        <p:nvSpPr>
          <p:cNvPr id="3" name="2 Título"/>
          <p:cNvSpPr>
            <a:spLocks noGrp="1"/>
          </p:cNvSpPr>
          <p:nvPr>
            <p:ph type="title"/>
          </p:nvPr>
        </p:nvSpPr>
        <p:spPr/>
        <p:txBody>
          <a:bodyPr>
            <a:normAutofit fontScale="90000"/>
          </a:bodyPr>
          <a:lstStyle/>
          <a:p>
            <a:r>
              <a:rPr lang="es-MX" dirty="0" smtClean="0"/>
              <a:t>Necesidad de Herramientas de Análisis</a:t>
            </a:r>
            <a:endParaRPr lang="es-AR" dirty="0"/>
          </a:p>
        </p:txBody>
      </p:sp>
      <p:sp>
        <p:nvSpPr>
          <p:cNvPr id="4" name="3 Marcador de fecha"/>
          <p:cNvSpPr>
            <a:spLocks noGrp="1"/>
          </p:cNvSpPr>
          <p:nvPr>
            <p:ph type="dt" sz="half" idx="10"/>
          </p:nvPr>
        </p:nvSpPr>
        <p:spPr/>
        <p:txBody>
          <a:bodyPr/>
          <a:lstStyle/>
          <a:p>
            <a:fld id="{B00A229A-D505-410D-8247-FE22EE71BC87}" type="datetime1">
              <a:rPr lang="es-ES" smtClean="0"/>
              <a:t>19/06/2014</a:t>
            </a:fld>
            <a:endParaRPr lang="es-ES"/>
          </a:p>
        </p:txBody>
      </p:sp>
      <p:sp>
        <p:nvSpPr>
          <p:cNvPr id="5" name="4 Marcador de pie de página"/>
          <p:cNvSpPr>
            <a:spLocks noGrp="1"/>
          </p:cNvSpPr>
          <p:nvPr>
            <p:ph type="ftr" sz="quarter" idx="11"/>
          </p:nvPr>
        </p:nvSpPr>
        <p:spPr/>
        <p:txBody>
          <a:bodyPr/>
          <a:lstStyle/>
          <a:p>
            <a:r>
              <a:rPr lang="es-ES" smtClean="0"/>
              <a:t>Introducción a la Plataforma .NET – Herramientas de Calidad</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4</a:t>
            </a:fld>
            <a:endParaRPr lang="es-ES"/>
          </a:p>
        </p:txBody>
      </p:sp>
    </p:spTree>
    <p:extLst>
      <p:ext uri="{BB962C8B-B14F-4D97-AF65-F5344CB8AC3E}">
        <p14:creationId xmlns:p14="http://schemas.microsoft.com/office/powerpoint/2010/main" val="3642419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endParaRPr lang="es-AR"/>
          </a:p>
        </p:txBody>
      </p:sp>
      <p:sp>
        <p:nvSpPr>
          <p:cNvPr id="3" name="2 Título"/>
          <p:cNvSpPr>
            <a:spLocks noGrp="1"/>
          </p:cNvSpPr>
          <p:nvPr>
            <p:ph type="title"/>
          </p:nvPr>
        </p:nvSpPr>
        <p:spPr/>
        <p:txBody>
          <a:bodyPr/>
          <a:lstStyle/>
          <a:p>
            <a:r>
              <a:rPr lang="es-MX" dirty="0" smtClean="0"/>
              <a:t>¿Qué es análisis estático?</a:t>
            </a:r>
            <a:endParaRPr lang="es-A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420888"/>
            <a:ext cx="7515225"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fecha"/>
          <p:cNvSpPr>
            <a:spLocks noGrp="1"/>
          </p:cNvSpPr>
          <p:nvPr>
            <p:ph type="dt" sz="half" idx="10"/>
          </p:nvPr>
        </p:nvSpPr>
        <p:spPr/>
        <p:txBody>
          <a:bodyPr/>
          <a:lstStyle/>
          <a:p>
            <a:fld id="{8A056F3E-B82E-4757-9364-682C5083829E}" type="datetime1">
              <a:rPr lang="es-ES" smtClean="0"/>
              <a:t>19/06/2014</a:t>
            </a:fld>
            <a:endParaRPr lang="es-ES"/>
          </a:p>
        </p:txBody>
      </p:sp>
      <p:sp>
        <p:nvSpPr>
          <p:cNvPr id="5" name="4 Marcador de pie de página"/>
          <p:cNvSpPr>
            <a:spLocks noGrp="1"/>
          </p:cNvSpPr>
          <p:nvPr>
            <p:ph type="ftr" sz="quarter" idx="11"/>
          </p:nvPr>
        </p:nvSpPr>
        <p:spPr/>
        <p:txBody>
          <a:bodyPr/>
          <a:lstStyle/>
          <a:p>
            <a:r>
              <a:rPr lang="es-ES" smtClean="0"/>
              <a:t>Introducción a la Plataforma .NET – Herramientas de Calidad</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5</a:t>
            </a:fld>
            <a:endParaRPr lang="es-ES"/>
          </a:p>
        </p:txBody>
      </p:sp>
    </p:spTree>
    <p:extLst>
      <p:ext uri="{BB962C8B-B14F-4D97-AF65-F5344CB8AC3E}">
        <p14:creationId xmlns:p14="http://schemas.microsoft.com/office/powerpoint/2010/main" val="20404093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5" y="1708436"/>
            <a:ext cx="3888432" cy="4417727"/>
          </a:xfrm>
        </p:spPr>
        <p:txBody>
          <a:bodyPr/>
          <a:lstStyle/>
          <a:p>
            <a:r>
              <a:rPr lang="es-MX" dirty="0" smtClean="0"/>
              <a:t>La herramienta es conocida como </a:t>
            </a:r>
            <a:r>
              <a:rPr lang="es-MX" dirty="0" err="1" smtClean="0"/>
              <a:t>FxCop</a:t>
            </a:r>
            <a:r>
              <a:rPr lang="es-MX" dirty="0" smtClean="0"/>
              <a:t>.</a:t>
            </a:r>
          </a:p>
          <a:p>
            <a:endParaRPr lang="es-MX" dirty="0"/>
          </a:p>
          <a:p>
            <a:r>
              <a:rPr lang="es-AR" dirty="0"/>
              <a:t>U</a:t>
            </a:r>
            <a:r>
              <a:rPr lang="es-AR" dirty="0" smtClean="0"/>
              <a:t>tilizada </a:t>
            </a:r>
            <a:r>
              <a:rPr lang="es-AR" dirty="0"/>
              <a:t>para analizar el código administrado </a:t>
            </a:r>
            <a:r>
              <a:rPr lang="es-AR" dirty="0" smtClean="0"/>
              <a:t>contra una </a:t>
            </a:r>
            <a:r>
              <a:rPr lang="es-AR" dirty="0"/>
              <a:t>biblioteca de </a:t>
            </a:r>
            <a:r>
              <a:rPr lang="es-AR" dirty="0" smtClean="0"/>
              <a:t>reglas (Cerca de 200 reglas)</a:t>
            </a:r>
            <a:endParaRPr lang="es-AR" dirty="0"/>
          </a:p>
        </p:txBody>
      </p:sp>
      <p:sp>
        <p:nvSpPr>
          <p:cNvPr id="3" name="2 Título"/>
          <p:cNvSpPr>
            <a:spLocks noGrp="1"/>
          </p:cNvSpPr>
          <p:nvPr>
            <p:ph type="title"/>
          </p:nvPr>
        </p:nvSpPr>
        <p:spPr/>
        <p:txBody>
          <a:bodyPr>
            <a:normAutofit fontScale="90000"/>
          </a:bodyPr>
          <a:lstStyle/>
          <a:p>
            <a:r>
              <a:rPr lang="es-MX" dirty="0" smtClean="0"/>
              <a:t>Uso del Análisis de Código Administrado</a:t>
            </a:r>
            <a:endParaRPr lang="es-AR" dirty="0"/>
          </a:p>
        </p:txBody>
      </p:sp>
      <p:graphicFrame>
        <p:nvGraphicFramePr>
          <p:cNvPr id="4" name="3 Tabla"/>
          <p:cNvGraphicFramePr>
            <a:graphicFrameLocks noGrp="1"/>
          </p:cNvGraphicFramePr>
          <p:nvPr>
            <p:extLst>
              <p:ext uri="{D42A27DB-BD31-4B8C-83A1-F6EECF244321}">
                <p14:modId xmlns:p14="http://schemas.microsoft.com/office/powerpoint/2010/main" val="872293491"/>
              </p:ext>
            </p:extLst>
          </p:nvPr>
        </p:nvGraphicFramePr>
        <p:xfrm>
          <a:off x="4644008" y="1844824"/>
          <a:ext cx="3768080" cy="4450080"/>
        </p:xfrm>
        <a:graphic>
          <a:graphicData uri="http://schemas.openxmlformats.org/drawingml/2006/table">
            <a:tbl>
              <a:tblPr firstRow="1" bandRow="1">
                <a:tableStyleId>{5C22544A-7EE6-4342-B048-85BDC9FD1C3A}</a:tableStyleId>
              </a:tblPr>
              <a:tblGrid>
                <a:gridCol w="3048000"/>
                <a:gridCol w="720080"/>
              </a:tblGrid>
              <a:tr h="370840">
                <a:tc>
                  <a:txBody>
                    <a:bodyPr/>
                    <a:lstStyle/>
                    <a:p>
                      <a:r>
                        <a:rPr lang="es-MX" dirty="0" smtClean="0"/>
                        <a:t>Grupo</a:t>
                      </a:r>
                      <a:r>
                        <a:rPr lang="es-MX" baseline="0" dirty="0" smtClean="0"/>
                        <a:t> de Reglas</a:t>
                      </a:r>
                      <a:endParaRPr lang="es-AR" dirty="0"/>
                    </a:p>
                  </a:txBody>
                  <a:tcPr/>
                </a:tc>
                <a:tc>
                  <a:txBody>
                    <a:bodyPr/>
                    <a:lstStyle/>
                    <a:p>
                      <a:r>
                        <a:rPr lang="es-MX" dirty="0" err="1" smtClean="0"/>
                        <a:t>Cant</a:t>
                      </a:r>
                      <a:r>
                        <a:rPr lang="es-MX" dirty="0" smtClean="0"/>
                        <a:t>.</a:t>
                      </a:r>
                      <a:endParaRPr lang="es-AR" dirty="0"/>
                    </a:p>
                  </a:txBody>
                  <a:tcPr/>
                </a:tc>
              </a:tr>
              <a:tr h="370840">
                <a:tc>
                  <a:txBody>
                    <a:bodyPr/>
                    <a:lstStyle/>
                    <a:p>
                      <a:r>
                        <a:rPr lang="es-MX" dirty="0" smtClean="0"/>
                        <a:t>Diseño</a:t>
                      </a:r>
                      <a:endParaRPr lang="es-AR" dirty="0"/>
                    </a:p>
                  </a:txBody>
                  <a:tcPr/>
                </a:tc>
                <a:tc>
                  <a:txBody>
                    <a:bodyPr/>
                    <a:lstStyle/>
                    <a:p>
                      <a:r>
                        <a:rPr lang="es-MX" dirty="0" smtClean="0"/>
                        <a:t>62</a:t>
                      </a:r>
                      <a:endParaRPr lang="es-AR" dirty="0"/>
                    </a:p>
                  </a:txBody>
                  <a:tcPr/>
                </a:tc>
              </a:tr>
              <a:tr h="370840">
                <a:tc>
                  <a:txBody>
                    <a:bodyPr/>
                    <a:lstStyle/>
                    <a:p>
                      <a:r>
                        <a:rPr lang="es-MX" dirty="0" smtClean="0"/>
                        <a:t>Globalización</a:t>
                      </a:r>
                      <a:endParaRPr lang="es-AR" dirty="0"/>
                    </a:p>
                  </a:txBody>
                  <a:tcPr/>
                </a:tc>
                <a:tc>
                  <a:txBody>
                    <a:bodyPr/>
                    <a:lstStyle/>
                    <a:p>
                      <a:r>
                        <a:rPr lang="es-MX" dirty="0" smtClean="0"/>
                        <a:t>11</a:t>
                      </a:r>
                      <a:endParaRPr lang="es-AR" dirty="0"/>
                    </a:p>
                  </a:txBody>
                  <a:tcPr/>
                </a:tc>
              </a:tr>
              <a:tr h="370840">
                <a:tc>
                  <a:txBody>
                    <a:bodyPr/>
                    <a:lstStyle/>
                    <a:p>
                      <a:r>
                        <a:rPr lang="es-MX" dirty="0" smtClean="0"/>
                        <a:t>Interoperabilidad</a:t>
                      </a:r>
                      <a:endParaRPr lang="es-AR" dirty="0"/>
                    </a:p>
                  </a:txBody>
                  <a:tcPr/>
                </a:tc>
                <a:tc>
                  <a:txBody>
                    <a:bodyPr/>
                    <a:lstStyle/>
                    <a:p>
                      <a:r>
                        <a:rPr lang="es-MX" dirty="0" smtClean="0"/>
                        <a:t>17</a:t>
                      </a:r>
                      <a:endParaRPr lang="es-AR" dirty="0"/>
                    </a:p>
                  </a:txBody>
                  <a:tcPr/>
                </a:tc>
              </a:tr>
              <a:tr h="370840">
                <a:tc>
                  <a:txBody>
                    <a:bodyPr/>
                    <a:lstStyle/>
                    <a:p>
                      <a:r>
                        <a:rPr lang="es-MX" dirty="0" err="1" smtClean="0"/>
                        <a:t>Mantenibilidad</a:t>
                      </a:r>
                      <a:endParaRPr lang="es-AR" dirty="0"/>
                    </a:p>
                  </a:txBody>
                  <a:tcPr/>
                </a:tc>
                <a:tc>
                  <a:txBody>
                    <a:bodyPr/>
                    <a:lstStyle/>
                    <a:p>
                      <a:r>
                        <a:rPr lang="es-MX" dirty="0" smtClean="0"/>
                        <a:t>6</a:t>
                      </a:r>
                      <a:endParaRPr lang="es-AR" dirty="0"/>
                    </a:p>
                  </a:txBody>
                  <a:tcPr/>
                </a:tc>
              </a:tr>
              <a:tr h="370840">
                <a:tc>
                  <a:txBody>
                    <a:bodyPr/>
                    <a:lstStyle/>
                    <a:p>
                      <a:r>
                        <a:rPr lang="es-MX" dirty="0" smtClean="0"/>
                        <a:t>Movilidad</a:t>
                      </a:r>
                      <a:endParaRPr lang="es-AR" dirty="0"/>
                    </a:p>
                  </a:txBody>
                  <a:tcPr/>
                </a:tc>
                <a:tc>
                  <a:txBody>
                    <a:bodyPr/>
                    <a:lstStyle/>
                    <a:p>
                      <a:r>
                        <a:rPr lang="es-MX" dirty="0" smtClean="0"/>
                        <a:t>2</a:t>
                      </a:r>
                      <a:endParaRPr lang="es-AR" dirty="0"/>
                    </a:p>
                  </a:txBody>
                  <a:tcPr/>
                </a:tc>
              </a:tr>
              <a:tr h="370840">
                <a:tc>
                  <a:txBody>
                    <a:bodyPr/>
                    <a:lstStyle/>
                    <a:p>
                      <a:r>
                        <a:rPr lang="es-MX" dirty="0" smtClean="0"/>
                        <a:t>Nomenclatura</a:t>
                      </a:r>
                      <a:endParaRPr lang="es-AR" dirty="0"/>
                    </a:p>
                  </a:txBody>
                  <a:tcPr/>
                </a:tc>
                <a:tc>
                  <a:txBody>
                    <a:bodyPr/>
                    <a:lstStyle/>
                    <a:p>
                      <a:r>
                        <a:rPr lang="es-MX" dirty="0" smtClean="0"/>
                        <a:t>24</a:t>
                      </a:r>
                      <a:endParaRPr lang="es-AR" dirty="0"/>
                    </a:p>
                  </a:txBody>
                  <a:tcPr/>
                </a:tc>
              </a:tr>
              <a:tr h="370840">
                <a:tc>
                  <a:txBody>
                    <a:bodyPr/>
                    <a:lstStyle/>
                    <a:p>
                      <a:r>
                        <a:rPr lang="es-MX" dirty="0" smtClean="0"/>
                        <a:t>Performance</a:t>
                      </a:r>
                      <a:endParaRPr lang="es-AR" dirty="0"/>
                    </a:p>
                  </a:txBody>
                  <a:tcPr/>
                </a:tc>
                <a:tc>
                  <a:txBody>
                    <a:bodyPr/>
                    <a:lstStyle/>
                    <a:p>
                      <a:r>
                        <a:rPr lang="es-MX" dirty="0" smtClean="0"/>
                        <a:t>17</a:t>
                      </a:r>
                      <a:endParaRPr lang="es-AR" dirty="0"/>
                    </a:p>
                  </a:txBody>
                  <a:tcPr/>
                </a:tc>
              </a:tr>
              <a:tr h="370840">
                <a:tc>
                  <a:txBody>
                    <a:bodyPr/>
                    <a:lstStyle/>
                    <a:p>
                      <a:r>
                        <a:rPr lang="es-MX" dirty="0" smtClean="0"/>
                        <a:t>Portabilidad</a:t>
                      </a:r>
                      <a:endParaRPr lang="es-AR" dirty="0"/>
                    </a:p>
                  </a:txBody>
                  <a:tcPr/>
                </a:tc>
                <a:tc>
                  <a:txBody>
                    <a:bodyPr/>
                    <a:lstStyle/>
                    <a:p>
                      <a:r>
                        <a:rPr lang="es-MX" dirty="0" smtClean="0"/>
                        <a:t>3</a:t>
                      </a:r>
                      <a:endParaRPr lang="es-AR" dirty="0"/>
                    </a:p>
                  </a:txBody>
                  <a:tcPr/>
                </a:tc>
              </a:tr>
              <a:tr h="370840">
                <a:tc>
                  <a:txBody>
                    <a:bodyPr/>
                    <a:lstStyle/>
                    <a:p>
                      <a:r>
                        <a:rPr lang="es-MX" dirty="0" smtClean="0"/>
                        <a:t>Confiabilidad</a:t>
                      </a:r>
                      <a:endParaRPr lang="es-AR" dirty="0"/>
                    </a:p>
                  </a:txBody>
                  <a:tcPr/>
                </a:tc>
                <a:tc>
                  <a:txBody>
                    <a:bodyPr/>
                    <a:lstStyle/>
                    <a:p>
                      <a:r>
                        <a:rPr lang="es-MX" dirty="0" smtClean="0"/>
                        <a:t>6</a:t>
                      </a:r>
                      <a:endParaRPr lang="es-AR" dirty="0"/>
                    </a:p>
                  </a:txBody>
                  <a:tcPr/>
                </a:tc>
              </a:tr>
              <a:tr h="370840">
                <a:tc>
                  <a:txBody>
                    <a:bodyPr/>
                    <a:lstStyle/>
                    <a:p>
                      <a:r>
                        <a:rPr lang="es-MX" dirty="0" smtClean="0"/>
                        <a:t>Seguridad</a:t>
                      </a:r>
                      <a:endParaRPr lang="es-AR" dirty="0"/>
                    </a:p>
                  </a:txBody>
                  <a:tcPr/>
                </a:tc>
                <a:tc>
                  <a:txBody>
                    <a:bodyPr/>
                    <a:lstStyle/>
                    <a:p>
                      <a:r>
                        <a:rPr lang="es-MX" dirty="0" smtClean="0"/>
                        <a:t>26</a:t>
                      </a:r>
                      <a:endParaRPr lang="es-AR" dirty="0"/>
                    </a:p>
                  </a:txBody>
                  <a:tcPr/>
                </a:tc>
              </a:tr>
              <a:tr h="370840">
                <a:tc>
                  <a:txBody>
                    <a:bodyPr/>
                    <a:lstStyle/>
                    <a:p>
                      <a:r>
                        <a:rPr lang="es-MX" dirty="0" smtClean="0"/>
                        <a:t>Uso</a:t>
                      </a:r>
                      <a:endParaRPr lang="es-AR" dirty="0"/>
                    </a:p>
                  </a:txBody>
                  <a:tcPr/>
                </a:tc>
                <a:tc>
                  <a:txBody>
                    <a:bodyPr/>
                    <a:lstStyle/>
                    <a:p>
                      <a:r>
                        <a:rPr lang="es-MX" dirty="0" smtClean="0"/>
                        <a:t>42</a:t>
                      </a:r>
                      <a:endParaRPr lang="es-AR" dirty="0"/>
                    </a:p>
                  </a:txBody>
                  <a:tcPr/>
                </a:tc>
              </a:tr>
            </a:tbl>
          </a:graphicData>
        </a:graphic>
      </p:graphicFrame>
      <p:sp>
        <p:nvSpPr>
          <p:cNvPr id="5" name="4 Marcador de fecha"/>
          <p:cNvSpPr>
            <a:spLocks noGrp="1"/>
          </p:cNvSpPr>
          <p:nvPr>
            <p:ph type="dt" sz="half" idx="10"/>
          </p:nvPr>
        </p:nvSpPr>
        <p:spPr/>
        <p:txBody>
          <a:bodyPr/>
          <a:lstStyle/>
          <a:p>
            <a:fld id="{A4B4F309-FE28-499A-955E-67D91779FD19}" type="datetime1">
              <a:rPr lang="es-ES" smtClean="0"/>
              <a:t>19/06/2014</a:t>
            </a:fld>
            <a:endParaRPr lang="es-ES"/>
          </a:p>
        </p:txBody>
      </p:sp>
      <p:sp>
        <p:nvSpPr>
          <p:cNvPr id="6" name="5 Marcador de pie de página"/>
          <p:cNvSpPr>
            <a:spLocks noGrp="1"/>
          </p:cNvSpPr>
          <p:nvPr>
            <p:ph type="ftr" sz="quarter" idx="11"/>
          </p:nvPr>
        </p:nvSpPr>
        <p:spPr/>
        <p:txBody>
          <a:bodyPr/>
          <a:lstStyle/>
          <a:p>
            <a:r>
              <a:rPr lang="es-ES" smtClean="0"/>
              <a:t>Introducción a la Plataforma .NET – Herramientas de Calidad</a:t>
            </a:r>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6</a:t>
            </a:fld>
            <a:endParaRPr lang="es-ES"/>
          </a:p>
        </p:txBody>
      </p:sp>
    </p:spTree>
    <p:extLst>
      <p:ext uri="{BB962C8B-B14F-4D97-AF65-F5344CB8AC3E}">
        <p14:creationId xmlns:p14="http://schemas.microsoft.com/office/powerpoint/2010/main" val="9163811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137220266"/>
              </p:ext>
            </p:extLst>
          </p:nvPr>
        </p:nvGraphicFramePr>
        <p:xfrm>
          <a:off x="395536" y="1484784"/>
          <a:ext cx="8207376" cy="4735506"/>
        </p:xfrm>
        <a:graphic>
          <a:graphicData uri="http://schemas.openxmlformats.org/drawingml/2006/table">
            <a:tbl>
              <a:tblPr firstRow="1" bandRow="1">
                <a:tableStyleId>{5C22544A-7EE6-4342-B048-85BDC9FD1C3A}</a:tableStyleId>
              </a:tblPr>
              <a:tblGrid>
                <a:gridCol w="3384376"/>
                <a:gridCol w="4823000"/>
              </a:tblGrid>
              <a:tr h="459051">
                <a:tc>
                  <a:txBody>
                    <a:bodyPr/>
                    <a:lstStyle/>
                    <a:p>
                      <a:pPr algn="ctr"/>
                      <a:r>
                        <a:rPr lang="es-MX" sz="1400" dirty="0" smtClean="0"/>
                        <a:t>Configuración</a:t>
                      </a:r>
                      <a:endParaRPr lang="es-AR" sz="1400" dirty="0"/>
                    </a:p>
                  </a:txBody>
                  <a:tcPr/>
                </a:tc>
                <a:tc>
                  <a:txBody>
                    <a:bodyPr/>
                    <a:lstStyle/>
                    <a:p>
                      <a:pPr algn="ctr"/>
                      <a:r>
                        <a:rPr lang="es-MX" sz="1400" dirty="0" smtClean="0"/>
                        <a:t>Descripción</a:t>
                      </a:r>
                      <a:endParaRPr lang="es-AR" sz="1400" dirty="0"/>
                    </a:p>
                  </a:txBody>
                  <a:tcPr/>
                </a:tc>
              </a:tr>
              <a:tr h="459051">
                <a:tc>
                  <a:txBody>
                    <a:bodyPr/>
                    <a:lstStyle/>
                    <a:p>
                      <a:r>
                        <a:rPr lang="es-MX" sz="1400" dirty="0" smtClean="0"/>
                        <a:t>Todas</a:t>
                      </a:r>
                      <a:r>
                        <a:rPr lang="es-MX" sz="1400" baseline="0" dirty="0" smtClean="0"/>
                        <a:t> las reglas</a:t>
                      </a:r>
                      <a:endParaRPr lang="es-AR" sz="1400" dirty="0"/>
                    </a:p>
                  </a:txBody>
                  <a:tcPr/>
                </a:tc>
                <a:tc>
                  <a:txBody>
                    <a:bodyPr/>
                    <a:lstStyle/>
                    <a:p>
                      <a:r>
                        <a:rPr lang="es-MX" sz="1400" dirty="0" smtClean="0"/>
                        <a:t>Análisis</a:t>
                      </a:r>
                      <a:r>
                        <a:rPr lang="es-MX" sz="1400" baseline="0" dirty="0" smtClean="0"/>
                        <a:t> completo de las reglas</a:t>
                      </a:r>
                      <a:endParaRPr lang="es-AR" sz="1400" dirty="0"/>
                    </a:p>
                  </a:txBody>
                  <a:tcPr/>
                </a:tc>
              </a:tr>
              <a:tr h="4590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400" dirty="0" smtClean="0"/>
                        <a:t>Reglas</a:t>
                      </a:r>
                      <a:r>
                        <a:rPr lang="es-MX" sz="1400" baseline="0" dirty="0" smtClean="0"/>
                        <a:t> de Corrección Básica</a:t>
                      </a:r>
                      <a:endParaRPr lang="es-AR" sz="1400" dirty="0"/>
                    </a:p>
                  </a:txBody>
                  <a:tcPr/>
                </a:tc>
                <a:tc>
                  <a:txBody>
                    <a:bodyPr/>
                    <a:lstStyle/>
                    <a:p>
                      <a:r>
                        <a:rPr lang="es-MX" sz="1400" dirty="0" smtClean="0"/>
                        <a:t>Foco en los errores lógicos</a:t>
                      </a:r>
                      <a:r>
                        <a:rPr lang="es-MX" sz="1400" baseline="0" dirty="0" smtClean="0"/>
                        <a:t> y errores comunes en el uso de las </a:t>
                      </a:r>
                      <a:r>
                        <a:rPr lang="es-MX" sz="1400" baseline="0" dirty="0" err="1" smtClean="0"/>
                        <a:t>APIs</a:t>
                      </a:r>
                      <a:endParaRPr lang="es-AR" sz="1400" dirty="0"/>
                    </a:p>
                  </a:txBody>
                  <a:tcPr/>
                </a:tc>
              </a:tr>
              <a:tr h="4590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400" dirty="0" smtClean="0"/>
                        <a:t>Reglas</a:t>
                      </a:r>
                      <a:r>
                        <a:rPr lang="es-MX" sz="1400" baseline="0" dirty="0" smtClean="0"/>
                        <a:t> de Corrección Extendida</a:t>
                      </a:r>
                      <a:endParaRPr lang="es-AR" sz="1400" dirty="0"/>
                    </a:p>
                  </a:txBody>
                  <a:tcPr/>
                </a:tc>
                <a:tc>
                  <a:txBody>
                    <a:bodyPr/>
                    <a:lstStyle/>
                    <a:p>
                      <a:r>
                        <a:rPr lang="es-MX" sz="1400" dirty="0" smtClean="0"/>
                        <a:t>Reporta todos los errores</a:t>
                      </a:r>
                      <a:r>
                        <a:rPr lang="es-MX" sz="1400" baseline="0" dirty="0" smtClean="0"/>
                        <a:t> posibles definidos</a:t>
                      </a:r>
                      <a:endParaRPr lang="es-AR" sz="1400" dirty="0"/>
                    </a:p>
                  </a:txBody>
                  <a:tcPr/>
                </a:tc>
              </a:tr>
              <a:tr h="459051">
                <a:tc>
                  <a:txBody>
                    <a:bodyPr/>
                    <a:lstStyle/>
                    <a:p>
                      <a:r>
                        <a:rPr lang="es-MX" sz="1400" dirty="0" smtClean="0"/>
                        <a:t>Reglas</a:t>
                      </a:r>
                      <a:r>
                        <a:rPr lang="es-MX" sz="1400" baseline="0" dirty="0" smtClean="0"/>
                        <a:t> de directrices de Diseño Básicas</a:t>
                      </a:r>
                      <a:endParaRPr lang="es-A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400" dirty="0" smtClean="0"/>
                        <a:t>Foco en las mejores</a:t>
                      </a:r>
                      <a:r>
                        <a:rPr lang="es-MX" sz="1400" baseline="0" dirty="0" smtClean="0"/>
                        <a:t> prácticas para que el código sea mas sencillo de entender y usar.</a:t>
                      </a:r>
                      <a:endParaRPr lang="es-AR" sz="1400" dirty="0"/>
                    </a:p>
                  </a:txBody>
                  <a:tcPr/>
                </a:tc>
              </a:tr>
              <a:tr h="4590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400" dirty="0" smtClean="0"/>
                        <a:t>Reglas</a:t>
                      </a:r>
                      <a:r>
                        <a:rPr lang="es-MX" sz="1400" baseline="0" dirty="0" smtClean="0"/>
                        <a:t> de directrices de Diseño Extendida</a:t>
                      </a:r>
                      <a:endParaRPr lang="es-AR" sz="1400" dirty="0"/>
                    </a:p>
                  </a:txBody>
                  <a:tcPr/>
                </a:tc>
                <a:tc>
                  <a:txBody>
                    <a:bodyPr/>
                    <a:lstStyle/>
                    <a:p>
                      <a:r>
                        <a:rPr lang="es-MX" sz="1400" dirty="0" smtClean="0"/>
                        <a:t>Maximiza el número</a:t>
                      </a:r>
                      <a:r>
                        <a:rPr lang="es-MX" sz="1400" baseline="0" dirty="0" smtClean="0"/>
                        <a:t> aspectos de usabilidad y </a:t>
                      </a:r>
                      <a:r>
                        <a:rPr lang="es-MX" sz="1400" baseline="0" dirty="0" err="1" smtClean="0"/>
                        <a:t>mantenibilidad</a:t>
                      </a:r>
                      <a:endParaRPr lang="es-AR" sz="1400" dirty="0"/>
                    </a:p>
                  </a:txBody>
                  <a:tcPr/>
                </a:tc>
              </a:tr>
              <a:tr h="459051">
                <a:tc>
                  <a:txBody>
                    <a:bodyPr/>
                    <a:lstStyle/>
                    <a:p>
                      <a:r>
                        <a:rPr lang="es-MX" sz="1400" dirty="0" smtClean="0"/>
                        <a:t>Reglas de Globalización</a:t>
                      </a:r>
                      <a:endParaRPr lang="es-AR" sz="1400" dirty="0"/>
                    </a:p>
                  </a:txBody>
                  <a:tcPr/>
                </a:tc>
                <a:tc>
                  <a:txBody>
                    <a:bodyPr/>
                    <a:lstStyle/>
                    <a:p>
                      <a:r>
                        <a:rPr lang="es-MX" sz="1400" dirty="0" smtClean="0"/>
                        <a:t>Reporta cuando</a:t>
                      </a:r>
                      <a:r>
                        <a:rPr lang="es-MX" sz="1400" baseline="0" dirty="0" smtClean="0"/>
                        <a:t> no hay localizaciones apropiadas</a:t>
                      </a:r>
                      <a:endParaRPr lang="es-AR" sz="1400" dirty="0"/>
                    </a:p>
                  </a:txBody>
                  <a:tcPr/>
                </a:tc>
              </a:tr>
              <a:tr h="4590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400" dirty="0" smtClean="0"/>
                        <a:t>Reglas de Seguridad</a:t>
                      </a:r>
                      <a:endParaRPr lang="es-AR" sz="1400" dirty="0"/>
                    </a:p>
                  </a:txBody>
                  <a:tcPr/>
                </a:tc>
                <a:tc>
                  <a:txBody>
                    <a:bodyPr/>
                    <a:lstStyle/>
                    <a:p>
                      <a:r>
                        <a:rPr lang="es-MX" sz="1400" dirty="0" smtClean="0"/>
                        <a:t>Enfoque</a:t>
                      </a:r>
                      <a:r>
                        <a:rPr lang="es-MX" sz="1400" baseline="0" dirty="0" smtClean="0"/>
                        <a:t> en las violaciones a la seguridad</a:t>
                      </a:r>
                      <a:endParaRPr lang="es-AR" sz="1400" dirty="0"/>
                    </a:p>
                  </a:txBody>
                  <a:tcPr/>
                </a:tc>
              </a:tr>
              <a:tr h="4590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400" dirty="0" smtClean="0"/>
                        <a:t>Reglas</a:t>
                      </a:r>
                      <a:r>
                        <a:rPr lang="es-MX" sz="1400" baseline="0" dirty="0" smtClean="0"/>
                        <a:t> mínimas recomendadas</a:t>
                      </a:r>
                      <a:endParaRPr lang="es-AR" sz="1400" dirty="0"/>
                    </a:p>
                  </a:txBody>
                  <a:tcPr/>
                </a:tc>
                <a:tc>
                  <a:txBody>
                    <a:bodyPr/>
                    <a:lstStyle/>
                    <a:p>
                      <a:r>
                        <a:rPr lang="es-AR" sz="1400" dirty="0" smtClean="0"/>
                        <a:t>Se centra en los problemas más críticos en el código, incluyendo los agujeros de seguridad y bloqueos de la aplicación. Este es el conjunto de reglas por defecto se aplica a proyectos de nueva creación.</a:t>
                      </a:r>
                      <a:endParaRPr lang="es-AR" sz="1400" dirty="0"/>
                    </a:p>
                  </a:txBody>
                  <a:tcPr/>
                </a:tc>
              </a:tr>
            </a:tbl>
          </a:graphicData>
        </a:graphic>
      </p:graphicFrame>
      <p:sp>
        <p:nvSpPr>
          <p:cNvPr id="3" name="2 Título"/>
          <p:cNvSpPr>
            <a:spLocks noGrp="1"/>
          </p:cNvSpPr>
          <p:nvPr>
            <p:ph type="title"/>
          </p:nvPr>
        </p:nvSpPr>
        <p:spPr/>
        <p:txBody>
          <a:bodyPr/>
          <a:lstStyle/>
          <a:p>
            <a:r>
              <a:rPr lang="es-MX" dirty="0" smtClean="0"/>
              <a:t>Definición de las reglas</a:t>
            </a:r>
            <a:endParaRPr lang="es-AR" dirty="0"/>
          </a:p>
        </p:txBody>
      </p:sp>
      <p:sp>
        <p:nvSpPr>
          <p:cNvPr id="2" name="1 Marcador de fecha"/>
          <p:cNvSpPr>
            <a:spLocks noGrp="1"/>
          </p:cNvSpPr>
          <p:nvPr>
            <p:ph type="dt" sz="half" idx="10"/>
          </p:nvPr>
        </p:nvSpPr>
        <p:spPr/>
        <p:txBody>
          <a:bodyPr/>
          <a:lstStyle/>
          <a:p>
            <a:fld id="{EA5ADC2D-DACA-4F86-AC82-7E399DC547C1}" type="datetime1">
              <a:rPr lang="es-ES" smtClean="0"/>
              <a:t>19/06/2014</a:t>
            </a:fld>
            <a:endParaRPr lang="es-ES"/>
          </a:p>
        </p:txBody>
      </p:sp>
      <p:sp>
        <p:nvSpPr>
          <p:cNvPr id="5" name="4 Marcador de pie de página"/>
          <p:cNvSpPr>
            <a:spLocks noGrp="1"/>
          </p:cNvSpPr>
          <p:nvPr>
            <p:ph type="ftr" sz="quarter" idx="11"/>
          </p:nvPr>
        </p:nvSpPr>
        <p:spPr/>
        <p:txBody>
          <a:bodyPr/>
          <a:lstStyle/>
          <a:p>
            <a:r>
              <a:rPr lang="es-ES" smtClean="0"/>
              <a:t>Introducción a la Plataforma .NET – Herramientas de Calidad</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7</a:t>
            </a:fld>
            <a:endParaRPr lang="es-ES"/>
          </a:p>
        </p:txBody>
      </p:sp>
    </p:spTree>
    <p:extLst>
      <p:ext uri="{BB962C8B-B14F-4D97-AF65-F5344CB8AC3E}">
        <p14:creationId xmlns:p14="http://schemas.microsoft.com/office/powerpoint/2010/main" val="16211270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MX" dirty="0" smtClean="0"/>
              <a:t>Es por proyecto de la solución</a:t>
            </a:r>
            <a:endParaRPr lang="es-AR" dirty="0"/>
          </a:p>
        </p:txBody>
      </p:sp>
      <p:sp>
        <p:nvSpPr>
          <p:cNvPr id="3" name="2 Título"/>
          <p:cNvSpPr>
            <a:spLocks noGrp="1"/>
          </p:cNvSpPr>
          <p:nvPr>
            <p:ph type="title"/>
          </p:nvPr>
        </p:nvSpPr>
        <p:spPr/>
        <p:txBody>
          <a:bodyPr/>
          <a:lstStyle/>
          <a:p>
            <a:r>
              <a:rPr lang="es-MX" dirty="0" smtClean="0"/>
              <a:t>Definición de las Reglas</a:t>
            </a:r>
            <a:endParaRPr lang="es-A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58" y="2204864"/>
            <a:ext cx="4824015" cy="290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descr="C:\Users\Victor\AppData\Local\Temp\enhtmlclip\ScreenClip(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3942714"/>
            <a:ext cx="3838575" cy="2343150"/>
          </a:xfrm>
          <a:prstGeom prst="rect">
            <a:avLst/>
          </a:prstGeom>
          <a:noFill/>
          <a:extLst>
            <a:ext uri="{909E8E84-426E-40DD-AFC4-6F175D3DCCD1}">
              <a14:hiddenFill xmlns:a14="http://schemas.microsoft.com/office/drawing/2010/main">
                <a:solidFill>
                  <a:srgbClr val="FFFFFF"/>
                </a:solidFill>
              </a14:hiddenFill>
            </a:ext>
          </a:extLst>
        </p:spPr>
      </p:pic>
      <p:sp>
        <p:nvSpPr>
          <p:cNvPr id="4" name="3 Marcador de fecha"/>
          <p:cNvSpPr>
            <a:spLocks noGrp="1"/>
          </p:cNvSpPr>
          <p:nvPr>
            <p:ph type="dt" sz="half" idx="10"/>
          </p:nvPr>
        </p:nvSpPr>
        <p:spPr/>
        <p:txBody>
          <a:bodyPr/>
          <a:lstStyle/>
          <a:p>
            <a:fld id="{E0A16ED3-A6C0-4A32-B0EC-A8C4ABB2D831}" type="datetime1">
              <a:rPr lang="es-ES" smtClean="0"/>
              <a:t>19/06/2014</a:t>
            </a:fld>
            <a:endParaRPr lang="es-ES"/>
          </a:p>
        </p:txBody>
      </p:sp>
      <p:sp>
        <p:nvSpPr>
          <p:cNvPr id="5" name="4 Marcador de pie de página"/>
          <p:cNvSpPr>
            <a:spLocks noGrp="1"/>
          </p:cNvSpPr>
          <p:nvPr>
            <p:ph type="ftr" sz="quarter" idx="11"/>
          </p:nvPr>
        </p:nvSpPr>
        <p:spPr/>
        <p:txBody>
          <a:bodyPr/>
          <a:lstStyle/>
          <a:p>
            <a:r>
              <a:rPr lang="es-ES" smtClean="0"/>
              <a:t>Introducción a la Plataforma .NET – Herramientas de Calidad</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8</a:t>
            </a:fld>
            <a:endParaRPr lang="es-ES"/>
          </a:p>
        </p:txBody>
      </p:sp>
    </p:spTree>
    <p:extLst>
      <p:ext uri="{BB962C8B-B14F-4D97-AF65-F5344CB8AC3E}">
        <p14:creationId xmlns:p14="http://schemas.microsoft.com/office/powerpoint/2010/main" val="16080317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endParaRPr lang="es-AR"/>
          </a:p>
        </p:txBody>
      </p:sp>
      <p:sp>
        <p:nvSpPr>
          <p:cNvPr id="3" name="2 Título"/>
          <p:cNvSpPr>
            <a:spLocks noGrp="1"/>
          </p:cNvSpPr>
          <p:nvPr>
            <p:ph type="title"/>
          </p:nvPr>
        </p:nvSpPr>
        <p:spPr/>
        <p:txBody>
          <a:bodyPr/>
          <a:lstStyle/>
          <a:p>
            <a:r>
              <a:rPr lang="es-MX" dirty="0" smtClean="0"/>
              <a:t>Definición de la Reglas</a:t>
            </a:r>
            <a:endParaRPr lang="es-A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027" y="1844824"/>
            <a:ext cx="7648575"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fecha"/>
          <p:cNvSpPr>
            <a:spLocks noGrp="1"/>
          </p:cNvSpPr>
          <p:nvPr>
            <p:ph type="dt" sz="half" idx="10"/>
          </p:nvPr>
        </p:nvSpPr>
        <p:spPr/>
        <p:txBody>
          <a:bodyPr/>
          <a:lstStyle/>
          <a:p>
            <a:fld id="{4F299133-6414-4758-A55A-D105B0D30DBE}" type="datetime1">
              <a:rPr lang="es-ES" smtClean="0"/>
              <a:t>19/06/2014</a:t>
            </a:fld>
            <a:endParaRPr lang="es-ES"/>
          </a:p>
        </p:txBody>
      </p:sp>
      <p:sp>
        <p:nvSpPr>
          <p:cNvPr id="5" name="4 Marcador de pie de página"/>
          <p:cNvSpPr>
            <a:spLocks noGrp="1"/>
          </p:cNvSpPr>
          <p:nvPr>
            <p:ph type="ftr" sz="quarter" idx="11"/>
          </p:nvPr>
        </p:nvSpPr>
        <p:spPr/>
        <p:txBody>
          <a:bodyPr/>
          <a:lstStyle/>
          <a:p>
            <a:r>
              <a:rPr lang="es-ES" smtClean="0"/>
              <a:t>Introducción a la Plataforma .NET – Herramientas de Calidad</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9</a:t>
            </a:fld>
            <a:endParaRPr lang="es-ES"/>
          </a:p>
        </p:txBody>
      </p:sp>
    </p:spTree>
    <p:extLst>
      <p:ext uri="{BB962C8B-B14F-4D97-AF65-F5344CB8AC3E}">
        <p14:creationId xmlns:p14="http://schemas.microsoft.com/office/powerpoint/2010/main" val="2291211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613</TotalTime>
  <Words>1607</Words>
  <Application>Microsoft Office PowerPoint</Application>
  <PresentationFormat>Presentación en pantalla (4:3)</PresentationFormat>
  <Paragraphs>279</Paragraphs>
  <Slides>29</Slides>
  <Notes>1</Notes>
  <HiddenSlides>0</HiddenSlides>
  <MMClips>0</MMClips>
  <ScaleCrop>false</ScaleCrop>
  <HeadingPairs>
    <vt:vector size="4" baseType="variant">
      <vt:variant>
        <vt:lpstr>Tema</vt:lpstr>
      </vt:variant>
      <vt:variant>
        <vt:i4>1</vt:i4>
      </vt:variant>
      <vt:variant>
        <vt:lpstr>Títulos de diapositiva</vt:lpstr>
      </vt:variant>
      <vt:variant>
        <vt:i4>29</vt:i4>
      </vt:variant>
    </vt:vector>
  </HeadingPairs>
  <TitlesOfParts>
    <vt:vector size="30" baseType="lpstr">
      <vt:lpstr>Forma de onda</vt:lpstr>
      <vt:lpstr>La Plataforma .NET</vt:lpstr>
      <vt:lpstr>Agenda</vt:lpstr>
      <vt:lpstr>Introducción</vt:lpstr>
      <vt:lpstr>Necesidad de Herramientas de Análisis</vt:lpstr>
      <vt:lpstr>¿Qué es análisis estático?</vt:lpstr>
      <vt:lpstr>Uso del Análisis de Código Administrado</vt:lpstr>
      <vt:lpstr>Definición de las reglas</vt:lpstr>
      <vt:lpstr>Definición de las Reglas</vt:lpstr>
      <vt:lpstr>Definición de la Reglas</vt:lpstr>
      <vt:lpstr>Demo</vt:lpstr>
      <vt:lpstr>Métricas de Código </vt:lpstr>
      <vt:lpstr>Métricas de Código</vt:lpstr>
      <vt:lpstr>Definiciones</vt:lpstr>
      <vt:lpstr>Demo</vt:lpstr>
      <vt:lpstr>NDepend</vt:lpstr>
      <vt:lpstr>El código fuente es el diseño</vt:lpstr>
      <vt:lpstr>Metricas</vt:lpstr>
      <vt:lpstr>Cohesión y Acoplamiento</vt:lpstr>
      <vt:lpstr>Cohesión y Acoplamiento</vt:lpstr>
      <vt:lpstr>Herencia</vt:lpstr>
      <vt:lpstr>La falta de cohesión de los Métodos (LCOM)</vt:lpstr>
      <vt:lpstr>La falta de cohesión de los Métodos (LCOM)</vt:lpstr>
      <vt:lpstr>Complejidad Ciclomática</vt:lpstr>
      <vt:lpstr>Visualización de Métricas</vt:lpstr>
      <vt:lpstr>Análisis de Estructura - Matriz</vt:lpstr>
      <vt:lpstr>Análisis de Estructura - Grafo</vt:lpstr>
      <vt:lpstr>Análisis de Código</vt:lpstr>
      <vt:lpstr>Demo</vt:lpstr>
      <vt:lpstr>Fin de Módulo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Victor</cp:lastModifiedBy>
  <cp:revision>31</cp:revision>
  <dcterms:modified xsi:type="dcterms:W3CDTF">2014-06-19T21:22:44Z</dcterms:modified>
</cp:coreProperties>
</file>